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8" r:id="rId3"/>
    <p:sldId id="298" r:id="rId4"/>
    <p:sldId id="296" r:id="rId5"/>
    <p:sldId id="286" r:id="rId6"/>
    <p:sldId id="289" r:id="rId7"/>
    <p:sldId id="287" r:id="rId8"/>
    <p:sldId id="290" r:id="rId9"/>
    <p:sldId id="291" r:id="rId10"/>
    <p:sldId id="293" r:id="rId11"/>
    <p:sldId id="292" r:id="rId12"/>
    <p:sldId id="294" r:id="rId13"/>
    <p:sldId id="295" r:id="rId14"/>
    <p:sldId id="297" r:id="rId15"/>
    <p:sldId id="303" r:id="rId16"/>
    <p:sldId id="300" r:id="rId17"/>
    <p:sldId id="310" r:id="rId18"/>
    <p:sldId id="311" r:id="rId19"/>
    <p:sldId id="299" r:id="rId20"/>
    <p:sldId id="304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9" d="100"/>
          <a:sy n="99" d="100"/>
        </p:scale>
        <p:origin x="4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8AE1-84A0-4902-87F9-2A0E102BB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6705600" cy="5333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C2D1F0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64503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"/>
            <a:ext cx="73914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0960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ippvs\Downloads\blue-diamond\bluediamond\images\header_b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0"/>
            <a:ext cx="9144000" cy="609600"/>
          </a:xfrm>
          <a:prstGeom prst="rect">
            <a:avLst/>
          </a:prstGeom>
          <a:noFill/>
        </p:spPr>
      </p:pic>
      <p:pic>
        <p:nvPicPr>
          <p:cNvPr id="11" name="Picture 2" descr="C:\Users\kippvs\Downloads\blue-diamond\bluediamond\images\header_bg3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0" y="6640880"/>
            <a:ext cx="9144000" cy="217119"/>
          </a:xfrm>
          <a:prstGeom prst="rect">
            <a:avLst/>
          </a:prstGeom>
          <a:noFill/>
        </p:spPr>
      </p:pic>
      <p:cxnSp>
        <p:nvCxnSpPr>
          <p:cNvPr id="18" name="Straight Connector 17"/>
          <p:cNvCxnSpPr/>
          <p:nvPr/>
        </p:nvCxnSpPr>
        <p:spPr>
          <a:xfrm>
            <a:off x="0" y="664088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1182855" cy="210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 cap="small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3.jpeg"/><Relationship Id="rId4" Type="http://schemas.openxmlformats.org/officeDocument/2006/relationships/image" Target="../media/image34.pn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hyperlink" Target="https://www.youtube.com/watch?v=669AcEBpdsY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0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P47 – Optics: Unit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7771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Superposition of </a:t>
            </a:r>
            <a:r>
              <a:rPr lang="en-US" sz="2800" u="sng" dirty="0" smtClean="0"/>
              <a:t>many</a:t>
            </a:r>
            <a:r>
              <a:rPr lang="en-US" sz="2800" dirty="0" smtClean="0"/>
              <a:t> scalar monochromatic waves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7778" y="2678957"/>
            <a:ext cx="6400800" cy="10440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+mn-lt"/>
              </a:rPr>
              <a:t>Summing up a lot of sources, the result depends a lot of the relative phase, or </a:t>
            </a:r>
            <a:r>
              <a:rPr lang="en-US" sz="2000" i="1" dirty="0" smtClean="0">
                <a:latin typeface="+mn-lt"/>
              </a:rPr>
              <a:t>coherence</a:t>
            </a:r>
            <a:r>
              <a:rPr lang="en-US" sz="2000" dirty="0" smtClean="0">
                <a:latin typeface="+mn-lt"/>
              </a:rPr>
              <a:t> of the source elements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8238" y="1578675"/>
                <a:ext cx="205075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8" y="1578675"/>
                <a:ext cx="2050754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492538" y="1407410"/>
            <a:ext cx="4395766" cy="1038987"/>
            <a:chOff x="392122" y="5395315"/>
            <a:chExt cx="4395766" cy="1038987"/>
          </a:xfrm>
        </p:grpSpPr>
        <p:sp>
          <p:nvSpPr>
            <p:cNvPr id="5" name="Rounded Rectangle 4"/>
            <p:cNvSpPr/>
            <p:nvPr/>
          </p:nvSpPr>
          <p:spPr>
            <a:xfrm>
              <a:off x="392122" y="5395315"/>
              <a:ext cx="4395766" cy="10389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493897" y="5838517"/>
                  <a:ext cx="2858923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97" y="5838517"/>
                  <a:ext cx="2858923" cy="5763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472079" y="5718104"/>
              <a:ext cx="1021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n=2 case: </a:t>
              </a:r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93897" y="5435000"/>
                  <a:ext cx="3138231" cy="320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97" y="5435000"/>
                  <a:ext cx="3138231" cy="320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21230" y="3450455"/>
            <a:ext cx="4425892" cy="1705283"/>
            <a:chOff x="398542" y="3162119"/>
            <a:chExt cx="4425892" cy="1705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98542" y="4152719"/>
                  <a:ext cx="2788327" cy="7146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42" y="4152719"/>
                  <a:ext cx="2788327" cy="7146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98542" y="3162119"/>
                  <a:ext cx="4425892" cy="76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42" y="3162119"/>
                  <a:ext cx="4425892" cy="7655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4419600" y="4038600"/>
            <a:ext cx="3567039" cy="1046487"/>
            <a:chOff x="5595331" y="2722484"/>
            <a:chExt cx="3091469" cy="1046487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595331" y="2722484"/>
              <a:ext cx="424470" cy="2493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2819400"/>
              <a:ext cx="2667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For N sources with random phase, this last term averages to zero!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43293" y="3383032"/>
                  <a:ext cx="1320105" cy="3859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93" y="3383032"/>
                  <a:ext cx="1320105" cy="3859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032326" y="5396888"/>
            <a:ext cx="2667000" cy="1010501"/>
            <a:chOff x="5609526" y="4647515"/>
            <a:chExt cx="2667000" cy="1010501"/>
          </a:xfrm>
        </p:grpSpPr>
        <p:sp>
          <p:nvSpPr>
            <p:cNvPr id="16" name="TextBox 15"/>
            <p:cNvSpPr txBox="1"/>
            <p:nvPr/>
          </p:nvSpPr>
          <p:spPr>
            <a:xfrm>
              <a:off x="5609526" y="4647515"/>
              <a:ext cx="2667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If all fields are coherent at a single point in space: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6149" y="5272077"/>
                  <a:ext cx="1434432" cy="3859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149" y="5272077"/>
                  <a:ext cx="1434432" cy="3859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2" descr="http://thecatladysings.com/wp-content/uploads/2013/09/light-bulb-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65" y="4218778"/>
            <a:ext cx="856015" cy="10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reprod-img.medisite.fr/files/styles/article_wide_940x400px/public/images/article/4/1/6/465614/1542645-focus-wide.jpg?itok=4YQsyjF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774018"/>
            <a:ext cx="1952480" cy="8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5173641" y="6324600"/>
            <a:ext cx="3970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Video: </a:t>
            </a:r>
            <a:r>
              <a:rPr lang="en-US" sz="1600" dirty="0" smtClean="0">
                <a:hlinkClick r:id="rId2"/>
              </a:rPr>
              <a:t>Argonne Natl. Labs Acoustic levitation!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73641" y="1209020"/>
            <a:ext cx="3776730" cy="4795684"/>
            <a:chOff x="4910070" y="1447800"/>
            <a:chExt cx="3776730" cy="4795684"/>
          </a:xfrm>
        </p:grpSpPr>
        <p:sp>
          <p:nvSpPr>
            <p:cNvPr id="3" name="Rounded Rectangle 2"/>
            <p:cNvSpPr/>
            <p:nvPr/>
          </p:nvSpPr>
          <p:spPr>
            <a:xfrm>
              <a:off x="4910070" y="1447800"/>
              <a:ext cx="3776730" cy="4795684"/>
            </a:xfrm>
            <a:prstGeom prst="roundRect">
              <a:avLst>
                <a:gd name="adj" fmla="val 790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993" y="3078159"/>
              <a:ext cx="2771775" cy="296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041028" y="2039164"/>
              <a:ext cx="3510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Rimberg</a:t>
              </a:r>
              <a:r>
                <a:rPr lang="en-US" dirty="0" smtClean="0"/>
                <a:t> group: inject DC current at the nodes of a microwave cavity without causing power leaks!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05284" y="1519535"/>
              <a:ext cx="286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Research Application</a:t>
              </a:r>
              <a:endParaRPr lang="en-US" sz="2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4358" y="1280755"/>
            <a:ext cx="4573534" cy="5041142"/>
            <a:chOff x="131449" y="1269687"/>
            <a:chExt cx="4573534" cy="5041142"/>
          </a:xfrm>
        </p:grpSpPr>
        <p:pic>
          <p:nvPicPr>
            <p:cNvPr id="7" name="Picture 2" descr="http://www.clemson.edu/ces/phoenix/labs/224/standwave/standwave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56" y="4891829"/>
              <a:ext cx="3230488" cy="141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2113" y="2057400"/>
                  <a:ext cx="4136325" cy="382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𝐸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13" y="2057400"/>
                  <a:ext cx="4136325" cy="38286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2113" y="2840660"/>
                  <a:ext cx="3615349" cy="3828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𝐸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𝑅𝑒</m:t>
                        </m:r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13" y="2840660"/>
                  <a:ext cx="3615349" cy="38286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31449" y="2490819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 equal field amplitudes…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52113" y="3669268"/>
                  <a:ext cx="23483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𝐸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13" y="3669268"/>
                  <a:ext cx="23483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147436" y="4153669"/>
              <a:ext cx="4136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Still oscillates in time, but has a fixed sinusoidal envelope.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36" y="3338591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 </a:t>
              </a:r>
              <a:r>
                <a:rPr lang="el-GR" dirty="0" smtClean="0"/>
                <a:t>δ</a:t>
              </a:r>
              <a:r>
                <a:rPr lang="en-US" dirty="0" smtClean="0"/>
                <a:t>=</a:t>
              </a:r>
              <a:r>
                <a:rPr lang="el-GR" dirty="0" smtClean="0"/>
                <a:t>π</a:t>
              </a:r>
              <a:r>
                <a:rPr lang="en-US" dirty="0" smtClean="0"/>
                <a:t>/2…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32983" y="1269687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/>
                <a:t>Superposition of opposite-direction traveling waves creates a </a:t>
              </a:r>
              <a:r>
                <a:rPr lang="en-US" sz="2000" b="1" dirty="0"/>
                <a:t>standing wave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0048" y="685800"/>
            <a:ext cx="248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Standing Waves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1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60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&amp; Group Velocity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1828800"/>
            <a:ext cx="6553200" cy="2719745"/>
            <a:chOff x="381000" y="1776055"/>
            <a:chExt cx="6553200" cy="2719745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927319" y="2514599"/>
              <a:ext cx="4025681" cy="198120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Phase velocity</a:t>
              </a:r>
            </a:p>
            <a:p>
              <a:r>
                <a:rPr lang="en-US" sz="2000" dirty="0" smtClean="0"/>
                <a:t>Group velocity</a:t>
              </a:r>
            </a:p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Front velocity</a:t>
              </a:r>
            </a:p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Energy propagation velocity</a:t>
              </a:r>
            </a:p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Signal velocity</a:t>
              </a: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3352800" y="2514599"/>
              <a:ext cx="228600" cy="685801"/>
            </a:xfrm>
            <a:prstGeom prst="rightBrac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4304" y="2688222"/>
              <a:ext cx="2585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We’ll just focus on these two</a:t>
              </a:r>
              <a:endParaRPr lang="en-US" sz="16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81000" y="1776055"/>
              <a:ext cx="6553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Can define </a:t>
              </a:r>
              <a:r>
                <a:rPr lang="en-US" sz="2400" dirty="0"/>
                <a:t>many different “propagation” velocities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4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2329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Velocity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1639" y="1054444"/>
                <a:ext cx="2179315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phase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𝑑𝑛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39" y="1054444"/>
                <a:ext cx="2179315" cy="1046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2286000"/>
            <a:ext cx="9144000" cy="4114800"/>
            <a:chOff x="0" y="2057400"/>
            <a:chExt cx="91440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6172200" y="2057400"/>
              <a:ext cx="2971800" cy="4114800"/>
            </a:xfrm>
            <a:prstGeom prst="roundRect">
              <a:avLst>
                <a:gd name="adj" fmla="val 85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72684" y="2057400"/>
              <a:ext cx="2971800" cy="4114800"/>
            </a:xfrm>
            <a:prstGeom prst="roundRect">
              <a:avLst>
                <a:gd name="adj" fmla="val 85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0" y="2057400"/>
              <a:ext cx="2971800" cy="4114800"/>
            </a:xfrm>
            <a:prstGeom prst="roundRect">
              <a:avLst>
                <a:gd name="adj" fmla="val 85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09600" y="5733362"/>
              <a:ext cx="1676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09600" y="4209362"/>
              <a:ext cx="0" cy="1524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09600" y="4514162"/>
              <a:ext cx="1524000" cy="838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70168" y="554869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670" y="384003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(</a:t>
              </a:r>
              <a:r>
                <a:rPr lang="el-GR" dirty="0" smtClean="0"/>
                <a:t>ω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999" y="2302571"/>
              <a:ext cx="2110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“Normal” Dispersion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97955" y="3446701"/>
                  <a:ext cx="1375889" cy="3940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phase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55" y="3446701"/>
                  <a:ext cx="1375889" cy="3940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50354" y="2807732"/>
                  <a:ext cx="971997" cy="6182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54" y="2807732"/>
                  <a:ext cx="971997" cy="6182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>
              <a:off x="3874554" y="5733362"/>
              <a:ext cx="1676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74554" y="4209362"/>
              <a:ext cx="0" cy="1524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74554" y="4876800"/>
              <a:ext cx="1517681" cy="9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35122" y="554869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70624" y="384003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(</a:t>
              </a:r>
              <a:r>
                <a:rPr lang="el-GR" dirty="0" smtClean="0"/>
                <a:t>ω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1978" y="2302571"/>
              <a:ext cx="164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Zero Dispersion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58111" y="3472732"/>
                  <a:ext cx="1375889" cy="3940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phase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111" y="3472732"/>
                  <a:ext cx="1375889" cy="3940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242222" y="2825914"/>
                  <a:ext cx="971997" cy="6182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222" y="2825914"/>
                  <a:ext cx="971997" cy="618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705600" y="5732406"/>
              <a:ext cx="1676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705600" y="4208406"/>
              <a:ext cx="0" cy="1524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4572000"/>
              <a:ext cx="1676400" cy="685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466168" y="554774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1670" y="383907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(</a:t>
              </a:r>
              <a:r>
                <a:rPr lang="el-GR" dirty="0" smtClean="0"/>
                <a:t>ω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23210" y="2303189"/>
              <a:ext cx="2469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“Anomalous” Dispersion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963049" y="3460268"/>
                  <a:ext cx="1375889" cy="3940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phase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049" y="3460268"/>
                  <a:ext cx="1375889" cy="39401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64994" y="2808440"/>
                  <a:ext cx="971997" cy="6182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994" y="2808440"/>
                  <a:ext cx="971997" cy="6182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05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5449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Dispersion Near a Strong Resonance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26" y="3164257"/>
            <a:ext cx="4134289" cy="2705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2" y="2867946"/>
            <a:ext cx="4025379" cy="27202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553200" y="2941218"/>
            <a:ext cx="0" cy="2696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86600" y="2939243"/>
            <a:ext cx="0" cy="2696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0" y="444884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448249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17575" y="566676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Anomalous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67808" y="2659191"/>
                <a:ext cx="54239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08" y="2659191"/>
                <a:ext cx="542392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49936" y="2685380"/>
                <a:ext cx="738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36" y="2685380"/>
                <a:ext cx="73872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0600" y="4678570"/>
                <a:ext cx="746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78570"/>
                <a:ext cx="74655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8751" y="1483523"/>
                <a:ext cx="5082950" cy="832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51" y="1483523"/>
                <a:ext cx="5082950" cy="8321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73318" y="5228306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18" y="5228306"/>
                <a:ext cx="4093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558329" y="3516868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29" y="3516868"/>
                <a:ext cx="4093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pic>
        <p:nvPicPr>
          <p:cNvPr id="1026" name="Picture 2" descr="http://www.nti-audio.com/portals/0/pic/news/FFT-Time-Frequency-View-54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"/>
          <a:stretch/>
        </p:blipFill>
        <p:spPr bwMode="auto">
          <a:xfrm>
            <a:off x="110048" y="3124200"/>
            <a:ext cx="5143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048" y="685800"/>
            <a:ext cx="248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31374"/>
            <a:ext cx="41148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Used to: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convert from time-domain to frequency-domain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power/energy of a waveform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classify different signal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 convolution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https://upload.wikimedia.org/wikipedia/commons/6/64/FFT_of_Cosine_Summation_Func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/>
          <a:stretch/>
        </p:blipFill>
        <p:spPr bwMode="auto">
          <a:xfrm>
            <a:off x="4572000" y="685800"/>
            <a:ext cx="4805277" cy="33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248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466849"/>
            <a:ext cx="5419725" cy="18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7950" y="2921619"/>
            <a:ext cx="22546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Frequency domain signal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71666" y="2918996"/>
            <a:ext cx="179568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 domain signal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45365" y="1123948"/>
            <a:ext cx="28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Piano playing E4 (329.63 Hz)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619500"/>
            <a:ext cx="429138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9508" y="5943600"/>
            <a:ext cx="355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Spectrogram: Time and Frequency</a:t>
            </a:r>
          </a:p>
          <a:p>
            <a:pPr algn="ctr"/>
            <a:r>
              <a:rPr lang="en-US" dirty="0" smtClean="0"/>
              <a:t>(Have to specify a window function)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2350" y="1104899"/>
            <a:ext cx="5419725" cy="2324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2350" y="3429000"/>
            <a:ext cx="5419725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2498" y="1501414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information in a waveform can be represented in a number of different ways:</a:t>
            </a:r>
          </a:p>
          <a:p>
            <a:endParaRPr lang="en-US" dirty="0"/>
          </a:p>
          <a:p>
            <a:r>
              <a:rPr lang="en-US" dirty="0" smtClean="0"/>
              <a:t>Most instruments acquire data in either the time domain (oscilloscope) or frequency domain (spectrometer)</a:t>
            </a:r>
          </a:p>
          <a:p>
            <a:endParaRPr lang="en-US" dirty="0"/>
          </a:p>
          <a:p>
            <a:r>
              <a:rPr lang="en-US" dirty="0" smtClean="0"/>
              <a:t>Sometimes it’s convenient to look at the data in a mixed representation (spectrogram)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02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95" y="3352874"/>
            <a:ext cx="4198905" cy="3200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94" y="1447800"/>
            <a:ext cx="4198905" cy="1835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3480"/>
            <a:ext cx="4198905" cy="1840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5" y="3318307"/>
            <a:ext cx="4283091" cy="32694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048" y="685800"/>
            <a:ext cx="4619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 - Spectrogram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16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4619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 - Spectrogram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" y="4038387"/>
            <a:ext cx="2976612" cy="2210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63" y="4035616"/>
            <a:ext cx="2980343" cy="2212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60" y="4035616"/>
            <a:ext cx="2976611" cy="2210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" y="1444392"/>
            <a:ext cx="2976611" cy="2210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60" y="1444392"/>
            <a:ext cx="2976611" cy="2210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63" y="1444392"/>
            <a:ext cx="2976610" cy="22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0" y="2057400"/>
            <a:ext cx="4800600" cy="2985854"/>
            <a:chOff x="3810000" y="2652946"/>
            <a:chExt cx="4800600" cy="2985854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4730859"/>
              <a:ext cx="1828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Problem in transform space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2652946"/>
              <a:ext cx="1828800" cy="64633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Original </a:t>
              </a:r>
            </a:p>
            <a:p>
              <a:pPr algn="ctr"/>
              <a:r>
                <a:rPr lang="en-US" dirty="0" smtClean="0"/>
                <a:t>Problem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1800" y="4730859"/>
              <a:ext cx="1828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Solution in transform space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2687359"/>
              <a:ext cx="18288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Solution of original problem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724400" y="3435459"/>
              <a:ext cx="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43705" y="3705985"/>
              <a:ext cx="9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Integral</a:t>
              </a:r>
            </a:p>
            <a:p>
              <a:pPr algn="ctr"/>
              <a:r>
                <a:rPr lang="en-US" sz="1400" dirty="0" smtClean="0"/>
                <a:t>transform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3767540"/>
              <a:ext cx="9049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Inverse</a:t>
              </a:r>
            </a:p>
            <a:p>
              <a:pPr algn="ctr"/>
              <a:r>
                <a:rPr lang="en-US" sz="1400" dirty="0" smtClean="0"/>
                <a:t>transform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7647039" y="3457650"/>
              <a:ext cx="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88932" y="5111859"/>
              <a:ext cx="1016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74776" y="5115580"/>
              <a:ext cx="644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Relatively easy</a:t>
              </a:r>
            </a:p>
            <a:p>
              <a:pPr algn="ctr"/>
              <a:r>
                <a:rPr lang="en-US" sz="1400" dirty="0" smtClean="0"/>
                <a:t>solution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88932" y="3006803"/>
              <a:ext cx="101666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97704" y="3010524"/>
              <a:ext cx="399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Difficult</a:t>
              </a:r>
            </a:p>
            <a:p>
              <a:pPr algn="ctr"/>
              <a:r>
                <a:rPr lang="en-US" sz="1400" dirty="0" smtClean="0"/>
                <a:t>solution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0048" y="685800"/>
            <a:ext cx="248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0395" y="1868224"/>
            <a:ext cx="28028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Many transforms: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Fourier </a:t>
            </a:r>
            <a:r>
              <a:rPr lang="en-US" sz="2400" dirty="0" smtClean="0"/>
              <a:t>Transform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Laplace Transform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Hilbert transform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And many more…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2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1066800"/>
            <a:ext cx="40403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Course Outline</a:t>
            </a:r>
          </a:p>
          <a:p>
            <a:endParaRPr lang="en-US" sz="2000" dirty="0"/>
          </a:p>
          <a:p>
            <a:r>
              <a:rPr lang="en-US" sz="2400" u="sng" dirty="0" smtClean="0"/>
              <a:t>Unit 1</a:t>
            </a:r>
            <a:r>
              <a:rPr lang="en-US" sz="2400" dirty="0" smtClean="0"/>
              <a:t>: Electromagnetic Waves</a:t>
            </a:r>
          </a:p>
          <a:p>
            <a:r>
              <a:rPr lang="en-US" sz="2400" u="sng" dirty="0" smtClean="0"/>
              <a:t>Unit 2</a:t>
            </a:r>
            <a:r>
              <a:rPr lang="en-US" sz="2400" dirty="0" smtClean="0"/>
              <a:t>: Interaction with Matter</a:t>
            </a:r>
          </a:p>
          <a:p>
            <a:r>
              <a:rPr lang="en-US" sz="2400" u="sng" dirty="0" smtClean="0"/>
              <a:t>Unit 3</a:t>
            </a:r>
            <a:r>
              <a:rPr lang="en-US" sz="2400" dirty="0" smtClean="0"/>
              <a:t>: Geometric Optics</a:t>
            </a:r>
          </a:p>
          <a:p>
            <a:endParaRPr lang="en-US" dirty="0"/>
          </a:p>
          <a:p>
            <a:r>
              <a:rPr lang="en-US" sz="2400" u="sng" dirty="0" smtClean="0"/>
              <a:t>Unit 4</a:t>
            </a:r>
            <a:r>
              <a:rPr lang="en-US" sz="2400" dirty="0" smtClean="0"/>
              <a:t>: Superposition of Waves</a:t>
            </a:r>
          </a:p>
          <a:p>
            <a:r>
              <a:rPr lang="en-US" sz="2400" u="sng" dirty="0" smtClean="0"/>
              <a:t>Unit 5</a:t>
            </a:r>
            <a:r>
              <a:rPr lang="en-US" sz="2400" dirty="0" smtClean="0"/>
              <a:t>: Polarization</a:t>
            </a:r>
          </a:p>
          <a:p>
            <a:r>
              <a:rPr lang="en-US" sz="2400" u="sng" dirty="0" smtClean="0"/>
              <a:t>Unit 6</a:t>
            </a:r>
            <a:r>
              <a:rPr lang="en-US" sz="2400" dirty="0" smtClean="0"/>
              <a:t>: Interference</a:t>
            </a:r>
          </a:p>
          <a:p>
            <a:endParaRPr lang="en-US" dirty="0"/>
          </a:p>
          <a:p>
            <a:r>
              <a:rPr lang="en-US" sz="2400" u="sng" dirty="0" smtClean="0"/>
              <a:t>Unit 7</a:t>
            </a:r>
            <a:r>
              <a:rPr lang="en-US" sz="2400" dirty="0" smtClean="0"/>
              <a:t>: Diffraction</a:t>
            </a:r>
          </a:p>
          <a:p>
            <a:r>
              <a:rPr lang="en-US" sz="2400" u="sng" dirty="0" smtClean="0"/>
              <a:t>Unit 8</a:t>
            </a:r>
            <a:r>
              <a:rPr lang="en-US" sz="2400" dirty="0" smtClean="0"/>
              <a:t>: Fourier Optics</a:t>
            </a:r>
          </a:p>
          <a:p>
            <a:r>
              <a:rPr lang="en-US" sz="2400" u="sng" dirty="0" smtClean="0"/>
              <a:t>Unit 9</a:t>
            </a:r>
            <a:r>
              <a:rPr lang="en-US" sz="2400" dirty="0" smtClean="0"/>
              <a:t>: Modern Optics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22098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7000" y="25146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8956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248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25477" y="1115340"/>
            <a:ext cx="2390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Fourier Series</a:t>
            </a:r>
          </a:p>
          <a:p>
            <a:pPr algn="ctr"/>
            <a:r>
              <a:rPr lang="en-US" sz="2000" dirty="0" smtClean="0"/>
              <a:t>(periodic waveforms)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94857" y="1115340"/>
            <a:ext cx="3726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Fourier Transform</a:t>
            </a:r>
          </a:p>
          <a:p>
            <a:pPr algn="ctr"/>
            <a:r>
              <a:rPr lang="en-US" sz="2000" dirty="0" smtClean="0"/>
              <a:t>(non-periodic waveforms - pulses)</a:t>
            </a:r>
            <a:endParaRPr lang="en-US" sz="2000" dirty="0"/>
          </a:p>
        </p:txBody>
      </p:sp>
      <p:pic>
        <p:nvPicPr>
          <p:cNvPr id="2050" name="Picture 2" descr="http://ict.udlap.mx/people/oleg/docencia/IMAGENES/chapter2/Image232_9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82"/>
          <a:stretch/>
        </p:blipFill>
        <p:spPr bwMode="auto">
          <a:xfrm>
            <a:off x="1219199" y="1752600"/>
            <a:ext cx="2177811" cy="48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086600" y="5088081"/>
            <a:ext cx="1905000" cy="13439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a) Rectangular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b) Cosine squared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c) Dirac delta function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d) </a:t>
            </a:r>
            <a:r>
              <a:rPr lang="en-US" sz="1200" dirty="0" err="1" smtClean="0"/>
              <a:t>Sinc</a:t>
            </a:r>
            <a:r>
              <a:rPr lang="en-US" sz="1200" dirty="0" smtClean="0"/>
              <a:t> pulse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e) </a:t>
            </a:r>
            <a:r>
              <a:rPr lang="en-US" sz="1200" b="1" dirty="0" smtClean="0"/>
              <a:t>Gaussian pulse</a:t>
            </a:r>
          </a:p>
          <a:p>
            <a:endParaRPr lang="en-US" sz="1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74303"/>
            <a:ext cx="2057400" cy="433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9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620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 – Ex: Rectified Sine Wave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91062" y="1606034"/>
                <a:ext cx="1638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62" y="1606034"/>
                <a:ext cx="163807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8331" y="5562600"/>
            <a:ext cx="730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 function with period </a:t>
            </a:r>
            <a:r>
              <a:rPr lang="el-GR" sz="1600" dirty="0" smtClean="0"/>
              <a:t>π</a:t>
            </a:r>
            <a:r>
              <a:rPr lang="en-US" sz="1600" dirty="0" smtClean="0"/>
              <a:t>/</a:t>
            </a:r>
            <a:r>
              <a:rPr lang="el-GR" sz="1600" dirty="0" smtClean="0"/>
              <a:t>ω</a:t>
            </a:r>
            <a:r>
              <a:rPr lang="en-US" sz="1600" dirty="0" smtClean="0"/>
              <a:t>, so only </a:t>
            </a:r>
            <a:r>
              <a:rPr lang="en-US" sz="1600" dirty="0"/>
              <a:t>even harmonics allowed, right from the start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105400" cy="31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5729" y="1254861"/>
                <a:ext cx="1638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29" y="1254861"/>
                <a:ext cx="163807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0" y="1857229"/>
            <a:ext cx="4267200" cy="360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01480" y="1624193"/>
            <a:ext cx="730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 function with period </a:t>
            </a:r>
            <a:r>
              <a:rPr lang="el-GR" sz="1600" dirty="0" smtClean="0"/>
              <a:t>π</a:t>
            </a:r>
            <a:r>
              <a:rPr lang="en-US" sz="1600" dirty="0" smtClean="0"/>
              <a:t>/</a:t>
            </a:r>
            <a:r>
              <a:rPr lang="el-GR" sz="1600" dirty="0" smtClean="0"/>
              <a:t>ω</a:t>
            </a:r>
            <a:r>
              <a:rPr lang="en-US" sz="1600" dirty="0" smtClean="0"/>
              <a:t>, so only </a:t>
            </a:r>
            <a:r>
              <a:rPr lang="en-US" sz="1600" dirty="0"/>
              <a:t>even harmonics allowed, right from the start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0" y="5635319"/>
            <a:ext cx="3363722" cy="807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17992" y="5591072"/>
            <a:ext cx="1030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</a:t>
            </a:r>
            <a:endParaRPr lang="en-US" sz="1600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46" y="5622237"/>
            <a:ext cx="1466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117992" y="5896319"/>
            <a:ext cx="3283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Because the function is real and even</a:t>
            </a:r>
          </a:p>
          <a:p>
            <a:r>
              <a:rPr lang="en-US" sz="1600" dirty="0" smtClean="0"/>
              <a:t>In general we usually only have</a:t>
            </a:r>
            <a:endParaRPr lang="en-US" sz="1600" dirty="0"/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38" y="6150606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3399941" cy="211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872412" y="4495800"/>
                <a:ext cx="350794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 smtClean="0"/>
                  <a:t>   for all values of n!</a:t>
                </a:r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12" y="4495800"/>
                <a:ext cx="3507948" cy="380810"/>
              </a:xfrm>
              <a:prstGeom prst="rect">
                <a:avLst/>
              </a:prstGeom>
              <a:blipFill rotWithShape="0">
                <a:blip r:embed="rId8"/>
                <a:stretch>
                  <a:fillRect t="-6452" r="-521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0048" y="685800"/>
            <a:ext cx="620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Fourier Analysis – Ex: Rectified Sine Wave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902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pic>
        <p:nvPicPr>
          <p:cNvPr id="2050" name="Picture 2" descr="http://www.stfc.ac.uk/stfc/cache/file/D3F3B099-B79B-4170-96581041C561E1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8085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048" y="685800"/>
            <a:ext cx="7523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describe waves like this? → Superposition!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pic>
        <p:nvPicPr>
          <p:cNvPr id="3074" name="Picture 2" descr="https://qph.ec.quoracdn.net/main-qimg-a15a165e974fe9a6edfd72b43d6976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04770"/>
            <a:ext cx="5200650" cy="29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ng.dk/sites/ing/files/styles/large/public/tyngdeboelger_aerial5.jpg?itok=vyMu6GV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3516742" cy="205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science-et-vie.com/var/scienceetvie/storage/images/galerie/decouverte-des-ondes-gravitationnelles-une-revolution-pour-l-astronomie-6554/27339-1-fre-FR/Decouverte-des-ondes-gravitationnelles-une-revolution-pour-l-astronom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28544"/>
            <a:ext cx="5154667" cy="2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355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Superposition Principle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5562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+mn-lt"/>
              </a:rPr>
              <a:t>Assume we have a set of elementary solutions     (e.g. plane wave) to the wave equation:</a:t>
            </a:r>
            <a:br>
              <a:rPr lang="en-US" sz="2000" dirty="0" smtClean="0">
                <a:latin typeface="+mn-lt"/>
              </a:rPr>
            </a:b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We can express complicated waves as sum of these elementary waves: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The result is still a solution of the wave equation because it’s a </a:t>
            </a:r>
            <a:r>
              <a:rPr lang="en-US" sz="2000" i="1" dirty="0" smtClean="0">
                <a:latin typeface="+mn-lt"/>
              </a:rPr>
              <a:t>linear</a:t>
            </a:r>
            <a:r>
              <a:rPr lang="en-US" sz="2000" dirty="0" smtClean="0">
                <a:latin typeface="+mn-lt"/>
              </a:rPr>
              <a:t> differential equation (no powers of </a:t>
            </a:r>
            <a:r>
              <a:rPr lang="en-US" sz="2000" b="1" dirty="0" smtClean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 or t)</a:t>
            </a:r>
            <a:endParaRPr lang="en-US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72200" y="2667000"/>
                <a:ext cx="24384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𝐫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67000"/>
                <a:ext cx="2438400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0108" y="1882601"/>
                <a:ext cx="6638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08" y="1882601"/>
                <a:ext cx="6638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52" r="-403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638145" y="3124200"/>
            <a:ext cx="2377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21336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48" y="685800"/>
            <a:ext cx="753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Superposition of two scalar monochromatic waves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3360" y="1264364"/>
                <a:ext cx="2873735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60" y="1264364"/>
                <a:ext cx="2873735" cy="4120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85801" y="1752600"/>
            <a:ext cx="7927536" cy="4648200"/>
            <a:chOff x="685801" y="1676400"/>
            <a:chExt cx="7927536" cy="4648200"/>
          </a:xfrm>
        </p:grpSpPr>
        <p:sp>
          <p:nvSpPr>
            <p:cNvPr id="5" name="Rectangle 4"/>
            <p:cNvSpPr/>
            <p:nvPr/>
          </p:nvSpPr>
          <p:spPr>
            <a:xfrm>
              <a:off x="685801" y="1676400"/>
              <a:ext cx="7927536" cy="464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3923" y="3419230"/>
              <a:ext cx="323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Complex number representation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46896" y="5107900"/>
                  <a:ext cx="2022733" cy="379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896" y="5107900"/>
                  <a:ext cx="2022733" cy="3796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79288" y="3812595"/>
                  <a:ext cx="1994072" cy="37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z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𝑖𝑦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88" y="3812595"/>
                  <a:ext cx="1994072" cy="3799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43400" y="5480285"/>
                  <a:ext cx="3871380" cy="7146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0285"/>
                  <a:ext cx="3871380" cy="7146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153390" y="5118224"/>
              <a:ext cx="287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Modulus of a complex value: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7394" y="5652962"/>
              <a:ext cx="2988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of a complex value: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49135" y="2396126"/>
                  <a:ext cx="2112951" cy="6578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35" y="2396126"/>
                  <a:ext cx="2112951" cy="6578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30498" y="2395109"/>
                  <a:ext cx="2082493" cy="6578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498" y="2395109"/>
                  <a:ext cx="2082493" cy="65780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2" descr="http://upload.wikimedia.org/wikipedia/commons/thumb/6/69/Complex_conjugate_picture.svg/170px-Complex_conjugate_picture.svg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796" y="2522210"/>
              <a:ext cx="1801504" cy="2532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6523" y="3853798"/>
                  <a:ext cx="2531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)/2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23" y="3853798"/>
                  <a:ext cx="253146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69965" y="4274044"/>
                  <a:ext cx="2630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)/2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965" y="4274044"/>
                  <a:ext cx="263014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142892" y="4229953"/>
                  <a:ext cx="2226507" cy="37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92" y="4229953"/>
                  <a:ext cx="2226507" cy="37997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671745" y="1803916"/>
                  <a:ext cx="2276008" cy="3799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sup>
                            </m:sSup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45" y="1803916"/>
                  <a:ext cx="2276008" cy="37997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62189"/>
            <a:ext cx="7721638" cy="445281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1118" y="5673661"/>
            <a:ext cx="4343402" cy="818148"/>
            <a:chOff x="2057400" y="5646226"/>
            <a:chExt cx="4343402" cy="8181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400" y="5646226"/>
              <a:ext cx="4343400" cy="325755"/>
            </a:xfrm>
            <a:prstGeom prst="rect">
              <a:avLst/>
            </a:prstGeom>
          </p:spPr>
        </p:pic>
        <p:sp>
          <p:nvSpPr>
            <p:cNvPr id="7" name="Left Bracket 6"/>
            <p:cNvSpPr/>
            <p:nvPr/>
          </p:nvSpPr>
          <p:spPr>
            <a:xfrm rot="16200000">
              <a:off x="3961362" y="5264189"/>
              <a:ext cx="78275" cy="1600200"/>
            </a:xfrm>
            <a:prstGeom prst="leftBracket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5635065" y="5343087"/>
              <a:ext cx="83674" cy="1447801"/>
            </a:xfrm>
            <a:prstGeom prst="leftBracket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7542" y="6156597"/>
              <a:ext cx="2165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modulation/beat/envelope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4855" y="6155677"/>
              <a:ext cx="66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carrier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0048" y="685800"/>
            <a:ext cx="753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Superposition of two scalar monochromatic waves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32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8183" y="2138637"/>
                <a:ext cx="4487254" cy="418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183" y="2138637"/>
                <a:ext cx="4487254" cy="418641"/>
              </a:xfrm>
              <a:prstGeom prst="rect">
                <a:avLst/>
              </a:prstGeom>
              <a:blipFill rotWithShape="0"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28183" y="1524000"/>
                <a:ext cx="2873735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183" y="1524000"/>
                <a:ext cx="2873735" cy="4120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8183" y="2695930"/>
                <a:ext cx="4012637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tan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183" y="2695930"/>
                <a:ext cx="4012637" cy="783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0857" y="3991330"/>
            <a:ext cx="721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detectors measure irradiance, not field amplitude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4600930"/>
                <a:ext cx="3931013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600930"/>
                <a:ext cx="3931013" cy="465064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0200" y="4549705"/>
                <a:ext cx="1261243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49705"/>
                <a:ext cx="1261243" cy="6174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100798" y="4863032"/>
            <a:ext cx="69844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6040" y="5283029"/>
            <a:ext cx="634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Sometimes it’s convenient to define a scaled field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70245" y="5758342"/>
                <a:ext cx="1409488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sz="2000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45" y="5758342"/>
                <a:ext cx="1409488" cy="7186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0048" y="685800"/>
            <a:ext cx="753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Superposition of two scalar monochromatic waves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4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06647" y="1524000"/>
            <a:ext cx="8001000" cy="4495800"/>
            <a:chOff x="406647" y="1371600"/>
            <a:chExt cx="8001000" cy="449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63656" y="1371600"/>
                  <a:ext cx="3931013" cy="465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+2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656" y="1371600"/>
                  <a:ext cx="3931013" cy="4650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794494" y="2667000"/>
                  <a:ext cx="32253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494" y="2667000"/>
                  <a:ext cx="32253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819400" y="2133600"/>
              <a:ext cx="3064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we take                            then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79661" y="2111992"/>
                  <a:ext cx="1380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661" y="2111992"/>
                  <a:ext cx="138089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47" y="3200400"/>
              <a:ext cx="80010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10048" y="685800"/>
            <a:ext cx="753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Superposition of two scalar monochromatic waves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 Header - U of 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5F5674-FEBD-4558-9BFF-B1B4AC0AA01E}" vid="{715F98A4-F2E6-4343-9F60-F002E2A3B0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 Header - Dartmouth</Template>
  <TotalTime>12560</TotalTime>
  <Words>699</Words>
  <Application>Microsoft Office PowerPoint</Application>
  <PresentationFormat>On-screen Show (4:3)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ESR Header - U of U</vt:lpstr>
      <vt:lpstr>Superposition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  <vt:lpstr>Unit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with Matter</dc:title>
  <dc:creator>Kipp van Schooten</dc:creator>
  <cp:lastModifiedBy>Kipp van Schooten</cp:lastModifiedBy>
  <cp:revision>91</cp:revision>
  <dcterms:created xsi:type="dcterms:W3CDTF">2017-09-24T03:03:49Z</dcterms:created>
  <dcterms:modified xsi:type="dcterms:W3CDTF">2017-10-09T01:48:13Z</dcterms:modified>
</cp:coreProperties>
</file>