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8" r:id="rId3"/>
    <p:sldId id="313" r:id="rId4"/>
    <p:sldId id="314" r:id="rId5"/>
    <p:sldId id="315" r:id="rId6"/>
    <p:sldId id="316" r:id="rId7"/>
    <p:sldId id="317" r:id="rId8"/>
    <p:sldId id="319" r:id="rId9"/>
    <p:sldId id="318" r:id="rId10"/>
    <p:sldId id="321" r:id="rId11"/>
    <p:sldId id="322" r:id="rId12"/>
    <p:sldId id="32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0" autoAdjust="0"/>
    <p:restoredTop sz="94660"/>
  </p:normalViewPr>
  <p:slideViewPr>
    <p:cSldViewPr>
      <p:cViewPr varScale="1">
        <p:scale>
          <a:sx n="106" d="100"/>
          <a:sy n="106" d="100"/>
        </p:scale>
        <p:origin x="9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9287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8AE1-84A0-4902-87F9-2A0E102BB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6705600" cy="5333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C2D1F0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64503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"/>
            <a:ext cx="73914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0960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ippvs\Downloads\blue-diamond\bluediamond\images\header_b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0" y="0"/>
            <a:ext cx="9144000" cy="609600"/>
          </a:xfrm>
          <a:prstGeom prst="rect">
            <a:avLst/>
          </a:prstGeom>
          <a:noFill/>
        </p:spPr>
      </p:pic>
      <p:pic>
        <p:nvPicPr>
          <p:cNvPr id="11" name="Picture 2" descr="C:\Users\kippvs\Downloads\blue-diamond\bluediamond\images\header_bg3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0" y="6640880"/>
            <a:ext cx="9144000" cy="217119"/>
          </a:xfrm>
          <a:prstGeom prst="rect">
            <a:avLst/>
          </a:prstGeom>
          <a:noFill/>
        </p:spPr>
      </p:pic>
      <p:cxnSp>
        <p:nvCxnSpPr>
          <p:cNvPr id="18" name="Straight Connector 17"/>
          <p:cNvCxnSpPr/>
          <p:nvPr/>
        </p:nvCxnSpPr>
        <p:spPr>
          <a:xfrm>
            <a:off x="0" y="664088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688"/>
            <a:ext cx="1182855" cy="210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 cap="small" baseline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eg"/><Relationship Id="rId4" Type="http://schemas.openxmlformats.org/officeDocument/2006/relationships/image" Target="../media/image2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P47 – Optics: Unit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368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Anti-Reflection Coatings</a:t>
            </a:r>
            <a:endParaRPr lang="en-US" sz="2800" dirty="0"/>
          </a:p>
        </p:txBody>
      </p:sp>
      <p:pic>
        <p:nvPicPr>
          <p:cNvPr id="1026" name="Picture 2" descr="https://upload.wikimedia.org/wikipedia/commons/8/8c/Optical-coatin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3340121" cy="33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a.allaboutvision.com/i/lenses-2017/lens-coat-glare-330x165@2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78598"/>
            <a:ext cx="44577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kmarsoptical.com/wp-content/uploads/2014/08/AR-Stack_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76445"/>
            <a:ext cx="3432640" cy="33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45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368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Anti-Reflection </a:t>
            </a:r>
            <a:r>
              <a:rPr lang="en-US" sz="2800" dirty="0" smtClean="0"/>
              <a:t>Coatings</a:t>
            </a:r>
            <a:endParaRPr lang="en-US" sz="2800" dirty="0"/>
          </a:p>
        </p:txBody>
      </p:sp>
      <p:pic>
        <p:nvPicPr>
          <p:cNvPr id="2050" name="Picture 2" descr="http://ceramics.org/wp-content/uploads/2014/07/0730ctt-corning-ARETC-lo-res-600x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62000"/>
            <a:ext cx="47244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mundoptics.eu/contentassets/f863a44c05084706927011c4029173bb/fig-1-ar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572000" cy="28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thorlabs.com/images/TabImages/BroadBand_ARC_Reflection_78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82114"/>
            <a:ext cx="4114800" cy="289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sciencedaily.com/images/2014/04/140415084419_1_900x6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9" y="1072186"/>
            <a:ext cx="3276600" cy="263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69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5492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Multi-Layer Dielectric Mirrors/Filters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0" r="24167"/>
          <a:stretch/>
        </p:blipFill>
        <p:spPr>
          <a:xfrm>
            <a:off x="100995" y="1181861"/>
            <a:ext cx="4090005" cy="2253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00" r="24167"/>
          <a:stretch/>
        </p:blipFill>
        <p:spPr>
          <a:xfrm>
            <a:off x="4589684" y="1179598"/>
            <a:ext cx="4080952" cy="2248458"/>
          </a:xfrm>
          <a:prstGeom prst="rect">
            <a:avLst/>
          </a:prstGeom>
        </p:spPr>
      </p:pic>
      <p:pic>
        <p:nvPicPr>
          <p:cNvPr id="3074" name="Picture 2" descr="https://www.semrock.com/ChartAxd.axd?i=dcp_2d57050019.png&amp;_guid_=d536fd23-520f-4a9a-8fad-15b96741256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r="23233"/>
          <a:stretch/>
        </p:blipFill>
        <p:spPr bwMode="auto">
          <a:xfrm>
            <a:off x="1774183" y="3657600"/>
            <a:ext cx="5138758" cy="279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08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90800" y="1066800"/>
            <a:ext cx="404033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Course Outline</a:t>
            </a:r>
          </a:p>
          <a:p>
            <a:endParaRPr lang="en-US" sz="2000" dirty="0"/>
          </a:p>
          <a:p>
            <a:r>
              <a:rPr lang="en-US" sz="2400" u="sng" dirty="0" smtClean="0"/>
              <a:t>Unit 1</a:t>
            </a:r>
            <a:r>
              <a:rPr lang="en-US" sz="2400" dirty="0" smtClean="0"/>
              <a:t>: Electromagnetic Waves</a:t>
            </a:r>
          </a:p>
          <a:p>
            <a:r>
              <a:rPr lang="en-US" sz="2400" u="sng" dirty="0" smtClean="0"/>
              <a:t>Unit 2</a:t>
            </a:r>
            <a:r>
              <a:rPr lang="en-US" sz="2400" dirty="0" smtClean="0"/>
              <a:t>: Interaction with Matter</a:t>
            </a:r>
          </a:p>
          <a:p>
            <a:r>
              <a:rPr lang="en-US" sz="2400" u="sng" dirty="0" smtClean="0"/>
              <a:t>Unit 3</a:t>
            </a:r>
            <a:r>
              <a:rPr lang="en-US" sz="2400" dirty="0" smtClean="0"/>
              <a:t>: Geometric Optics</a:t>
            </a:r>
          </a:p>
          <a:p>
            <a:endParaRPr lang="en-US" dirty="0"/>
          </a:p>
          <a:p>
            <a:r>
              <a:rPr lang="en-US" sz="2400" u="sng" dirty="0" smtClean="0"/>
              <a:t>Unit 4</a:t>
            </a:r>
            <a:r>
              <a:rPr lang="en-US" sz="2400" dirty="0" smtClean="0"/>
              <a:t>: Superposition of Waves</a:t>
            </a:r>
          </a:p>
          <a:p>
            <a:r>
              <a:rPr lang="en-US" sz="2400" u="sng" dirty="0" smtClean="0"/>
              <a:t>Unit 5</a:t>
            </a:r>
            <a:r>
              <a:rPr lang="en-US" sz="2400" dirty="0" smtClean="0"/>
              <a:t>: Polarization</a:t>
            </a:r>
          </a:p>
          <a:p>
            <a:r>
              <a:rPr lang="en-US" sz="2400" u="sng" dirty="0" smtClean="0"/>
              <a:t>Unit 6</a:t>
            </a:r>
            <a:r>
              <a:rPr lang="en-US" sz="2400" dirty="0" smtClean="0"/>
              <a:t>: Interference</a:t>
            </a:r>
          </a:p>
          <a:p>
            <a:endParaRPr lang="en-US" dirty="0"/>
          </a:p>
          <a:p>
            <a:r>
              <a:rPr lang="en-US" sz="2400" u="sng" dirty="0" smtClean="0"/>
              <a:t>Unit 7</a:t>
            </a:r>
            <a:r>
              <a:rPr lang="en-US" sz="2400" dirty="0" smtClean="0"/>
              <a:t>: Diffraction</a:t>
            </a:r>
          </a:p>
          <a:p>
            <a:r>
              <a:rPr lang="en-US" sz="2400" u="sng" dirty="0" smtClean="0"/>
              <a:t>Unit 8</a:t>
            </a:r>
            <a:r>
              <a:rPr lang="en-US" sz="2400" dirty="0" smtClean="0"/>
              <a:t>: Fourier Optics</a:t>
            </a:r>
          </a:p>
          <a:p>
            <a:r>
              <a:rPr lang="en-US" sz="2400" u="sng" dirty="0" smtClean="0"/>
              <a:t>Unit 9</a:t>
            </a:r>
            <a:r>
              <a:rPr lang="en-US" sz="2400" dirty="0" smtClean="0"/>
              <a:t>: Modern Optics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22098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90800" y="25146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90800" y="28956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3563112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3894015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Interference</a:t>
            </a:r>
            <a:endParaRPr lang="en-US" sz="2800" dirty="0"/>
          </a:p>
        </p:txBody>
      </p:sp>
      <p:pic>
        <p:nvPicPr>
          <p:cNvPr id="1028" name="Picture 4" descr="https://upload.wikimedia.org/wikipedia/commons/0/06/Dieselrainb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87557"/>
            <a:ext cx="3821025" cy="340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ytimg.com/vi/KWWGrj8wc_c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6" y="4028786"/>
            <a:ext cx="2892120" cy="21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.bp.blogspot.com/-rkkVC3tDCKw/UABpK7XJqhI/AAAAAAAAAC8/TXW6iqtoQHE/s1600/Phase+Image+I+7.13.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50976"/>
            <a:ext cx="35623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728663"/>
            <a:ext cx="3578276" cy="3571875"/>
          </a:xfrm>
          <a:prstGeom prst="rect">
            <a:avLst/>
          </a:prstGeom>
        </p:spPr>
      </p:pic>
      <p:pic>
        <p:nvPicPr>
          <p:cNvPr id="1026" name="Picture 2" descr="https://upload.wikimedia.org/wikipedia/commons/9/96/Double_slit_simulated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1333"/>
            <a:ext cx="225856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1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3187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Temporal Coherence</a:t>
            </a:r>
            <a:endParaRPr lang="en-US" sz="2800" dirty="0"/>
          </a:p>
        </p:txBody>
      </p:sp>
      <p:pic>
        <p:nvPicPr>
          <p:cNvPr id="2050" name="Picture 2" descr="File:Single frequency correla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40876"/>
            <a:ext cx="7610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Phase dri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3796733"/>
            <a:ext cx="762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7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280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Spatial Coherence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086" y="1858160"/>
            <a:ext cx="9077914" cy="2357036"/>
            <a:chOff x="66086" y="1858160"/>
            <a:chExt cx="9077914" cy="2357036"/>
          </a:xfrm>
        </p:grpSpPr>
        <p:pic>
          <p:nvPicPr>
            <p:cNvPr id="3074" name="Picture 2" descr="File:Spatial coherence infinite ex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6" y="1875745"/>
              <a:ext cx="2109020" cy="233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File:Spatial coherence infinite ex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180" y="1858160"/>
              <a:ext cx="2109020" cy="233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File:Spatial coherence pinho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192" y="2014920"/>
              <a:ext cx="4055808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-36205" y="4215196"/>
            <a:ext cx="2211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plane wave</a:t>
            </a:r>
          </a:p>
          <a:p>
            <a:pPr algn="ctr"/>
            <a:r>
              <a:rPr lang="en-US" sz="1400" dirty="0" smtClean="0"/>
              <a:t>infinite temporal coherence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550563" y="4215196"/>
            <a:ext cx="2211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distorted </a:t>
            </a:r>
            <a:r>
              <a:rPr lang="en-US" sz="1400" dirty="0" err="1" smtClean="0"/>
              <a:t>wavefront</a:t>
            </a:r>
            <a:endParaRPr lang="en-US" sz="1400" dirty="0" smtClean="0"/>
          </a:p>
          <a:p>
            <a:pPr algn="ctr"/>
            <a:r>
              <a:rPr lang="en-US" sz="1400" dirty="0" smtClean="0"/>
              <a:t>infinite </a:t>
            </a:r>
            <a:r>
              <a:rPr lang="en-US" sz="1400" dirty="0"/>
              <a:t>temporal coherence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7931" y="4215196"/>
            <a:ext cx="2076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distorted </a:t>
            </a:r>
            <a:r>
              <a:rPr lang="en-US" sz="1400" dirty="0" err="1" smtClean="0"/>
              <a:t>wavefront</a:t>
            </a:r>
            <a:endParaRPr lang="en-US" sz="1400" dirty="0" smtClean="0"/>
          </a:p>
          <a:p>
            <a:pPr algn="ctr"/>
            <a:r>
              <a:rPr lang="en-US" sz="1400" dirty="0" smtClean="0"/>
              <a:t>finite </a:t>
            </a:r>
            <a:r>
              <a:rPr lang="en-US" sz="1400" dirty="0"/>
              <a:t>temporal coherence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4012" y="4197611"/>
            <a:ext cx="2076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diffracted </a:t>
            </a:r>
            <a:r>
              <a:rPr lang="en-US" sz="1400" dirty="0" err="1" smtClean="0"/>
              <a:t>wavefront</a:t>
            </a:r>
            <a:endParaRPr lang="en-US" sz="1400" dirty="0" smtClean="0"/>
          </a:p>
          <a:p>
            <a:pPr algn="ctr"/>
            <a:r>
              <a:rPr lang="en-US" sz="1400" dirty="0" smtClean="0"/>
              <a:t>finite </a:t>
            </a:r>
            <a:r>
              <a:rPr lang="en-US" sz="1400" dirty="0"/>
              <a:t>temporal </a:t>
            </a:r>
            <a:r>
              <a:rPr lang="en-US" sz="1400" dirty="0" smtClean="0"/>
              <a:t>coherence</a:t>
            </a:r>
          </a:p>
          <a:p>
            <a:pPr algn="ctr"/>
            <a:r>
              <a:rPr lang="en-US" sz="1400" dirty="0" smtClean="0"/>
              <a:t>infinite spatial coherence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312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300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Spectral Coherence</a:t>
            </a:r>
            <a:endParaRPr lang="en-US" sz="2800" dirty="0"/>
          </a:p>
        </p:txBody>
      </p:sp>
      <p:pic>
        <p:nvPicPr>
          <p:cNvPr id="4098" name="Picture 2" descr="File:Coherent superposi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87295"/>
            <a:ext cx="3304767" cy="254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Spectral coherence continuo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581400" cy="29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0460" y="4965910"/>
            <a:ext cx="27278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waves of different frequencies</a:t>
            </a:r>
          </a:p>
          <a:p>
            <a:pPr algn="ctr"/>
            <a:r>
              <a:rPr lang="en-US" sz="1400" dirty="0" smtClean="0"/>
              <a:t>with some fixed phase relationship</a:t>
            </a:r>
          </a:p>
          <a:p>
            <a:pPr algn="ctr"/>
            <a:r>
              <a:rPr lang="en-US" sz="1400" dirty="0" smtClean="0"/>
              <a:t>→ add coherently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44944" y="4965910"/>
            <a:ext cx="2540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waves of different frequencies</a:t>
            </a:r>
          </a:p>
          <a:p>
            <a:pPr algn="ctr"/>
            <a:r>
              <a:rPr lang="en-US" sz="1400" u="sng" dirty="0" smtClean="0"/>
              <a:t>without</a:t>
            </a:r>
            <a:r>
              <a:rPr lang="en-US" sz="1400" dirty="0" smtClean="0"/>
              <a:t> fixed phase relationship</a:t>
            </a:r>
          </a:p>
          <a:p>
            <a:pPr algn="ctr"/>
            <a:r>
              <a:rPr lang="en-US" sz="1400" dirty="0" smtClean="0"/>
              <a:t>→ add randomly (natural light)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522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394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Michelson Interferometer</a:t>
            </a:r>
            <a:endParaRPr lang="en-US" sz="2800" dirty="0"/>
          </a:p>
        </p:txBody>
      </p:sp>
      <p:pic>
        <p:nvPicPr>
          <p:cNvPr id="6146" name="Picture 2" descr="http://hyperphysics.phy-astr.gsu.edu/hbase/phyopt/imgpho/mich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09020"/>
            <a:ext cx="62103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2/20/Michelson_interferometer_using_white_lig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2"/>
          <a:stretch/>
        </p:blipFill>
        <p:spPr bwMode="auto">
          <a:xfrm>
            <a:off x="61184" y="3276600"/>
            <a:ext cx="31623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95600" y="5591174"/>
            <a:ext cx="3263774" cy="838201"/>
            <a:chOff x="4419600" y="4657724"/>
            <a:chExt cx="3263774" cy="8382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r="66433"/>
            <a:stretch/>
          </p:blipFill>
          <p:spPr>
            <a:xfrm>
              <a:off x="4419600" y="4657724"/>
              <a:ext cx="1828800" cy="3905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40560"/>
            <a:stretch/>
          </p:blipFill>
          <p:spPr>
            <a:xfrm>
              <a:off x="4444874" y="5105400"/>
              <a:ext cx="3238500" cy="39052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914120"/>
            <a:ext cx="1731629" cy="26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3940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Michelson Interferometer</a:t>
            </a:r>
          </a:p>
          <a:p>
            <a:r>
              <a:rPr lang="en-US" sz="2800" dirty="0" smtClean="0"/>
              <a:t>(writ large)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64804"/>
            <a:ext cx="6480568" cy="46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5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Thin-Film Interference</a:t>
            </a:r>
            <a:endParaRPr lang="en-US" sz="2800" dirty="0"/>
          </a:p>
        </p:txBody>
      </p:sp>
      <p:pic>
        <p:nvPicPr>
          <p:cNvPr id="5122" name="Picture 2" descr="https://upload.wikimedia.org/wikipedia/commons/thumb/4/42/Optical_flat_interference.svg/1024px-Optical_flat_interferen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334000" cy="44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0/06/Dieselrainbo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875" y="2930359"/>
            <a:ext cx="2068425" cy="184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2.bp.blogspot.com/-rkkVC3tDCKw/UABpK7XJqhI/AAAAAAAAAC8/TXW6iqtoQHE/s1600/Phase+Image+I+7.13.1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8"/>
          <a:stretch/>
        </p:blipFill>
        <p:spPr bwMode="auto">
          <a:xfrm>
            <a:off x="6132319" y="5006668"/>
            <a:ext cx="2863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838200"/>
            <a:ext cx="1866900" cy="18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7688"/>
      </p:ext>
    </p:extLst>
  </p:cSld>
  <p:clrMapOvr>
    <a:masterClrMapping/>
  </p:clrMapOvr>
</p:sld>
</file>

<file path=ppt/theme/theme1.xml><?xml version="1.0" encoding="utf-8"?>
<a:theme xmlns:a="http://schemas.openxmlformats.org/drawingml/2006/main" name="ESR Header - U of 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5F5674-FEBD-4558-9BFF-B1B4AC0AA01E}" vid="{715F98A4-F2E6-4343-9F60-F002E2A3B0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ESR Header - Dartmouth</Template>
  <TotalTime>14070</TotalTime>
  <Words>149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ESR Header - U of U</vt:lpstr>
      <vt:lpstr>Interference</vt:lpstr>
      <vt:lpstr>Unit 6</vt:lpstr>
      <vt:lpstr>Unit 6</vt:lpstr>
      <vt:lpstr>Unit 6</vt:lpstr>
      <vt:lpstr>Unit 6</vt:lpstr>
      <vt:lpstr>Unit 6</vt:lpstr>
      <vt:lpstr>Unit 6</vt:lpstr>
      <vt:lpstr>Unit 6</vt:lpstr>
      <vt:lpstr>Unit 6</vt:lpstr>
      <vt:lpstr>Unit 6</vt:lpstr>
      <vt:lpstr>Unit 6</vt:lpstr>
      <vt:lpstr>Unit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with Matter</dc:title>
  <dc:creator>Kipp van Schooten</dc:creator>
  <cp:lastModifiedBy>Kipp van Schooten</cp:lastModifiedBy>
  <cp:revision>148</cp:revision>
  <dcterms:created xsi:type="dcterms:W3CDTF">2017-09-24T03:03:49Z</dcterms:created>
  <dcterms:modified xsi:type="dcterms:W3CDTF">2017-10-20T15:05:55Z</dcterms:modified>
</cp:coreProperties>
</file>