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0"/>
  </p:sldMasterIdLst>
  <p:sldIdLst>
    <p:sldId id="282" r:id="rId41"/>
    <p:sldId id="276" r:id="rId42"/>
    <p:sldId id="274" r:id="rId43"/>
    <p:sldId id="273" r:id="rId44"/>
    <p:sldId id="279" r:id="rId45"/>
    <p:sldId id="258" r:id="rId46"/>
    <p:sldId id="259" r:id="rId47"/>
    <p:sldId id="257" r:id="rId48"/>
    <p:sldId id="260" r:id="rId49"/>
    <p:sldId id="277" r:id="rId50"/>
    <p:sldId id="261" r:id="rId51"/>
    <p:sldId id="262" r:id="rId52"/>
    <p:sldId id="263" r:id="rId53"/>
    <p:sldId id="265" r:id="rId54"/>
    <p:sldId id="264" r:id="rId55"/>
    <p:sldId id="278" r:id="rId56"/>
    <p:sldId id="266" r:id="rId57"/>
    <p:sldId id="267" r:id="rId58"/>
    <p:sldId id="268" r:id="rId59"/>
    <p:sldId id="269" r:id="rId60"/>
    <p:sldId id="281" r:id="rId61"/>
    <p:sldId id="270" r:id="rId62"/>
    <p:sldId id="272" r:id="rId63"/>
    <p:sldId id="271" r:id="rId64"/>
    <p:sldId id="280"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103" d="100"/>
          <a:sy n="103" d="100"/>
        </p:scale>
        <p:origin x="18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 Target="slides/slide2.xml"/><Relationship Id="rId47" Type="http://schemas.openxmlformats.org/officeDocument/2006/relationships/slide" Target="slides/slide7.xml"/><Relationship Id="rId63" Type="http://schemas.openxmlformats.org/officeDocument/2006/relationships/slide" Target="slides/slide23.xml"/><Relationship Id="rId68"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slideMaster" Target="slideMasters/slideMaster1.xml"/><Relationship Id="rId45" Type="http://schemas.openxmlformats.org/officeDocument/2006/relationships/slide" Target="slides/slide5.xml"/><Relationship Id="rId53" Type="http://schemas.openxmlformats.org/officeDocument/2006/relationships/slide" Target="slides/slide13.xml"/><Relationship Id="rId58" Type="http://schemas.openxmlformats.org/officeDocument/2006/relationships/slide" Target="slides/slide18.xml"/><Relationship Id="rId66"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2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3.xml"/><Relationship Id="rId48" Type="http://schemas.openxmlformats.org/officeDocument/2006/relationships/slide" Target="slides/slide8.xml"/><Relationship Id="rId56" Type="http://schemas.openxmlformats.org/officeDocument/2006/relationships/slide" Target="slides/slide16.xml"/><Relationship Id="rId64" Type="http://schemas.openxmlformats.org/officeDocument/2006/relationships/slide" Target="slides/slide24.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6.xml"/><Relationship Id="rId59" Type="http://schemas.openxmlformats.org/officeDocument/2006/relationships/slide" Target="slides/slide19.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1.xml"/><Relationship Id="rId54" Type="http://schemas.openxmlformats.org/officeDocument/2006/relationships/slide" Target="slides/slide14.xml"/><Relationship Id="rId62"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9.xml"/><Relationship Id="rId57" Type="http://schemas.openxmlformats.org/officeDocument/2006/relationships/slide" Target="slides/slide17.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4.xml"/><Relationship Id="rId52" Type="http://schemas.openxmlformats.org/officeDocument/2006/relationships/slide" Target="slides/slide12.xml"/><Relationship Id="rId60" Type="http://schemas.openxmlformats.org/officeDocument/2006/relationships/slide" Target="slides/slide20.xml"/><Relationship Id="rId65"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slide" Target="slides/slide10.xml"/><Relationship Id="rId55"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B0639B4-CF68-4834-9E03-EB860B356B83}" type="datetimeFigureOut">
              <a:rPr lang="en-US" smtClean="0"/>
              <a:t>11/21/20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809E497-AA4A-4FED-A59D-EE31FF32823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728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0639B4-CF68-4834-9E03-EB860B356B83}" type="datetimeFigureOut">
              <a:rPr lang="en-US" smtClean="0"/>
              <a:t>11/21/20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9E497-AA4A-4FED-A59D-EE31FF32823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1650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0639B4-CF68-4834-9E03-EB860B356B83}" type="datetimeFigureOut">
              <a:rPr lang="en-US" smtClean="0"/>
              <a:t>11/21/20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9E497-AA4A-4FED-A59D-EE31FF32823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982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0639B4-CF68-4834-9E03-EB860B356B83}" type="datetimeFigureOut">
              <a:rPr lang="en-US" smtClean="0"/>
              <a:t>11/21/20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9E497-AA4A-4FED-A59D-EE31FF32823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63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B0639B4-CF68-4834-9E03-EB860B356B83}" type="datetimeFigureOut">
              <a:rPr lang="en-US" smtClean="0"/>
              <a:t>11/21/20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9E497-AA4A-4FED-A59D-EE31FF32823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653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B0639B4-CF68-4834-9E03-EB860B356B83}" type="datetimeFigureOut">
              <a:rPr lang="en-US" smtClean="0"/>
              <a:t>11/21/20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9E497-AA4A-4FED-A59D-EE31FF32823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0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0639B4-CF68-4834-9E03-EB860B356B83}" type="datetimeFigureOut">
              <a:rPr lang="en-US" smtClean="0"/>
              <a:t>11/21/20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9E497-AA4A-4FED-A59D-EE31FF32823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35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B0639B4-CF68-4834-9E03-EB860B356B83}" type="datetimeFigureOut">
              <a:rPr lang="en-US" smtClean="0"/>
              <a:t>11/21/20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9E497-AA4A-4FED-A59D-EE31FF32823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769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639B4-CF68-4834-9E03-EB860B356B83}" type="datetimeFigureOut">
              <a:rPr lang="en-US" smtClean="0"/>
              <a:t>11/21/20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9E497-AA4A-4FED-A59D-EE31FF328239}" type="slidenum">
              <a:rPr lang="en-US" smtClean="0"/>
              <a:t>‹#›</a:t>
            </a:fld>
            <a:endParaRPr lang="en-US"/>
          </a:p>
        </p:txBody>
      </p:sp>
    </p:spTree>
    <p:extLst>
      <p:ext uri="{BB962C8B-B14F-4D97-AF65-F5344CB8AC3E}">
        <p14:creationId xmlns:p14="http://schemas.microsoft.com/office/powerpoint/2010/main" val="153705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B0639B4-CF68-4834-9E03-EB860B356B83}" type="datetimeFigureOut">
              <a:rPr lang="en-US" smtClean="0"/>
              <a:t>11/21/20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9E497-AA4A-4FED-A59D-EE31FF32823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646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B0639B4-CF68-4834-9E03-EB860B356B83}" type="datetimeFigureOut">
              <a:rPr lang="en-US" smtClean="0"/>
              <a:t>11/21/20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809E497-AA4A-4FED-A59D-EE31FF32823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368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B0639B4-CF68-4834-9E03-EB860B356B83}" type="datetimeFigureOut">
              <a:rPr lang="en-US" smtClean="0"/>
              <a:t>11/21/20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809E497-AA4A-4FED-A59D-EE31FF32823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87306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498602"/>
            <a:ext cx="10363200" cy="1470025"/>
          </a:xfrm>
        </p:spPr>
        <p:txBody>
          <a:bodyPr>
            <a:normAutofit fontScale="90000"/>
          </a:bodyPr>
          <a:lstStyle/>
          <a:p>
            <a:r>
              <a:rPr lang="en-US" b="1" dirty="0">
                <a:solidFill>
                  <a:schemeClr val="tx2">
                    <a:lumMod val="75000"/>
                  </a:schemeClr>
                </a:solidFill>
              </a:rPr>
              <a:t>Python Getting Started</a:t>
            </a:r>
          </a:p>
        </p:txBody>
      </p:sp>
      <p:sp>
        <p:nvSpPr>
          <p:cNvPr id="19458" name="AutoShape 2" descr="data:image/jpeg;base64,/9j/4AAQSkZJRgABAQAAAQABAAD/2wCEAAkGBhMQERQUExQWFBQUGBYYGBgXFxYVFxgWFBgVFxcYGBcYHCYeFxojGhcUHy8gIycrLCwsFR4xNTAqNSYsLCkBCQoKDgwOGg8PGiwkHyU0LCwpKS0sLC0sNS8sLCosLC8sLCwvLCwsKiwsLCwsLCwtLCwsLCwsLCwsLCwsLCwsKf/AABEIAOEA4QMBIgACEQEDEQH/xAAcAAEAAgMBAQEAAAAAAAAAAAAABQYDBAcCAQj/xABEEAABAgMFBQUGAgkCBgMAAAABAAIDBBEFBhIhMUFRYXGBEyKRobEHMkJSwdFy8BQjM2KCkqKy4RbCJDRDc9LxFSV0/8QAGgEAAgMBAQAAAAAAAAAAAAAAAAQBAwUCBv/EAC4RAAIBAwMDAgUEAwEAAAAAAAECAAMEERIhMSJBURNxMmGBkdEUM7HBI0LhBf/aAAwDAQACEQMRAD8A7iiIiEIiIhCIiIQiLHBmGvrhINDQ03qMiEyIiKYQiIiEKIvS+ks7iWj+oH6KXVXvhOg4YY2d53PQDwqeoVFwwWmZbRXLifblu/aj8J/uVnVFu5PiFGFcmvGE8K6Hx9VelXaMDTx4ndwuHzCIibi8IiIhCLWtC0WQG4ohoKgb8zw/OiyS00yI0OY4OadoUahnHeTg4zMqIimRCIiIQiIiEIiIhCIiIQiIiEIiIhMM5L9oxza0qNVVpGddLxDUZaOHL6hW9VO3WAR3U20PiEheDTioORGrc5yh4lol5hsRoc01BWRUWBNvhmrHFvoeY2rd/wBRRt4/lCEvlx1DeDWxztLascaYawVc4NHE0VZgRpuY91xDd+TR4gVPRbbLq1ziRHOPD7mqtFdnHQv32nBpqvxNPlo3qaARC7x+YigHTUqrxYhcSSak5kneVb/9KQf3/wCb/Cq0/KGFEcw54TrvBzHkUjcirsX4jNE0+Fmmp6yr1OhgNiDG0aEe8B9VA0VqlbnNwjtHuxbQ2gA4Zg1XFuKhOac7qlMdcl5K2YMb3Hiu45O8Ct1V2JcqH8L3jnhP0CwRbFm4I/VRi8DZWh8HVC0hUqqOpft+InoQ/C33lpWGam2Qmlz3BoG0/TeVQ414ZppLXRHNI1GFoPoo2YmXxDV7i47ySfVUNfAfCPvLVtT3M3LwW2ZqJlUMbkwbc9p4lXmxLNEvBazbq473HX7dFzqy2gx4QOhez+4Lqiiz62ao3MLnpAQcQiItGJwiIiEIiIhCIiIQiIiEIiIhCIiIT4SqbaEz2kRzthOXIZBTNuWj/wBJmbjrT05la0tdtzhV7sPClT1Wdclqp0IM45jdHCDU0g3LesSXZEigP0oSBvI2evgsE9KOhPLXbPMbCsMOIWkEGhGYPELPXofqHEaPUu0voFF9WlZVptjsro4e8OO/kt1b6sGGRMsgg4MKi2/ExTETmB4ABXh7qAk6DPwVJsuTMzHz0JLncq1p1Jok7zLaUHcxm32yxkVWhruXS4b8QBGhAPiqheWxRCIfDFGHIjcdnQ/RWGwJjHLwztAwn+HL0AXNqppuyGdVyHUMJIIi07UtJsvDL3a7BtJ3J8kKMmKAEnAlavxGaXw2imMAkngaUB8CVWFlmpl0R7nuNXONT+dySss6K9rG6uNAsGq/qOSO81kXQuDNeHELSHDUEEcxmF1OQnGxobXt0cK8jtHQ5KuRbhtwd2IcfEDCegzHmo6yp+JZ8Uw4wIY7Uaj8bTt4pujqtz1jYxapprDp5EviLzDiBwBBBBFQRoQV6WpEYRERCEREQhEREIRFgnmvMNwZTERlXLn1UE4GZI3Mz1RU+FORYBw1LafCcx4fZb7bzupmwV5kJRbxP9tjLzbt23lhUTaltBnch5vOVRnT7lRM3bcSJlXCNzfvqtm7koHOLz8OQ5nb4eq4NyaraKffvOhR0DU/2klZVl9mMTs4h1OtK7B91IoicRAgwIuzFjkyEvPK1Y141aaHkf8APqo2xrLbHx1JGGlKU1NdfBWadgdpDc3eD47PNQl1H96IODfqkqtIGuueDGEc+kcdppR7OjSjsbcwPiGlNzhsCsNl2q2O3LJw1bu+4W6Qqxbko2XcIkJ4Y6vu1z5gbt40XZQ2/Uvw9x+JAYVdjz5kteCZ7OA/e7uj+LXyqsN15LBBxHWJn/CNPqeqr1q206YDAQG4a1odSdvD/K9vvsWANHZNoAAM9B1XC1lerqGTgbbTo0ytPB2lvnpQRYbmH4hTkdh8aKCujHLTEhOyLTWn9LvooyHfp52wj4/+S1YFtFsftqAknMDIGood/NFWsodWwR5yO0EQlSuQZeJ+fZAYXvOWwbSdwVSbLxrQiFx7rBlU+60bh8xXqUiidj1jvDWj3WVpXgD67T6XGFDDQA0AAaAaLvH6jf8A1/mc/s+8p947vwpeC1zK4sQBJNa1B2aDML1ciRq98U/D3RzOZ8qeKkb7O/4dvF49HLautLYJZm91XH+LTyouBSX9RsNgMzs1D6O/eSy1LSsxkwwseK7jtB3grbRPkAjBigJG4lIkrSiWbF7GLV0I5tI2A/E3hvb+TcpaaZFaHMcHNO0fnJQ19JNr5YuNA6GQWnmQCOv0CoEvaESCaw3uYeB15jQrPNY2zaDuO0bFMVl1DYzrqwTc6yC0uiODGjaT6bzwXOHXymyKdr1wsr6LUlpWPPRAAXPdtc4kho3k7BwCk3oOyAkyBakbsdp1SWmGxGNew1a4Ag8CsqjrCsn9FgiHjL6EmpyArqANgr6qRTykkDPMVbGdoREXUiEREQmnaVmtjNocnD3TuP2VPiNLSWnUGh6K+KpXjaBHNNoaTz09AFnXtMY1943buc6ZHY1uWbazoJOVWnUfUHesYsqKW4sDqHx8NVqkLPGumQ3EaOlhiW+Wt+E/bhO52Xnot9jwRUEEcM1T5Cx3xmlzcIANMzt6Bbbbux25te0Hg5w+i0qdeqRkrmKPSQHZpZ1WJWM2Xm4gcaNOLzo4fZeosWcgNxOIc0ak0P2Kr9q2qXOxOpidQUGQ3KKtUsVCg6s94KoQEsdpNWreomoh9xu/4jy3Ktxor31I1O05nqsbKnvO3eGY2efVSErJufRzchsFK14lN07bP+Soc+/GfGJnVbs/DT2/n7yOgwHOHe1FQaqOnJHMkDKtNmqnOxNTqDt2LWiyy3qNuEcsD9JlPVLDBlcdDLTVesVRVuW+hz3KSiQKEc1rR5QA5CmzLIUz1H50VV6E2yN/MsoE9pjZaz2a94ZcDsGu/XwVmsK+LmUDTibtY7Uct3oqhFbn+eP1IWlEyo6tC06g0zGVfUrEa3UnKbH5fiatO5YbNuJ0+8NsMmmwWQ61LswRQgmjRwOpVygwg1oaNGgAdBRcase2i8iuT2moI0JG7jkrfIfpc6HER8IBoRiwnPgwaJZKjpUYOvUY8VV0BQ7S5TU/DhCr3tbzIHltUDP35gsyhh0Q/wArfE5+S1m3DJzdGqeDa+ZctW1bmNgwnxO2PdFaFozOwa7SuqlSvjIXEhEpZwTmQ1r3gizJ75o0aNbkOfE81FRCsjWkmgzJ3KcgXGmHsxHCw7GuJxdaCg6rMCvVORvHspTGOJXmMLiAMySAOZyC6vYlkNloQYNdXH5nbT9lzWzIBZNQmuFCIrAQdhDgutJ6xQbseYrdNwIREWnEYRERCEREQhVgwu3nXD4WnPkwAU8VYpqOIbHOOjQT4KEuoyvaPOpIHqT6pWthnVPr9pfT6VZvpLAou17FEYVb3X79h4H7qURXugcYaVKxU5EqdiThl4phxO6HZGux2w8j9lbFo2rZLY7c8nDR30O8KFhW6+A18KIDjaKNPpXeNoKWVv0/S3HY/wBS5h6u6895r3ttkVLa9yHrxdu6aeKp7Ihc4k76+A8sj5JbU3VwbXTM8zv/ADtWKWcMs/zn9Pou6Ckg1G5P8RS6ff0xwP5k/Z8P88xRWKThgDgB6KuyMTbz9f8A0t6PaHwg5beKbpUjUbAiJcLuZtzbGvOICn14qLmYVFuNm8lpTMWq16akbRRjncyKm2KNMSlQeFFJztRqCOiiHCrgc6V12ZZ0qmKyhqZDStCQ201ZqDU6nWutNvlqo+YlquqfDiApOORTP94nlkfDVaUV+YO6nkRn5nyWGtRl4M0tIM1qUOWVNNnXh/hW+6N4jDc19a07rxvbv57eYVOe6n53aLLZ8z2cRp2aHkcz56ckrXplxkcjcRu3qaGweDzP0LDiBwBBqCAQd4Oipd6rUdMxGy0HvUOdPifu5NzqfstGUvHFEAS8MEvcaNcNQ13wjjXbsBVru5d9sqypoYrh3ju/dHD1Sxc3A0rx3P8AUd0iidR+n5nm792WSwDnUdFOrtjeDfuptETaIqDCxdmLHJlIvrI9jHhTA0Lm4vxMIIPUD+lXYGqhr4yvaScXe0B4/hOflVZLrz/bSsN20DC7mzLzFD1VKAJVYed/zLWOqmD42ksiImZRCIiIQiiIl6pcaOJ5NP1oouevcXCkIYf3jmeg0Hml3uaajn7S1aLntM96rTFBCac9XfQfXwWW6EWsN42h1ehA+xVVc6pqcyV6gx3MNWuLTvBos0XJ9X1DHTR6NAnR1hjzjIfvua3mQFRH2lFdrEef4j91t2ZYMSP3j3WfMdTyG3mmxdlzhF3lBtwoyxk3M3rhN90F5/lHic/JV+1590Zwc5mDLLXMV3nVWyRsSFB0bV3zOzP+OirN9Y9IhPyw6/3Fc11qlOs/QSaRQN0j6zncvap7dz2mjsZc05HIUA1FNBoV1668+JqXbEcxodUtNAKEtyqNw4LhEKIQQRqFfJG23S8hKxWnCRHijaRoag01BW3Wt9GNPExqVbJJaWS8tjGE4xWD9W4HFTLA47fwnyPPKIs+0XwM2kEEioycD+c9FdrItWFOwMTaEOFHtOdCRm07x9FRreu6ZWLl+yce4dSP3TxG/au7Z1GVYgD2nFxTOzpJm81pERTDFAwBpoANoBzOu1bboP6LJmMADFcGnERXDjI05A+Kr18CRMv3YWf2NVxu/aMOalm6Oo0MiNOdCBQ1G46q12C0kK8d/wDshFLVXB53xKL/AKrjsdXtC8bWv7zSNxB06LdvVPwoknLxITWsa6I6rQAKPwEOBpty15KQt32eB9XS7sB+R1S3o7VvWq57a8KPL/qIwcwB2MNOlSMOIEZGoFKjcrf8VbdNpWRUpZDby/XDtV8d8SHEwvDWtLSWtqKHCRUDMFevaJa8SUEHscLMePEcDHHu4KDvA7yob2TRiY8YHZDb/cpP2n2HMzRlhLw3Pw9piphAFezpUuIA0KzjSIfQTHVbNPIldsz2hRobwYzIcWGaV/Vsa4DaQWgCoGdCPBaXtFc0zziymF0OEQRpQtBBy/Oa3r6WMZOUk4TjV9YxfTTE8MJAO4Cg6Knzcy59C9xdQBgrrhYC1rRyAoq4Engy3XYtd8Ls4jAHOAw0IrXYdNuWxXmSv5CdlEa6Gd47zfLPyVBuFEpFg8ItPEj7rq1oWHBjj9YwE/MMnfzDNZtNKgZtB4PBmmzIVUsO3M9ydsQY37OIx3Cor4HNbi59blyHwQXwiYjBmR8bR/u6Z8FAwLXjQx3Ir28A408NENdtTOKiwFurjKNOmXljBspHJ+Rw6uyHmVULhWyIcR0Fxo2JQt/GMqdR6BV6btWNGyiRHvA2Ekjw0WrWiUqXeqoHUcRhKGEKnvO2oud2N7QHwwGxm9oB8QNH9a5O8lPt9oEoRUl44Fh+lVpJdUmGc494k1B1PEsqKO/+fg/MfAorta+ZXpPiRjrlt2RHdWgqNnrrxYYq2jwPl1/l+yuyKhrSmRsMS0XDicxXuHDc40aCTwBPop+9lmBpEVooHGjqfNsPXPwUldOEBArTMudU8jQJBbYmp6ZMbNYBNYlQiS72+81w5tI9QpayLzOhANeMbBpT3gOG8K5rUmLJgxPehtPGlD4jNNC0ZDlGlBrqwwwiStWFG9xwJ3aO8CqjfhtYj+ML6OU1M3QhnNjnMP8AMPv5qAtqzokFze0djqKA1JNBsz01UV2qaOpfqJNJU1dJnI4T1bJp3/1Mv/8Aoi/2qrfoTu3MIYQcZaMTgxuRNKucQAKbSr7MWCw2ZCgialTGhxHRC3t4eEh9RhDq6gU4ar07OOkzACHcSFureV8lGD25sdQPZsc3/wAhsP3XZYsOFOwNcUOIKgjUbiNxBX58iAtcWkirSRkQ4VB2EZEcQrrcW+Yl34Hn9U896pzY4/EBu379diWu14YSy3fGVM3b7RsM48Vyozj8A8FoznayUwQ15bEbTvNqAQ4AjX3tdDuXq/ccfp0Qg5YYeY21Y3bVWS99mQZtwEONCEzDaGljnAYmkVA194Vy5pMEjiWlckz5Y3tIaaNmQG1oO0bpzc3YOIWx7UJBr5IxDTFCc0tPB7g1w5GoPQKkuuVNPIa9ogsqMUR72BobtPvZ5bvJbntFvpCiw2ysu7GxpaXvGhwe61p+LPMngFfRUlgRIZughpk9j7v+Ij/9tv8Aetn2zTT4ZlCxzmH9dm0lp/6W0LH7MpZko6LFjzEuztGNa1vbwi7XES6jstmXNZ/afLw59kEwJmWc6EX1aY8JpIfhzBLqZYdu9XEj189v+SAP8WJW7cvGZyRk3RHYo0N0Zj9KmmDC4jZUUz2kFVrb/nqtaAwse9ppVtQcJDhUGho4VBGuYNFnP58CqKyhX2kqSRvLfcOHWJCrtjN8i37Lrk/asKAKxHhvDaeTRmVya6lmOi9lDY4McRixEkU+LKmdVepS4EMGsWI+IdtO6OpzJ8Vj03cs+gd+ZqsqhV1HtxIy3L9OiAsgjA0ihc73jXcNG+vJViFIRYnuQ3u/C1x9AurSlhwIXuQmA76VPic1vIa0eoc1Gki4VBhFnGJqSiQjSIxzCdjgR6rXcV1K+suHScQkZso4HcQ4Vp0JCqVxbDEeKYjxVkKmR0LzpXeBSvgkqlqVqimp5jKVwULntNeyLlzEwA6ghsOhfWpHBoz8aKdZ7M2U70Zx/C1o9aq6otFLKko3GYm1y542le/0bD+d/wDT9kVhRXehT8Sv1W8wiIrpXNS1ZPtYL2bSMvxDMeajbnRawC3a1586H7qdVXsiOIM5FhHJryac/eb5EjwS1TC1Fb6fiXJ1IV+stCItS0bSZAZieeQ2k7gmCQBkyoAk4E+2laLIDC93QbSdwVTfZ0aba+Ydll3W7wNg3DXmV5lw+fmO+aNGZA0a3cOJ3q7MhhoAAoAKAcAkwP1GSfh7fmMfs8cz893xkSyKIg92IM/xNy8xTwKgWvXWb+XcHeYBRsTvMOxrhs/OwrkkaGWOLXCjmmhHELX/APOraqfpN8S7fTtM+8pYbWOD/PeZmxVkZHoQd35K1A5fcS0iARiI4k8Iun3OnmvkSLtNeXLwWjJxat5bdabvzwWKbmzUtBNBrxWWKRL6YxnbM8xI5calYnRFjLl5LlqDAGBF56JWNzl8L14JROsTPKxw051z3LelD2z2sAyJzPDb5KLa2qvdwbsGM9tRQvzJ+WGNTzOXks6+ZUXV/sdh7xu2Qu2DxyZZJK7kfsGzMPItNWtHvYW/EN+dctwVyu1eds03C6jYoGY2O/eb9timoUIMaGtFA0AAbgMgqJfSxTLvExB7oLs8OWF+wjcD681immbca13Hcf3NMOKx0t9JfkVZute5swBDikNi7DoH8tzuHgrMnKdRai6lizoUODIO+sYNkov72Fo6ub9Kr7c6z+xlGfM/vn+LT+nCoe/s1jfAlgc3uDndTgb6uPRXFjAAANBkOQVC4asW8ACWt00wPO89IiJqUQiIiEIiIhC5/eh5bNvINCMBB44Wq/veACTkBmTwC5na0720Z7xo45chkPIJC+YBAPnG7UdRMnhfl2CnZjHTXF3a76Ur0qq7OTz4zi57iSfAcANgWBeocMuIDQSToBmSs96z1NmMcWmqbgSwXbt6FLscHtdic6tQAaigoNdmfipV99oI0bEPQD6qLs+5cR9DFdgG4Zu+w81YJS7MvD+DEd7+95aeSfoivpAGAPnFKhpZzzK/alvOnGdmyATmCDm4gjdQUG7qqJem6znknCWRmjQ5YhsB47iu3MYAKAADcMlSo8l+mT8VhJDWg5jZgAaP6l0wqUnWorZbiQpSopQjpnCngtJBBBGRByIKY11C9dwjq9vKKzyDh9D0K57aF340HMtxN+ZuY67R1W3b3yVelulvB/rzMyrasm43HmYpKYoaHQ815nKB2W3qtWhWWBAxVqaU8ymSAra8xfkYnguXkuX0QyVkbKncVYWAkYmFe2w1twLOe80a2vKnnuVuuvcF8dwqK01+RvM/EeASla7SntnJ8DmMUqDPv28yFsCwTEc1zm1BIwt2uJ0y3eq6RYtrRJAOD5Y941LiHMNBoKkEU18Ut2whIOgPa4uzqa/Mwh2Q2AjZwXRGODgCMwRXoVhk1K9UsxwRwOeZp9FJAAMgyqQ/aNB+KHEHItP1C1rXvxAjQYkMQ3kvaQMWEAHYcidDQ9FZZy78vF9+EwneBhPi2hVftD2dMOcGIWnc/vDxGY81zUW5xgEGSho53BEodaKekL9zMJuElsQbMYNR1BFeqjrYsKNKmkRtAdHDNp6/QqOWUGekdtjHiFqDzJSWtJ0achxYhqTFhk7AAHNAA3ABddXDS6i63dm3GzcBrq99tA8bnb+R1/8AS0LCpksp5O8Uuk2BEl0RFqRGEREQhY5iYbDaXPIa0akrIsczLtiMcxwq1wIPIqDnG0kfOUe8d6THBhw6iHtOhd9hwUC2C46NceQJXRLNuzAgD3cbvmdQnoNApUBZ5tXqHVUbeNi4VBhBORnJXK4bWYYhy7QHPfhIFKcK1VhnbNhxhSIwO47RyOoVTmrKi2fFEaHV8PQ78J1DvvvXIoGg4fkTo1RVXTwZdkWvIT7I7A9hqD4g7QdxWwtIEEZESIxsZ5iRA0EnQAk8hmqdcl2OPGedSK/zOqfRTd7J3spV+9/cH8WvlVVm5NoMhxYmNzWgsFC4gCoOmfA+STrOPWRYzTU+kxl9IrqqNe2Tl2ODYQPbOIqxmbaHeNhOwBbVtX0r+rlgSTljpv2MG08SpC7d2+x/Wxe9GdnnnhrrntdvP5JUYVzoTfyfHtIQGl1N9pQbYu0YRb20MAvFQRSvEEjaN3FYo3s9i69lE6UcPJX+/Uljlw/bDcD/AAuyPnh8Fu3WtARpZhrVzO47m3TxFCuFRlqGnqPkSWKsgfSPnOYQvZ3GOsOKedB6r5Z10REimC1lXgurjOQLcjWmWuXVddtSeECC+IfhBI4nQDqaKs+z+UJEWM7MuOEH+p3iSPBdOra1TWd+faQmnSW0iQFhyMCDMGHNsLaZAaMDt7qag7DoulwITWtAYAG7A0ACnCijreu+ybZn3Xj3X7RwO8cFTJS3ZmzonZRBiaPhccqb2O2Dy4KFP6Y4YbHv+Z0R6w6efH4k/wC0Nn/DNO6IPNrgpO6s52spCO0Nwnmzu+gCrN6L0wZmVDWVxlzSWkUIAqSa6Hd1WX2dWj+0gk/vt8g7/afFQtVf1Gx2IgaZ9HccGXdEWvPTzIDC+IcLW/mg3ngnyQBkxQDMhb9zTGSjmupieQGjiCCT0A81zSXlnxDhY1z3bmgk+St0GzotrRu1fWHAbk3fQbG8Ttd9ldrPs2HAZghtDRw1PEnUnms1qJuX18L2+cdWoKK6eTOVuuhOUr2DvFpPgDVakrNxpOLVuKG8aggio3Fp1C7QtW0LLhTDcMVgeOOo5HUdFLWAG6NvAXWdmG00rsW26bgdo5mA1LeDiKVLdtNnQqXWGUlGwmNYwYWtFAOCzLQQEKAx3ijEE7QiIupzCIiIQiIiEL45oIIIqDqCvqIhKXakpEs6J2sD9i895hzAO48Nx2ac5ezr4QIo7zuydtDtOjtD5KZmZdsRrmOFWuFCOBXK7YkTLxnwznhOR3tOYPgs+qWtzlPhPaOUwtYYbnzJS91uiYeGsNYbK5/M46nls8VALx2ik7sSwjTUNr/dqTTfhBcB5LOJNV9+THABTX2lqujdvswI0Qd8+6D8IO38R8laURbtOmKa6RMp3LnJmvaMqIsJ7D8bSOpGXmueXTtv9FjUflDfk790jR3TMHgeC6WuRW3DDJiM3dEfTliJCTvCUK1BGbYBgyGWK/NuiIWwYbgWjvOINQTsFRu16jcrNdeU7OVhDaW4jzf3vqFypgxENG0geOS7RDYGgAaAADkMlFqxq1GqGFdQiBBPSirw2Cybh4Tk8ZsduO48DtUqifZQwwYorFTkTi0zLuhvcx4o5pII4herOtB0CKyIzVhrzG0HgRUKye0eCwRobh77mnEOAIwk+Y6Korz1VfSqEA8TYRtaZPedJi+0KXEPE0Pc/wCSlKHi45U5VURZ8vGtWL2kY4YDD7oyBPyjed7lT2MLiANSQBzJoF2azZFsCEyG3RgA5naepqeqfoM9yevgdopVVaI6eTM0KEGNDWgAAUAGQAC9oi1IjCIiIQiIiEIiIhCIiIQiIiEIiIhC577QQP0hm/sxX+Z1F0JcsvBPGam3dmC6pDGAbaZCnM1PVJXrD08eY1ajrzIlbcrJx6h8NkSozDmtdlxBAV9u/dGHAAdEAfF3nNreDR9VYUvTsSRljiWvdAHCjMosnfeNCymIRcPmoWO6gih8lMQL+SrtXOZzaT5tqrC5tdc1FT91paN70MNPzM7h8sj1Teiso6Wz7iL66bcjHtMES+soBXtK8Ax9fMLnFpznbRokSlMbi6m4E5KwW3cSJBBfCPaMGZFO+ByGTungqqs26qVWwtQYjtBEG6GZIMXC5rvlIPgarqMve6Ve0HtWt4Oq0jhn9FykuVrsK4T4zQ+M4w2nMNA75HGuTfNFq9RSQgzCuqEZY4lmm77ykMftMZ3MBPmaDzULOXrm5gUloD2tPx4S53Q0wjzVls67kvA9yG2vzO7zvE6dFJrTNOq46mx7fmI6kXgZ95yeNdqdeS50KI5xzJJBJ8TVRc5KRIJpEY5h3OBHhXVdsWvPSEOOwsiNDmnYfUHYeISz2AI6Tv8AOXrdnuJx2yXgTEEnQRIdeWILtS5Hee7rpOLQEmG7NjtuWw/vBdIu3a36TLsifFTC78bcj469VFllGam3MLnqAccSUREWnEoRERCEREQhEREIRERCEREQhEREJ5iQw4Fp0IIPI5FQlj3RhS0V0RpLsqNDqHBXWh27lOouGRWIJHE6DEAgQiIu5zCIiIQua38sYQYwiMFGxakjYHj3vGoPiulKre0SEDKtPyxG+YcPslbtA1I/LeX27FXErFyLIEeYq4VZCGIjYXfCPGp/hXUFT/ZrCHYxXbTEA/laD/uKuCizQLSB8ybhsv7QiIm4vCIiITUtKy4cywMitxNBDqVIzHEdR1WeBAaxoawBrRkABQDoFkRRgZzJycYhERTIhEREIRERCEREQhEREIRERCEREQhEREIRERCEREQhV2/f/KH8TPVEVVb9tvaWUvjEw+zz/ln/APdP9rFaERRb/tiTW+MwiIrpVCIiIQiIiEIiIhCIiIQiIiEIiIhP/9k="/>
          <p:cNvSpPr>
            <a:spLocks noChangeAspect="1" noChangeArrowheads="1"/>
          </p:cNvSpPr>
          <p:nvPr/>
        </p:nvSpPr>
        <p:spPr bwMode="auto">
          <a:xfrm>
            <a:off x="207434" y="-182033"/>
            <a:ext cx="397933" cy="397933"/>
          </a:xfrm>
          <a:prstGeom prst="rect">
            <a:avLst/>
          </a:prstGeom>
          <a:noFill/>
        </p:spPr>
        <p:txBody>
          <a:bodyPr vert="horz" wrap="square" lIns="121920" tIns="60960" rIns="121920" bIns="60960" numCol="1" anchor="t" anchorCtr="0" compatLnSpc="1">
            <a:prstTxWarp prst="textNoShape">
              <a:avLst/>
            </a:prstTxWarp>
          </a:bodyPr>
          <a:lstStyle/>
          <a:p>
            <a:endParaRPr lang="en-US" sz="2400"/>
          </a:p>
        </p:txBody>
      </p:sp>
      <p:sp>
        <p:nvSpPr>
          <p:cNvPr id="19460" name="AutoShape 4" descr="data:image/jpeg;base64,/9j/4AAQSkZJRgABAQAAAQABAAD/2wCEAAkGBhMQERQUExQWFBQUGBYYGBgXFxYVFxgWFBgVFxcYGBcYHCYeFxojGhcUHy8gIycrLCwsFR4xNTAqNSYsLCkBCQoKDgwOGg8PGiwkHyU0LCwpKS0sLC0sNS8sLCosLC8sLCwvLCwsKiwsLCwsLCwtLCwsLCwsLCwsLCwsLCwsKf/AABEIAOEA4QMBIgACEQEDEQH/xAAcAAEAAgMBAQEAAAAAAAAAAAAABQYDBAcCAQj/xABEEAABAgMFBQUGAgkCBgMAAAABAAIDBBEFBhIhMUFRYXGBEyKRobEHMkJSwdFy8BQjM2KCkqKy4RbCJDRDc9LxFSV0/8QAGgEAAgMBAQAAAAAAAAAAAAAAAAQBAwUCBv/EAC4RAAIBAwMDAgUEAwEAAAAAAAECAAMEERIhMSJBURNxMmGBkdEUM7HBI0LhBf/aAAwDAQACEQMRAD8A7iiIiEIiIhCIiIQiLHBmGvrhINDQ03qMiEyIiKYQiIiEKIvS+ks7iWj+oH6KXVXvhOg4YY2d53PQDwqeoVFwwWmZbRXLifblu/aj8J/uVnVFu5PiFGFcmvGE8K6Hx9VelXaMDTx4ndwuHzCIibi8IiIhCLWtC0WQG4ohoKgb8zw/OiyS00yI0OY4OadoUahnHeTg4zMqIimRCIiIQiIiEIiIhCIiIQiIiEIiIhMM5L9oxza0qNVVpGddLxDUZaOHL6hW9VO3WAR3U20PiEheDTioORGrc5yh4lol5hsRoc01BWRUWBNvhmrHFvoeY2rd/wBRRt4/lCEvlx1DeDWxztLascaYawVc4NHE0VZgRpuY91xDd+TR4gVPRbbLq1ziRHOPD7mqtFdnHQv32nBpqvxNPlo3qaARC7x+YigHTUqrxYhcSSak5kneVb/9KQf3/wCb/Cq0/KGFEcw54TrvBzHkUjcirsX4jNE0+Fmmp6yr1OhgNiDG0aEe8B9VA0VqlbnNwjtHuxbQ2gA4Zg1XFuKhOac7qlMdcl5K2YMb3Hiu45O8Ct1V2JcqH8L3jnhP0CwRbFm4I/VRi8DZWh8HVC0hUqqOpft+InoQ/C33lpWGam2Qmlz3BoG0/TeVQ414ZppLXRHNI1GFoPoo2YmXxDV7i47ySfVUNfAfCPvLVtT3M3LwW2ZqJlUMbkwbc9p4lXmxLNEvBazbq473HX7dFzqy2gx4QOhez+4Lqiiz62ao3MLnpAQcQiItGJwiIiEIiIhCIiIQiIiEIiIhCIiIT4SqbaEz2kRzthOXIZBTNuWj/wBJmbjrT05la0tdtzhV7sPClT1Wdclqp0IM45jdHCDU0g3LesSXZEigP0oSBvI2evgsE9KOhPLXbPMbCsMOIWkEGhGYPELPXofqHEaPUu0voFF9WlZVptjsro4e8OO/kt1b6sGGRMsgg4MKi2/ExTETmB4ABXh7qAk6DPwVJsuTMzHz0JLncq1p1Jok7zLaUHcxm32yxkVWhruXS4b8QBGhAPiqheWxRCIfDFGHIjcdnQ/RWGwJjHLwztAwn+HL0AXNqppuyGdVyHUMJIIi07UtJsvDL3a7BtJ3J8kKMmKAEnAlavxGaXw2imMAkngaUB8CVWFlmpl0R7nuNXONT+dySss6K9rG6uNAsGq/qOSO81kXQuDNeHELSHDUEEcxmF1OQnGxobXt0cK8jtHQ5KuRbhtwd2IcfEDCegzHmo6yp+JZ8Uw4wIY7Uaj8bTt4pujqtz1jYxapprDp5EviLzDiBwBBBBFQRoQV6WpEYRERCEREQhEREIRFgnmvMNwZTERlXLn1UE4GZI3Mz1RU+FORYBw1LafCcx4fZb7bzupmwV5kJRbxP9tjLzbt23lhUTaltBnch5vOVRnT7lRM3bcSJlXCNzfvqtm7koHOLz8OQ5nb4eq4NyaraKffvOhR0DU/2klZVl9mMTs4h1OtK7B91IoicRAgwIuzFjkyEvPK1Y141aaHkf8APqo2xrLbHx1JGGlKU1NdfBWadgdpDc3eD47PNQl1H96IODfqkqtIGuueDGEc+kcdppR7OjSjsbcwPiGlNzhsCsNl2q2O3LJw1bu+4W6Qqxbko2XcIkJ4Y6vu1z5gbt40XZQ2/Uvw9x+JAYVdjz5kteCZ7OA/e7uj+LXyqsN15LBBxHWJn/CNPqeqr1q206YDAQG4a1odSdvD/K9vvsWANHZNoAAM9B1XC1lerqGTgbbTo0ytPB2lvnpQRYbmH4hTkdh8aKCujHLTEhOyLTWn9LvooyHfp52wj4/+S1YFtFsftqAknMDIGood/NFWsodWwR5yO0EQlSuQZeJ+fZAYXvOWwbSdwVSbLxrQiFx7rBlU+60bh8xXqUiidj1jvDWj3WVpXgD67T6XGFDDQA0AAaAaLvH6jf8A1/mc/s+8p947vwpeC1zK4sQBJNa1B2aDML1ciRq98U/D3RzOZ8qeKkb7O/4dvF49HLautLYJZm91XH+LTyouBSX9RsNgMzs1D6O/eSy1LSsxkwwseK7jtB3grbRPkAjBigJG4lIkrSiWbF7GLV0I5tI2A/E3hvb+TcpaaZFaHMcHNO0fnJQ19JNr5YuNA6GQWnmQCOv0CoEvaESCaw3uYeB15jQrPNY2zaDuO0bFMVl1DYzrqwTc6yC0uiODGjaT6bzwXOHXymyKdr1wsr6LUlpWPPRAAXPdtc4kho3k7BwCk3oOyAkyBakbsdp1SWmGxGNew1a4Ag8CsqjrCsn9FgiHjL6EmpyArqANgr6qRTykkDPMVbGdoREXUiEREQmnaVmtjNocnD3TuP2VPiNLSWnUGh6K+KpXjaBHNNoaTz09AFnXtMY1943buc6ZHY1uWbazoJOVWnUfUHesYsqKW4sDqHx8NVqkLPGumQ3EaOlhiW+Wt+E/bhO52Xnot9jwRUEEcM1T5Cx3xmlzcIANMzt6Bbbbux25te0Hg5w+i0qdeqRkrmKPSQHZpZ1WJWM2Xm4gcaNOLzo4fZeosWcgNxOIc0ak0P2Kr9q2qXOxOpidQUGQ3KKtUsVCg6s94KoQEsdpNWreomoh9xu/4jy3Ktxor31I1O05nqsbKnvO3eGY2efVSErJufRzchsFK14lN07bP+Soc+/GfGJnVbs/DT2/n7yOgwHOHe1FQaqOnJHMkDKtNmqnOxNTqDt2LWiyy3qNuEcsD9JlPVLDBlcdDLTVesVRVuW+hz3KSiQKEc1rR5QA5CmzLIUz1H50VV6E2yN/MsoE9pjZaz2a94ZcDsGu/XwVmsK+LmUDTibtY7Uct3oqhFbn+eP1IWlEyo6tC06g0zGVfUrEa3UnKbH5fiatO5YbNuJ0+8NsMmmwWQ61LswRQgmjRwOpVygwg1oaNGgAdBRcase2i8iuT2moI0JG7jkrfIfpc6HER8IBoRiwnPgwaJZKjpUYOvUY8VV0BQ7S5TU/DhCr3tbzIHltUDP35gsyhh0Q/wArfE5+S1m3DJzdGqeDa+ZctW1bmNgwnxO2PdFaFozOwa7SuqlSvjIXEhEpZwTmQ1r3gizJ75o0aNbkOfE81FRCsjWkmgzJ3KcgXGmHsxHCw7GuJxdaCg6rMCvVORvHspTGOJXmMLiAMySAOZyC6vYlkNloQYNdXH5nbT9lzWzIBZNQmuFCIrAQdhDgutJ6xQbseYrdNwIREWnEYRERCEREQhVgwu3nXD4WnPkwAU8VYpqOIbHOOjQT4KEuoyvaPOpIHqT6pWthnVPr9pfT6VZvpLAou17FEYVb3X79h4H7qURXugcYaVKxU5EqdiThl4phxO6HZGux2w8j9lbFo2rZLY7c8nDR30O8KFhW6+A18KIDjaKNPpXeNoKWVv0/S3HY/wBS5h6u6895r3ttkVLa9yHrxdu6aeKp7Ihc4k76+A8sj5JbU3VwbXTM8zv/ADtWKWcMs/zn9Pou6Ckg1G5P8RS6ff0xwP5k/Z8P88xRWKThgDgB6KuyMTbz9f8A0t6PaHwg5beKbpUjUbAiJcLuZtzbGvOICn14qLmYVFuNm8lpTMWq16akbRRjncyKm2KNMSlQeFFJztRqCOiiHCrgc6V12ZZ0qmKyhqZDStCQ201ZqDU6nWutNvlqo+YlquqfDiApOORTP94nlkfDVaUV+YO6nkRn5nyWGtRl4M0tIM1qUOWVNNnXh/hW+6N4jDc19a07rxvbv57eYVOe6n53aLLZ8z2cRp2aHkcz56ckrXplxkcjcRu3qaGweDzP0LDiBwBBqCAQd4Oipd6rUdMxGy0HvUOdPifu5NzqfstGUvHFEAS8MEvcaNcNQ13wjjXbsBVru5d9sqypoYrh3ju/dHD1Sxc3A0rx3P8AUd0iidR+n5nm792WSwDnUdFOrtjeDfuptETaIqDCxdmLHJlIvrI9jHhTA0Lm4vxMIIPUD+lXYGqhr4yvaScXe0B4/hOflVZLrz/bSsN20DC7mzLzFD1VKAJVYed/zLWOqmD42ksiImZRCIiIQiiIl6pcaOJ5NP1oouevcXCkIYf3jmeg0Hml3uaajn7S1aLntM96rTFBCac9XfQfXwWW6EWsN42h1ehA+xVVc6pqcyV6gx3MNWuLTvBos0XJ9X1DHTR6NAnR1hjzjIfvua3mQFRH2lFdrEef4j91t2ZYMSP3j3WfMdTyG3mmxdlzhF3lBtwoyxk3M3rhN90F5/lHic/JV+1590Zwc5mDLLXMV3nVWyRsSFB0bV3zOzP+OirN9Y9IhPyw6/3Fc11qlOs/QSaRQN0j6zncvap7dz2mjsZc05HIUA1FNBoV1668+JqXbEcxodUtNAKEtyqNw4LhEKIQQRqFfJG23S8hKxWnCRHijaRoag01BW3Wt9GNPExqVbJJaWS8tjGE4xWD9W4HFTLA47fwnyPPKIs+0XwM2kEEioycD+c9FdrItWFOwMTaEOFHtOdCRm07x9FRreu6ZWLl+yce4dSP3TxG/au7Z1GVYgD2nFxTOzpJm81pERTDFAwBpoANoBzOu1bboP6LJmMADFcGnERXDjI05A+Kr18CRMv3YWf2NVxu/aMOalm6Oo0MiNOdCBQ1G46q12C0kK8d/wDshFLVXB53xKL/AKrjsdXtC8bWv7zSNxB06LdvVPwoknLxITWsa6I6rQAKPwEOBpty15KQt32eB9XS7sB+R1S3o7VvWq57a8KPL/qIwcwB2MNOlSMOIEZGoFKjcrf8VbdNpWRUpZDby/XDtV8d8SHEwvDWtLSWtqKHCRUDMFevaJa8SUEHscLMePEcDHHu4KDvA7yob2TRiY8YHZDb/cpP2n2HMzRlhLw3Pw9piphAFezpUuIA0KzjSIfQTHVbNPIldsz2hRobwYzIcWGaV/Vsa4DaQWgCoGdCPBaXtFc0zziymF0OEQRpQtBBy/Oa3r6WMZOUk4TjV9YxfTTE8MJAO4Cg6Knzcy59C9xdQBgrrhYC1rRyAoq4Engy3XYtd8Ls4jAHOAw0IrXYdNuWxXmSv5CdlEa6Gd47zfLPyVBuFEpFg8ItPEj7rq1oWHBjj9YwE/MMnfzDNZtNKgZtB4PBmmzIVUsO3M9ydsQY37OIx3Cor4HNbi59blyHwQXwiYjBmR8bR/u6Z8FAwLXjQx3Ir28A408NENdtTOKiwFurjKNOmXljBspHJ+Rw6uyHmVULhWyIcR0Fxo2JQt/GMqdR6BV6btWNGyiRHvA2Ekjw0WrWiUqXeqoHUcRhKGEKnvO2oud2N7QHwwGxm9oB8QNH9a5O8lPt9oEoRUl44Fh+lVpJdUmGc494k1B1PEsqKO/+fg/MfAorta+ZXpPiRjrlt2RHdWgqNnrrxYYq2jwPl1/l+yuyKhrSmRsMS0XDicxXuHDc40aCTwBPop+9lmBpEVooHGjqfNsPXPwUldOEBArTMudU8jQJBbYmp6ZMbNYBNYlQiS72+81w5tI9QpayLzOhANeMbBpT3gOG8K5rUmLJgxPehtPGlD4jNNC0ZDlGlBrqwwwiStWFG9xwJ3aO8CqjfhtYj+ML6OU1M3QhnNjnMP8AMPv5qAtqzokFze0djqKA1JNBsz01UV2qaOpfqJNJU1dJnI4T1bJp3/1Mv/8Aoi/2qrfoTu3MIYQcZaMTgxuRNKucQAKbSr7MWCw2ZCgialTGhxHRC3t4eEh9RhDq6gU4ar07OOkzACHcSFureV8lGD25sdQPZsc3/wAhsP3XZYsOFOwNcUOIKgjUbiNxBX58iAtcWkirSRkQ4VB2EZEcQrrcW+Yl34Hn9U896pzY4/EBu379diWu14YSy3fGVM3b7RsM48Vyozj8A8FoznayUwQ15bEbTvNqAQ4AjX3tdDuXq/ccfp0Qg5YYeY21Y3bVWS99mQZtwEONCEzDaGljnAYmkVA194Vy5pMEjiWlckz5Y3tIaaNmQG1oO0bpzc3YOIWx7UJBr5IxDTFCc0tPB7g1w5GoPQKkuuVNPIa9ogsqMUR72BobtPvZ5bvJbntFvpCiw2ysu7GxpaXvGhwe61p+LPMngFfRUlgRIZughpk9j7v+Ij/9tv8Aetn2zTT4ZlCxzmH9dm0lp/6W0LH7MpZko6LFjzEuztGNa1vbwi7XES6jstmXNZ/afLw59kEwJmWc6EX1aY8JpIfhzBLqZYdu9XEj189v+SAP8WJW7cvGZyRk3RHYo0N0Zj9KmmDC4jZUUz2kFVrb/nqtaAwse9ppVtQcJDhUGho4VBGuYNFnP58CqKyhX2kqSRvLfcOHWJCrtjN8i37Lrk/asKAKxHhvDaeTRmVya6lmOi9lDY4McRixEkU+LKmdVepS4EMGsWI+IdtO6OpzJ8Vj03cs+gd+ZqsqhV1HtxIy3L9OiAsgjA0ihc73jXcNG+vJViFIRYnuQ3u/C1x9AurSlhwIXuQmA76VPic1vIa0eoc1Gki4VBhFnGJqSiQjSIxzCdjgR6rXcV1K+suHScQkZso4HcQ4Vp0JCqVxbDEeKYjxVkKmR0LzpXeBSvgkqlqVqimp5jKVwULntNeyLlzEwA6ghsOhfWpHBoz8aKdZ7M2U70Zx/C1o9aq6otFLKko3GYm1y542le/0bD+d/wDT9kVhRXehT8Sv1W8wiIrpXNS1ZPtYL2bSMvxDMeajbnRawC3a1586H7qdVXsiOIM5FhHJryac/eb5EjwS1TC1Fb6fiXJ1IV+stCItS0bSZAZieeQ2k7gmCQBkyoAk4E+2laLIDC93QbSdwVTfZ0aba+Ydll3W7wNg3DXmV5lw+fmO+aNGZA0a3cOJ3q7MhhoAAoAKAcAkwP1GSfh7fmMfs8cz893xkSyKIg92IM/xNy8xTwKgWvXWb+XcHeYBRsTvMOxrhs/OwrkkaGWOLXCjmmhHELX/APOraqfpN8S7fTtM+8pYbWOD/PeZmxVkZHoQd35K1A5fcS0iARiI4k8Iun3OnmvkSLtNeXLwWjJxat5bdabvzwWKbmzUtBNBrxWWKRL6YxnbM8xI5calYnRFjLl5LlqDAGBF56JWNzl8L14JROsTPKxw051z3LelD2z2sAyJzPDb5KLa2qvdwbsGM9tRQvzJ+WGNTzOXks6+ZUXV/sdh7xu2Qu2DxyZZJK7kfsGzMPItNWtHvYW/EN+dctwVyu1eds03C6jYoGY2O/eb9timoUIMaGtFA0AAbgMgqJfSxTLvExB7oLs8OWF+wjcD681immbca13Hcf3NMOKx0t9JfkVZute5swBDikNi7DoH8tzuHgrMnKdRai6lizoUODIO+sYNkov72Fo6ub9Kr7c6z+xlGfM/vn+LT+nCoe/s1jfAlgc3uDndTgb6uPRXFjAAANBkOQVC4asW8ACWt00wPO89IiJqUQiIiEIiIhC5/eh5bNvINCMBB44Wq/veACTkBmTwC5na0720Z7xo45chkPIJC+YBAPnG7UdRMnhfl2CnZjHTXF3a76Ur0qq7OTz4zi57iSfAcANgWBeocMuIDQSToBmSs96z1NmMcWmqbgSwXbt6FLscHtdic6tQAaigoNdmfipV99oI0bEPQD6qLs+5cR9DFdgG4Zu+w81YJS7MvD+DEd7+95aeSfoivpAGAPnFKhpZzzK/alvOnGdmyATmCDm4gjdQUG7qqJem6znknCWRmjQ5YhsB47iu3MYAKAADcMlSo8l+mT8VhJDWg5jZgAaP6l0wqUnWorZbiQpSopQjpnCngtJBBBGRByIKY11C9dwjq9vKKzyDh9D0K57aF340HMtxN+ZuY67R1W3b3yVelulvB/rzMyrasm43HmYpKYoaHQ815nKB2W3qtWhWWBAxVqaU8ymSAra8xfkYnguXkuX0QyVkbKncVYWAkYmFe2w1twLOe80a2vKnnuVuuvcF8dwqK01+RvM/EeASla7SntnJ8DmMUqDPv28yFsCwTEc1zm1BIwt2uJ0y3eq6RYtrRJAOD5Y941LiHMNBoKkEU18Ut2whIOgPa4uzqa/Mwh2Q2AjZwXRGODgCMwRXoVhk1K9UsxwRwOeZp9FJAAMgyqQ/aNB+KHEHItP1C1rXvxAjQYkMQ3kvaQMWEAHYcidDQ9FZZy78vF9+EwneBhPi2hVftD2dMOcGIWnc/vDxGY81zUW5xgEGSho53BEodaKekL9zMJuElsQbMYNR1BFeqjrYsKNKmkRtAdHDNp6/QqOWUGekdtjHiFqDzJSWtJ0achxYhqTFhk7AAHNAA3ABddXDS6i63dm3GzcBrq99tA8bnb+R1/8AS0LCpksp5O8Uuk2BEl0RFqRGEREQhY5iYbDaXPIa0akrIsczLtiMcxwq1wIPIqDnG0kfOUe8d6THBhw6iHtOhd9hwUC2C46NceQJXRLNuzAgD3cbvmdQnoNApUBZ5tXqHVUbeNi4VBhBORnJXK4bWYYhy7QHPfhIFKcK1VhnbNhxhSIwO47RyOoVTmrKi2fFEaHV8PQ78J1DvvvXIoGg4fkTo1RVXTwZdkWvIT7I7A9hqD4g7QdxWwtIEEZESIxsZ5iRA0EnQAk8hmqdcl2OPGedSK/zOqfRTd7J3spV+9/cH8WvlVVm5NoMhxYmNzWgsFC4gCoOmfA+STrOPWRYzTU+kxl9IrqqNe2Tl2ODYQPbOIqxmbaHeNhOwBbVtX0r+rlgSTljpv2MG08SpC7d2+x/Wxe9GdnnnhrrntdvP5JUYVzoTfyfHtIQGl1N9pQbYu0YRb20MAvFQRSvEEjaN3FYo3s9i69lE6UcPJX+/Uljlw/bDcD/AAuyPnh8Fu3WtARpZhrVzO47m3TxFCuFRlqGnqPkSWKsgfSPnOYQvZ3GOsOKedB6r5Z10REimC1lXgurjOQLcjWmWuXVddtSeECC+IfhBI4nQDqaKs+z+UJEWM7MuOEH+p3iSPBdOra1TWd+faQmnSW0iQFhyMCDMGHNsLaZAaMDt7qag7DoulwITWtAYAG7A0ACnCijreu+ybZn3Xj3X7RwO8cFTJS3ZmzonZRBiaPhccqb2O2Dy4KFP6Y4YbHv+Z0R6w6efH4k/wC0Nn/DNO6IPNrgpO6s52spCO0Nwnmzu+gCrN6L0wZmVDWVxlzSWkUIAqSa6Hd1WX2dWj+0gk/vt8g7/afFQtVf1Gx2IgaZ9HccGXdEWvPTzIDC+IcLW/mg3ngnyQBkxQDMhb9zTGSjmupieQGjiCCT0A81zSXlnxDhY1z3bmgk+St0GzotrRu1fWHAbk3fQbG8Ttd9ldrPs2HAZghtDRw1PEnUnms1qJuX18L2+cdWoKK6eTOVuuhOUr2DvFpPgDVakrNxpOLVuKG8aggio3Fp1C7QtW0LLhTDcMVgeOOo5HUdFLWAG6NvAXWdmG00rsW26bgdo5mA1LeDiKVLdtNnQqXWGUlGwmNYwYWtFAOCzLQQEKAx3ijEE7QiIupzCIiIQiIiEL45oIIIqDqCvqIhKXakpEs6J2sD9i895hzAO48Nx2ac5ezr4QIo7zuydtDtOjtD5KZmZdsRrmOFWuFCOBXK7YkTLxnwznhOR3tOYPgs+qWtzlPhPaOUwtYYbnzJS91uiYeGsNYbK5/M46nls8VALx2ik7sSwjTUNr/dqTTfhBcB5LOJNV9+THABTX2lqujdvswI0Qd8+6D8IO38R8laURbtOmKa6RMp3LnJmvaMqIsJ7D8bSOpGXmueXTtv9FjUflDfk790jR3TMHgeC6WuRW3DDJiM3dEfTliJCTvCUK1BGbYBgyGWK/NuiIWwYbgWjvOINQTsFRu16jcrNdeU7OVhDaW4jzf3vqFypgxENG0geOS7RDYGgAaAADkMlFqxq1GqGFdQiBBPSirw2Cybh4Tk8ZsduO48DtUqifZQwwYorFTkTi0zLuhvcx4o5pII4herOtB0CKyIzVhrzG0HgRUKye0eCwRobh77mnEOAIwk+Y6Korz1VfSqEA8TYRtaZPedJi+0KXEPE0Pc/wCSlKHi45U5VURZ8vGtWL2kY4YDD7oyBPyjed7lT2MLiANSQBzJoF2azZFsCEyG3RgA5naepqeqfoM9yevgdopVVaI6eTM0KEGNDWgAAUAGQAC9oi1IjCIiIQiIiEIiIhCIiIQiIiEIiIhC577QQP0hm/sxX+Z1F0JcsvBPGam3dmC6pDGAbaZCnM1PVJXrD08eY1ajrzIlbcrJx6h8NkSozDmtdlxBAV9u/dGHAAdEAfF3nNreDR9VYUvTsSRljiWvdAHCjMosnfeNCymIRcPmoWO6gih8lMQL+SrtXOZzaT5tqrC5tdc1FT91paN70MNPzM7h8sj1Teiso6Wz7iL66bcjHtMES+soBXtK8Ax9fMLnFpznbRokSlMbi6m4E5KwW3cSJBBfCPaMGZFO+ByGTungqqs26qVWwtQYjtBEG6GZIMXC5rvlIPgarqMve6Ve0HtWt4Oq0jhn9FykuVrsK4T4zQ+M4w2nMNA75HGuTfNFq9RSQgzCuqEZY4lmm77ykMftMZ3MBPmaDzULOXrm5gUloD2tPx4S53Q0wjzVls67kvA9yG2vzO7zvE6dFJrTNOq46mx7fmI6kXgZ95yeNdqdeS50KI5xzJJBJ8TVRc5KRIJpEY5h3OBHhXVdsWvPSEOOwsiNDmnYfUHYeISz2AI6Tv8AOXrdnuJx2yXgTEEnQRIdeWILtS5Hee7rpOLQEmG7NjtuWw/vBdIu3a36TLsifFTC78bcj469VFllGam3MLnqAccSUREWnEoRERCEREQhEREIRERCEREQhEREJ5iQw4Fp0IIPI5FQlj3RhS0V0RpLsqNDqHBXWh27lOouGRWIJHE6DEAgQiIu5zCIiIQua38sYQYwiMFGxakjYHj3vGoPiulKre0SEDKtPyxG+YcPslbtA1I/LeX27FXErFyLIEeYq4VZCGIjYXfCPGp/hXUFT/ZrCHYxXbTEA/laD/uKuCizQLSB8ybhsv7QiIm4vCIiITUtKy4cywMitxNBDqVIzHEdR1WeBAaxoawBrRkABQDoFkRRgZzJycYhERTIhEREIRERCEREQhEREIRERCEREQhEREIRERCEREQhV2/f/KH8TPVEVVb9tvaWUvjEw+zz/ln/APdP9rFaERRb/tiTW+MwiIrpVCIiIQiIiEIiIhCIiIQiIiEIiIhP/9k="/>
          <p:cNvSpPr>
            <a:spLocks noChangeAspect="1" noChangeArrowheads="1"/>
          </p:cNvSpPr>
          <p:nvPr/>
        </p:nvSpPr>
        <p:spPr bwMode="auto">
          <a:xfrm>
            <a:off x="207434" y="-182033"/>
            <a:ext cx="397933" cy="397933"/>
          </a:xfrm>
          <a:prstGeom prst="rect">
            <a:avLst/>
          </a:prstGeom>
          <a:noFill/>
        </p:spPr>
        <p:txBody>
          <a:bodyPr vert="horz" wrap="square" lIns="121920" tIns="60960" rIns="121920" bIns="60960" numCol="1" anchor="t" anchorCtr="0" compatLnSpc="1">
            <a:prstTxWarp prst="textNoShape">
              <a:avLst/>
            </a:prstTxWarp>
          </a:bodyPr>
          <a:lstStyle/>
          <a:p>
            <a:endParaRPr lang="en-US" sz="2400"/>
          </a:p>
        </p:txBody>
      </p:sp>
      <p:sp>
        <p:nvSpPr>
          <p:cNvPr id="5" name="Subtitle 4">
            <a:extLst>
              <a:ext uri="{FF2B5EF4-FFF2-40B4-BE49-F238E27FC236}">
                <a16:creationId xmlns:a16="http://schemas.microsoft.com/office/drawing/2014/main" id="{CB1CB947-9C32-A941-8A5F-D40AFA37E046}"/>
              </a:ext>
            </a:extLst>
          </p:cNvPr>
          <p:cNvSpPr>
            <a:spLocks noGrp="1"/>
          </p:cNvSpPr>
          <p:nvPr>
            <p:ph type="subTitle" idx="1"/>
          </p:nvPr>
        </p:nvSpPr>
        <p:spPr/>
        <p:txBody>
          <a:bodyPr/>
          <a:lstStyle/>
          <a:p>
            <a:endParaRPr lang="en-KE" dirty="0"/>
          </a:p>
        </p:txBody>
      </p:sp>
    </p:spTree>
    <p:extLst>
      <p:ext uri="{BB962C8B-B14F-4D97-AF65-F5344CB8AC3E}">
        <p14:creationId xmlns:p14="http://schemas.microsoft.com/office/powerpoint/2010/main" val="305313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Assignment</a:t>
            </a:r>
          </a:p>
        </p:txBody>
      </p:sp>
      <p:sp>
        <p:nvSpPr>
          <p:cNvPr id="3" name="Content Placeholder 2"/>
          <p:cNvSpPr>
            <a:spLocks noGrp="1"/>
          </p:cNvSpPr>
          <p:nvPr>
            <p:ph idx="1"/>
          </p:nvPr>
        </p:nvSpPr>
        <p:spPr/>
        <p:txBody>
          <a:bodyPr>
            <a:normAutofit fontScale="92500" lnSpcReduction="20000"/>
          </a:bodyPr>
          <a:lstStyle/>
          <a:p>
            <a:r>
              <a:rPr lang="en-US" dirty="0"/>
              <a:t>Your Inputs:</a:t>
            </a:r>
          </a:p>
          <a:p>
            <a:pPr lvl="1"/>
            <a:r>
              <a:rPr lang="en-US" dirty="0"/>
              <a:t>Create two variables for your name; one variable for your first name and one for your last name.</a:t>
            </a:r>
          </a:p>
          <a:p>
            <a:pPr lvl="1"/>
            <a:r>
              <a:rPr lang="en-US" dirty="0"/>
              <a:t>Create a variable for your age.</a:t>
            </a:r>
          </a:p>
          <a:p>
            <a:pPr lvl="1"/>
            <a:r>
              <a:rPr lang="en-US" dirty="0"/>
              <a:t>Put comments in the script to define who wrote the script, when it was written and the purpose of the script.</a:t>
            </a:r>
          </a:p>
          <a:p>
            <a:r>
              <a:rPr lang="en-US" dirty="0"/>
              <a:t>Your Outputs:</a:t>
            </a:r>
          </a:p>
          <a:p>
            <a:pPr lvl="1"/>
            <a:r>
              <a:rPr lang="en-US" dirty="0"/>
              <a:t>Provide you instructor with a screen image of  your script.</a:t>
            </a:r>
          </a:p>
          <a:p>
            <a:r>
              <a:rPr lang="en-US" dirty="0"/>
              <a:t>Learning Objectives:</a:t>
            </a:r>
          </a:p>
          <a:p>
            <a:pPr lvl="1"/>
            <a:r>
              <a:rPr lang="en-US" dirty="0"/>
              <a:t>Variables</a:t>
            </a:r>
          </a:p>
          <a:p>
            <a:pPr lvl="1"/>
            <a:r>
              <a:rPr lang="en-US" dirty="0"/>
              <a:t>Comments</a:t>
            </a:r>
          </a:p>
          <a:p>
            <a:pPr lvl="1"/>
            <a:endParaRPr lang="en-US" dirty="0"/>
          </a:p>
          <a:p>
            <a:endParaRPr lang="en-US" dirty="0"/>
          </a:p>
        </p:txBody>
      </p:sp>
    </p:spTree>
    <p:extLst>
      <p:ext uri="{BB962C8B-B14F-4D97-AF65-F5344CB8AC3E}">
        <p14:creationId xmlns:p14="http://schemas.microsoft.com/office/powerpoint/2010/main" val="99790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Variable</a:t>
            </a:r>
          </a:p>
        </p:txBody>
      </p:sp>
      <p:sp>
        <p:nvSpPr>
          <p:cNvPr id="3" name="Content Placeholder 2"/>
          <p:cNvSpPr>
            <a:spLocks noGrp="1"/>
          </p:cNvSpPr>
          <p:nvPr>
            <p:ph idx="1"/>
          </p:nvPr>
        </p:nvSpPr>
        <p:spPr/>
        <p:txBody>
          <a:bodyPr>
            <a:normAutofit/>
          </a:bodyPr>
          <a:lstStyle/>
          <a:p>
            <a:r>
              <a:rPr lang="en-US" dirty="0"/>
              <a:t>A List contains more than one element of the same type in a single variable name and can be individually addressed. This is also referred to as an array.</a:t>
            </a:r>
          </a:p>
          <a:p>
            <a:r>
              <a:rPr lang="en-US" dirty="0"/>
              <a:t>A List can contain strings or numbers.</a:t>
            </a:r>
          </a:p>
          <a:p>
            <a:r>
              <a:rPr lang="en-US" dirty="0"/>
              <a:t>To make sure you know which variables are list, name them </a:t>
            </a:r>
            <a:r>
              <a:rPr lang="en-US" dirty="0" err="1"/>
              <a:t>appropriatly</a:t>
            </a:r>
            <a:r>
              <a:rPr lang="en-US" dirty="0"/>
              <a:t> like </a:t>
            </a:r>
            <a:r>
              <a:rPr lang="en-US" dirty="0" err="1"/>
              <a:t>addressList</a:t>
            </a:r>
            <a:r>
              <a:rPr lang="en-US" dirty="0"/>
              <a:t> or </a:t>
            </a:r>
            <a:r>
              <a:rPr lang="en-US" dirty="0" err="1"/>
              <a:t>listAddress</a:t>
            </a:r>
            <a:r>
              <a:rPr lang="en-US" dirty="0"/>
              <a:t>.</a:t>
            </a:r>
          </a:p>
          <a:p>
            <a:r>
              <a:rPr lang="en-US" dirty="0"/>
              <a:t>Remember all variable names are case sensitive.</a:t>
            </a:r>
          </a:p>
        </p:txBody>
      </p:sp>
    </p:spTree>
    <p:extLst>
      <p:ext uri="{BB962C8B-B14F-4D97-AF65-F5344CB8AC3E}">
        <p14:creationId xmlns:p14="http://schemas.microsoft.com/office/powerpoint/2010/main" val="161968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126" y="1690688"/>
            <a:ext cx="6963747" cy="2410161"/>
          </a:xfrm>
        </p:spPr>
      </p:pic>
      <p:sp>
        <p:nvSpPr>
          <p:cNvPr id="3" name="TextBox 2"/>
          <p:cNvSpPr txBox="1"/>
          <p:nvPr/>
        </p:nvSpPr>
        <p:spPr>
          <a:xfrm>
            <a:off x="1219200" y="4100849"/>
            <a:ext cx="8748584" cy="1477328"/>
          </a:xfrm>
          <a:prstGeom prst="rect">
            <a:avLst/>
          </a:prstGeom>
          <a:noFill/>
        </p:spPr>
        <p:txBody>
          <a:bodyPr wrap="square" rtlCol="0">
            <a:spAutoFit/>
          </a:bodyPr>
          <a:lstStyle/>
          <a:p>
            <a:r>
              <a:rPr lang="en-US" dirty="0"/>
              <a:t>Note if you have an error in your coding (it will be in red), you cannot edit that line of code directly since you are working in immediate mode.  Go to the line with the error press return, the code will be entered on the next new line, and then you can edit it.  The reason is that you are in immediate mode and the line of code with the error has already been executed.</a:t>
            </a:r>
          </a:p>
        </p:txBody>
      </p:sp>
    </p:spTree>
    <p:extLst>
      <p:ext uri="{BB962C8B-B14F-4D97-AF65-F5344CB8AC3E}">
        <p14:creationId xmlns:p14="http://schemas.microsoft.com/office/powerpoint/2010/main" val="408077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1917" y="1690688"/>
            <a:ext cx="5668166" cy="1543265"/>
          </a:xfrm>
        </p:spPr>
      </p:pic>
      <p:sp>
        <p:nvSpPr>
          <p:cNvPr id="5" name="TextBox 4"/>
          <p:cNvSpPr txBox="1"/>
          <p:nvPr/>
        </p:nvSpPr>
        <p:spPr>
          <a:xfrm>
            <a:off x="914400" y="3360821"/>
            <a:ext cx="10724147"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first </a:t>
            </a:r>
            <a:r>
              <a:rPr lang="en-US" sz="2400" dirty="0">
                <a:solidFill>
                  <a:schemeClr val="accent1"/>
                </a:solidFill>
              </a:rPr>
              <a:t>print</a:t>
            </a:r>
            <a:r>
              <a:rPr lang="en-US" sz="2400" dirty="0"/>
              <a:t> statement uses the variable previously defined as, </a:t>
            </a:r>
            <a:r>
              <a:rPr lang="en-US" sz="2400" dirty="0" err="1"/>
              <a:t>myName</a:t>
            </a:r>
            <a:endParaRPr lang="en-US" sz="2400" dirty="0"/>
          </a:p>
          <a:p>
            <a:pPr marL="285750" indent="-285750">
              <a:buFont typeface="Arial" panose="020B0604020202020204" pitchFamily="34" charset="0"/>
              <a:buChar char="•"/>
            </a:pPr>
            <a:r>
              <a:rPr lang="en-US" sz="2400" dirty="0"/>
              <a:t>The second </a:t>
            </a:r>
            <a:r>
              <a:rPr lang="en-US" sz="2400" dirty="0">
                <a:solidFill>
                  <a:schemeClr val="accent1"/>
                </a:solidFill>
              </a:rPr>
              <a:t>print</a:t>
            </a:r>
            <a:r>
              <a:rPr lang="en-US" sz="2400" dirty="0"/>
              <a:t> statement uses the variable previously defined as, </a:t>
            </a:r>
            <a:r>
              <a:rPr lang="en-US" sz="2400" dirty="0" err="1"/>
              <a:t>myAge</a:t>
            </a:r>
            <a:endParaRPr lang="en-US" sz="2400" dirty="0"/>
          </a:p>
          <a:p>
            <a:pPr marL="285750" indent="-285750">
              <a:buFont typeface="Arial" panose="020B0604020202020204" pitchFamily="34" charset="0"/>
              <a:buChar char="•"/>
            </a:pPr>
            <a:r>
              <a:rPr lang="en-US" sz="2400" dirty="0"/>
              <a:t>The third </a:t>
            </a:r>
            <a:r>
              <a:rPr lang="en-US" sz="2400" dirty="0">
                <a:solidFill>
                  <a:schemeClr val="accent1"/>
                </a:solidFill>
              </a:rPr>
              <a:t>print</a:t>
            </a:r>
            <a:r>
              <a:rPr lang="en-US" sz="2400" dirty="0"/>
              <a:t> statement combines the two variable together with text</a:t>
            </a:r>
          </a:p>
          <a:p>
            <a:pPr marL="742950" lvl="1" indent="-285750">
              <a:buFont typeface="Arial" panose="020B0604020202020204" pitchFamily="34" charset="0"/>
              <a:buChar char="•"/>
            </a:pPr>
            <a:r>
              <a:rPr lang="en-US" sz="2400" dirty="0"/>
              <a:t>Note the text is in double quotes</a:t>
            </a:r>
          </a:p>
          <a:p>
            <a:pPr marL="742950" lvl="1" indent="-285750">
              <a:buFont typeface="Arial" panose="020B0604020202020204" pitchFamily="34" charset="0"/>
              <a:buChar char="•"/>
            </a:pPr>
            <a:r>
              <a:rPr lang="en-US" sz="2400" dirty="0"/>
              <a:t>We put the number variable into a function called string (</a:t>
            </a:r>
            <a:r>
              <a:rPr lang="en-US" sz="2400" dirty="0" err="1">
                <a:solidFill>
                  <a:schemeClr val="accent1"/>
                </a:solidFill>
              </a:rPr>
              <a:t>str</a:t>
            </a:r>
            <a:r>
              <a:rPr lang="en-US" sz="2400" dirty="0"/>
              <a:t>) since you cannot add strings and numeric values together.</a:t>
            </a:r>
          </a:p>
          <a:p>
            <a:pPr marL="742950" lvl="1" indent="-285750">
              <a:buFont typeface="Arial" panose="020B0604020202020204" pitchFamily="34" charset="0"/>
              <a:buChar char="•"/>
            </a:pPr>
            <a:r>
              <a:rPr lang="en-US" sz="2400" dirty="0"/>
              <a:t>Spaces have been put into double quotes to make the output look proper.</a:t>
            </a:r>
          </a:p>
          <a:p>
            <a:pPr marL="742950" lvl="1" indent="-285750">
              <a:buFont typeface="Arial" panose="020B0604020202020204" pitchFamily="34" charset="0"/>
              <a:buChar char="•"/>
            </a:pPr>
            <a:r>
              <a:rPr lang="en-US" sz="2400" dirty="0"/>
              <a:t>The plus sign adds the features together.</a:t>
            </a:r>
          </a:p>
        </p:txBody>
      </p:sp>
    </p:spTree>
    <p:extLst>
      <p:ext uri="{BB962C8B-B14F-4D97-AF65-F5344CB8AC3E}">
        <p14:creationId xmlns:p14="http://schemas.microsoft.com/office/powerpoint/2010/main" val="112250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Printing </a:t>
            </a:r>
            <a:r>
              <a:rPr lang="en-US" dirty="0"/>
              <a:t>only part of </a:t>
            </a:r>
            <a:r>
              <a:rPr lang="en-US"/>
              <a:t>a variable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2143424" cy="1467055"/>
          </a:xfrm>
        </p:spPr>
      </p:pic>
      <p:sp>
        <p:nvSpPr>
          <p:cNvPr id="5" name="TextBox 4"/>
          <p:cNvSpPr txBox="1"/>
          <p:nvPr/>
        </p:nvSpPr>
        <p:spPr>
          <a:xfrm>
            <a:off x="3288632" y="1690688"/>
            <a:ext cx="6898105"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We are using the variable, </a:t>
            </a:r>
            <a:r>
              <a:rPr lang="en-US" sz="2000" dirty="0" err="1"/>
              <a:t>myName</a:t>
            </a:r>
            <a:r>
              <a:rPr lang="en-US" sz="2000" dirty="0"/>
              <a:t> previously defined in this module.  If this variable is not loaded you will need to reload the variable (reenter the variable in the command line).</a:t>
            </a:r>
          </a:p>
          <a:p>
            <a:pPr marL="285750" indent="-285750">
              <a:buFont typeface="Arial" panose="020B0604020202020204" pitchFamily="34" charset="0"/>
              <a:buChar char="•"/>
            </a:pPr>
            <a:r>
              <a:rPr lang="en-US" sz="2000" dirty="0"/>
              <a:t>In the first statement we are printing from position 0 (the first location in the variable) in the variable </a:t>
            </a:r>
            <a:r>
              <a:rPr lang="en-US" sz="2000" dirty="0" err="1"/>
              <a:t>myName</a:t>
            </a:r>
            <a:r>
              <a:rPr lang="en-US" sz="2000" dirty="0"/>
              <a:t> up to the 5</a:t>
            </a:r>
            <a:r>
              <a:rPr lang="en-US" sz="2000" baseline="30000" dirty="0"/>
              <a:t>th</a:t>
            </a:r>
            <a:r>
              <a:rPr lang="en-US" sz="2000" dirty="0"/>
              <a:t> position, but not including the 5</a:t>
            </a:r>
            <a:r>
              <a:rPr lang="en-US" sz="2000" baseline="30000" dirty="0"/>
              <a:t>th</a:t>
            </a:r>
            <a:r>
              <a:rPr lang="en-US" sz="2000" dirty="0"/>
              <a:t> position.  Thus the V is in the 0 position, the </a:t>
            </a:r>
            <a:r>
              <a:rPr lang="en-US" sz="2000" dirty="0" err="1"/>
              <a:t>i</a:t>
            </a:r>
            <a:r>
              <a:rPr lang="en-US" sz="2000" dirty="0"/>
              <a:t> in the 1 position and so on.  It prints 5 characters.</a:t>
            </a:r>
          </a:p>
          <a:p>
            <a:pPr marL="285750" indent="-285750">
              <a:buFont typeface="Arial" panose="020B0604020202020204" pitchFamily="34" charset="0"/>
              <a:buChar char="•"/>
            </a:pPr>
            <a:r>
              <a:rPr lang="en-US" sz="2000" dirty="0"/>
              <a:t>In the second example we are at print position 6 (remember your count starts at 0), up to but not including the 12</a:t>
            </a:r>
            <a:r>
              <a:rPr lang="en-US" sz="2000" baseline="30000" dirty="0"/>
              <a:t>th</a:t>
            </a:r>
            <a:r>
              <a:rPr lang="en-US" sz="2000" dirty="0"/>
              <a:t> position.</a:t>
            </a:r>
          </a:p>
          <a:p>
            <a:pPr marL="285750" indent="-285750">
              <a:buFont typeface="Arial" panose="020B0604020202020204" pitchFamily="34" charset="0"/>
              <a:buChar char="•"/>
            </a:pPr>
            <a:r>
              <a:rPr lang="en-US" sz="2000" dirty="0"/>
              <a:t>In the final example we are printing only the character in the 6</a:t>
            </a:r>
            <a:r>
              <a:rPr lang="en-US" sz="2000" baseline="30000" dirty="0"/>
              <a:t>th</a:t>
            </a:r>
            <a:r>
              <a:rPr lang="en-US" sz="2000" dirty="0"/>
              <a:t> position.</a:t>
            </a:r>
          </a:p>
        </p:txBody>
      </p:sp>
    </p:spTree>
    <p:extLst>
      <p:ext uri="{BB962C8B-B14F-4D97-AF65-F5344CB8AC3E}">
        <p14:creationId xmlns:p14="http://schemas.microsoft.com/office/powerpoint/2010/main" val="1755918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with a list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979" y="1711133"/>
            <a:ext cx="8059275" cy="1228896"/>
          </a:xfrm>
        </p:spPr>
      </p:pic>
      <p:sp>
        <p:nvSpPr>
          <p:cNvPr id="6" name="TextBox 5"/>
          <p:cNvSpPr txBox="1"/>
          <p:nvPr/>
        </p:nvSpPr>
        <p:spPr>
          <a:xfrm>
            <a:off x="1515979" y="2845404"/>
            <a:ext cx="901566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You can print all the members of a list by simply using the print command and list variable name.  The </a:t>
            </a:r>
            <a:r>
              <a:rPr lang="en-US" dirty="0" err="1"/>
              <a:t>listAddresses</a:t>
            </a:r>
            <a:r>
              <a:rPr lang="en-US" dirty="0"/>
              <a:t> and </a:t>
            </a:r>
            <a:r>
              <a:rPr lang="en-US" dirty="0" err="1"/>
              <a:t>listGrades</a:t>
            </a:r>
            <a:r>
              <a:rPr lang="en-US" dirty="0"/>
              <a:t> variables were loaded prior to this example.  If you want to print the third element in a list use the method shown below.  If this variable is not loaded, you must load it prior to doing the examples.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979" y="3999091"/>
            <a:ext cx="2248214" cy="714475"/>
          </a:xfrm>
          <a:prstGeom prst="rect">
            <a:avLst/>
          </a:prstGeom>
        </p:spPr>
      </p:pic>
      <p:sp>
        <p:nvSpPr>
          <p:cNvPr id="8" name="TextBox 7"/>
          <p:cNvSpPr txBox="1"/>
          <p:nvPr/>
        </p:nvSpPr>
        <p:spPr>
          <a:xfrm>
            <a:off x="5374105" y="3999091"/>
            <a:ext cx="4507832" cy="923330"/>
          </a:xfrm>
          <a:prstGeom prst="rect">
            <a:avLst/>
          </a:prstGeom>
          <a:noFill/>
        </p:spPr>
        <p:txBody>
          <a:bodyPr wrap="square" rtlCol="0">
            <a:spAutoFit/>
          </a:bodyPr>
          <a:lstStyle/>
          <a:p>
            <a:pPr marL="285750" indent="-285750">
              <a:buFont typeface="Arial" panose="020B0604020202020204" pitchFamily="34" charset="0"/>
              <a:buChar char="•"/>
            </a:pPr>
            <a:r>
              <a:rPr lang="en-US" dirty="0"/>
              <a:t>Note, that square brackets are used, and the number 2 is used since the first element of the list is number 0.</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5979" y="5151439"/>
            <a:ext cx="3724795" cy="905001"/>
          </a:xfrm>
          <a:prstGeom prst="rect">
            <a:avLst/>
          </a:prstGeom>
        </p:spPr>
      </p:pic>
      <p:sp>
        <p:nvSpPr>
          <p:cNvPr id="10" name="TextBox 9"/>
          <p:cNvSpPr txBox="1"/>
          <p:nvPr/>
        </p:nvSpPr>
        <p:spPr>
          <a:xfrm>
            <a:off x="5374105" y="5151439"/>
            <a:ext cx="466825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Note, that the first number in the square bracket is the element in the 1</a:t>
            </a:r>
            <a:r>
              <a:rPr lang="en-US" baseline="30000" dirty="0"/>
              <a:t>st</a:t>
            </a:r>
            <a:r>
              <a:rPr lang="en-US" dirty="0"/>
              <a:t> position, the second number is to print up to this position, thus printing the 2</a:t>
            </a:r>
            <a:r>
              <a:rPr lang="en-US" baseline="30000" dirty="0"/>
              <a:t>nd</a:t>
            </a:r>
            <a:r>
              <a:rPr lang="en-US" dirty="0"/>
              <a:t> position also.</a:t>
            </a:r>
          </a:p>
        </p:txBody>
      </p:sp>
    </p:spTree>
    <p:extLst>
      <p:ext uri="{BB962C8B-B14F-4D97-AF65-F5344CB8AC3E}">
        <p14:creationId xmlns:p14="http://schemas.microsoft.com/office/powerpoint/2010/main" val="117261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Assignment</a:t>
            </a:r>
          </a:p>
        </p:txBody>
      </p:sp>
      <p:sp>
        <p:nvSpPr>
          <p:cNvPr id="3" name="Content Placeholder 2"/>
          <p:cNvSpPr>
            <a:spLocks noGrp="1"/>
          </p:cNvSpPr>
          <p:nvPr>
            <p:ph idx="1"/>
          </p:nvPr>
        </p:nvSpPr>
        <p:spPr/>
        <p:txBody>
          <a:bodyPr>
            <a:normAutofit fontScale="62500" lnSpcReduction="20000"/>
          </a:bodyPr>
          <a:lstStyle/>
          <a:p>
            <a:r>
              <a:rPr lang="en-US" dirty="0"/>
              <a:t>Your Inputs:</a:t>
            </a:r>
          </a:p>
          <a:p>
            <a:pPr lvl="1"/>
            <a:r>
              <a:rPr lang="en-US" dirty="0"/>
              <a:t>Define variables that are both text and numeric.</a:t>
            </a:r>
          </a:p>
          <a:p>
            <a:pPr lvl="1"/>
            <a:r>
              <a:rPr lang="en-US" dirty="0"/>
              <a:t>Define a List variable.</a:t>
            </a:r>
          </a:p>
          <a:p>
            <a:r>
              <a:rPr lang="en-US" dirty="0"/>
              <a:t>Your Outputs:</a:t>
            </a:r>
          </a:p>
          <a:p>
            <a:pPr lvl="1"/>
            <a:r>
              <a:rPr lang="en-US" dirty="0"/>
              <a:t>Print the variables including the List variable</a:t>
            </a:r>
          </a:p>
          <a:p>
            <a:pPr lvl="1"/>
            <a:r>
              <a:rPr lang="en-US" dirty="0"/>
              <a:t>Print your first and last name and age which are three different variables, along with text that has been directly added to the code.</a:t>
            </a:r>
          </a:p>
          <a:p>
            <a:pPr lvl="1"/>
            <a:r>
              <a:rPr lang="en-US" dirty="0"/>
              <a:t>Print the second member of a List variables.</a:t>
            </a:r>
          </a:p>
          <a:p>
            <a:pPr lvl="1"/>
            <a:r>
              <a:rPr lang="en-US" dirty="0"/>
              <a:t>Make sure you comment in your script on the operation.</a:t>
            </a:r>
          </a:p>
          <a:p>
            <a:pPr lvl="1"/>
            <a:r>
              <a:rPr lang="en-US" dirty="0"/>
              <a:t>Send the faculty member a screen image of the IDE showing the code.</a:t>
            </a:r>
          </a:p>
          <a:p>
            <a:r>
              <a:rPr lang="en-US" dirty="0"/>
              <a:t>Learning Objectives:</a:t>
            </a:r>
          </a:p>
          <a:p>
            <a:pPr lvl="1"/>
            <a:r>
              <a:rPr lang="en-US" dirty="0"/>
              <a:t>Variables</a:t>
            </a:r>
          </a:p>
          <a:p>
            <a:pPr lvl="1"/>
            <a:r>
              <a:rPr lang="en-US" dirty="0"/>
              <a:t>List</a:t>
            </a:r>
          </a:p>
          <a:p>
            <a:pPr lvl="1"/>
            <a:r>
              <a:rPr lang="en-US" dirty="0"/>
              <a:t>Printing</a:t>
            </a:r>
          </a:p>
        </p:txBody>
      </p:sp>
    </p:spTree>
    <p:extLst>
      <p:ext uri="{BB962C8B-B14F-4D97-AF65-F5344CB8AC3E}">
        <p14:creationId xmlns:p14="http://schemas.microsoft.com/office/powerpoint/2010/main" val="2808947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math with a variable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14398"/>
            <a:ext cx="1381318" cy="2610214"/>
          </a:xfrm>
        </p:spPr>
      </p:pic>
      <p:sp>
        <p:nvSpPr>
          <p:cNvPr id="5" name="TextBox 4"/>
          <p:cNvSpPr txBox="1"/>
          <p:nvPr/>
        </p:nvSpPr>
        <p:spPr>
          <a:xfrm>
            <a:off x="3312695" y="1941095"/>
            <a:ext cx="7170821" cy="4185761"/>
          </a:xfrm>
          <a:prstGeom prst="rect">
            <a:avLst/>
          </a:prstGeom>
          <a:noFill/>
        </p:spPr>
        <p:txBody>
          <a:bodyPr wrap="square" rtlCol="0">
            <a:spAutoFit/>
          </a:bodyPr>
          <a:lstStyle/>
          <a:p>
            <a:pPr marL="285750" indent="-285750">
              <a:buFont typeface="Arial" panose="020B0604020202020204" pitchFamily="34" charset="0"/>
              <a:buChar char="•"/>
            </a:pPr>
            <a:r>
              <a:rPr lang="en-US" sz="1900" dirty="0"/>
              <a:t>In the first three lines, the variables, a, b and c are defined</a:t>
            </a:r>
          </a:p>
          <a:p>
            <a:pPr marL="285750" indent="-285750">
              <a:buFont typeface="Arial" panose="020B0604020202020204" pitchFamily="34" charset="0"/>
              <a:buChar char="•"/>
            </a:pPr>
            <a:r>
              <a:rPr lang="en-US" sz="1900" dirty="0"/>
              <a:t>The variable d is defined to be the sum of the three variables and the answer is shown to be 6; you could have also used a print statement.</a:t>
            </a:r>
          </a:p>
          <a:p>
            <a:pPr marL="285750" indent="-285750">
              <a:buFont typeface="Arial" panose="020B0604020202020204" pitchFamily="34" charset="0"/>
              <a:buChar char="•"/>
            </a:pPr>
            <a:r>
              <a:rPr lang="en-US" sz="1900" dirty="0"/>
              <a:t>In the next expression the variable d is defined to be the sum of a and b multiplied by the variable c.  It uses basic algebra functions and does what is in the brackets first before doing the multiplication.  The answer 9.  Mathematical order of operations must be followed.  The variables a, b and c were defined above and retain their initial values, until they are redefined or cleared.</a:t>
            </a:r>
          </a:p>
          <a:p>
            <a:pPr marL="285750" indent="-285750">
              <a:buFont typeface="Arial" panose="020B0604020202020204" pitchFamily="34" charset="0"/>
              <a:buChar char="•"/>
            </a:pPr>
            <a:r>
              <a:rPr lang="en-US" sz="1900" dirty="0"/>
              <a:t>The double asterisks means that is raised to the power of c; (</a:t>
            </a:r>
            <a:r>
              <a:rPr lang="en-US" sz="1900" dirty="0" err="1"/>
              <a:t>a+b</a:t>
            </a:r>
            <a:r>
              <a:rPr lang="en-US" sz="1900" dirty="0"/>
              <a:t>)</a:t>
            </a:r>
            <a:r>
              <a:rPr lang="en-US" sz="1900" baseline="30000" dirty="0"/>
              <a:t>c</a:t>
            </a:r>
            <a:r>
              <a:rPr lang="en-US" sz="1900" dirty="0"/>
              <a:t> . Thus </a:t>
            </a:r>
            <a:r>
              <a:rPr lang="en-US" sz="1900" dirty="0" err="1"/>
              <a:t>a+b</a:t>
            </a:r>
            <a:r>
              <a:rPr lang="en-US" sz="1900" dirty="0"/>
              <a:t> equals 3 and 3 to the third power is 3x3x3 = 27</a:t>
            </a:r>
          </a:p>
          <a:p>
            <a:pPr marL="285750" indent="-285750">
              <a:buFont typeface="Arial" panose="020B0604020202020204" pitchFamily="34" charset="0"/>
              <a:buChar char="•"/>
            </a:pPr>
            <a:r>
              <a:rPr lang="en-US" sz="1900" dirty="0"/>
              <a:t>For more complex mathematics you may need to load the math module.  We will cover loading of modules in the next module.</a:t>
            </a:r>
          </a:p>
        </p:txBody>
      </p:sp>
    </p:spTree>
    <p:extLst>
      <p:ext uri="{BB962C8B-B14F-4D97-AF65-F5344CB8AC3E}">
        <p14:creationId xmlns:p14="http://schemas.microsoft.com/office/powerpoint/2010/main" val="279695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 statements</a:t>
            </a:r>
          </a:p>
        </p:txBody>
      </p:sp>
      <p:sp>
        <p:nvSpPr>
          <p:cNvPr id="3" name="Content Placeholder 2"/>
          <p:cNvSpPr>
            <a:spLocks noGrp="1"/>
          </p:cNvSpPr>
          <p:nvPr>
            <p:ph idx="1"/>
          </p:nvPr>
        </p:nvSpPr>
        <p:spPr/>
        <p:txBody>
          <a:bodyPr>
            <a:normAutofit fontScale="85000" lnSpcReduction="10000"/>
          </a:bodyPr>
          <a:lstStyle/>
          <a:p>
            <a:r>
              <a:rPr lang="en-US" dirty="0"/>
              <a:t>Decision making statements are a main component of most all computer programming language, the formatting is different between different languages:</a:t>
            </a:r>
          </a:p>
          <a:p>
            <a:pPr lvl="1"/>
            <a:r>
              <a:rPr lang="en-US" dirty="0"/>
              <a:t>A true or false statement from logic will determine the next step in the operational code that will be done.</a:t>
            </a:r>
          </a:p>
          <a:p>
            <a:pPr lvl="1"/>
            <a:r>
              <a:rPr lang="en-US" dirty="0"/>
              <a:t>For a statement which is true,  the script will branch in one direction and when the statement is false the branch will be in a different direction.  </a:t>
            </a:r>
          </a:p>
          <a:p>
            <a:pPr lvl="1"/>
            <a:r>
              <a:rPr lang="en-US" dirty="0"/>
              <a:t>Typically these decision making statements are represented in a flow chart with a diamond shaped symbol.  </a:t>
            </a:r>
          </a:p>
          <a:p>
            <a:pPr lvl="1"/>
            <a:r>
              <a:rPr lang="en-US" dirty="0"/>
              <a:t>Both code methods and diagramming will be shown on the next slide.  In Python these statements are known as </a:t>
            </a:r>
            <a:r>
              <a:rPr lang="en-US" dirty="0">
                <a:solidFill>
                  <a:schemeClr val="accent1"/>
                </a:solidFill>
              </a:rPr>
              <a:t>if/</a:t>
            </a:r>
            <a:r>
              <a:rPr lang="en-US" dirty="0" err="1">
                <a:solidFill>
                  <a:schemeClr val="accent1"/>
                </a:solidFill>
              </a:rPr>
              <a:t>elif</a:t>
            </a:r>
            <a:r>
              <a:rPr lang="en-US" dirty="0">
                <a:solidFill>
                  <a:schemeClr val="accent1"/>
                </a:solidFill>
              </a:rPr>
              <a:t>/else</a:t>
            </a:r>
            <a:r>
              <a:rPr lang="en-US" dirty="0"/>
              <a:t>.</a:t>
            </a:r>
          </a:p>
          <a:p>
            <a:pPr lvl="1"/>
            <a:r>
              <a:rPr lang="en-US" dirty="0"/>
              <a:t>The concept is, if true do </a:t>
            </a:r>
            <a:r>
              <a:rPr lang="en-US" dirty="0">
                <a:solidFill>
                  <a:srgbClr val="FF0000"/>
                </a:solidFill>
              </a:rPr>
              <a:t>a</a:t>
            </a:r>
            <a:r>
              <a:rPr lang="en-US" dirty="0"/>
              <a:t>, else if true do </a:t>
            </a:r>
            <a:r>
              <a:rPr lang="en-US" dirty="0">
                <a:solidFill>
                  <a:srgbClr val="FF0000"/>
                </a:solidFill>
              </a:rPr>
              <a:t>b</a:t>
            </a:r>
            <a:r>
              <a:rPr lang="en-US" dirty="0"/>
              <a:t>, else do </a:t>
            </a:r>
            <a:r>
              <a:rPr lang="en-US" dirty="0">
                <a:solidFill>
                  <a:srgbClr val="FF0000"/>
                </a:solidFill>
              </a:rPr>
              <a:t>c</a:t>
            </a:r>
            <a:r>
              <a:rPr lang="en-US" dirty="0"/>
              <a:t>.</a:t>
            </a:r>
          </a:p>
          <a:p>
            <a:r>
              <a:rPr lang="en-US" dirty="0"/>
              <a:t>Note when the colon is used so that the next code line is indented and does not immediately execute the command, it takes a pressing of the Enter key twice to execute the command.</a:t>
            </a:r>
          </a:p>
        </p:txBody>
      </p:sp>
    </p:spTree>
    <p:extLst>
      <p:ext uri="{BB962C8B-B14F-4D97-AF65-F5344CB8AC3E}">
        <p14:creationId xmlns:p14="http://schemas.microsoft.com/office/powerpoint/2010/main" val="3137713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778" y="716875"/>
            <a:ext cx="9603275" cy="1049235"/>
          </a:xfrm>
        </p:spPr>
        <p:txBody>
          <a:bodyPr/>
          <a:lstStyle/>
          <a:p>
            <a:r>
              <a:rPr lang="en-US" dirty="0"/>
              <a:t>if / else</a:t>
            </a:r>
          </a:p>
        </p:txBody>
      </p:sp>
      <p:sp>
        <p:nvSpPr>
          <p:cNvPr id="27" name="TextBox 26"/>
          <p:cNvSpPr txBox="1"/>
          <p:nvPr/>
        </p:nvSpPr>
        <p:spPr>
          <a:xfrm>
            <a:off x="6327082" y="1485569"/>
            <a:ext cx="5101390"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In the script, 3 variables are defined, this might be from a user input. </a:t>
            </a:r>
          </a:p>
          <a:p>
            <a:pPr marL="285750" indent="-285750">
              <a:buFont typeface="Arial" panose="020B0604020202020204" pitchFamily="34" charset="0"/>
              <a:buChar char="•"/>
            </a:pPr>
            <a:r>
              <a:rPr lang="en-US" sz="1600" dirty="0"/>
              <a:t>The if statement is put into the code and </a:t>
            </a:r>
            <a:r>
              <a:rPr lang="en-US" sz="1600" b="1" dirty="0"/>
              <a:t>must have a colon at the end</a:t>
            </a:r>
            <a:r>
              <a:rPr lang="en-US" sz="1600" dirty="0"/>
              <a:t>.  This will create a proper indention in the next line.</a:t>
            </a:r>
          </a:p>
          <a:p>
            <a:pPr marL="285750" indent="-285750">
              <a:buFont typeface="Arial" panose="020B0604020202020204" pitchFamily="34" charset="0"/>
              <a:buChar char="•"/>
            </a:pPr>
            <a:r>
              <a:rPr lang="en-US" sz="1600" dirty="0"/>
              <a:t>If b is greater than c, when it is true what is indented under the </a:t>
            </a:r>
            <a:r>
              <a:rPr lang="en-US" sz="1600" dirty="0">
                <a:solidFill>
                  <a:schemeClr val="accent1"/>
                </a:solidFill>
              </a:rPr>
              <a:t>if</a:t>
            </a:r>
            <a:r>
              <a:rPr lang="en-US" sz="1600" dirty="0"/>
              <a:t> statement would occur, it would print the value of a, if false it will drop to the else statement. </a:t>
            </a:r>
            <a:r>
              <a:rPr lang="en-US" sz="1600" b="1" dirty="0"/>
              <a:t>Note</a:t>
            </a:r>
            <a:r>
              <a:rPr lang="en-US" sz="1600" dirty="0"/>
              <a:t> an </a:t>
            </a:r>
            <a:r>
              <a:rPr lang="en-US" sz="1600" dirty="0">
                <a:solidFill>
                  <a:schemeClr val="accent1">
                    <a:lumMod val="75000"/>
                  </a:schemeClr>
                </a:solidFill>
              </a:rPr>
              <a:t>else if </a:t>
            </a:r>
            <a:r>
              <a:rPr lang="en-US" sz="1600" dirty="0"/>
              <a:t>statement is not used in this example.</a:t>
            </a:r>
          </a:p>
          <a:p>
            <a:pPr marL="285750" indent="-285750">
              <a:buFont typeface="Arial" panose="020B0604020202020204" pitchFamily="34" charset="0"/>
              <a:buChar char="•"/>
            </a:pPr>
            <a:r>
              <a:rPr lang="en-US" sz="1600" dirty="0"/>
              <a:t>This will make c the difference between a and b which is -1 and then it will print </a:t>
            </a:r>
            <a:r>
              <a:rPr lang="en-US" sz="1600" dirty="0">
                <a:solidFill>
                  <a:srgbClr val="FF0000"/>
                </a:solidFill>
              </a:rPr>
              <a:t>-1</a:t>
            </a:r>
            <a:r>
              <a:rPr lang="en-US" sz="1600" dirty="0"/>
              <a:t>.  </a:t>
            </a:r>
          </a:p>
          <a:p>
            <a:pPr marL="285750" indent="-285750">
              <a:buFont typeface="Arial" panose="020B0604020202020204" pitchFamily="34" charset="0"/>
              <a:buChar char="•"/>
            </a:pPr>
            <a:r>
              <a:rPr lang="en-US" sz="1600" dirty="0"/>
              <a:t>If true or false it will then drop to the final print statement and print </a:t>
            </a:r>
            <a:r>
              <a:rPr lang="en-US" sz="1600" dirty="0">
                <a:solidFill>
                  <a:srgbClr val="FF0000"/>
                </a:solidFill>
              </a:rPr>
              <a:t>Done</a:t>
            </a:r>
            <a:r>
              <a:rPr lang="en-US" sz="1600" dirty="0"/>
              <a:t>.   The else statement is not required but makes the workflow cleaner.</a:t>
            </a:r>
          </a:p>
          <a:p>
            <a:pPr marL="285750" indent="-285750">
              <a:buFont typeface="Arial" panose="020B0604020202020204" pitchFamily="34" charset="0"/>
              <a:buChar char="•"/>
            </a:pPr>
            <a:r>
              <a:rPr lang="en-US" sz="1600" dirty="0"/>
              <a:t>Since the variables are hard coded there is only one solution.  You can vary the values of a, b and c.</a:t>
            </a:r>
          </a:p>
          <a:p>
            <a:pPr marL="285750" indent="-285750">
              <a:buFont typeface="Arial" panose="020B0604020202020204" pitchFamily="34" charset="0"/>
              <a:buChar char="•"/>
            </a:pPr>
            <a:r>
              <a:rPr lang="en-US" sz="1600" dirty="0"/>
              <a:t>Note: The dash next to if and else statements is added by the software.</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821" y="1211382"/>
            <a:ext cx="1810003" cy="2295845"/>
          </a:xfrm>
          <a:prstGeom prst="rect">
            <a:avLst/>
          </a:prstGeom>
        </p:spPr>
      </p:pic>
      <p:grpSp>
        <p:nvGrpSpPr>
          <p:cNvPr id="3" name="Group 2"/>
          <p:cNvGrpSpPr/>
          <p:nvPr/>
        </p:nvGrpSpPr>
        <p:grpSpPr>
          <a:xfrm>
            <a:off x="356937" y="2171951"/>
            <a:ext cx="5029200" cy="4395913"/>
            <a:chOff x="838200" y="1690688"/>
            <a:chExt cx="5029200" cy="4395913"/>
          </a:xfrm>
        </p:grpSpPr>
        <p:grpSp>
          <p:nvGrpSpPr>
            <p:cNvPr id="12" name="Group 11"/>
            <p:cNvGrpSpPr/>
            <p:nvPr/>
          </p:nvGrpSpPr>
          <p:grpSpPr>
            <a:xfrm>
              <a:off x="838200" y="1690688"/>
              <a:ext cx="2165684" cy="1179095"/>
              <a:chOff x="1371601" y="2109537"/>
              <a:chExt cx="2165684" cy="1179095"/>
            </a:xfrm>
          </p:grpSpPr>
          <p:sp>
            <p:nvSpPr>
              <p:cNvPr id="5" name="Flowchart: Process 4"/>
              <p:cNvSpPr/>
              <p:nvPr/>
            </p:nvSpPr>
            <p:spPr>
              <a:xfrm>
                <a:off x="1371601" y="2109537"/>
                <a:ext cx="2165684" cy="1179095"/>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51811" y="2189747"/>
                <a:ext cx="2005263" cy="923330"/>
              </a:xfrm>
              <a:prstGeom prst="rect">
                <a:avLst/>
              </a:prstGeom>
              <a:noFill/>
            </p:spPr>
            <p:txBody>
              <a:bodyPr wrap="square" rtlCol="0">
                <a:spAutoFit/>
              </a:bodyPr>
              <a:lstStyle/>
              <a:p>
                <a:pPr algn="ctr"/>
                <a:r>
                  <a:rPr lang="en-US" dirty="0"/>
                  <a:t>a=1</a:t>
                </a:r>
              </a:p>
              <a:p>
                <a:pPr algn="ctr"/>
                <a:r>
                  <a:rPr lang="en-US" dirty="0"/>
                  <a:t>b=2</a:t>
                </a:r>
              </a:p>
              <a:p>
                <a:pPr algn="ctr"/>
                <a:r>
                  <a:rPr lang="en-US" dirty="0"/>
                  <a:t>c=3</a:t>
                </a:r>
              </a:p>
            </p:txBody>
          </p:sp>
        </p:grpSp>
        <p:cxnSp>
          <p:nvCxnSpPr>
            <p:cNvPr id="8" name="Straight Arrow Connector 7"/>
            <p:cNvCxnSpPr>
              <a:stCxn id="5" idx="2"/>
              <a:endCxn id="4" idx="0"/>
            </p:cNvCxnSpPr>
            <p:nvPr/>
          </p:nvCxnSpPr>
          <p:spPr>
            <a:xfrm>
              <a:off x="1921042" y="2869783"/>
              <a:ext cx="0" cy="2839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38200" y="3153695"/>
              <a:ext cx="2165684" cy="1339515"/>
              <a:chOff x="1371600" y="4590841"/>
              <a:chExt cx="2165684" cy="1339515"/>
            </a:xfrm>
          </p:grpSpPr>
          <p:sp>
            <p:nvSpPr>
              <p:cNvPr id="4" name="Flowchart: Decision 3"/>
              <p:cNvSpPr/>
              <p:nvPr/>
            </p:nvSpPr>
            <p:spPr>
              <a:xfrm>
                <a:off x="1371600" y="4590841"/>
                <a:ext cx="2165684" cy="133951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925052" y="5005137"/>
                <a:ext cx="1058779" cy="369332"/>
              </a:xfrm>
              <a:prstGeom prst="rect">
                <a:avLst/>
              </a:prstGeom>
              <a:noFill/>
            </p:spPr>
            <p:txBody>
              <a:bodyPr wrap="square" rtlCol="0">
                <a:spAutoFit/>
              </a:bodyPr>
              <a:lstStyle/>
              <a:p>
                <a:pPr algn="ctr"/>
                <a:r>
                  <a:rPr lang="en-US" dirty="0"/>
                  <a:t>If b&gt;c</a:t>
                </a:r>
              </a:p>
            </p:txBody>
          </p:sp>
        </p:grpSp>
        <p:sp>
          <p:nvSpPr>
            <p:cNvPr id="13" name="Flowchart: Process 12"/>
            <p:cNvSpPr/>
            <p:nvPr/>
          </p:nvSpPr>
          <p:spPr>
            <a:xfrm>
              <a:off x="3701716" y="3233904"/>
              <a:ext cx="2165684" cy="1179095"/>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4" idx="3"/>
              <a:endCxn id="13" idx="1"/>
            </p:cNvCxnSpPr>
            <p:nvPr/>
          </p:nvCxnSpPr>
          <p:spPr>
            <a:xfrm flipV="1">
              <a:off x="3003884" y="3823452"/>
              <a:ext cx="69783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49842" y="3567991"/>
              <a:ext cx="2069431" cy="369332"/>
            </a:xfrm>
            <a:prstGeom prst="rect">
              <a:avLst/>
            </a:prstGeom>
            <a:noFill/>
          </p:spPr>
          <p:txBody>
            <a:bodyPr wrap="square" rtlCol="0">
              <a:spAutoFit/>
            </a:bodyPr>
            <a:lstStyle/>
            <a:p>
              <a:pPr algn="ctr"/>
              <a:r>
                <a:rPr lang="en-US" dirty="0"/>
                <a:t>print a</a:t>
              </a:r>
            </a:p>
          </p:txBody>
        </p:sp>
        <p:sp>
          <p:nvSpPr>
            <p:cNvPr id="20" name="TextBox 19"/>
            <p:cNvSpPr txBox="1"/>
            <p:nvPr/>
          </p:nvSpPr>
          <p:spPr>
            <a:xfrm>
              <a:off x="2863516" y="3424989"/>
              <a:ext cx="778042" cy="369332"/>
            </a:xfrm>
            <a:prstGeom prst="rect">
              <a:avLst/>
            </a:prstGeom>
            <a:noFill/>
          </p:spPr>
          <p:txBody>
            <a:bodyPr wrap="square" rtlCol="0">
              <a:spAutoFit/>
            </a:bodyPr>
            <a:lstStyle/>
            <a:p>
              <a:pPr algn="ctr"/>
              <a:r>
                <a:rPr lang="en-US" dirty="0"/>
                <a:t>True</a:t>
              </a:r>
            </a:p>
          </p:txBody>
        </p:sp>
        <p:sp>
          <p:nvSpPr>
            <p:cNvPr id="21" name="Flowchart: Process 20"/>
            <p:cNvSpPr/>
            <p:nvPr/>
          </p:nvSpPr>
          <p:spPr>
            <a:xfrm>
              <a:off x="838200" y="4907506"/>
              <a:ext cx="2165684" cy="1179095"/>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4" idx="2"/>
              <a:endCxn id="21" idx="0"/>
            </p:cNvCxnSpPr>
            <p:nvPr/>
          </p:nvCxnSpPr>
          <p:spPr>
            <a:xfrm>
              <a:off x="1921042" y="4493210"/>
              <a:ext cx="0" cy="414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8253" y="4952470"/>
              <a:ext cx="2005263" cy="923330"/>
            </a:xfrm>
            <a:prstGeom prst="rect">
              <a:avLst/>
            </a:prstGeom>
            <a:noFill/>
          </p:spPr>
          <p:txBody>
            <a:bodyPr wrap="square" rtlCol="0">
              <a:spAutoFit/>
            </a:bodyPr>
            <a:lstStyle/>
            <a:p>
              <a:pPr algn="ctr"/>
              <a:r>
                <a:rPr lang="en-US" dirty="0"/>
                <a:t>else</a:t>
              </a:r>
            </a:p>
            <a:p>
              <a:pPr algn="ctr"/>
              <a:r>
                <a:rPr lang="en-US" dirty="0"/>
                <a:t>c=a-b</a:t>
              </a:r>
            </a:p>
            <a:p>
              <a:pPr algn="ctr"/>
              <a:r>
                <a:rPr lang="en-US" dirty="0"/>
                <a:t>print c</a:t>
              </a:r>
            </a:p>
          </p:txBody>
        </p:sp>
        <p:sp>
          <p:nvSpPr>
            <p:cNvPr id="25" name="TextBox 24"/>
            <p:cNvSpPr txBox="1"/>
            <p:nvPr/>
          </p:nvSpPr>
          <p:spPr>
            <a:xfrm>
              <a:off x="1921043" y="4515692"/>
              <a:ext cx="942473" cy="369332"/>
            </a:xfrm>
            <a:prstGeom prst="rect">
              <a:avLst/>
            </a:prstGeom>
            <a:noFill/>
          </p:spPr>
          <p:txBody>
            <a:bodyPr wrap="square" rtlCol="0">
              <a:spAutoFit/>
            </a:bodyPr>
            <a:lstStyle/>
            <a:p>
              <a:pPr algn="ctr"/>
              <a:r>
                <a:rPr lang="en-US" dirty="0"/>
                <a:t>False</a:t>
              </a:r>
            </a:p>
          </p:txBody>
        </p:sp>
        <p:sp>
          <p:nvSpPr>
            <p:cNvPr id="29" name="Flowchart: Process 28"/>
            <p:cNvSpPr/>
            <p:nvPr/>
          </p:nvSpPr>
          <p:spPr>
            <a:xfrm>
              <a:off x="3701715" y="4907506"/>
              <a:ext cx="2165684" cy="1179095"/>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V="1">
              <a:off x="3003884" y="5528621"/>
              <a:ext cx="69783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2"/>
              <a:endCxn id="29" idx="0"/>
            </p:cNvCxnSpPr>
            <p:nvPr/>
          </p:nvCxnSpPr>
          <p:spPr>
            <a:xfrm flipH="1">
              <a:off x="4784557" y="4412999"/>
              <a:ext cx="1" cy="4945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42084" y="5275635"/>
              <a:ext cx="1884948" cy="369332"/>
            </a:xfrm>
            <a:prstGeom prst="rect">
              <a:avLst/>
            </a:prstGeom>
            <a:noFill/>
          </p:spPr>
          <p:txBody>
            <a:bodyPr wrap="square" rtlCol="0">
              <a:spAutoFit/>
            </a:bodyPr>
            <a:lstStyle/>
            <a:p>
              <a:r>
                <a:rPr lang="en-US" dirty="0"/>
                <a:t>print “Done”</a:t>
              </a:r>
            </a:p>
          </p:txBody>
        </p:sp>
      </p:grpSp>
    </p:spTree>
    <p:extLst>
      <p:ext uri="{BB962C8B-B14F-4D97-AF65-F5344CB8AC3E}">
        <p14:creationId xmlns:p14="http://schemas.microsoft.com/office/powerpoint/2010/main" val="164856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The general introduction to Python scripting, this will be general Python and have no direct connection to geoprocessing our focus.</a:t>
            </a:r>
          </a:p>
          <a:p>
            <a:r>
              <a:rPr lang="en-US" dirty="0"/>
              <a:t>Some of the operations discussed in this part will be covered again in </a:t>
            </a:r>
            <a:r>
              <a:rPr lang="en-US"/>
              <a:t>other parts </a:t>
            </a:r>
            <a:r>
              <a:rPr lang="en-US" dirty="0"/>
              <a:t>when they deal specifically with geospatial applications.</a:t>
            </a:r>
          </a:p>
        </p:txBody>
      </p:sp>
    </p:spTree>
    <p:extLst>
      <p:ext uri="{BB962C8B-B14F-4D97-AF65-F5344CB8AC3E}">
        <p14:creationId xmlns:p14="http://schemas.microsoft.com/office/powerpoint/2010/main" val="3615085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a:t>
            </a:r>
            <a:r>
              <a:rPr lang="en-US" dirty="0" err="1"/>
              <a:t>elif</a:t>
            </a:r>
            <a:r>
              <a:rPr lang="en-US" dirty="0"/>
              <a:t> / else</a:t>
            </a:r>
          </a:p>
        </p:txBody>
      </p:sp>
      <p:pic>
        <p:nvPicPr>
          <p:cNvPr id="56" name="Content Placeholder 5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1813" y="1544220"/>
            <a:ext cx="2086266" cy="2734057"/>
          </a:xfrm>
        </p:spPr>
      </p:pic>
      <p:grpSp>
        <p:nvGrpSpPr>
          <p:cNvPr id="4" name="Group 3"/>
          <p:cNvGrpSpPr/>
          <p:nvPr/>
        </p:nvGrpSpPr>
        <p:grpSpPr>
          <a:xfrm>
            <a:off x="5311941" y="1457714"/>
            <a:ext cx="5079331" cy="4761470"/>
            <a:chOff x="4697328" y="365125"/>
            <a:chExt cx="6656472" cy="6083291"/>
          </a:xfrm>
        </p:grpSpPr>
        <p:grpSp>
          <p:nvGrpSpPr>
            <p:cNvPr id="15" name="Group 14"/>
            <p:cNvGrpSpPr/>
            <p:nvPr/>
          </p:nvGrpSpPr>
          <p:grpSpPr>
            <a:xfrm>
              <a:off x="4704347" y="365125"/>
              <a:ext cx="2165684" cy="1179095"/>
              <a:chOff x="1371601" y="2109537"/>
              <a:chExt cx="2165684" cy="1179095"/>
            </a:xfrm>
          </p:grpSpPr>
          <p:sp>
            <p:nvSpPr>
              <p:cNvPr id="16" name="Flowchart: Process 15"/>
              <p:cNvSpPr/>
              <p:nvPr/>
            </p:nvSpPr>
            <p:spPr>
              <a:xfrm>
                <a:off x="1371601" y="2109537"/>
                <a:ext cx="2165684" cy="1179095"/>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451811" y="2189747"/>
                <a:ext cx="2005263" cy="923330"/>
              </a:xfrm>
              <a:prstGeom prst="rect">
                <a:avLst/>
              </a:prstGeom>
              <a:noFill/>
            </p:spPr>
            <p:txBody>
              <a:bodyPr wrap="square" rtlCol="0">
                <a:spAutoFit/>
              </a:bodyPr>
              <a:lstStyle/>
              <a:p>
                <a:pPr algn="ctr"/>
                <a:r>
                  <a:rPr lang="en-US" dirty="0"/>
                  <a:t>a=1</a:t>
                </a:r>
              </a:p>
              <a:p>
                <a:pPr algn="ctr"/>
                <a:r>
                  <a:rPr lang="en-US" dirty="0"/>
                  <a:t>b=2</a:t>
                </a:r>
              </a:p>
              <a:p>
                <a:pPr algn="ctr"/>
                <a:r>
                  <a:rPr lang="en-US" dirty="0"/>
                  <a:t>c=3</a:t>
                </a:r>
              </a:p>
            </p:txBody>
          </p:sp>
        </p:grpSp>
        <p:grpSp>
          <p:nvGrpSpPr>
            <p:cNvPr id="18" name="Group 17"/>
            <p:cNvGrpSpPr/>
            <p:nvPr/>
          </p:nvGrpSpPr>
          <p:grpSpPr>
            <a:xfrm>
              <a:off x="4704347" y="1828132"/>
              <a:ext cx="2165684" cy="1339515"/>
              <a:chOff x="1371600" y="4590841"/>
              <a:chExt cx="2165684" cy="1339515"/>
            </a:xfrm>
          </p:grpSpPr>
          <p:sp>
            <p:nvSpPr>
              <p:cNvPr id="19" name="Flowchart: Decision 18"/>
              <p:cNvSpPr/>
              <p:nvPr/>
            </p:nvSpPr>
            <p:spPr>
              <a:xfrm>
                <a:off x="1371600" y="4590841"/>
                <a:ext cx="2165684" cy="133951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925052" y="5005137"/>
                <a:ext cx="1058779" cy="369332"/>
              </a:xfrm>
              <a:prstGeom prst="rect">
                <a:avLst/>
              </a:prstGeom>
              <a:noFill/>
            </p:spPr>
            <p:txBody>
              <a:bodyPr wrap="square" rtlCol="0">
                <a:spAutoFit/>
              </a:bodyPr>
              <a:lstStyle/>
              <a:p>
                <a:pPr algn="ctr"/>
                <a:r>
                  <a:rPr lang="en-US" dirty="0"/>
                  <a:t>if b&gt;c</a:t>
                </a:r>
              </a:p>
            </p:txBody>
          </p:sp>
        </p:grpSp>
        <p:sp>
          <p:nvSpPr>
            <p:cNvPr id="21" name="Flowchart: Process 20"/>
            <p:cNvSpPr/>
            <p:nvPr/>
          </p:nvSpPr>
          <p:spPr>
            <a:xfrm>
              <a:off x="7567863" y="1908341"/>
              <a:ext cx="2165684" cy="1179095"/>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19" idx="3"/>
              <a:endCxn id="21" idx="1"/>
            </p:cNvCxnSpPr>
            <p:nvPr/>
          </p:nvCxnSpPr>
          <p:spPr>
            <a:xfrm flipV="1">
              <a:off x="6870031" y="2497889"/>
              <a:ext cx="69783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15989" y="2242428"/>
              <a:ext cx="2069431" cy="369332"/>
            </a:xfrm>
            <a:prstGeom prst="rect">
              <a:avLst/>
            </a:prstGeom>
            <a:noFill/>
          </p:spPr>
          <p:txBody>
            <a:bodyPr wrap="square" rtlCol="0">
              <a:spAutoFit/>
            </a:bodyPr>
            <a:lstStyle/>
            <a:p>
              <a:pPr algn="ctr"/>
              <a:r>
                <a:rPr lang="en-US" dirty="0"/>
                <a:t>print a</a:t>
              </a:r>
            </a:p>
          </p:txBody>
        </p:sp>
        <p:sp>
          <p:nvSpPr>
            <p:cNvPr id="24" name="TextBox 23"/>
            <p:cNvSpPr txBox="1"/>
            <p:nvPr/>
          </p:nvSpPr>
          <p:spPr>
            <a:xfrm>
              <a:off x="6729663" y="2099426"/>
              <a:ext cx="838200" cy="471861"/>
            </a:xfrm>
            <a:prstGeom prst="rect">
              <a:avLst/>
            </a:prstGeom>
            <a:noFill/>
          </p:spPr>
          <p:txBody>
            <a:bodyPr wrap="square" rtlCol="0">
              <a:spAutoFit/>
            </a:bodyPr>
            <a:lstStyle/>
            <a:p>
              <a:pPr algn="ctr"/>
              <a:r>
                <a:rPr lang="en-US" dirty="0"/>
                <a:t>True</a:t>
              </a:r>
            </a:p>
          </p:txBody>
        </p:sp>
        <p:sp>
          <p:nvSpPr>
            <p:cNvPr id="25" name="Flowchart: Process 24"/>
            <p:cNvSpPr/>
            <p:nvPr/>
          </p:nvSpPr>
          <p:spPr>
            <a:xfrm>
              <a:off x="7615989" y="3603335"/>
              <a:ext cx="2165684" cy="1179095"/>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787190" y="3190129"/>
              <a:ext cx="942473" cy="369332"/>
            </a:xfrm>
            <a:prstGeom prst="rect">
              <a:avLst/>
            </a:prstGeom>
            <a:noFill/>
          </p:spPr>
          <p:txBody>
            <a:bodyPr wrap="square" rtlCol="0">
              <a:spAutoFit/>
            </a:bodyPr>
            <a:lstStyle/>
            <a:p>
              <a:pPr algn="ctr"/>
              <a:r>
                <a:rPr lang="en-US" dirty="0"/>
                <a:t>False</a:t>
              </a:r>
            </a:p>
          </p:txBody>
        </p:sp>
        <p:grpSp>
          <p:nvGrpSpPr>
            <p:cNvPr id="29" name="Group 28"/>
            <p:cNvGrpSpPr/>
            <p:nvPr/>
          </p:nvGrpSpPr>
          <p:grpSpPr>
            <a:xfrm>
              <a:off x="4708356" y="3523126"/>
              <a:ext cx="2165684" cy="1339515"/>
              <a:chOff x="1371600" y="4590841"/>
              <a:chExt cx="2165684" cy="1339515"/>
            </a:xfrm>
          </p:grpSpPr>
          <p:sp>
            <p:nvSpPr>
              <p:cNvPr id="30" name="Flowchart: Decision 29"/>
              <p:cNvSpPr/>
              <p:nvPr/>
            </p:nvSpPr>
            <p:spPr>
              <a:xfrm>
                <a:off x="1371600" y="4590841"/>
                <a:ext cx="2165684" cy="133951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1925052" y="5005137"/>
                <a:ext cx="1058779" cy="369332"/>
              </a:xfrm>
              <a:prstGeom prst="rect">
                <a:avLst/>
              </a:prstGeom>
              <a:noFill/>
            </p:spPr>
            <p:txBody>
              <a:bodyPr wrap="square" rtlCol="0">
                <a:spAutoFit/>
              </a:bodyPr>
              <a:lstStyle/>
              <a:p>
                <a:pPr algn="ctr"/>
                <a:r>
                  <a:rPr lang="en-US" dirty="0" err="1"/>
                  <a:t>elif</a:t>
                </a:r>
                <a:r>
                  <a:rPr lang="en-US" dirty="0"/>
                  <a:t> b=c</a:t>
                </a:r>
              </a:p>
            </p:txBody>
          </p:sp>
        </p:grpSp>
        <p:cxnSp>
          <p:nvCxnSpPr>
            <p:cNvPr id="33" name="Straight Arrow Connector 32"/>
            <p:cNvCxnSpPr>
              <a:stCxn id="19" idx="2"/>
              <a:endCxn id="30" idx="0"/>
            </p:cNvCxnSpPr>
            <p:nvPr/>
          </p:nvCxnSpPr>
          <p:spPr>
            <a:xfrm>
              <a:off x="5787189" y="3167647"/>
              <a:ext cx="4009" cy="3554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5" idx="1"/>
            </p:cNvCxnSpPr>
            <p:nvPr/>
          </p:nvCxnSpPr>
          <p:spPr>
            <a:xfrm>
              <a:off x="6863012" y="4173909"/>
              <a:ext cx="752977" cy="189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29662" y="3770186"/>
              <a:ext cx="804109" cy="471861"/>
            </a:xfrm>
            <a:prstGeom prst="rect">
              <a:avLst/>
            </a:prstGeom>
            <a:noFill/>
          </p:spPr>
          <p:txBody>
            <a:bodyPr wrap="square" rtlCol="0">
              <a:spAutoFit/>
            </a:bodyPr>
            <a:lstStyle/>
            <a:p>
              <a:pPr algn="ctr"/>
              <a:r>
                <a:rPr lang="en-US" dirty="0"/>
                <a:t>True</a:t>
              </a:r>
            </a:p>
          </p:txBody>
        </p:sp>
        <p:sp>
          <p:nvSpPr>
            <p:cNvPr id="39" name="Flowchart: Process 38"/>
            <p:cNvSpPr/>
            <p:nvPr/>
          </p:nvSpPr>
          <p:spPr>
            <a:xfrm>
              <a:off x="4697328" y="5244928"/>
              <a:ext cx="2165684" cy="1179095"/>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807240" y="4794560"/>
              <a:ext cx="942474" cy="369332"/>
            </a:xfrm>
            <a:prstGeom prst="rect">
              <a:avLst/>
            </a:prstGeom>
            <a:noFill/>
          </p:spPr>
          <p:txBody>
            <a:bodyPr wrap="square" rtlCol="0">
              <a:spAutoFit/>
            </a:bodyPr>
            <a:lstStyle/>
            <a:p>
              <a:pPr algn="ctr"/>
              <a:r>
                <a:rPr lang="en-US" dirty="0"/>
                <a:t>False</a:t>
              </a:r>
            </a:p>
          </p:txBody>
        </p:sp>
        <p:cxnSp>
          <p:nvCxnSpPr>
            <p:cNvPr id="41" name="Straight Arrow Connector 40"/>
            <p:cNvCxnSpPr/>
            <p:nvPr/>
          </p:nvCxnSpPr>
          <p:spPr>
            <a:xfrm>
              <a:off x="5787188" y="4877507"/>
              <a:ext cx="4009" cy="3554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784557" y="5342021"/>
              <a:ext cx="1945105" cy="646331"/>
            </a:xfrm>
            <a:prstGeom prst="rect">
              <a:avLst/>
            </a:prstGeom>
            <a:noFill/>
          </p:spPr>
          <p:txBody>
            <a:bodyPr wrap="square" rtlCol="0">
              <a:spAutoFit/>
            </a:bodyPr>
            <a:lstStyle/>
            <a:p>
              <a:pPr algn="ctr"/>
              <a:r>
                <a:rPr lang="en-US" dirty="0"/>
                <a:t>else</a:t>
              </a:r>
            </a:p>
            <a:p>
              <a:pPr algn="ctr"/>
              <a:r>
                <a:rPr lang="en-US" dirty="0"/>
                <a:t>print “bad input”</a:t>
              </a:r>
            </a:p>
          </p:txBody>
        </p:sp>
        <p:sp>
          <p:nvSpPr>
            <p:cNvPr id="43" name="TextBox 42"/>
            <p:cNvSpPr txBox="1"/>
            <p:nvPr/>
          </p:nvSpPr>
          <p:spPr>
            <a:xfrm>
              <a:off x="7650078" y="3937422"/>
              <a:ext cx="2001252" cy="369332"/>
            </a:xfrm>
            <a:prstGeom prst="rect">
              <a:avLst/>
            </a:prstGeom>
            <a:noFill/>
          </p:spPr>
          <p:txBody>
            <a:bodyPr wrap="square" rtlCol="0">
              <a:spAutoFit/>
            </a:bodyPr>
            <a:lstStyle/>
            <a:p>
              <a:pPr algn="ctr"/>
              <a:r>
                <a:rPr lang="en-US" dirty="0"/>
                <a:t>print “b=c”</a:t>
              </a:r>
            </a:p>
          </p:txBody>
        </p:sp>
        <p:sp>
          <p:nvSpPr>
            <p:cNvPr id="44" name="Flowchart: Process 43"/>
            <p:cNvSpPr/>
            <p:nvPr/>
          </p:nvSpPr>
          <p:spPr>
            <a:xfrm>
              <a:off x="9188116" y="5269321"/>
              <a:ext cx="2165684" cy="1179095"/>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308431" y="5649809"/>
              <a:ext cx="1925053" cy="369332"/>
            </a:xfrm>
            <a:prstGeom prst="rect">
              <a:avLst/>
            </a:prstGeom>
            <a:noFill/>
          </p:spPr>
          <p:txBody>
            <a:bodyPr wrap="square" rtlCol="0">
              <a:spAutoFit/>
            </a:bodyPr>
            <a:lstStyle/>
            <a:p>
              <a:pPr algn="ctr"/>
              <a:r>
                <a:rPr lang="en-US" dirty="0"/>
                <a:t>Print “done”</a:t>
              </a:r>
            </a:p>
          </p:txBody>
        </p:sp>
        <p:cxnSp>
          <p:nvCxnSpPr>
            <p:cNvPr id="47" name="Straight Arrow Connector 46"/>
            <p:cNvCxnSpPr>
              <a:stCxn id="39" idx="3"/>
              <a:endCxn id="44" idx="1"/>
            </p:cNvCxnSpPr>
            <p:nvPr/>
          </p:nvCxnSpPr>
          <p:spPr>
            <a:xfrm>
              <a:off x="6863012" y="5834476"/>
              <a:ext cx="2325104" cy="243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44" idx="0"/>
            </p:cNvCxnSpPr>
            <p:nvPr/>
          </p:nvCxnSpPr>
          <p:spPr>
            <a:xfrm rot="16200000" flipH="1">
              <a:off x="8616536" y="3614898"/>
              <a:ext cx="2771433" cy="537411"/>
            </a:xfrm>
            <a:prstGeom prst="bentConnector3">
              <a:avLst>
                <a:gd name="adj1" fmla="val 79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5" idx="3"/>
              <a:endCxn id="44" idx="0"/>
            </p:cNvCxnSpPr>
            <p:nvPr/>
          </p:nvCxnSpPr>
          <p:spPr>
            <a:xfrm>
              <a:off x="9781673" y="4192883"/>
              <a:ext cx="489285" cy="107643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6" idx="2"/>
            </p:cNvCxnSpPr>
            <p:nvPr/>
          </p:nvCxnSpPr>
          <p:spPr>
            <a:xfrm>
              <a:off x="5787189" y="1544220"/>
              <a:ext cx="4008" cy="2931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834081" y="4187859"/>
            <a:ext cx="388530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flow is if b is great than c print a </a:t>
            </a:r>
          </a:p>
          <a:p>
            <a:pPr marL="285750" indent="-285750">
              <a:buFont typeface="Arial" panose="020B0604020202020204" pitchFamily="34" charset="0"/>
              <a:buChar char="•"/>
            </a:pPr>
            <a:r>
              <a:rPr lang="en-US" dirty="0"/>
              <a:t>if not see if b=c if true print b=c</a:t>
            </a:r>
          </a:p>
          <a:p>
            <a:pPr marL="285750" indent="-285750">
              <a:buFont typeface="Arial" panose="020B0604020202020204" pitchFamily="34" charset="0"/>
              <a:buChar char="•"/>
            </a:pPr>
            <a:r>
              <a:rPr lang="en-US" dirty="0"/>
              <a:t> if not print bad input.  </a:t>
            </a:r>
          </a:p>
          <a:p>
            <a:pPr marL="285750" indent="-285750">
              <a:buFont typeface="Arial" panose="020B0604020202020204" pitchFamily="34" charset="0"/>
              <a:buChar char="•"/>
            </a:pPr>
            <a:r>
              <a:rPr lang="en-US" dirty="0"/>
              <a:t>No matter which path it takes then print done.</a:t>
            </a:r>
          </a:p>
          <a:p>
            <a:pPr marL="285750" indent="-285750">
              <a:buFont typeface="Arial" panose="020B0604020202020204" pitchFamily="34" charset="0"/>
              <a:buChar char="•"/>
            </a:pPr>
            <a:r>
              <a:rPr lang="en-US" dirty="0"/>
              <a:t>elif stands for; else if</a:t>
            </a:r>
          </a:p>
          <a:p>
            <a:pPr marL="285750" indent="-285750">
              <a:buFont typeface="Arial" panose="020B0604020202020204" pitchFamily="34" charset="0"/>
              <a:buChar char="•"/>
            </a:pPr>
            <a:r>
              <a:rPr lang="en-US" dirty="0"/>
              <a:t>Vary the values of a, b and c</a:t>
            </a:r>
          </a:p>
        </p:txBody>
      </p:sp>
    </p:spTree>
    <p:extLst>
      <p:ext uri="{BB962C8B-B14F-4D97-AF65-F5344CB8AC3E}">
        <p14:creationId xmlns:p14="http://schemas.microsoft.com/office/powerpoint/2010/main" val="3296059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Assignment</a:t>
            </a:r>
          </a:p>
        </p:txBody>
      </p:sp>
      <p:sp>
        <p:nvSpPr>
          <p:cNvPr id="3" name="Content Placeholder 2"/>
          <p:cNvSpPr>
            <a:spLocks noGrp="1"/>
          </p:cNvSpPr>
          <p:nvPr>
            <p:ph idx="1"/>
          </p:nvPr>
        </p:nvSpPr>
        <p:spPr/>
        <p:txBody>
          <a:bodyPr>
            <a:normAutofit fontScale="77500" lnSpcReduction="20000"/>
          </a:bodyPr>
          <a:lstStyle/>
          <a:p>
            <a:r>
              <a:rPr lang="en-US" dirty="0"/>
              <a:t>Your Inputs:</a:t>
            </a:r>
          </a:p>
          <a:p>
            <a:pPr lvl="1"/>
            <a:r>
              <a:rPr lang="en-US" dirty="0"/>
              <a:t>Create an if/</a:t>
            </a:r>
            <a:r>
              <a:rPr lang="en-US" dirty="0" err="1"/>
              <a:t>elif</a:t>
            </a:r>
            <a:r>
              <a:rPr lang="en-US" dirty="0"/>
              <a:t>/else process</a:t>
            </a:r>
          </a:p>
          <a:p>
            <a:pPr lvl="1"/>
            <a:r>
              <a:rPr lang="en-US" dirty="0"/>
              <a:t>Define four variables</a:t>
            </a:r>
          </a:p>
          <a:p>
            <a:pPr lvl="1"/>
            <a:r>
              <a:rPr lang="en-US" dirty="0"/>
              <a:t>If variables 1 &amp; 2 added together is greater than variables 3 &amp; 4 multiplied together, print “Successful”</a:t>
            </a:r>
          </a:p>
          <a:p>
            <a:pPr lvl="1"/>
            <a:r>
              <a:rPr lang="en-US" dirty="0"/>
              <a:t>Else if variable 2 is equal to variables 1, 3 &amp; 4 added together, print “minor error”</a:t>
            </a:r>
          </a:p>
          <a:p>
            <a:pPr lvl="1"/>
            <a:r>
              <a:rPr lang="en-US" dirty="0"/>
              <a:t>Else, print “this program gave a null result”</a:t>
            </a:r>
          </a:p>
          <a:p>
            <a:r>
              <a:rPr lang="en-US" dirty="0"/>
              <a:t>Your Outputs:</a:t>
            </a:r>
          </a:p>
          <a:p>
            <a:pPr lvl="1"/>
            <a:r>
              <a:rPr lang="en-US" dirty="0"/>
              <a:t>An image of your script</a:t>
            </a:r>
          </a:p>
          <a:p>
            <a:pPr lvl="1"/>
            <a:r>
              <a:rPr lang="en-US" dirty="0"/>
              <a:t>A flowchart of your code</a:t>
            </a:r>
          </a:p>
          <a:p>
            <a:r>
              <a:rPr lang="en-US" dirty="0"/>
              <a:t>Learning Objectives</a:t>
            </a:r>
          </a:p>
          <a:p>
            <a:pPr lvl="1"/>
            <a:r>
              <a:rPr lang="en-US" dirty="0"/>
              <a:t>Mastery of the if statements</a:t>
            </a:r>
          </a:p>
        </p:txBody>
      </p:sp>
    </p:spTree>
    <p:extLst>
      <p:ext uri="{BB962C8B-B14F-4D97-AF65-F5344CB8AC3E}">
        <p14:creationId xmlns:p14="http://schemas.microsoft.com/office/powerpoint/2010/main" val="2123332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 loops</a:t>
            </a:r>
          </a:p>
        </p:txBody>
      </p:sp>
      <p:sp>
        <p:nvSpPr>
          <p:cNvPr id="5" name="TextBox 4"/>
          <p:cNvSpPr txBox="1"/>
          <p:nvPr/>
        </p:nvSpPr>
        <p:spPr>
          <a:xfrm>
            <a:off x="4371473" y="1532021"/>
            <a:ext cx="742749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Another fundamental function most all computer languages utilize is a looping statement.</a:t>
            </a:r>
          </a:p>
          <a:p>
            <a:pPr marL="285750" indent="-285750">
              <a:buFont typeface="Arial" panose="020B0604020202020204" pitchFamily="34" charset="0"/>
              <a:buChar char="•"/>
            </a:pPr>
            <a:r>
              <a:rPr lang="en-US" dirty="0"/>
              <a:t>A </a:t>
            </a:r>
            <a:r>
              <a:rPr lang="en-US" dirty="0">
                <a:solidFill>
                  <a:schemeClr val="accent1"/>
                </a:solidFill>
              </a:rPr>
              <a:t>for </a:t>
            </a:r>
            <a:r>
              <a:rPr lang="en-US" dirty="0"/>
              <a:t>loop will go through a process a specified number of times and then will exit the loop.  </a:t>
            </a:r>
          </a:p>
          <a:p>
            <a:pPr marL="742950" lvl="1" indent="-285750">
              <a:buFont typeface="Arial" panose="020B0604020202020204" pitchFamily="34" charset="0"/>
              <a:buChar char="•"/>
            </a:pPr>
            <a:r>
              <a:rPr lang="en-US" dirty="0"/>
              <a:t>Anything inside the loop will be done and then returned to the top of the loop which will increment the loop.  </a:t>
            </a:r>
          </a:p>
          <a:p>
            <a:pPr marL="742950" lvl="1" indent="-285750">
              <a:buFont typeface="Arial" panose="020B0604020202020204" pitchFamily="34" charset="0"/>
              <a:buChar char="•"/>
            </a:pPr>
            <a:r>
              <a:rPr lang="en-US" dirty="0"/>
              <a:t>The loop will than go to the next item, when all items in the </a:t>
            </a:r>
            <a:r>
              <a:rPr lang="en-US" b="1" dirty="0"/>
              <a:t>list</a:t>
            </a:r>
            <a:r>
              <a:rPr lang="en-US" dirty="0"/>
              <a:t> have been completed the loop will exit.</a:t>
            </a:r>
          </a:p>
          <a:p>
            <a:pPr marL="285750" indent="-285750">
              <a:buFont typeface="Arial" panose="020B0604020202020204" pitchFamily="34" charset="0"/>
              <a:buChar char="•"/>
            </a:pPr>
            <a:r>
              <a:rPr lang="en-US" dirty="0"/>
              <a:t>Loops can be placed inside of other loops.  </a:t>
            </a:r>
          </a:p>
          <a:p>
            <a:pPr marL="742950" lvl="1" indent="-285750">
              <a:buFont typeface="Arial" panose="020B0604020202020204" pitchFamily="34" charset="0"/>
              <a:buChar char="•"/>
            </a:pPr>
            <a:r>
              <a:rPr lang="en-US" dirty="0"/>
              <a:t>This nesting of loops is fairly common so if the bigger process is done 10 times and the inner process is done 5 times.  </a:t>
            </a:r>
          </a:p>
          <a:p>
            <a:pPr marL="1200150" lvl="2" indent="-285750">
              <a:buFont typeface="Arial" panose="020B0604020202020204" pitchFamily="34" charset="0"/>
              <a:buChar char="•"/>
            </a:pPr>
            <a:r>
              <a:rPr lang="en-US" dirty="0"/>
              <a:t>The inner process runs five times and then jumps to the outer loop process, which brings it back to the inner process.  </a:t>
            </a:r>
          </a:p>
          <a:p>
            <a:pPr marL="1200150" lvl="2" indent="-285750">
              <a:buFont typeface="Arial" panose="020B0604020202020204" pitchFamily="34" charset="0"/>
              <a:buChar char="•"/>
            </a:pPr>
            <a:r>
              <a:rPr lang="en-US" dirty="0"/>
              <a:t>The inner process will run a total of 50 times.</a:t>
            </a:r>
          </a:p>
          <a:p>
            <a:pPr marL="285750" indent="-285750">
              <a:buFont typeface="Arial" panose="020B0604020202020204" pitchFamily="34" charset="0"/>
              <a:buChar char="•"/>
            </a:pPr>
            <a:r>
              <a:rPr lang="en-US" dirty="0"/>
              <a:t>The use of the colon at the end of the </a:t>
            </a:r>
            <a:r>
              <a:rPr lang="en-US" dirty="0">
                <a:solidFill>
                  <a:schemeClr val="accent1">
                    <a:lumMod val="75000"/>
                  </a:schemeClr>
                </a:solidFill>
              </a:rPr>
              <a:t>for</a:t>
            </a:r>
            <a:r>
              <a:rPr lang="en-US" dirty="0"/>
              <a:t> statement is critical to indent and make the operation run correctly.</a:t>
            </a:r>
          </a:p>
          <a:p>
            <a:pPr marL="285750" indent="-285750">
              <a:buFont typeface="Arial" panose="020B0604020202020204" pitchFamily="34" charset="0"/>
              <a:buChar char="•"/>
            </a:pPr>
            <a:r>
              <a:rPr lang="en-US" dirty="0"/>
              <a:t>A similar statement is the </a:t>
            </a:r>
            <a:r>
              <a:rPr lang="en-US" dirty="0">
                <a:solidFill>
                  <a:schemeClr val="accent1"/>
                </a:solidFill>
              </a:rPr>
              <a:t>while </a:t>
            </a:r>
            <a:r>
              <a:rPr lang="en-US" dirty="0"/>
              <a:t>statement.</a:t>
            </a:r>
          </a:p>
        </p:txBody>
      </p:sp>
      <p:sp>
        <p:nvSpPr>
          <p:cNvPr id="6" name="Flowchart: Decision 5"/>
          <p:cNvSpPr/>
          <p:nvPr/>
        </p:nvSpPr>
        <p:spPr>
          <a:xfrm>
            <a:off x="1227221" y="2220078"/>
            <a:ext cx="1588169"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p:cNvSpPr/>
          <p:nvPr/>
        </p:nvSpPr>
        <p:spPr>
          <a:xfrm>
            <a:off x="838200" y="3663868"/>
            <a:ext cx="2350169" cy="7218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Summing Junction 7"/>
          <p:cNvSpPr/>
          <p:nvPr/>
        </p:nvSpPr>
        <p:spPr>
          <a:xfrm>
            <a:off x="1864893" y="5113561"/>
            <a:ext cx="312822" cy="312822"/>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1816768" y="1523121"/>
            <a:ext cx="409073" cy="6898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55659" y="1498547"/>
            <a:ext cx="1507957" cy="369332"/>
          </a:xfrm>
          <a:prstGeom prst="rect">
            <a:avLst/>
          </a:prstGeom>
          <a:noFill/>
        </p:spPr>
        <p:txBody>
          <a:bodyPr wrap="square" rtlCol="0">
            <a:spAutoFit/>
          </a:bodyPr>
          <a:lstStyle/>
          <a:p>
            <a:r>
              <a:rPr lang="en-US" dirty="0"/>
              <a:t>Inputs</a:t>
            </a:r>
          </a:p>
        </p:txBody>
      </p:sp>
      <p:sp>
        <p:nvSpPr>
          <p:cNvPr id="12" name="TextBox 11"/>
          <p:cNvSpPr txBox="1"/>
          <p:nvPr/>
        </p:nvSpPr>
        <p:spPr>
          <a:xfrm>
            <a:off x="1552071" y="2474502"/>
            <a:ext cx="938463" cy="307777"/>
          </a:xfrm>
          <a:prstGeom prst="rect">
            <a:avLst/>
          </a:prstGeom>
          <a:noFill/>
        </p:spPr>
        <p:txBody>
          <a:bodyPr wrap="square" rtlCol="0">
            <a:spAutoFit/>
          </a:bodyPr>
          <a:lstStyle/>
          <a:p>
            <a:pPr algn="ctr"/>
            <a:r>
              <a:rPr lang="en-US" sz="1400" dirty="0"/>
              <a:t>for loop</a:t>
            </a:r>
          </a:p>
        </p:txBody>
      </p:sp>
      <p:cxnSp>
        <p:nvCxnSpPr>
          <p:cNvPr id="14" name="Straight Arrow Connector 13"/>
          <p:cNvCxnSpPr>
            <a:stCxn id="6" idx="2"/>
            <a:endCxn id="7" idx="0"/>
          </p:cNvCxnSpPr>
          <p:nvPr/>
        </p:nvCxnSpPr>
        <p:spPr>
          <a:xfrm flipH="1">
            <a:off x="2013285" y="3134478"/>
            <a:ext cx="8021" cy="5293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0547" y="3745832"/>
            <a:ext cx="2009272" cy="369332"/>
          </a:xfrm>
          <a:prstGeom prst="rect">
            <a:avLst/>
          </a:prstGeom>
          <a:noFill/>
        </p:spPr>
        <p:txBody>
          <a:bodyPr wrap="square" rtlCol="0">
            <a:spAutoFit/>
          </a:bodyPr>
          <a:lstStyle/>
          <a:p>
            <a:pPr algn="ctr"/>
            <a:r>
              <a:rPr lang="en-US" dirty="0"/>
              <a:t>Operation</a:t>
            </a:r>
          </a:p>
        </p:txBody>
      </p:sp>
      <p:sp>
        <p:nvSpPr>
          <p:cNvPr id="17" name="TextBox 16"/>
          <p:cNvSpPr txBox="1"/>
          <p:nvPr/>
        </p:nvSpPr>
        <p:spPr>
          <a:xfrm>
            <a:off x="2155659" y="5107658"/>
            <a:ext cx="1692442" cy="369332"/>
          </a:xfrm>
          <a:prstGeom prst="rect">
            <a:avLst/>
          </a:prstGeom>
          <a:noFill/>
        </p:spPr>
        <p:txBody>
          <a:bodyPr wrap="square" rtlCol="0">
            <a:spAutoFit/>
          </a:bodyPr>
          <a:lstStyle/>
          <a:p>
            <a:r>
              <a:rPr lang="en-US" dirty="0"/>
              <a:t>Loop exit point</a:t>
            </a:r>
          </a:p>
        </p:txBody>
      </p:sp>
      <p:cxnSp>
        <p:nvCxnSpPr>
          <p:cNvPr id="19" name="Elbow Connector 18"/>
          <p:cNvCxnSpPr>
            <a:stCxn id="6" idx="3"/>
            <a:endCxn id="8" idx="0"/>
          </p:cNvCxnSpPr>
          <p:nvPr/>
        </p:nvCxnSpPr>
        <p:spPr>
          <a:xfrm flipH="1">
            <a:off x="2021304" y="2677278"/>
            <a:ext cx="794086" cy="2436283"/>
          </a:xfrm>
          <a:prstGeom prst="bentConnector4">
            <a:avLst>
              <a:gd name="adj1" fmla="val -74242"/>
              <a:gd name="adj2" fmla="val 84734"/>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1"/>
            <a:endCxn id="6" idx="1"/>
          </p:cNvCxnSpPr>
          <p:nvPr/>
        </p:nvCxnSpPr>
        <p:spPr>
          <a:xfrm rot="10800000" flipH="1">
            <a:off x="838199" y="2677278"/>
            <a:ext cx="389021" cy="1347538"/>
          </a:xfrm>
          <a:prstGeom prst="bentConnector3">
            <a:avLst>
              <a:gd name="adj1" fmla="val -5876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81564" y="3068888"/>
            <a:ext cx="1301416" cy="369332"/>
          </a:xfrm>
          <a:prstGeom prst="rect">
            <a:avLst/>
          </a:prstGeom>
          <a:noFill/>
        </p:spPr>
        <p:txBody>
          <a:bodyPr wrap="square" rtlCol="0">
            <a:spAutoFit/>
          </a:bodyPr>
          <a:lstStyle/>
          <a:p>
            <a:r>
              <a:rPr lang="en-US" dirty="0"/>
              <a:t>Criteria met</a:t>
            </a:r>
          </a:p>
        </p:txBody>
      </p:sp>
    </p:spTree>
    <p:extLst>
      <p:ext uri="{BB962C8B-B14F-4D97-AF65-F5344CB8AC3E}">
        <p14:creationId xmlns:p14="http://schemas.microsoft.com/office/powerpoint/2010/main" val="551074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02810" cy="4351338"/>
          </a:xfrm>
        </p:spPr>
      </p:pic>
      <p:sp>
        <p:nvSpPr>
          <p:cNvPr id="5" name="TextBox 4"/>
          <p:cNvSpPr txBox="1"/>
          <p:nvPr/>
        </p:nvSpPr>
        <p:spPr>
          <a:xfrm>
            <a:off x="5622758" y="1690688"/>
            <a:ext cx="56388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variable x is initially set to be 5</a:t>
            </a:r>
          </a:p>
          <a:p>
            <a:pPr marL="285750" indent="-285750">
              <a:buFont typeface="Arial" panose="020B0604020202020204" pitchFamily="34" charset="0"/>
              <a:buChar char="•"/>
            </a:pPr>
            <a:r>
              <a:rPr lang="en-US" dirty="0"/>
              <a:t>The loop will run 29 times, because when we reach 30 it exits.</a:t>
            </a:r>
          </a:p>
          <a:p>
            <a:pPr marL="285750" indent="-285750">
              <a:buFont typeface="Arial" panose="020B0604020202020204" pitchFamily="34" charset="0"/>
              <a:buChar char="•"/>
            </a:pPr>
            <a:r>
              <a:rPr lang="en-US" dirty="0"/>
              <a:t>It will print the value of x and then make x equal to x times the loop counter y. </a:t>
            </a:r>
          </a:p>
          <a:p>
            <a:pPr marL="742950" lvl="1" indent="-285750">
              <a:buFont typeface="Arial" panose="020B0604020202020204" pitchFamily="34" charset="0"/>
              <a:buChar char="•"/>
            </a:pPr>
            <a:r>
              <a:rPr lang="en-US" dirty="0"/>
              <a:t>Initially x is printed being 5.</a:t>
            </a:r>
          </a:p>
          <a:p>
            <a:pPr marL="742950" lvl="1" indent="-285750">
              <a:buFont typeface="Arial" panose="020B0604020202020204" pitchFamily="34" charset="0"/>
              <a:buChar char="•"/>
            </a:pPr>
            <a:r>
              <a:rPr lang="en-US" dirty="0"/>
              <a:t>x=x*y is x=5*1, we return to </a:t>
            </a:r>
            <a:r>
              <a:rPr lang="en-US" dirty="0">
                <a:solidFill>
                  <a:schemeClr val="accent1"/>
                </a:solidFill>
              </a:rPr>
              <a:t>for</a:t>
            </a:r>
            <a:r>
              <a:rPr lang="en-US" dirty="0"/>
              <a:t> statement, y becomes 2, we print value of x which is 5, we multiple x=x*y which is x=5*2 or 10.  We return to the </a:t>
            </a:r>
            <a:r>
              <a:rPr lang="en-US" dirty="0">
                <a:solidFill>
                  <a:schemeClr val="accent1"/>
                </a:solidFill>
              </a:rPr>
              <a:t>for</a:t>
            </a:r>
            <a:r>
              <a:rPr lang="en-US" dirty="0"/>
              <a:t> statement, y becomes 3, we print x which is 10 and do the multiplication which makes x=30 and the process continues.</a:t>
            </a:r>
          </a:p>
          <a:p>
            <a:pPr marL="285750" indent="-285750">
              <a:buFont typeface="Arial" panose="020B0604020202020204" pitchFamily="34" charset="0"/>
              <a:buChar char="•"/>
            </a:pPr>
            <a:r>
              <a:rPr lang="en-US" dirty="0"/>
              <a:t>Would you get different results if the print statement was after the algebra statement? </a:t>
            </a:r>
            <a:r>
              <a:rPr lang="en-US" i="1" dirty="0">
                <a:solidFill>
                  <a:schemeClr val="accent2">
                    <a:lumMod val="75000"/>
                  </a:schemeClr>
                </a:solidFill>
              </a:rPr>
              <a:t>Thought Question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10639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statement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696480" cy="3734321"/>
          </a:xfrm>
        </p:spPr>
      </p:pic>
      <p:sp>
        <p:nvSpPr>
          <p:cNvPr id="5" name="TextBox 4"/>
          <p:cNvSpPr txBox="1"/>
          <p:nvPr/>
        </p:nvSpPr>
        <p:spPr>
          <a:xfrm>
            <a:off x="5783179" y="1828800"/>
            <a:ext cx="5570621"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front window shows the code and the back window, shows the result of running the code.</a:t>
            </a:r>
          </a:p>
          <a:p>
            <a:pPr marL="285750" indent="-285750">
              <a:buFont typeface="Arial" panose="020B0604020202020204" pitchFamily="34" charset="0"/>
              <a:buChar char="•"/>
            </a:pPr>
            <a:r>
              <a:rPr lang="en-US" sz="2000" dirty="0"/>
              <a:t>The </a:t>
            </a:r>
            <a:r>
              <a:rPr lang="en-US" sz="2000" dirty="0">
                <a:solidFill>
                  <a:schemeClr val="accent1"/>
                </a:solidFill>
              </a:rPr>
              <a:t>for</a:t>
            </a:r>
            <a:r>
              <a:rPr lang="en-US" sz="2000" dirty="0"/>
              <a:t> statement, use a variable ‘word’ so the loop is done the number of letters in GeoTech Center including the space, thus the operation runs 14 times.</a:t>
            </a:r>
          </a:p>
          <a:p>
            <a:pPr marL="285750" indent="-285750">
              <a:buFont typeface="Arial" panose="020B0604020202020204" pitchFamily="34" charset="0"/>
              <a:buChar char="•"/>
            </a:pPr>
            <a:r>
              <a:rPr lang="en-US" sz="2000" dirty="0"/>
              <a:t>The print statement prints what is in the quotes each time and the letter that corresponds to the number of times the loop has been done.</a:t>
            </a:r>
          </a:p>
          <a:p>
            <a:pPr marL="285750" indent="-285750">
              <a:buFont typeface="Arial" panose="020B0604020202020204" pitchFamily="34" charset="0"/>
              <a:buChar char="•"/>
            </a:pPr>
            <a:r>
              <a:rPr lang="en-US" sz="2000" dirty="0"/>
              <a:t>Each time through the loop, the value in the variable word is incremented one position. </a:t>
            </a:r>
          </a:p>
        </p:txBody>
      </p:sp>
    </p:spTree>
    <p:extLst>
      <p:ext uri="{BB962C8B-B14F-4D97-AF65-F5344CB8AC3E}">
        <p14:creationId xmlns:p14="http://schemas.microsoft.com/office/powerpoint/2010/main" val="3418929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Assignment</a:t>
            </a:r>
          </a:p>
        </p:txBody>
      </p:sp>
      <p:sp>
        <p:nvSpPr>
          <p:cNvPr id="3" name="Content Placeholder 2"/>
          <p:cNvSpPr>
            <a:spLocks noGrp="1"/>
          </p:cNvSpPr>
          <p:nvPr>
            <p:ph idx="1"/>
          </p:nvPr>
        </p:nvSpPr>
        <p:spPr/>
        <p:txBody>
          <a:bodyPr>
            <a:normAutofit fontScale="85000" lnSpcReduction="20000"/>
          </a:bodyPr>
          <a:lstStyle/>
          <a:p>
            <a:r>
              <a:rPr lang="en-US" dirty="0"/>
              <a:t>Your Inputs:</a:t>
            </a:r>
          </a:p>
          <a:p>
            <a:pPr lvl="1"/>
            <a:r>
              <a:rPr lang="en-US" dirty="0"/>
              <a:t>Write a </a:t>
            </a:r>
            <a:r>
              <a:rPr lang="en-US" dirty="0">
                <a:solidFill>
                  <a:schemeClr val="accent1">
                    <a:lumMod val="75000"/>
                  </a:schemeClr>
                </a:solidFill>
              </a:rPr>
              <a:t>for</a:t>
            </a:r>
            <a:r>
              <a:rPr lang="en-US" dirty="0"/>
              <a:t> loop that will take your name which is defined in two variables that you added together to create a new variable.</a:t>
            </a:r>
          </a:p>
          <a:p>
            <a:pPr lvl="1"/>
            <a:r>
              <a:rPr lang="en-US" dirty="0"/>
              <a:t>Print each letter of your name as a separate line with the following code:</a:t>
            </a:r>
          </a:p>
          <a:p>
            <a:pPr lvl="2"/>
            <a:r>
              <a:rPr lang="en-US" dirty="0"/>
              <a:t>Letter 1 is and the letter</a:t>
            </a:r>
          </a:p>
          <a:p>
            <a:pPr lvl="2"/>
            <a:r>
              <a:rPr lang="en-US" dirty="0"/>
              <a:t>Note the number 1 and the V (for the authors name) should be part of a single line of code (each being a variable) and the word “Letter” and “is” are input inside of quotation marks.</a:t>
            </a:r>
          </a:p>
          <a:p>
            <a:r>
              <a:rPr lang="en-US" dirty="0"/>
              <a:t>Your Outputs:</a:t>
            </a:r>
          </a:p>
          <a:p>
            <a:pPr lvl="1"/>
            <a:r>
              <a:rPr lang="en-US" dirty="0"/>
              <a:t>Screen images of the script and the output</a:t>
            </a:r>
          </a:p>
          <a:p>
            <a:r>
              <a:rPr lang="en-US" dirty="0"/>
              <a:t>Learning Objectives:</a:t>
            </a:r>
          </a:p>
          <a:p>
            <a:pPr lvl="1"/>
            <a:r>
              <a:rPr lang="en-US" dirty="0"/>
              <a:t>For loops</a:t>
            </a:r>
          </a:p>
        </p:txBody>
      </p:sp>
    </p:spTree>
    <p:extLst>
      <p:ext uri="{BB962C8B-B14F-4D97-AF65-F5344CB8AC3E}">
        <p14:creationId xmlns:p14="http://schemas.microsoft.com/office/powerpoint/2010/main" val="17849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3" name="Content Placeholder 2"/>
          <p:cNvSpPr>
            <a:spLocks noGrp="1"/>
          </p:cNvSpPr>
          <p:nvPr>
            <p:ph idx="1"/>
          </p:nvPr>
        </p:nvSpPr>
        <p:spPr/>
        <p:txBody>
          <a:bodyPr>
            <a:normAutofit fontScale="70000" lnSpcReduction="20000"/>
          </a:bodyPr>
          <a:lstStyle/>
          <a:p>
            <a:r>
              <a:rPr lang="en-US" dirty="0"/>
              <a:t>Many times we run the same operation on multiple data sets which causes the user to do:</a:t>
            </a:r>
          </a:p>
          <a:p>
            <a:pPr lvl="1"/>
            <a:r>
              <a:rPr lang="en-US" dirty="0"/>
              <a:t>Repetitive operation</a:t>
            </a:r>
          </a:p>
          <a:p>
            <a:pPr lvl="1"/>
            <a:r>
              <a:rPr lang="en-US" dirty="0"/>
              <a:t>Manually make decisions based upon the data</a:t>
            </a:r>
          </a:p>
          <a:p>
            <a:pPr lvl="1"/>
            <a:r>
              <a:rPr lang="en-US" dirty="0"/>
              <a:t>Create maps that can be less functional because we use a one size fits all approach</a:t>
            </a:r>
          </a:p>
          <a:p>
            <a:r>
              <a:rPr lang="en-US" dirty="0"/>
              <a:t>In using a Python script you will:</a:t>
            </a:r>
          </a:p>
          <a:p>
            <a:pPr lvl="1"/>
            <a:r>
              <a:rPr lang="en-US" dirty="0"/>
              <a:t>Learn how to automate multiple functions into a single script</a:t>
            </a:r>
          </a:p>
          <a:p>
            <a:pPr lvl="1"/>
            <a:r>
              <a:rPr lang="en-US" dirty="0"/>
              <a:t>Create solutions based upon the data</a:t>
            </a:r>
          </a:p>
          <a:p>
            <a:pPr lvl="1"/>
            <a:r>
              <a:rPr lang="en-US" dirty="0"/>
              <a:t>Use decision making routines on how a field is displayed and/or calculated</a:t>
            </a:r>
          </a:p>
          <a:p>
            <a:pPr lvl="1"/>
            <a:r>
              <a:rPr lang="en-US" dirty="0"/>
              <a:t>Create specialized tools for your own operational needs </a:t>
            </a:r>
          </a:p>
          <a:p>
            <a:r>
              <a:rPr lang="en-US" dirty="0"/>
              <a:t>This course will introduce Python Scripting and the use of geoprocessing tools within Python Code, but is not meant to make the user an expert Python programmer.  No single course can do that, but it will provide the user the expertise to use Python Scripts to make redundant processes simpler and quicker.</a:t>
            </a:r>
          </a:p>
        </p:txBody>
      </p:sp>
    </p:spTree>
    <p:extLst>
      <p:ext uri="{BB962C8B-B14F-4D97-AF65-F5344CB8AC3E}">
        <p14:creationId xmlns:p14="http://schemas.microsoft.com/office/powerpoint/2010/main" val="118794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Specifics</a:t>
            </a:r>
          </a:p>
        </p:txBody>
      </p:sp>
      <p:sp>
        <p:nvSpPr>
          <p:cNvPr id="3" name="Content Placeholder 2"/>
          <p:cNvSpPr>
            <a:spLocks noGrp="1"/>
          </p:cNvSpPr>
          <p:nvPr>
            <p:ph idx="1"/>
          </p:nvPr>
        </p:nvSpPr>
        <p:spPr/>
        <p:txBody>
          <a:bodyPr>
            <a:normAutofit/>
          </a:bodyPr>
          <a:lstStyle/>
          <a:p>
            <a:r>
              <a:rPr lang="en-US" dirty="0"/>
              <a:t>This module will assist you in the understanding of the Python language and parameters.</a:t>
            </a:r>
          </a:p>
          <a:p>
            <a:r>
              <a:rPr lang="en-US" dirty="0"/>
              <a:t>The major component of this module:</a:t>
            </a:r>
          </a:p>
          <a:p>
            <a:pPr lvl="1"/>
            <a:r>
              <a:rPr lang="en-US" dirty="0"/>
              <a:t>Learning operational components of Python</a:t>
            </a:r>
          </a:p>
          <a:p>
            <a:pPr lvl="1"/>
            <a:r>
              <a:rPr lang="en-US" dirty="0"/>
              <a:t>Understanding some of the formatting of scripts</a:t>
            </a:r>
          </a:p>
        </p:txBody>
      </p:sp>
    </p:spTree>
    <p:extLst>
      <p:ext uri="{BB962C8B-B14F-4D97-AF65-F5344CB8AC3E}">
        <p14:creationId xmlns:p14="http://schemas.microsoft.com/office/powerpoint/2010/main" val="34783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Concept</a:t>
            </a:r>
          </a:p>
        </p:txBody>
      </p:sp>
      <p:sp>
        <p:nvSpPr>
          <p:cNvPr id="3" name="Content Placeholder 2"/>
          <p:cNvSpPr>
            <a:spLocks noGrp="1"/>
          </p:cNvSpPr>
          <p:nvPr>
            <p:ph idx="1"/>
          </p:nvPr>
        </p:nvSpPr>
        <p:spPr/>
        <p:txBody>
          <a:bodyPr>
            <a:normAutofit/>
          </a:bodyPr>
          <a:lstStyle/>
          <a:p>
            <a:r>
              <a:rPr lang="en-US" dirty="0"/>
              <a:t>Command names are case sensitive and must be used appropriately.</a:t>
            </a:r>
          </a:p>
          <a:p>
            <a:r>
              <a:rPr lang="en-US" dirty="0"/>
              <a:t>Variable names are also case sensitive. The variable name </a:t>
            </a:r>
            <a:r>
              <a:rPr lang="en-US" dirty="0" err="1"/>
              <a:t>countyName</a:t>
            </a:r>
            <a:r>
              <a:rPr lang="en-US" dirty="0"/>
              <a:t> and </a:t>
            </a:r>
            <a:r>
              <a:rPr lang="en-US" dirty="0" err="1"/>
              <a:t>countyname</a:t>
            </a:r>
            <a:r>
              <a:rPr lang="en-US" dirty="0"/>
              <a:t> are not the same variable.</a:t>
            </a:r>
          </a:p>
          <a:p>
            <a:r>
              <a:rPr lang="en-US" dirty="0"/>
              <a:t>Formatting of the script is critical to the correct operation, this includes the indention of lines.</a:t>
            </a:r>
          </a:p>
          <a:p>
            <a:r>
              <a:rPr lang="en-US" dirty="0"/>
              <a:t>These script lines will be done in the immediate mode and not as a program.  Immediate mode means that when an enter (return) is pressed on the keyboard, the line executes the command, the exception would be for some specific functions such as a loop.</a:t>
            </a:r>
          </a:p>
        </p:txBody>
      </p:sp>
    </p:spTree>
    <p:extLst>
      <p:ext uri="{BB962C8B-B14F-4D97-AF65-F5344CB8AC3E}">
        <p14:creationId xmlns:p14="http://schemas.microsoft.com/office/powerpoint/2010/main" val="40151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a:t>
            </a:r>
          </a:p>
        </p:txBody>
      </p:sp>
      <p:sp>
        <p:nvSpPr>
          <p:cNvPr id="3" name="Content Placeholder 2"/>
          <p:cNvSpPr>
            <a:spLocks noGrp="1"/>
          </p:cNvSpPr>
          <p:nvPr>
            <p:ph idx="1"/>
          </p:nvPr>
        </p:nvSpPr>
        <p:spPr/>
        <p:txBody>
          <a:bodyPr>
            <a:normAutofit/>
          </a:bodyPr>
          <a:lstStyle/>
          <a:p>
            <a:r>
              <a:rPr lang="en-US" dirty="0"/>
              <a:t>Comments </a:t>
            </a:r>
          </a:p>
          <a:p>
            <a:pPr lvl="1"/>
            <a:r>
              <a:rPr lang="en-US" dirty="0"/>
              <a:t>are anything written after a pound sign (#), it will have no effect on the operation of the program.</a:t>
            </a:r>
          </a:p>
          <a:p>
            <a:pPr lvl="1"/>
            <a:r>
              <a:rPr lang="en-US" dirty="0"/>
              <a:t>should be used to define the author and information about the author.</a:t>
            </a:r>
          </a:p>
          <a:p>
            <a:pPr lvl="1"/>
            <a:r>
              <a:rPr lang="en-US" dirty="0"/>
              <a:t>should also be used to name the program or parts of the program.</a:t>
            </a:r>
          </a:p>
          <a:p>
            <a:pPr lvl="1"/>
            <a:r>
              <a:rPr lang="en-US" dirty="0"/>
              <a:t>should be descriptive of what the program is doing at specific locations within the script.</a:t>
            </a:r>
          </a:p>
          <a:p>
            <a:pPr lvl="1"/>
            <a:r>
              <a:rPr lang="en-US" dirty="0"/>
              <a:t>can also be used when parts of a program will not run by using the # in front of a line of code to thus eliminating that line from the operation of the program.</a:t>
            </a:r>
          </a:p>
          <a:p>
            <a:pPr lvl="1"/>
            <a:r>
              <a:rPr lang="en-US" dirty="0"/>
              <a:t>can be on their own line, or within a line of operational code.</a:t>
            </a:r>
          </a:p>
        </p:txBody>
      </p:sp>
    </p:spTree>
    <p:extLst>
      <p:ext uri="{BB962C8B-B14F-4D97-AF65-F5344CB8AC3E}">
        <p14:creationId xmlns:p14="http://schemas.microsoft.com/office/powerpoint/2010/main" val="34457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0049" y="1690688"/>
            <a:ext cx="5391902" cy="2276793"/>
          </a:xfrm>
        </p:spPr>
      </p:pic>
      <p:sp>
        <p:nvSpPr>
          <p:cNvPr id="5" name="TextBox 4"/>
          <p:cNvSpPr txBox="1"/>
          <p:nvPr/>
        </p:nvSpPr>
        <p:spPr>
          <a:xfrm>
            <a:off x="914400" y="3967481"/>
            <a:ext cx="11093116" cy="3108543"/>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first line of code is used to give the name of the author.  Additional information about the author should be given as well.</a:t>
            </a:r>
          </a:p>
          <a:p>
            <a:pPr marL="285750" indent="-285750">
              <a:buFont typeface="Arial" panose="020B0604020202020204" pitchFamily="34" charset="0"/>
              <a:buChar char="•"/>
            </a:pPr>
            <a:r>
              <a:rPr lang="en-US" sz="1600" dirty="0"/>
              <a:t>Note the next line is blank and used only a pound sign.</a:t>
            </a:r>
          </a:p>
          <a:p>
            <a:pPr marL="285750" indent="-285750">
              <a:buFont typeface="Arial" panose="020B0604020202020204" pitchFamily="34" charset="0"/>
              <a:buChar char="•"/>
            </a:pPr>
            <a:r>
              <a:rPr lang="en-US" sz="1600" dirty="0"/>
              <a:t>The name of the program is a critical component, the date the script was created (written) and/or modified is important.</a:t>
            </a:r>
          </a:p>
          <a:p>
            <a:pPr marL="285750" indent="-285750">
              <a:buFont typeface="Arial" panose="020B0604020202020204" pitchFamily="34" charset="0"/>
              <a:buChar char="•"/>
            </a:pPr>
            <a:r>
              <a:rPr lang="en-US" sz="1600" dirty="0"/>
              <a:t>What are the rights of someone wanting to use a particular script is critical. It’s suggested that you allow others to use your scripts since this is part of an open learning community, make sure that you know your employer policies on making scripts available outside of the organization.</a:t>
            </a:r>
          </a:p>
          <a:p>
            <a:pPr marL="285750" indent="-285750">
              <a:buFont typeface="Arial" panose="020B0604020202020204" pitchFamily="34" charset="0"/>
              <a:buChar char="•"/>
            </a:pPr>
            <a:r>
              <a:rPr lang="en-US" sz="1600" dirty="0"/>
              <a:t>The last line might be placed in the body of the program to explain what is being done in that specific location in your script.  Programs may have hundreds of lines of text and it is important to explain what is occurring.  By using comment statements it will be easier to edit and modify your script.  Many times we write a script, use it, and then may not use it again for several weeks or months; the comments will make it easier for you to use your own 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42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a:xfrm>
            <a:off x="838200" y="1853754"/>
            <a:ext cx="10515600" cy="4351338"/>
          </a:xfrm>
        </p:spPr>
        <p:txBody>
          <a:bodyPr>
            <a:normAutofit lnSpcReduction="10000"/>
          </a:bodyPr>
          <a:lstStyle/>
          <a:p>
            <a:r>
              <a:rPr lang="en-US" dirty="0"/>
              <a:t>A variable is a place holder for information; there are two main types of variables </a:t>
            </a:r>
          </a:p>
          <a:p>
            <a:pPr lvl="1"/>
            <a:r>
              <a:rPr lang="en-US" dirty="0"/>
              <a:t>A string (text), the information must be placed between either a single or double quotation mark.  </a:t>
            </a:r>
          </a:p>
          <a:p>
            <a:pPr lvl="1"/>
            <a:r>
              <a:rPr lang="en-US" dirty="0"/>
              <a:t>A number</a:t>
            </a:r>
          </a:p>
          <a:p>
            <a:pPr lvl="1"/>
            <a:r>
              <a:rPr lang="en-US" dirty="0"/>
              <a:t>Variables can be added together but they must be of the same type</a:t>
            </a:r>
          </a:p>
          <a:p>
            <a:pPr lvl="1"/>
            <a:r>
              <a:rPr lang="en-US" dirty="0"/>
              <a:t>If the variables are not of the same type you can use the </a:t>
            </a:r>
            <a:r>
              <a:rPr lang="en-US" dirty="0" err="1">
                <a:solidFill>
                  <a:schemeClr val="accent1"/>
                </a:solidFill>
              </a:rPr>
              <a:t>str</a:t>
            </a:r>
            <a:r>
              <a:rPr lang="en-US" dirty="0">
                <a:solidFill>
                  <a:schemeClr val="accent1"/>
                </a:solidFill>
              </a:rPr>
              <a:t> </a:t>
            </a:r>
            <a:r>
              <a:rPr lang="en-US" dirty="0"/>
              <a:t>(string) function to add a number to a string.</a:t>
            </a:r>
          </a:p>
          <a:p>
            <a:pPr lvl="2"/>
            <a:r>
              <a:rPr lang="en-US" dirty="0"/>
              <a:t>To add a string to a number use </a:t>
            </a:r>
            <a:r>
              <a:rPr lang="en-US" dirty="0" err="1"/>
              <a:t>str</a:t>
            </a:r>
            <a:r>
              <a:rPr lang="en-US" dirty="0"/>
              <a:t>(number variable)</a:t>
            </a:r>
          </a:p>
          <a:p>
            <a:r>
              <a:rPr lang="en-US" dirty="0"/>
              <a:t>A variable can be a </a:t>
            </a:r>
            <a:r>
              <a:rPr lang="en-US" b="1" dirty="0"/>
              <a:t>list</a:t>
            </a:r>
            <a:r>
              <a:rPr lang="en-US" dirty="0"/>
              <a:t> of common item (array), square brackets[] are used when it is a list.</a:t>
            </a:r>
          </a:p>
          <a:p>
            <a:r>
              <a:rPr lang="en-US" dirty="0"/>
              <a:t>It is suggested to use both upper and lower case letters in the name and make the name </a:t>
            </a:r>
            <a:r>
              <a:rPr lang="en-US" b="1" dirty="0"/>
              <a:t>very</a:t>
            </a:r>
            <a:r>
              <a:rPr lang="en-US" dirty="0"/>
              <a:t> descriptive, this will make it easier to edit.</a:t>
            </a:r>
          </a:p>
          <a:p>
            <a:pPr lvl="1"/>
            <a:r>
              <a:rPr lang="en-US" dirty="0"/>
              <a:t>Remember Python is case sensitive. </a:t>
            </a:r>
          </a:p>
        </p:txBody>
      </p:sp>
    </p:spTree>
    <p:extLst>
      <p:ext uri="{BB962C8B-B14F-4D97-AF65-F5344CB8AC3E}">
        <p14:creationId xmlns:p14="http://schemas.microsoft.com/office/powerpoint/2010/main" val="3308110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206" y="1690688"/>
            <a:ext cx="5639587" cy="2114845"/>
          </a:xfrm>
        </p:spPr>
      </p:pic>
      <p:sp>
        <p:nvSpPr>
          <p:cNvPr id="5" name="TextBox 4"/>
          <p:cNvSpPr txBox="1"/>
          <p:nvPr/>
        </p:nvSpPr>
        <p:spPr>
          <a:xfrm>
            <a:off x="1066800" y="3970421"/>
            <a:ext cx="108605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Note the comment statement has been used to explain the different variable types.</a:t>
            </a:r>
          </a:p>
          <a:p>
            <a:pPr marL="285750" indent="-285750">
              <a:buFont typeface="Arial" panose="020B0604020202020204" pitchFamily="34" charset="0"/>
              <a:buChar char="•"/>
            </a:pPr>
            <a:r>
              <a:rPr lang="en-US" dirty="0"/>
              <a:t>A single or double quote can be used to define a string, therefore the variable </a:t>
            </a:r>
            <a:r>
              <a:rPr lang="en-US" dirty="0" err="1"/>
              <a:t>myName</a:t>
            </a:r>
            <a:r>
              <a:rPr lang="en-US" dirty="0"/>
              <a:t> and myName2 do the same operation.</a:t>
            </a:r>
          </a:p>
          <a:p>
            <a:pPr marL="285750" indent="-285750">
              <a:buFont typeface="Arial" panose="020B0604020202020204" pitchFamily="34" charset="0"/>
              <a:buChar char="•"/>
            </a:pPr>
            <a:r>
              <a:rPr lang="en-US" dirty="0"/>
              <a:t>Note the </a:t>
            </a:r>
            <a:r>
              <a:rPr lang="en-US" dirty="0" err="1"/>
              <a:t>PythonWin</a:t>
            </a:r>
            <a:r>
              <a:rPr lang="en-US" dirty="0"/>
              <a:t> IDE shows numbers and strings in different colors to make it easier to understand and edit (troubleshoot), as well as the comments. The colors are not part of the script and varies with different IDEs.</a:t>
            </a:r>
          </a:p>
        </p:txBody>
      </p:sp>
    </p:spTree>
    <p:extLst>
      <p:ext uri="{BB962C8B-B14F-4D97-AF65-F5344CB8AC3E}">
        <p14:creationId xmlns:p14="http://schemas.microsoft.com/office/powerpoint/2010/main" val="7924148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16.xml><?xml version="1.0" encoding="utf-8"?>
<EsriMapsInfo xmlns="ESRI.ArcGIS.Mapping.OfficeIntegration.PowerPointInfo">
  <Version>Version1</Version>
  <RequiresSignIn>False</RequiresSignIn>
</EsriMapsInfo>
</file>

<file path=customXml/item17.xml><?xml version="1.0" encoding="utf-8"?>
<EsriMapsInfo xmlns="ESRI.ArcGIS.Mapping.OfficeIntegration.PowerPointInfo">
  <Version>Version1</Version>
  <RequiresSignIn>False</RequiresSignIn>
</EsriMapsInfo>
</file>

<file path=customXml/item18.xml><?xml version="1.0" encoding="utf-8"?>
<EsriMapsInfo xmlns="ESRI.ArcGIS.Mapping.OfficeIntegration.PowerPointInfo">
  <Version>Version1</Version>
  <RequiresSignIn>False</RequiresSignIn>
</EsriMapsInfo>
</file>

<file path=customXml/item19.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20.xml><?xml version="1.0" encoding="utf-8"?>
<EsriMapsInfo xmlns="ESRI.ArcGIS.Mapping.OfficeIntegration.PowerPointInfo">
  <Version>Version1</Version>
  <RequiresSignIn>False</RequiresSignIn>
</EsriMapsInfo>
</file>

<file path=customXml/item21.xml><?xml version="1.0" encoding="utf-8"?>
<EsriMapsInfo xmlns="ESRI.ArcGIS.Mapping.OfficeIntegration.PowerPointInfo">
  <Version>Version1</Version>
  <RequiresSignIn>False</RequiresSignIn>
</EsriMapsInfo>
</file>

<file path=customXml/item22.xml><?xml version="1.0" encoding="utf-8"?>
<EsriMapsInfo xmlns="ESRI.ArcGIS.Mapping.OfficeIntegration.PowerPointInfo">
  <Version>Version1</Version>
  <RequiresSignIn>False</RequiresSignIn>
</EsriMapsInfo>
</file>

<file path=customXml/item23.xml><?xml version="1.0" encoding="utf-8"?>
<EsriMapsInfo xmlns="ESRI.ArcGIS.Mapping.OfficeIntegration.PowerPointInfo">
  <Version>Version1</Version>
  <RequiresSignIn>False</RequiresSignIn>
</EsriMapsInfo>
</file>

<file path=customXml/item24.xml><?xml version="1.0" encoding="utf-8"?>
<EsriMapsInfo xmlns="ESRI.ArcGIS.Mapping.OfficeIntegration.PowerPointInfo">
  <Version>Version1</Version>
  <RequiresSignIn>False</RequiresSignIn>
</EsriMapsInfo>
</file>

<file path=customXml/item25.xml><?xml version="1.0" encoding="utf-8"?>
<EsriMapsInfo xmlns="ESRI.ArcGIS.Mapping.OfficeIntegration.PowerPointInfo">
  <Version>Version1</Version>
  <RequiresSignIn>False</RequiresSignIn>
</EsriMapsInfo>
</file>

<file path=customXml/item26.xml><?xml version="1.0" encoding="utf-8"?>
<EsriMapsInfo xmlns="ESRI.ArcGIS.Mapping.OfficeIntegration.PowerPointInfo">
  <Version>Version1</Version>
  <RequiresSignIn>False</RequiresSignIn>
</EsriMapsInfo>
</file>

<file path=customXml/item27.xml><?xml version="1.0" encoding="utf-8"?>
<EsriMapsInfo xmlns="ESRI.ArcGIS.Mapping.OfficeIntegration.PowerPointInfo">
  <Version>Version1</Version>
  <RequiresSignIn>False</RequiresSignIn>
</EsriMapsInfo>
</file>

<file path=customXml/item28.xml><?xml version="1.0" encoding="utf-8"?>
<EsriMapsInfo xmlns="ESRI.ArcGIS.Mapping.OfficeIntegration.PowerPointInfo">
  <Version>Version1</Version>
  <RequiresSignIn>False</RequiresSignIn>
</EsriMapsInfo>
</file>

<file path=customXml/item29.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30.xml><?xml version="1.0" encoding="utf-8"?>
<EsriMapsInfo xmlns="ESRI.ArcGIS.Mapping.OfficeIntegration.PowerPointInfo">
  <Version>Version1</Version>
  <RequiresSignIn>False</RequiresSignIn>
</EsriMapsInfo>
</file>

<file path=customXml/item31.xml><?xml version="1.0" encoding="utf-8"?>
<EsriMapsInfo xmlns="ESRI.ArcGIS.Mapping.OfficeIntegration.PowerPointInfo">
  <Version>Version1</Version>
  <RequiresSignIn>False</RequiresSignIn>
</EsriMapsInfo>
</file>

<file path=customXml/item32.xml><?xml version="1.0" encoding="utf-8"?>
<EsriMapsInfo xmlns="ESRI.ArcGIS.Mapping.OfficeIntegration.PowerPointInfo">
  <Version>Version1</Version>
  <RequiresSignIn>False</RequiresSignIn>
</EsriMapsInfo>
</file>

<file path=customXml/item33.xml><?xml version="1.0" encoding="utf-8"?>
<EsriMapsInfo xmlns="ESRI.ArcGIS.Mapping.OfficeIntegration.PowerPointInfo">
  <Version>Version1</Version>
  <RequiresSignIn>False</RequiresSignIn>
</EsriMapsInfo>
</file>

<file path=customXml/item34.xml><?xml version="1.0" encoding="utf-8"?>
<EsriMapsInfo xmlns="ESRI.ArcGIS.Mapping.OfficeIntegration.PowerPointInfo">
  <Version>Version1</Version>
  <RequiresSignIn>False</RequiresSignIn>
</EsriMapsInfo>
</file>

<file path=customXml/item35.xml><?xml version="1.0" encoding="utf-8"?>
<EsriMapsInfo xmlns="ESRI.ArcGIS.Mapping.OfficeIntegration.PowerPointInfo">
  <Version>Version1</Version>
  <RequiresSignIn>False</RequiresSignIn>
</EsriMapsInfo>
</file>

<file path=customXml/item36.xml><?xml version="1.0" encoding="utf-8"?>
<EsriMapsInfo xmlns="ESRI.ArcGIS.Mapping.OfficeIntegration.PowerPointInfo">
  <Version>Version1</Version>
  <RequiresSignIn>False</RequiresSignIn>
</EsriMapsInfo>
</file>

<file path=customXml/item37.xml><?xml version="1.0" encoding="utf-8"?>
<EsriMapsInfo xmlns="ESRI.ArcGIS.Mapping.OfficeIntegration.PowerPointInfo">
  <Version>Version1</Version>
  <RequiresSignIn>False</RequiresSignIn>
</EsriMapsInfo>
</file>

<file path=customXml/item38.xml><?xml version="1.0" encoding="utf-8"?>
<EsriMapsInfo xmlns="ESRI.ArcGIS.Mapping.OfficeIntegration.PowerPointInfo">
  <Version>Version1</Version>
  <RequiresSignIn>False</RequiresSignIn>
</EsriMapsInfo>
</file>

<file path=customXml/item39.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9.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37350F5D-5CFE-464D-934B-11065255BD42}">
  <ds:schemaRefs>
    <ds:schemaRef ds:uri="ESRI.ArcGIS.Mapping.OfficeIntegration.PowerPointInfo"/>
  </ds:schemaRefs>
</ds:datastoreItem>
</file>

<file path=customXml/itemProps10.xml><?xml version="1.0" encoding="utf-8"?>
<ds:datastoreItem xmlns:ds="http://schemas.openxmlformats.org/officeDocument/2006/customXml" ds:itemID="{604EE308-0AF0-42BB-8553-C0EC30E221E3}">
  <ds:schemaRefs>
    <ds:schemaRef ds:uri="ESRI.ArcGIS.Mapping.OfficeIntegration.PowerPointInfo"/>
  </ds:schemaRefs>
</ds:datastoreItem>
</file>

<file path=customXml/itemProps11.xml><?xml version="1.0" encoding="utf-8"?>
<ds:datastoreItem xmlns:ds="http://schemas.openxmlformats.org/officeDocument/2006/customXml" ds:itemID="{7419F632-069A-4D02-97A8-6EFD35B89966}">
  <ds:schemaRefs>
    <ds:schemaRef ds:uri="ESRI.ArcGIS.Mapping.OfficeIntegration.PowerPointInfo"/>
  </ds:schemaRefs>
</ds:datastoreItem>
</file>

<file path=customXml/itemProps12.xml><?xml version="1.0" encoding="utf-8"?>
<ds:datastoreItem xmlns:ds="http://schemas.openxmlformats.org/officeDocument/2006/customXml" ds:itemID="{195C1ED9-6170-4DF1-B43A-B652E1BF5B46}">
  <ds:schemaRefs>
    <ds:schemaRef ds:uri="ESRI.ArcGIS.Mapping.OfficeIntegration.PowerPointInfo"/>
  </ds:schemaRefs>
</ds:datastoreItem>
</file>

<file path=customXml/itemProps13.xml><?xml version="1.0" encoding="utf-8"?>
<ds:datastoreItem xmlns:ds="http://schemas.openxmlformats.org/officeDocument/2006/customXml" ds:itemID="{4E6EEC1B-32AA-45D5-AE0E-21B1A0309A7C}">
  <ds:schemaRefs>
    <ds:schemaRef ds:uri="ESRI.ArcGIS.Mapping.OfficeIntegration.PowerPointInfo"/>
  </ds:schemaRefs>
</ds:datastoreItem>
</file>

<file path=customXml/itemProps14.xml><?xml version="1.0" encoding="utf-8"?>
<ds:datastoreItem xmlns:ds="http://schemas.openxmlformats.org/officeDocument/2006/customXml" ds:itemID="{45590E44-2DAA-4509-88F2-BCB8604742EC}">
  <ds:schemaRefs>
    <ds:schemaRef ds:uri="ESRI.ArcGIS.Mapping.OfficeIntegration.PowerPointInfo"/>
  </ds:schemaRefs>
</ds:datastoreItem>
</file>

<file path=customXml/itemProps15.xml><?xml version="1.0" encoding="utf-8"?>
<ds:datastoreItem xmlns:ds="http://schemas.openxmlformats.org/officeDocument/2006/customXml" ds:itemID="{EE828A02-5433-4F5B-BFC0-ED5A7D04ADE7}">
  <ds:schemaRefs>
    <ds:schemaRef ds:uri="ESRI.ArcGIS.Mapping.OfficeIntegration.PowerPointInfo"/>
  </ds:schemaRefs>
</ds:datastoreItem>
</file>

<file path=customXml/itemProps16.xml><?xml version="1.0" encoding="utf-8"?>
<ds:datastoreItem xmlns:ds="http://schemas.openxmlformats.org/officeDocument/2006/customXml" ds:itemID="{B77BAD2C-CB9D-4A0F-9279-735DAD1DE1DC}">
  <ds:schemaRefs>
    <ds:schemaRef ds:uri="ESRI.ArcGIS.Mapping.OfficeIntegration.PowerPointInfo"/>
  </ds:schemaRefs>
</ds:datastoreItem>
</file>

<file path=customXml/itemProps17.xml><?xml version="1.0" encoding="utf-8"?>
<ds:datastoreItem xmlns:ds="http://schemas.openxmlformats.org/officeDocument/2006/customXml" ds:itemID="{E8407297-F59E-4CB8-BBDE-6BB6D43D463D}">
  <ds:schemaRefs>
    <ds:schemaRef ds:uri="ESRI.ArcGIS.Mapping.OfficeIntegration.PowerPointInfo"/>
  </ds:schemaRefs>
</ds:datastoreItem>
</file>

<file path=customXml/itemProps18.xml><?xml version="1.0" encoding="utf-8"?>
<ds:datastoreItem xmlns:ds="http://schemas.openxmlformats.org/officeDocument/2006/customXml" ds:itemID="{A0FCAA7E-9738-492C-8956-F144F0749486}">
  <ds:schemaRefs>
    <ds:schemaRef ds:uri="ESRI.ArcGIS.Mapping.OfficeIntegration.PowerPointInfo"/>
  </ds:schemaRefs>
</ds:datastoreItem>
</file>

<file path=customXml/itemProps19.xml><?xml version="1.0" encoding="utf-8"?>
<ds:datastoreItem xmlns:ds="http://schemas.openxmlformats.org/officeDocument/2006/customXml" ds:itemID="{58899838-FF47-457F-803B-E618562BEEE9}">
  <ds:schemaRefs>
    <ds:schemaRef ds:uri="ESRI.ArcGIS.Mapping.OfficeIntegration.PowerPointInfo"/>
  </ds:schemaRefs>
</ds:datastoreItem>
</file>

<file path=customXml/itemProps2.xml><?xml version="1.0" encoding="utf-8"?>
<ds:datastoreItem xmlns:ds="http://schemas.openxmlformats.org/officeDocument/2006/customXml" ds:itemID="{917D3A52-79BD-4C35-84B8-1DA633F9C98F}">
  <ds:schemaRefs>
    <ds:schemaRef ds:uri="ESRI.ArcGIS.Mapping.OfficeIntegration.PowerPointInfo"/>
  </ds:schemaRefs>
</ds:datastoreItem>
</file>

<file path=customXml/itemProps20.xml><?xml version="1.0" encoding="utf-8"?>
<ds:datastoreItem xmlns:ds="http://schemas.openxmlformats.org/officeDocument/2006/customXml" ds:itemID="{A6E8324B-C58D-4882-AFBE-CA59DC25E6E7}">
  <ds:schemaRefs>
    <ds:schemaRef ds:uri="ESRI.ArcGIS.Mapping.OfficeIntegration.PowerPointInfo"/>
  </ds:schemaRefs>
</ds:datastoreItem>
</file>

<file path=customXml/itemProps21.xml><?xml version="1.0" encoding="utf-8"?>
<ds:datastoreItem xmlns:ds="http://schemas.openxmlformats.org/officeDocument/2006/customXml" ds:itemID="{38E3FBAF-BEAB-4E5B-A1E2-DAA8F12BF767}">
  <ds:schemaRefs>
    <ds:schemaRef ds:uri="ESRI.ArcGIS.Mapping.OfficeIntegration.PowerPointInfo"/>
  </ds:schemaRefs>
</ds:datastoreItem>
</file>

<file path=customXml/itemProps22.xml><?xml version="1.0" encoding="utf-8"?>
<ds:datastoreItem xmlns:ds="http://schemas.openxmlformats.org/officeDocument/2006/customXml" ds:itemID="{951402A4-BA2B-4C62-B88C-04CF46978A23}">
  <ds:schemaRefs>
    <ds:schemaRef ds:uri="ESRI.ArcGIS.Mapping.OfficeIntegration.PowerPointInfo"/>
  </ds:schemaRefs>
</ds:datastoreItem>
</file>

<file path=customXml/itemProps23.xml><?xml version="1.0" encoding="utf-8"?>
<ds:datastoreItem xmlns:ds="http://schemas.openxmlformats.org/officeDocument/2006/customXml" ds:itemID="{02290FB3-CB09-43FA-B4F8-7389516F52A8}">
  <ds:schemaRefs>
    <ds:schemaRef ds:uri="ESRI.ArcGIS.Mapping.OfficeIntegration.PowerPointInfo"/>
  </ds:schemaRefs>
</ds:datastoreItem>
</file>

<file path=customXml/itemProps24.xml><?xml version="1.0" encoding="utf-8"?>
<ds:datastoreItem xmlns:ds="http://schemas.openxmlformats.org/officeDocument/2006/customXml" ds:itemID="{025F0934-8FAE-4DC3-967C-96C11F8456FC}">
  <ds:schemaRefs>
    <ds:schemaRef ds:uri="ESRI.ArcGIS.Mapping.OfficeIntegration.PowerPointInfo"/>
  </ds:schemaRefs>
</ds:datastoreItem>
</file>

<file path=customXml/itemProps25.xml><?xml version="1.0" encoding="utf-8"?>
<ds:datastoreItem xmlns:ds="http://schemas.openxmlformats.org/officeDocument/2006/customXml" ds:itemID="{A5FCA55C-6838-4D01-81D7-FC28A219F673}">
  <ds:schemaRefs>
    <ds:schemaRef ds:uri="ESRI.ArcGIS.Mapping.OfficeIntegration.PowerPointInfo"/>
  </ds:schemaRefs>
</ds:datastoreItem>
</file>

<file path=customXml/itemProps26.xml><?xml version="1.0" encoding="utf-8"?>
<ds:datastoreItem xmlns:ds="http://schemas.openxmlformats.org/officeDocument/2006/customXml" ds:itemID="{BDF4F6CF-9D5D-4FF5-BDF4-9822A88A3415}">
  <ds:schemaRefs>
    <ds:schemaRef ds:uri="ESRI.ArcGIS.Mapping.OfficeIntegration.PowerPointInfo"/>
  </ds:schemaRefs>
</ds:datastoreItem>
</file>

<file path=customXml/itemProps27.xml><?xml version="1.0" encoding="utf-8"?>
<ds:datastoreItem xmlns:ds="http://schemas.openxmlformats.org/officeDocument/2006/customXml" ds:itemID="{144A1227-0496-40F7-9DC6-2250156A06B8}">
  <ds:schemaRefs>
    <ds:schemaRef ds:uri="ESRI.ArcGIS.Mapping.OfficeIntegration.PowerPointInfo"/>
  </ds:schemaRefs>
</ds:datastoreItem>
</file>

<file path=customXml/itemProps28.xml><?xml version="1.0" encoding="utf-8"?>
<ds:datastoreItem xmlns:ds="http://schemas.openxmlformats.org/officeDocument/2006/customXml" ds:itemID="{D3332EB6-05AA-4D13-98E2-342B86A06D47}">
  <ds:schemaRefs>
    <ds:schemaRef ds:uri="ESRI.ArcGIS.Mapping.OfficeIntegration.PowerPointInfo"/>
  </ds:schemaRefs>
</ds:datastoreItem>
</file>

<file path=customXml/itemProps29.xml><?xml version="1.0" encoding="utf-8"?>
<ds:datastoreItem xmlns:ds="http://schemas.openxmlformats.org/officeDocument/2006/customXml" ds:itemID="{98FCD8DB-5655-4B1F-B74E-C21D18417C61}">
  <ds:schemaRefs>
    <ds:schemaRef ds:uri="ESRI.ArcGIS.Mapping.OfficeIntegration.PowerPointInfo"/>
  </ds:schemaRefs>
</ds:datastoreItem>
</file>

<file path=customXml/itemProps3.xml><?xml version="1.0" encoding="utf-8"?>
<ds:datastoreItem xmlns:ds="http://schemas.openxmlformats.org/officeDocument/2006/customXml" ds:itemID="{68121666-F0C0-4E2B-B389-41F1780A4301}">
  <ds:schemaRefs>
    <ds:schemaRef ds:uri="ESRI.ArcGIS.Mapping.OfficeIntegration.PowerPointInfo"/>
  </ds:schemaRefs>
</ds:datastoreItem>
</file>

<file path=customXml/itemProps30.xml><?xml version="1.0" encoding="utf-8"?>
<ds:datastoreItem xmlns:ds="http://schemas.openxmlformats.org/officeDocument/2006/customXml" ds:itemID="{666A3D4A-85BE-449D-881C-279B7CB87DDD}">
  <ds:schemaRefs>
    <ds:schemaRef ds:uri="ESRI.ArcGIS.Mapping.OfficeIntegration.PowerPointInfo"/>
  </ds:schemaRefs>
</ds:datastoreItem>
</file>

<file path=customXml/itemProps31.xml><?xml version="1.0" encoding="utf-8"?>
<ds:datastoreItem xmlns:ds="http://schemas.openxmlformats.org/officeDocument/2006/customXml" ds:itemID="{174E509A-195A-4CB3-B9C3-339D3BD21CB5}">
  <ds:schemaRefs>
    <ds:schemaRef ds:uri="ESRI.ArcGIS.Mapping.OfficeIntegration.PowerPointInfo"/>
  </ds:schemaRefs>
</ds:datastoreItem>
</file>

<file path=customXml/itemProps32.xml><?xml version="1.0" encoding="utf-8"?>
<ds:datastoreItem xmlns:ds="http://schemas.openxmlformats.org/officeDocument/2006/customXml" ds:itemID="{71464855-E307-455A-A031-DABDD0998D76}">
  <ds:schemaRefs>
    <ds:schemaRef ds:uri="ESRI.ArcGIS.Mapping.OfficeIntegration.PowerPointInfo"/>
  </ds:schemaRefs>
</ds:datastoreItem>
</file>

<file path=customXml/itemProps33.xml><?xml version="1.0" encoding="utf-8"?>
<ds:datastoreItem xmlns:ds="http://schemas.openxmlformats.org/officeDocument/2006/customXml" ds:itemID="{B9C6C981-C564-407F-A534-0A90BDC3A338}">
  <ds:schemaRefs>
    <ds:schemaRef ds:uri="ESRI.ArcGIS.Mapping.OfficeIntegration.PowerPointInfo"/>
  </ds:schemaRefs>
</ds:datastoreItem>
</file>

<file path=customXml/itemProps34.xml><?xml version="1.0" encoding="utf-8"?>
<ds:datastoreItem xmlns:ds="http://schemas.openxmlformats.org/officeDocument/2006/customXml" ds:itemID="{851CA580-346A-4752-BB69-FEE61F001AAF}">
  <ds:schemaRefs>
    <ds:schemaRef ds:uri="ESRI.ArcGIS.Mapping.OfficeIntegration.PowerPointInfo"/>
  </ds:schemaRefs>
</ds:datastoreItem>
</file>

<file path=customXml/itemProps35.xml><?xml version="1.0" encoding="utf-8"?>
<ds:datastoreItem xmlns:ds="http://schemas.openxmlformats.org/officeDocument/2006/customXml" ds:itemID="{5CDBCF3A-9B1A-4CB8-855C-54B960B0CB59}">
  <ds:schemaRefs>
    <ds:schemaRef ds:uri="ESRI.ArcGIS.Mapping.OfficeIntegration.PowerPointInfo"/>
  </ds:schemaRefs>
</ds:datastoreItem>
</file>

<file path=customXml/itemProps36.xml><?xml version="1.0" encoding="utf-8"?>
<ds:datastoreItem xmlns:ds="http://schemas.openxmlformats.org/officeDocument/2006/customXml" ds:itemID="{29796CDC-0F88-4F14-91CA-BF88C4D21B0B}">
  <ds:schemaRefs>
    <ds:schemaRef ds:uri="ESRI.ArcGIS.Mapping.OfficeIntegration.PowerPointInfo"/>
  </ds:schemaRefs>
</ds:datastoreItem>
</file>

<file path=customXml/itemProps37.xml><?xml version="1.0" encoding="utf-8"?>
<ds:datastoreItem xmlns:ds="http://schemas.openxmlformats.org/officeDocument/2006/customXml" ds:itemID="{9CE515A9-F522-46B2-A944-665DECFA6D29}">
  <ds:schemaRefs>
    <ds:schemaRef ds:uri="ESRI.ArcGIS.Mapping.OfficeIntegration.PowerPointInfo"/>
  </ds:schemaRefs>
</ds:datastoreItem>
</file>

<file path=customXml/itemProps38.xml><?xml version="1.0" encoding="utf-8"?>
<ds:datastoreItem xmlns:ds="http://schemas.openxmlformats.org/officeDocument/2006/customXml" ds:itemID="{2C061FF3-1228-4259-82BB-CCBEF31BB1B7}">
  <ds:schemaRefs>
    <ds:schemaRef ds:uri="ESRI.ArcGIS.Mapping.OfficeIntegration.PowerPointInfo"/>
  </ds:schemaRefs>
</ds:datastoreItem>
</file>

<file path=customXml/itemProps39.xml><?xml version="1.0" encoding="utf-8"?>
<ds:datastoreItem xmlns:ds="http://schemas.openxmlformats.org/officeDocument/2006/customXml" ds:itemID="{BDC0ADF9-49B5-4C85-8148-A240FFEBDB67}">
  <ds:schemaRefs>
    <ds:schemaRef ds:uri="ESRI.ArcGIS.Mapping.OfficeIntegration.PowerPointInfo"/>
  </ds:schemaRefs>
</ds:datastoreItem>
</file>

<file path=customXml/itemProps4.xml><?xml version="1.0" encoding="utf-8"?>
<ds:datastoreItem xmlns:ds="http://schemas.openxmlformats.org/officeDocument/2006/customXml" ds:itemID="{30EB149F-BEDD-4F06-B8B6-5660715A0422}">
  <ds:schemaRefs>
    <ds:schemaRef ds:uri="ESRI.ArcGIS.Mapping.OfficeIntegration.PowerPointInfo"/>
  </ds:schemaRefs>
</ds:datastoreItem>
</file>

<file path=customXml/itemProps5.xml><?xml version="1.0" encoding="utf-8"?>
<ds:datastoreItem xmlns:ds="http://schemas.openxmlformats.org/officeDocument/2006/customXml" ds:itemID="{CF6025BA-4B03-45A3-B24B-43D97E2AF8A4}">
  <ds:schemaRefs>
    <ds:schemaRef ds:uri="ESRI.ArcGIS.Mapping.OfficeIntegration.PowerPointInfo"/>
  </ds:schemaRefs>
</ds:datastoreItem>
</file>

<file path=customXml/itemProps6.xml><?xml version="1.0" encoding="utf-8"?>
<ds:datastoreItem xmlns:ds="http://schemas.openxmlformats.org/officeDocument/2006/customXml" ds:itemID="{E8837927-F54B-4279-B31E-D154F9145FF9}">
  <ds:schemaRefs>
    <ds:schemaRef ds:uri="ESRI.ArcGIS.Mapping.OfficeIntegration.PowerPointInfo"/>
  </ds:schemaRefs>
</ds:datastoreItem>
</file>

<file path=customXml/itemProps7.xml><?xml version="1.0" encoding="utf-8"?>
<ds:datastoreItem xmlns:ds="http://schemas.openxmlformats.org/officeDocument/2006/customXml" ds:itemID="{4857D33A-6844-45B3-9392-B8D1521A9524}">
  <ds:schemaRefs>
    <ds:schemaRef ds:uri="ESRI.ArcGIS.Mapping.OfficeIntegration.PowerPointInfo"/>
  </ds:schemaRefs>
</ds:datastoreItem>
</file>

<file path=customXml/itemProps8.xml><?xml version="1.0" encoding="utf-8"?>
<ds:datastoreItem xmlns:ds="http://schemas.openxmlformats.org/officeDocument/2006/customXml" ds:itemID="{EA0F95F7-DECE-4D14-8C7A-2555EED539CD}">
  <ds:schemaRefs>
    <ds:schemaRef ds:uri="ESRI.ArcGIS.Mapping.OfficeIntegration.PowerPointInfo"/>
  </ds:schemaRefs>
</ds:datastoreItem>
</file>

<file path=customXml/itemProps9.xml><?xml version="1.0" encoding="utf-8"?>
<ds:datastoreItem xmlns:ds="http://schemas.openxmlformats.org/officeDocument/2006/customXml" ds:itemID="{1B0E5D5B-82DF-47E8-8973-E7E53F633B0D}">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{A2AD3EE5-89E7-964A-A828-B008319751D6}tf10001119</Template>
  <TotalTime>25176</TotalTime>
  <Words>2880</Words>
  <Application>Microsoft Macintosh PowerPoint</Application>
  <PresentationFormat>Widescreen</PresentationFormat>
  <Paragraphs>205</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Gallery</vt:lpstr>
      <vt:lpstr>Python Getting Started</vt:lpstr>
      <vt:lpstr>Introduction</vt:lpstr>
      <vt:lpstr>Purpose</vt:lpstr>
      <vt:lpstr>Specifics</vt:lpstr>
      <vt:lpstr>Important Concept</vt:lpstr>
      <vt:lpstr>Comment</vt:lpstr>
      <vt:lpstr>Comment Example</vt:lpstr>
      <vt:lpstr>Variables</vt:lpstr>
      <vt:lpstr>Variable Example</vt:lpstr>
      <vt:lpstr>Assignment</vt:lpstr>
      <vt:lpstr>List Variable</vt:lpstr>
      <vt:lpstr>List Example</vt:lpstr>
      <vt:lpstr>Print</vt:lpstr>
      <vt:lpstr>Printing only part of a variable</vt:lpstr>
      <vt:lpstr>Print with a list</vt:lpstr>
      <vt:lpstr>Assignment</vt:lpstr>
      <vt:lpstr>Basic math with a variable</vt:lpstr>
      <vt:lpstr>Decision making statements</vt:lpstr>
      <vt:lpstr>if / else</vt:lpstr>
      <vt:lpstr>if /elif / else</vt:lpstr>
      <vt:lpstr>Assignment</vt:lpstr>
      <vt:lpstr>for / loops</vt:lpstr>
      <vt:lpstr>for </vt:lpstr>
      <vt:lpstr>for statement</vt:lpstr>
      <vt:lpstr>Assignment</vt:lpstr>
    </vt:vector>
  </TitlesOfParts>
  <Company>Jefferson Community and Technical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Python</dc:title>
  <dc:creator>Dinoto Jr, Vincent A (Jefferson)</dc:creator>
  <cp:lastModifiedBy>Godfrey Makokha</cp:lastModifiedBy>
  <cp:revision>115</cp:revision>
  <dcterms:created xsi:type="dcterms:W3CDTF">2015-01-22T20:56:00Z</dcterms:created>
  <dcterms:modified xsi:type="dcterms:W3CDTF">2020-11-21T05:53:03Z</dcterms:modified>
</cp:coreProperties>
</file>