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5" r:id="rId4"/>
    <p:sldId id="276" r:id="rId5"/>
    <p:sldId id="270" r:id="rId6"/>
    <p:sldId id="272" r:id="rId7"/>
    <p:sldId id="273" r:id="rId8"/>
    <p:sldId id="277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00"/>
    <a:srgbClr val="33CC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5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8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3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0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1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6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3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2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9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DFAB-3440-4C49-B86E-0F612E44A199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D5B3-B7BB-4D27-9B96-5549BC970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4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YNctd85-8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tpAsaV5opTc&amp;t=1475s" TargetMode="External"/><Relationship Id="rId4" Type="http://schemas.openxmlformats.org/officeDocument/2006/relationships/hyperlink" Target="https://www.youtube.com/watch?v=Pl1I-vfcl1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0239" y="1436914"/>
            <a:ext cx="50618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300" dirty="0">
                <a:ln w="12700">
                  <a:solidFill>
                    <a:schemeClr val="tx1"/>
                  </a:solidFill>
                </a:ln>
                <a:solidFill>
                  <a:srgbClr val="FF33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2D GP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1AA56-475D-4E49-89EE-BED26887DBC2}"/>
              </a:ext>
            </a:extLst>
          </p:cNvPr>
          <p:cNvSpPr txBox="1"/>
          <p:nvPr/>
        </p:nvSpPr>
        <p:spPr>
          <a:xfrm>
            <a:off x="9370394" y="3429000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ln w="12700">
                  <a:solidFill>
                    <a:schemeClr val="tx1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2018180033 </a:t>
            </a:r>
            <a:r>
              <a:rPr lang="ko-KR" altLang="en-US" sz="2800" spc="-300" dirty="0">
                <a:ln w="12700">
                  <a:solidFill>
                    <a:schemeClr val="tx1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이세철</a:t>
            </a:r>
            <a:endParaRPr lang="en-US" altLang="ko-KR" sz="2800" spc="-300" dirty="0">
              <a:ln w="1270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6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04F018-AAC0-4813-B613-C5353C498ED4}"/>
              </a:ext>
            </a:extLst>
          </p:cNvPr>
          <p:cNvSpPr txBox="1"/>
          <p:nvPr/>
        </p:nvSpPr>
        <p:spPr>
          <a:xfrm>
            <a:off x="317500" y="169930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게임 컨셉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B160A-F91D-4FFC-8E94-2BACA05718ED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3919156-F243-46D0-A97D-90861F898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7" y="1898254"/>
            <a:ext cx="317241" cy="3172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23A537-B6B9-485B-8DDB-1E7714748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58" y="2973033"/>
            <a:ext cx="317241" cy="317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D97703-1D87-4FEC-B834-5E7DA056A7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86" y="3856979"/>
            <a:ext cx="317241" cy="317241"/>
          </a:xfrm>
          <a:prstGeom prst="rect">
            <a:avLst/>
          </a:prstGeom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CE9F2494-110D-4F12-BAEF-52D437692577}"/>
              </a:ext>
            </a:extLst>
          </p:cNvPr>
          <p:cNvSpPr txBox="1"/>
          <p:nvPr/>
        </p:nvSpPr>
        <p:spPr>
          <a:xfrm>
            <a:off x="1986060" y="1836563"/>
            <a:ext cx="8025011" cy="3221605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spc="-150" dirty="0">
                <a:ea typeface="+mj-ea"/>
              </a:rPr>
              <a:t>스테이지 내에 있는 적을 물리치거나 피해서 </a:t>
            </a:r>
            <a:endParaRPr lang="en-US" altLang="ko-KR" sz="2400" b="1" spc="-150" dirty="0">
              <a:ea typeface="+mj-ea"/>
            </a:endParaRPr>
          </a:p>
          <a:p>
            <a:pPr algn="ctr"/>
            <a:r>
              <a:rPr lang="ko-KR" altLang="en-US" sz="2400" b="1" spc="-150" dirty="0">
                <a:ea typeface="+mj-ea"/>
              </a:rPr>
              <a:t>목표지점까지 도착하는 게임</a:t>
            </a:r>
            <a:endParaRPr lang="en-US" altLang="ko-KR" sz="2400" b="1" spc="-150" dirty="0">
              <a:ea typeface="+mj-ea"/>
            </a:endParaRPr>
          </a:p>
          <a:p>
            <a:pPr algn="ctr"/>
            <a:endParaRPr lang="en-US" altLang="ko-KR" sz="2400" b="1" spc="-150" dirty="0">
              <a:ea typeface="+mj-ea"/>
            </a:endParaRPr>
          </a:p>
          <a:p>
            <a:pPr algn="ctr"/>
            <a:r>
              <a:rPr lang="ko-KR" altLang="en-US" sz="2400" b="1" spc="-150" dirty="0">
                <a:ea typeface="+mj-ea"/>
              </a:rPr>
              <a:t>특정 상황에서는 보스를 처치해야 완주할 수 있습니다</a:t>
            </a:r>
            <a:r>
              <a:rPr lang="en-US" altLang="ko-KR" sz="2400" b="1" spc="-150" dirty="0">
                <a:ea typeface="+mj-ea"/>
              </a:rPr>
              <a:t>.</a:t>
            </a:r>
          </a:p>
          <a:p>
            <a:pPr algn="ctr"/>
            <a:endParaRPr lang="en-US" altLang="ko-KR" sz="2400" b="1" spc="-150" dirty="0">
              <a:ea typeface="+mj-ea"/>
            </a:endParaRPr>
          </a:p>
          <a:p>
            <a:pPr algn="ctr"/>
            <a:r>
              <a:rPr lang="ko-KR" altLang="en-US" sz="2400" b="1" spc="-150" dirty="0">
                <a:ea typeface="+mj-ea"/>
              </a:rPr>
              <a:t>순발력과 판단으로 등장하는 적들을 처리하고</a:t>
            </a:r>
            <a:endParaRPr lang="en-US" altLang="ko-KR" sz="2400" b="1" spc="-150" dirty="0">
              <a:ea typeface="+mj-ea"/>
            </a:endParaRPr>
          </a:p>
          <a:p>
            <a:pPr algn="ctr"/>
            <a:r>
              <a:rPr lang="ko-KR" altLang="en-US" sz="2400" b="1" spc="-150" dirty="0">
                <a:ea typeface="+mj-ea"/>
              </a:rPr>
              <a:t>완주해 주세요</a:t>
            </a:r>
            <a:r>
              <a:rPr lang="en-US" altLang="ko-KR" sz="2400" b="1" spc="-150" dirty="0">
                <a:ea typeface="+mj-ea"/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4722B30-0FB3-4BF2-B887-06D5E7036C26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99A11B-01B2-42CA-8E57-45A3E89CF18D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2/9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475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04F018-AAC0-4813-B613-C5353C498ED4}"/>
              </a:ext>
            </a:extLst>
          </p:cNvPr>
          <p:cNvSpPr txBox="1"/>
          <p:nvPr/>
        </p:nvSpPr>
        <p:spPr>
          <a:xfrm>
            <a:off x="317500" y="169930"/>
            <a:ext cx="36247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게임 실행 흐름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B160A-F91D-4FFC-8E94-2BACA05718ED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372706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3EEF95D-7A4A-4BF3-AF03-428C034D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28" y="1273931"/>
            <a:ext cx="5936974" cy="33029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467DAD-37D0-407D-A83C-1BF417E58BC9}"/>
              </a:ext>
            </a:extLst>
          </p:cNvPr>
          <p:cNvSpPr txBox="1"/>
          <p:nvPr/>
        </p:nvSpPr>
        <p:spPr>
          <a:xfrm>
            <a:off x="7335959" y="5035713"/>
            <a:ext cx="39470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200" b="1" dirty="0">
                <a:latin typeface="+mj-ea"/>
                <a:ea typeface="+mj-ea"/>
              </a:rPr>
              <a:t>골인 지점 도착</a:t>
            </a:r>
            <a:endParaRPr lang="en-US" altLang="ko-KR" sz="2200" b="1" dirty="0">
              <a:latin typeface="+mj-ea"/>
              <a:ea typeface="+mj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B230523-FC90-4B5F-9309-AF95F884E14D}"/>
              </a:ext>
            </a:extLst>
          </p:cNvPr>
          <p:cNvSpPr/>
          <p:nvPr/>
        </p:nvSpPr>
        <p:spPr>
          <a:xfrm rot="14328353">
            <a:off x="9852582" y="4236835"/>
            <a:ext cx="1260332" cy="360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F92015-D85C-44BA-8D7D-EC79B0B1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7" y="1230732"/>
            <a:ext cx="5936974" cy="330296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96BBBB2-23E9-4685-84B0-6FAD22CD81B8}"/>
              </a:ext>
            </a:extLst>
          </p:cNvPr>
          <p:cNvSpPr/>
          <p:nvPr/>
        </p:nvSpPr>
        <p:spPr>
          <a:xfrm>
            <a:off x="4165326" y="1972251"/>
            <a:ext cx="1351722" cy="733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CCA90-C913-4056-A711-42AA5983CEEF}"/>
              </a:ext>
            </a:extLst>
          </p:cNvPr>
          <p:cNvSpPr txBox="1"/>
          <p:nvPr/>
        </p:nvSpPr>
        <p:spPr>
          <a:xfrm>
            <a:off x="908952" y="4890498"/>
            <a:ext cx="394709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200" b="1" dirty="0">
                <a:latin typeface="+mj-ea"/>
                <a:ea typeface="+mj-ea"/>
              </a:rPr>
              <a:t>캐릭터가 제시된 화면에서 </a:t>
            </a:r>
            <a:endParaRPr lang="en-US" altLang="ko-KR" sz="2200" b="1" dirty="0">
              <a:latin typeface="+mj-ea"/>
              <a:ea typeface="+mj-ea"/>
            </a:endParaRPr>
          </a:p>
          <a:p>
            <a:pPr algn="ctr"/>
            <a:r>
              <a:rPr lang="ko-KR" altLang="en-US" sz="2200" b="1" dirty="0">
                <a:latin typeface="+mj-ea"/>
                <a:ea typeface="+mj-ea"/>
              </a:rPr>
              <a:t>오른쪽으로 이동중</a:t>
            </a:r>
            <a:endParaRPr lang="en-US" altLang="ko-KR" sz="2200" b="1" dirty="0">
              <a:latin typeface="+mj-ea"/>
              <a:ea typeface="+mj-ea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7F1074E-93F8-4714-A9EE-AEF3B00874DC}"/>
              </a:ext>
            </a:extLst>
          </p:cNvPr>
          <p:cNvSpPr/>
          <p:nvPr/>
        </p:nvSpPr>
        <p:spPr>
          <a:xfrm rot="13169826">
            <a:off x="3011067" y="4233129"/>
            <a:ext cx="2600534" cy="360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36BC4-2856-49DF-83AE-C4B18EB3E348}"/>
              </a:ext>
            </a:extLst>
          </p:cNvPr>
          <p:cNvSpPr txBox="1"/>
          <p:nvPr/>
        </p:nvSpPr>
        <p:spPr>
          <a:xfrm>
            <a:off x="3942210" y="5349308"/>
            <a:ext cx="394709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200" b="1" dirty="0">
                <a:latin typeface="+mj-ea"/>
                <a:ea typeface="+mj-ea"/>
              </a:rPr>
              <a:t>여러 장애물 </a:t>
            </a:r>
            <a:endParaRPr lang="en-US" altLang="ko-KR" sz="2200" b="1" dirty="0">
              <a:latin typeface="+mj-ea"/>
              <a:ea typeface="+mj-ea"/>
            </a:endParaRPr>
          </a:p>
          <a:p>
            <a:pPr algn="ctr"/>
            <a:r>
              <a:rPr lang="ko-KR" altLang="en-US" sz="2200" b="1" dirty="0">
                <a:latin typeface="+mj-ea"/>
                <a:ea typeface="+mj-ea"/>
              </a:rPr>
              <a:t>혹은 몬스터가 존재한다</a:t>
            </a:r>
            <a:endParaRPr lang="en-US" altLang="ko-KR" sz="22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95434-AA81-4B2E-A93E-117FC7C2E079}"/>
              </a:ext>
            </a:extLst>
          </p:cNvPr>
          <p:cNvSpPr txBox="1"/>
          <p:nvPr/>
        </p:nvSpPr>
        <p:spPr>
          <a:xfrm>
            <a:off x="76297" y="4575056"/>
            <a:ext cx="31939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그림 </a:t>
            </a:r>
            <a:r>
              <a:rPr lang="en-US" altLang="ko-KR" sz="1200" b="1" dirty="0"/>
              <a:t>1&gt; </a:t>
            </a:r>
            <a:r>
              <a:rPr lang="ko-KR" altLang="en-US" sz="1200" b="1" dirty="0"/>
              <a:t>화면 이동과 캐릭터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몬스터 예시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DD15F6-9FFF-427F-9C79-DF5251EC8CC7}"/>
              </a:ext>
            </a:extLst>
          </p:cNvPr>
          <p:cNvSpPr txBox="1"/>
          <p:nvPr/>
        </p:nvSpPr>
        <p:spPr>
          <a:xfrm>
            <a:off x="6115590" y="4601447"/>
            <a:ext cx="34524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그림 </a:t>
            </a:r>
            <a:r>
              <a:rPr lang="en-US" altLang="ko-KR" sz="1200" b="1" dirty="0"/>
              <a:t>2&gt; </a:t>
            </a:r>
            <a:r>
              <a:rPr lang="ko-KR" altLang="en-US" sz="1200" b="1" dirty="0"/>
              <a:t>게임 종료 조건 중 골인 지점 예시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228A856-0F71-41DD-B658-70C1BD24B7AE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68F8E7-C2F1-45E7-B3BF-0B68FB7BF72F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3/9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6896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04F018-AAC0-4813-B613-C5353C498ED4}"/>
              </a:ext>
            </a:extLst>
          </p:cNvPr>
          <p:cNvSpPr txBox="1"/>
          <p:nvPr/>
        </p:nvSpPr>
        <p:spPr>
          <a:xfrm>
            <a:off x="317500" y="169930"/>
            <a:ext cx="36247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게임 실행 흐름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B160A-F91D-4FFC-8E94-2BACA05718ED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372706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467DAD-37D0-407D-A83C-1BF417E58BC9}"/>
              </a:ext>
            </a:extLst>
          </p:cNvPr>
          <p:cNvSpPr txBox="1"/>
          <p:nvPr/>
        </p:nvSpPr>
        <p:spPr>
          <a:xfrm>
            <a:off x="6941823" y="1002295"/>
            <a:ext cx="525017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200" b="1" dirty="0">
                <a:latin typeface="+mj-ea"/>
                <a:ea typeface="+mj-ea"/>
              </a:rPr>
              <a:t>버섯은 캐릭터가 최소 크기 일 경우</a:t>
            </a:r>
            <a:endParaRPr lang="en-US" altLang="ko-KR" sz="2200" b="1" dirty="0">
              <a:latin typeface="+mj-ea"/>
              <a:ea typeface="+mj-ea"/>
            </a:endParaRPr>
          </a:p>
          <a:p>
            <a:pPr algn="ctr"/>
            <a:r>
              <a:rPr lang="ko-KR" altLang="en-US" sz="2200" b="1" dirty="0">
                <a:latin typeface="+mj-ea"/>
                <a:ea typeface="+mj-ea"/>
              </a:rPr>
              <a:t>캐릭터가 한단계 성장한다</a:t>
            </a:r>
            <a:r>
              <a:rPr lang="en-US" altLang="ko-KR" sz="2200" b="1" dirty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200" b="1" dirty="0">
                <a:latin typeface="+mj-ea"/>
                <a:ea typeface="+mj-ea"/>
              </a:rPr>
              <a:t>성장한 상태에서 먹으면 </a:t>
            </a:r>
            <a:endParaRPr lang="en-US" altLang="ko-KR" sz="2200" b="1" dirty="0">
              <a:latin typeface="+mj-ea"/>
              <a:ea typeface="+mj-ea"/>
            </a:endParaRPr>
          </a:p>
          <a:p>
            <a:pPr algn="ctr"/>
            <a:r>
              <a:rPr lang="ko-KR" altLang="en-US" sz="2200" b="1" dirty="0">
                <a:latin typeface="+mj-ea"/>
                <a:ea typeface="+mj-ea"/>
              </a:rPr>
              <a:t>현재 상태 유지</a:t>
            </a:r>
            <a:r>
              <a:rPr lang="en-US" altLang="ko-KR" sz="2200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CCA90-C913-4056-A711-42AA5983CEEF}"/>
              </a:ext>
            </a:extLst>
          </p:cNvPr>
          <p:cNvSpPr txBox="1"/>
          <p:nvPr/>
        </p:nvSpPr>
        <p:spPr>
          <a:xfrm>
            <a:off x="908952" y="4795310"/>
            <a:ext cx="394709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200" b="1" dirty="0">
                <a:latin typeface="+mj-ea"/>
                <a:ea typeface="+mj-ea"/>
              </a:rPr>
              <a:t>캐릭터가 버섯 같은 </a:t>
            </a:r>
            <a:endParaRPr lang="en-US" altLang="ko-KR" sz="2200" b="1" dirty="0">
              <a:latin typeface="+mj-ea"/>
              <a:ea typeface="+mj-ea"/>
            </a:endParaRPr>
          </a:p>
          <a:p>
            <a:pPr algn="ctr"/>
            <a:r>
              <a:rPr lang="ko-KR" altLang="en-US" sz="2200" b="1" dirty="0">
                <a:latin typeface="+mj-ea"/>
                <a:ea typeface="+mj-ea"/>
              </a:rPr>
              <a:t>다양한 아이템 획득 시 </a:t>
            </a:r>
            <a:endParaRPr lang="en-US" altLang="ko-KR" sz="2200" b="1" dirty="0">
              <a:latin typeface="+mj-ea"/>
              <a:ea typeface="+mj-ea"/>
            </a:endParaRPr>
          </a:p>
          <a:p>
            <a:pPr algn="ctr"/>
            <a:r>
              <a:rPr lang="ko-KR" altLang="en-US" sz="2200" b="1" dirty="0">
                <a:latin typeface="+mj-ea"/>
                <a:ea typeface="+mj-ea"/>
              </a:rPr>
              <a:t>아이템에 따른 부과 효과 획득</a:t>
            </a:r>
            <a:endParaRPr lang="en-US" altLang="ko-KR" sz="22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AFDEE-CF7E-49C6-B68D-ED53349D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7" y="1258162"/>
            <a:ext cx="5936973" cy="327748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C0FDFCE-C53A-41CD-A904-E9CE65411222}"/>
              </a:ext>
            </a:extLst>
          </p:cNvPr>
          <p:cNvSpPr/>
          <p:nvPr/>
        </p:nvSpPr>
        <p:spPr>
          <a:xfrm rot="18827868">
            <a:off x="2065758" y="3906053"/>
            <a:ext cx="1260332" cy="360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A95017B-B116-4A5E-ACD8-2E68D1C56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92" y="1566950"/>
            <a:ext cx="317241" cy="3172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EE964C-BEAC-4F5C-B30D-BEC1E0DBF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595" y="2716118"/>
            <a:ext cx="3496163" cy="18195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D44731-6904-46E0-B92E-DCE557F49616}"/>
              </a:ext>
            </a:extLst>
          </p:cNvPr>
          <p:cNvSpPr txBox="1"/>
          <p:nvPr/>
        </p:nvSpPr>
        <p:spPr>
          <a:xfrm>
            <a:off x="6537632" y="4834757"/>
            <a:ext cx="52501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200" b="1" dirty="0">
                <a:latin typeface="+mj-ea"/>
                <a:ea typeface="+mj-ea"/>
              </a:rPr>
              <a:t>적 유닛 중 거북이와 같은 유닛이 존재</a:t>
            </a:r>
            <a:r>
              <a:rPr lang="en-US" altLang="ko-KR" sz="2200" b="1" dirty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200" b="1" dirty="0">
                <a:latin typeface="+mj-ea"/>
                <a:ea typeface="+mj-ea"/>
              </a:rPr>
              <a:t>일정 구간 지나가면 </a:t>
            </a:r>
            <a:endParaRPr lang="en-US" altLang="ko-KR" sz="2200" b="1" dirty="0">
              <a:latin typeface="+mj-ea"/>
              <a:ea typeface="+mj-ea"/>
            </a:endParaRPr>
          </a:p>
          <a:p>
            <a:pPr algn="ctr"/>
            <a:r>
              <a:rPr lang="ko-KR" altLang="en-US" sz="2200" b="1" dirty="0">
                <a:latin typeface="+mj-ea"/>
                <a:ea typeface="+mj-ea"/>
              </a:rPr>
              <a:t>특성이 각기 다른 유닛들 출현</a:t>
            </a:r>
            <a:r>
              <a:rPr lang="en-US" altLang="ko-KR" sz="2200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458B3C-2935-492E-9696-D132FA50158E}"/>
              </a:ext>
            </a:extLst>
          </p:cNvPr>
          <p:cNvSpPr txBox="1"/>
          <p:nvPr/>
        </p:nvSpPr>
        <p:spPr>
          <a:xfrm>
            <a:off x="76297" y="4575056"/>
            <a:ext cx="42306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그림 </a:t>
            </a:r>
            <a:r>
              <a:rPr lang="en-US" altLang="ko-KR" sz="1200" b="1" dirty="0"/>
              <a:t>3&gt; </a:t>
            </a:r>
            <a:r>
              <a:rPr lang="ko-KR" altLang="en-US" sz="1200" b="1" dirty="0"/>
              <a:t>게임 내부에 있는 다양한 아이템 중 버섯 예시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C5E07B-9B1A-43B0-9308-BE3A0634CEC7}"/>
              </a:ext>
            </a:extLst>
          </p:cNvPr>
          <p:cNvSpPr txBox="1"/>
          <p:nvPr/>
        </p:nvSpPr>
        <p:spPr>
          <a:xfrm>
            <a:off x="6909600" y="4557285"/>
            <a:ext cx="42306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그림 </a:t>
            </a:r>
            <a:r>
              <a:rPr lang="en-US" altLang="ko-KR" sz="1200" b="1" dirty="0"/>
              <a:t>4&gt; </a:t>
            </a:r>
            <a:r>
              <a:rPr lang="ko-KR" altLang="en-US" sz="1200" b="1" dirty="0"/>
              <a:t>적 유닛 중 거북이 예시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6368FFC-BC39-4A2B-ACFC-C8F99F1B46A0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4DA36E-8501-48A0-9ED6-B7E9D4AF9C96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4/9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597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1623A1-BD11-4BFA-A15F-BA5A0918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05752"/>
              </p:ext>
            </p:extLst>
          </p:nvPr>
        </p:nvGraphicFramePr>
        <p:xfrm>
          <a:off x="317500" y="1008980"/>
          <a:ext cx="11557000" cy="5368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91">
                  <a:extLst>
                    <a:ext uri="{9D8B030D-6E8A-4147-A177-3AD203B41FA5}">
                      <a16:colId xmlns:a16="http://schemas.microsoft.com/office/drawing/2014/main" val="1813599449"/>
                    </a:ext>
                  </a:extLst>
                </a:gridCol>
                <a:gridCol w="4894804">
                  <a:extLst>
                    <a:ext uri="{9D8B030D-6E8A-4147-A177-3AD203B41FA5}">
                      <a16:colId xmlns:a16="http://schemas.microsoft.com/office/drawing/2014/main" val="1229529201"/>
                    </a:ext>
                  </a:extLst>
                </a:gridCol>
                <a:gridCol w="4899105">
                  <a:extLst>
                    <a:ext uri="{9D8B030D-6E8A-4147-A177-3AD203B41FA5}">
                      <a16:colId xmlns:a16="http://schemas.microsoft.com/office/drawing/2014/main" val="1530269316"/>
                    </a:ext>
                  </a:extLst>
                </a:gridCol>
              </a:tblGrid>
              <a:tr h="396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최대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5445"/>
                  </a:ext>
                </a:extLst>
              </a:tr>
              <a:tr h="740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스테이지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일반 스테이지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보스 스테이지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중간 보스 스테이지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개 추가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57571"/>
                  </a:ext>
                </a:extLst>
              </a:tr>
              <a:tr h="920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적 유닛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일반 몬스터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초록 거북이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붉은 거북이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굼바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최종 보스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쿠파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중간보스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쿠파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주니어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27871"/>
                  </a:ext>
                </a:extLst>
              </a:tr>
              <a:tr h="920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스테이지 당 세이브 포인트 존재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세이브 포인트 달성 이후로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적 유닛 수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일정 구간에서 일정 시간에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갑자기 등장하는 패턴 추가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및 보스 </a:t>
                      </a:r>
                      <a:r>
                        <a:rPr lang="ko-KR" altLang="en-US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패턴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951197"/>
                  </a:ext>
                </a:extLst>
              </a:tr>
              <a:tr h="740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키보드 </a:t>
                      </a:r>
                      <a:r>
                        <a:rPr lang="ko-KR" alt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방향키로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슬라이딩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엉덩이 찍기 등 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커맨드 기술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8645"/>
                  </a:ext>
                </a:extLst>
              </a:tr>
              <a:tr h="740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스테이지 별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배경음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존재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혹은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몬스터 사망 효과음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커맨드 기술에 의한 </a:t>
                      </a:r>
                      <a:r>
                        <a:rPr lang="ko-KR" altLang="en-US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효과음 추가</a:t>
                      </a:r>
                      <a:endParaRPr lang="en-US" altLang="ko-KR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96256"/>
                  </a:ext>
                </a:extLst>
              </a:tr>
              <a:tr h="740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뛰기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몬스터 이동 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커맨드 기술 모션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707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C41C82-A68C-4FB2-B70C-4B015CC56D2C}"/>
              </a:ext>
            </a:extLst>
          </p:cNvPr>
          <p:cNvSpPr txBox="1"/>
          <p:nvPr/>
        </p:nvSpPr>
        <p:spPr>
          <a:xfrm>
            <a:off x="317500" y="169930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개발 범위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94A4D5-D9FF-4E68-A4B3-3987EBC0BBB0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02170D-FD29-4C46-8066-D8E91E1F2907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37C8BF-ABD0-4B1C-8361-CDB0486A2E27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5/9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4835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37C3FC-F2AF-41A7-A1C3-FB380D6C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38105"/>
              </p:ext>
            </p:extLst>
          </p:nvPr>
        </p:nvGraphicFramePr>
        <p:xfrm>
          <a:off x="669525" y="1269017"/>
          <a:ext cx="10852950" cy="475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250">
                  <a:extLst>
                    <a:ext uri="{9D8B030D-6E8A-4147-A177-3AD203B41FA5}">
                      <a16:colId xmlns:a16="http://schemas.microsoft.com/office/drawing/2014/main" val="311799041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93910483"/>
                    </a:ext>
                  </a:extLst>
                </a:gridCol>
                <a:gridCol w="7063700">
                  <a:extLst>
                    <a:ext uri="{9D8B030D-6E8A-4147-A177-3AD203B41FA5}">
                      <a16:colId xmlns:a16="http://schemas.microsoft.com/office/drawing/2014/main" val="3948513622"/>
                    </a:ext>
                  </a:extLst>
                </a:gridCol>
              </a:tblGrid>
              <a:tr h="675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리소스</a:t>
                      </a:r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맵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리소스 수집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배경 매핑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16568"/>
                  </a:ext>
                </a:extLst>
              </a:tr>
              <a:tr h="150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게임 세팅</a:t>
                      </a:r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컨트롤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캐릭터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키 설정으로 캐릭터 동작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점프 시 효과음 추가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 err="1">
                          <a:latin typeface="+mn-ea"/>
                          <a:ea typeface="+mn-ea"/>
                        </a:rPr>
                        <a:t>배경음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 추가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75408"/>
                  </a:ext>
                </a:extLst>
              </a:tr>
              <a:tr h="104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구조물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공중 발판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파이프 혹은 블록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90366"/>
                  </a:ext>
                </a:extLst>
              </a:tr>
              <a:tr h="751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적 오브젝트</a:t>
                      </a:r>
                      <a:endParaRPr lang="en-US" altLang="ko-KR" sz="2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7200" marR="0" lvl="0" indent="-4572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일정 범위를 돌아다니는 적 설정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marR="0" lvl="0" indent="-4572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적마다 처치 판정 설정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67621"/>
                  </a:ext>
                </a:extLst>
              </a:tr>
              <a:tr h="751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873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CE5618-2A88-4C13-AAF5-7D66F9DF7B32}"/>
              </a:ext>
            </a:extLst>
          </p:cNvPr>
          <p:cNvSpPr txBox="1"/>
          <p:nvPr/>
        </p:nvSpPr>
        <p:spPr>
          <a:xfrm>
            <a:off x="317500" y="169930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개발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B0B56E-5552-4271-B28F-318252206380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35D9B2-7118-4BFF-A5B9-1C2DF674EDB0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969FA2-C9ED-4859-B34B-2DB49736DF78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6/9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8668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737C3FC-F2AF-41A7-A1C3-FB380D6C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02029"/>
              </p:ext>
            </p:extLst>
          </p:nvPr>
        </p:nvGraphicFramePr>
        <p:xfrm>
          <a:off x="669525" y="1269020"/>
          <a:ext cx="10852950" cy="475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250">
                  <a:extLst>
                    <a:ext uri="{9D8B030D-6E8A-4147-A177-3AD203B41FA5}">
                      <a16:colId xmlns:a16="http://schemas.microsoft.com/office/drawing/2014/main" val="311799041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93910483"/>
                    </a:ext>
                  </a:extLst>
                </a:gridCol>
                <a:gridCol w="7063700">
                  <a:extLst>
                    <a:ext uri="{9D8B030D-6E8A-4147-A177-3AD203B41FA5}">
                      <a16:colId xmlns:a16="http://schemas.microsoft.com/office/drawing/2014/main" val="3948513622"/>
                    </a:ext>
                  </a:extLst>
                </a:gridCol>
              </a:tblGrid>
              <a:tr h="698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난이도 및 추가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세이브 포인트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세이브 구간 이후 적 유닛 증가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16568"/>
                  </a:ext>
                </a:extLst>
              </a:tr>
              <a:tr h="954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적 오브젝트 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구조물 최종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적 패턴 추가 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일반 몬스터 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보스 몬스터</a:t>
                      </a: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적 공격 시 효과음 추가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보스 처치 시 애니메이션 추가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75408"/>
                  </a:ext>
                </a:extLst>
              </a:tr>
              <a:tr h="9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53049"/>
                  </a:ext>
                </a:extLst>
              </a:tr>
              <a:tr h="1267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타이머 설정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타이머 설정으로 타임 초과 시 오버 판정 구현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457200" indent="-457200" algn="ctr" latinLnBrk="1">
                        <a:buFont typeface="+mj-lt"/>
                        <a:buAutoNum type="arabicPeriod"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게임 종료 조건 설정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90366"/>
                  </a:ext>
                </a:extLst>
              </a:tr>
              <a:tr h="837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200" b="1" dirty="0"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마무리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최종 점검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3676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CE5618-2A88-4C13-AAF5-7D66F9DF7B32}"/>
              </a:ext>
            </a:extLst>
          </p:cNvPr>
          <p:cNvSpPr txBox="1"/>
          <p:nvPr/>
        </p:nvSpPr>
        <p:spPr>
          <a:xfrm>
            <a:off x="317500" y="169930"/>
            <a:ext cx="241765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개발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B0B56E-5552-4271-B28F-318252206380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2520000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A43569-08C6-49DE-80BB-50ECF4546578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393423-6F60-4438-8FA4-BC66073DDE49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7/9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9625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04F018-AAC0-4813-B613-C5353C498ED4}"/>
              </a:ext>
            </a:extLst>
          </p:cNvPr>
          <p:cNvSpPr txBox="1"/>
          <p:nvPr/>
        </p:nvSpPr>
        <p:spPr>
          <a:xfrm>
            <a:off x="317500" y="169930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출처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CB160A-F91D-4FFC-8E94-2BACA05718ED}"/>
              </a:ext>
            </a:extLst>
          </p:cNvPr>
          <p:cNvCxnSpPr>
            <a:cxnSpLocks/>
          </p:cNvCxnSpPr>
          <p:nvPr/>
        </p:nvCxnSpPr>
        <p:spPr>
          <a:xfrm>
            <a:off x="215150" y="833596"/>
            <a:ext cx="1312938" cy="0"/>
          </a:xfrm>
          <a:prstGeom prst="line">
            <a:avLst/>
          </a:prstGeom>
          <a:ln w="63500" cap="rnd">
            <a:solidFill>
              <a:srgbClr val="1F4E7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3919156-F243-46D0-A97D-90861F898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27" y="1554275"/>
            <a:ext cx="317241" cy="3172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23A537-B6B9-485B-8DDB-1E7714748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25" y="2548839"/>
            <a:ext cx="317241" cy="317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D97703-1D87-4FEC-B834-5E7DA056A7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25" y="3401051"/>
            <a:ext cx="317241" cy="317241"/>
          </a:xfrm>
          <a:prstGeom prst="rect">
            <a:avLst/>
          </a:prstGeom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CE9F2494-110D-4F12-BAEF-52D437692577}"/>
              </a:ext>
            </a:extLst>
          </p:cNvPr>
          <p:cNvSpPr txBox="1"/>
          <p:nvPr/>
        </p:nvSpPr>
        <p:spPr>
          <a:xfrm>
            <a:off x="1972808" y="1558267"/>
            <a:ext cx="8025011" cy="3221605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spc="-150" dirty="0">
                <a:ea typeface="+mj-ea"/>
              </a:rPr>
              <a:t>페이지 </a:t>
            </a:r>
            <a:r>
              <a:rPr lang="en-US" altLang="ko-KR" sz="2000" b="1" spc="-150" dirty="0">
                <a:ea typeface="+mj-ea"/>
              </a:rPr>
              <a:t>3 : </a:t>
            </a:r>
            <a:r>
              <a:rPr lang="ko-KR" altLang="en-US" sz="2000" b="1" spc="-150" dirty="0">
                <a:ea typeface="+mj-ea"/>
              </a:rPr>
              <a:t>그림 </a:t>
            </a:r>
            <a:r>
              <a:rPr lang="en-US" altLang="ko-KR" sz="2000" b="1" spc="-150" dirty="0">
                <a:ea typeface="+mj-ea"/>
              </a:rPr>
              <a:t>1</a:t>
            </a:r>
          </a:p>
          <a:p>
            <a:r>
              <a:rPr lang="en-US" altLang="ko-KR" sz="2000" b="1" spc="-150" dirty="0">
                <a:ea typeface="+mj-ea"/>
                <a:hlinkClick r:id="rId3"/>
              </a:rPr>
              <a:t>https://www.youtube.com/watch?v=CYNctd85-8M</a:t>
            </a:r>
            <a:endParaRPr lang="en-US" altLang="ko-KR" sz="2000" b="1" spc="-150" dirty="0">
              <a:ea typeface="+mj-ea"/>
            </a:endParaRPr>
          </a:p>
          <a:p>
            <a:endParaRPr lang="en-US" altLang="ko-KR" sz="2000" b="1" spc="-150" dirty="0">
              <a:ea typeface="+mj-ea"/>
            </a:endParaRPr>
          </a:p>
          <a:p>
            <a:r>
              <a:rPr lang="ko-KR" altLang="en-US" sz="2000" b="1" spc="-150" dirty="0">
                <a:ea typeface="+mj-ea"/>
              </a:rPr>
              <a:t>페이지 </a:t>
            </a:r>
            <a:r>
              <a:rPr lang="en-US" altLang="ko-KR" sz="2000" b="1" spc="-150" dirty="0">
                <a:ea typeface="+mj-ea"/>
              </a:rPr>
              <a:t>3 : </a:t>
            </a:r>
            <a:r>
              <a:rPr lang="ko-KR" altLang="en-US" sz="2000" b="1" spc="-150" dirty="0">
                <a:ea typeface="+mj-ea"/>
              </a:rPr>
              <a:t>그림 </a:t>
            </a:r>
            <a:r>
              <a:rPr lang="en-US" altLang="ko-KR" sz="2000" b="1" spc="-150" dirty="0">
                <a:ea typeface="+mj-ea"/>
              </a:rPr>
              <a:t>2</a:t>
            </a:r>
          </a:p>
          <a:p>
            <a:r>
              <a:rPr lang="en-US" altLang="ko-KR" sz="2000" b="1" spc="-150" dirty="0">
                <a:ea typeface="+mj-ea"/>
                <a:hlinkClick r:id="rId4"/>
              </a:rPr>
              <a:t>https://www.youtube.com/watch?v=Pl1I-vfcl1Y</a:t>
            </a:r>
            <a:endParaRPr lang="en-US" altLang="ko-KR" sz="2000" b="1" spc="-150" dirty="0">
              <a:ea typeface="+mj-ea"/>
            </a:endParaRPr>
          </a:p>
          <a:p>
            <a:endParaRPr lang="en-US" altLang="ko-KR" sz="2000" b="1" spc="-150" dirty="0">
              <a:ea typeface="+mj-ea"/>
            </a:endParaRPr>
          </a:p>
          <a:p>
            <a:r>
              <a:rPr lang="ko-KR" altLang="en-US" sz="2000" b="1" spc="-150" dirty="0">
                <a:ea typeface="+mj-ea"/>
              </a:rPr>
              <a:t>페이지 </a:t>
            </a:r>
            <a:r>
              <a:rPr lang="en-US" altLang="ko-KR" sz="2000" b="1" spc="-150" dirty="0">
                <a:ea typeface="+mj-ea"/>
              </a:rPr>
              <a:t>4 : </a:t>
            </a:r>
            <a:r>
              <a:rPr lang="ko-KR" altLang="en-US" sz="2000" b="1" spc="-150" dirty="0">
                <a:ea typeface="+mj-ea"/>
              </a:rPr>
              <a:t>그림 </a:t>
            </a:r>
            <a:r>
              <a:rPr lang="en-US" altLang="ko-KR" sz="2000" b="1" spc="-150" dirty="0">
                <a:ea typeface="+mj-ea"/>
              </a:rPr>
              <a:t>3</a:t>
            </a:r>
          </a:p>
          <a:p>
            <a:r>
              <a:rPr lang="en-US" altLang="ko-KR" sz="2000" b="1" spc="-150" dirty="0">
                <a:ea typeface="+mj-ea"/>
                <a:hlinkClick r:id="rId5"/>
              </a:rPr>
              <a:t>https://www.youtube.com/watch?v=tpAsaV5opTc&amp;t=1475s</a:t>
            </a:r>
            <a:endParaRPr lang="en-US" altLang="ko-KR" sz="2000" b="1" spc="-150" dirty="0">
              <a:ea typeface="+mj-ea"/>
            </a:endParaRPr>
          </a:p>
          <a:p>
            <a:endParaRPr lang="en-US" altLang="ko-KR" sz="2000" b="1" spc="-150" dirty="0">
              <a:ea typeface="+mj-ea"/>
            </a:endParaRPr>
          </a:p>
          <a:p>
            <a:r>
              <a:rPr lang="ko-KR" altLang="en-US" sz="2000" b="1" spc="-150" dirty="0">
                <a:ea typeface="+mj-ea"/>
              </a:rPr>
              <a:t>페이지 </a:t>
            </a:r>
            <a:r>
              <a:rPr lang="en-US" altLang="ko-KR" sz="2000" b="1" spc="-150" dirty="0">
                <a:ea typeface="+mj-ea"/>
              </a:rPr>
              <a:t>4 : </a:t>
            </a:r>
            <a:r>
              <a:rPr lang="ko-KR" altLang="en-US" sz="2000" b="1" spc="-150" dirty="0">
                <a:ea typeface="+mj-ea"/>
              </a:rPr>
              <a:t>그림 </a:t>
            </a:r>
            <a:r>
              <a:rPr lang="en-US" altLang="ko-KR" sz="2000" b="1" spc="-150" dirty="0">
                <a:ea typeface="+mj-ea"/>
              </a:rPr>
              <a:t>4</a:t>
            </a:r>
          </a:p>
          <a:p>
            <a:r>
              <a:rPr lang="en-US" altLang="ko-KR" sz="2000" b="1" spc="-150" dirty="0">
                <a:ea typeface="+mj-ea"/>
              </a:rPr>
              <a:t>https://www.youtube.com/watch?v=ckmoc5iwpiA</a:t>
            </a:r>
          </a:p>
          <a:p>
            <a:pPr algn="ctr"/>
            <a:endParaRPr lang="en-US" altLang="ko-KR" sz="2400" b="1" spc="-150" dirty="0">
              <a:ea typeface="+mj-ea"/>
            </a:endParaRPr>
          </a:p>
          <a:p>
            <a:pPr algn="ctr"/>
            <a:endParaRPr lang="en-US" altLang="ko-KR" sz="2400" b="1" spc="-150" dirty="0">
              <a:ea typeface="+mj-ea"/>
            </a:endParaRPr>
          </a:p>
          <a:p>
            <a:pPr algn="ctr"/>
            <a:endParaRPr lang="en-US" altLang="ko-KR" sz="2400" b="1" spc="-150" dirty="0"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0DB7B9-1E17-49AD-901C-82961FC77A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25" y="4392416"/>
            <a:ext cx="317241" cy="31724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F764C8-7012-4559-BB72-D6FE76E9AF0A}"/>
              </a:ext>
            </a:extLst>
          </p:cNvPr>
          <p:cNvCxnSpPr>
            <a:cxnSpLocks/>
          </p:cNvCxnSpPr>
          <p:nvPr/>
        </p:nvCxnSpPr>
        <p:spPr>
          <a:xfrm>
            <a:off x="252000" y="6453336"/>
            <a:ext cx="1178097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72C208-3817-41DA-9A37-C97845DBA000}"/>
              </a:ext>
            </a:extLst>
          </p:cNvPr>
          <p:cNvSpPr txBox="1"/>
          <p:nvPr/>
        </p:nvSpPr>
        <p:spPr>
          <a:xfrm>
            <a:off x="11497250" y="645333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8/9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2119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4207" y="1436914"/>
            <a:ext cx="7233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300" dirty="0">
                <a:ln w="12700">
                  <a:solidFill>
                    <a:schemeClr val="tx1"/>
                  </a:solidFill>
                </a:ln>
                <a:solidFill>
                  <a:srgbClr val="FF33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Thanks for watching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1AA56-475D-4E49-89EE-BED26887DBC2}"/>
              </a:ext>
            </a:extLst>
          </p:cNvPr>
          <p:cNvSpPr txBox="1"/>
          <p:nvPr/>
        </p:nvSpPr>
        <p:spPr>
          <a:xfrm>
            <a:off x="4685197" y="5159476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ln w="12700">
                  <a:solidFill>
                    <a:schemeClr val="tx1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2018180033 </a:t>
            </a:r>
            <a:r>
              <a:rPr lang="ko-KR" altLang="en-US" sz="2800" spc="-300" dirty="0">
                <a:ln w="12700">
                  <a:solidFill>
                    <a:schemeClr val="tx1"/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1훈점보맘보 B" panose="02020603020101020101" pitchFamily="18" charset="-127"/>
                <a:ea typeface="1훈점보맘보 B" panose="02020603020101020101" pitchFamily="18" charset="-127"/>
              </a:rPr>
              <a:t>이세철</a:t>
            </a:r>
            <a:endParaRPr lang="en-US" altLang="ko-KR" sz="2800" spc="-300" dirty="0">
              <a:ln w="12700"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1훈점보맘보 B" panose="02020603020101020101" pitchFamily="18" charset="-127"/>
              <a:ea typeface="1훈점보맘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74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469</Words>
  <Application>Microsoft Office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1훈점보맘보 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jisun kim</dc:creator>
  <cp:lastModifiedBy>LSC</cp:lastModifiedBy>
  <cp:revision>28</cp:revision>
  <dcterms:created xsi:type="dcterms:W3CDTF">2016-06-01T11:28:42Z</dcterms:created>
  <dcterms:modified xsi:type="dcterms:W3CDTF">2021-09-26T09:02:03Z</dcterms:modified>
</cp:coreProperties>
</file>