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5" r:id="rId2"/>
    <p:sldId id="295" r:id="rId3"/>
    <p:sldId id="332" r:id="rId4"/>
    <p:sldId id="312" r:id="rId5"/>
    <p:sldId id="339" r:id="rId6"/>
    <p:sldId id="324" r:id="rId7"/>
    <p:sldId id="341" r:id="rId8"/>
    <p:sldId id="320" r:id="rId9"/>
    <p:sldId id="347" r:id="rId10"/>
    <p:sldId id="305" r:id="rId11"/>
    <p:sldId id="331" r:id="rId12"/>
    <p:sldId id="335" r:id="rId13"/>
    <p:sldId id="336" r:id="rId14"/>
    <p:sldId id="33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철" initials="세" lastIdx="2" clrIdx="0">
    <p:extLst>
      <p:ext uri="{19B8F6BF-5375-455C-9EA6-DF929625EA0E}">
        <p15:presenceInfo xmlns:p15="http://schemas.microsoft.com/office/powerpoint/2012/main" userId="b01a6fbe7293e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33CC"/>
    <a:srgbClr val="0F518E"/>
    <a:srgbClr val="FFC000"/>
    <a:srgbClr val="7030A0"/>
    <a:srgbClr val="00B050"/>
    <a:srgbClr val="98D728"/>
    <a:srgbClr val="D6DCE5"/>
    <a:srgbClr val="BFDDF8"/>
    <a:srgbClr val="9AE6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9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1B4A6AE-5438-46B6-8201-AEFAF7961F71}" type="datetimeFigureOut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BF627275-87CE-4ED3-B3ED-1C62A0ADC4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AA94-EF2B-4D75-BB72-48C5CA948372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B30-D2DE-4F1E-BC84-E3AB76C4E55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A24-60CE-4729-8C68-42218A941AB7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A640-B6FB-464F-ADED-AF16F2C8BD46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655-0790-44D9-8C1A-265E29177DBE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750-912D-4625-AFAD-2B2646AF937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D7B-708C-4797-922D-810A6F40A157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1B1-C0F6-4B8E-BF6A-CE4495C8912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AB2-472A-4BE9-90BD-6551125E49C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F9-F112-4729-9C9E-A11F6C97E5B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826-DEA9-495A-9F64-4A0F6FBBDA9D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374B-5FB4-46C5-B714-A0F2BF2BC9D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E1D2224-542B-46D1-B7DB-E8B3F3004323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FDD92F1-F94B-4A11-B68E-69D397619E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24.com/goods/marketplace/ha_double-take.php" TargetMode="External"/><Relationship Id="rId2" Type="http://schemas.openxmlformats.org/officeDocument/2006/relationships/hyperlink" Target="https://www.youtube.com/watch?v=Vx2X-p3uM6A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.nvidia.com/ko-kr/blog/%ED%8C%A8%EC%8A%A4-%ED%8A%B8%EB%A0%88%EC%9D%B4%EC%8B%B1%EC%9D%B4%EB%9E%8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47882" y="486273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kern="1800" spc="11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REVENGER</a:t>
            </a:r>
            <a:endParaRPr lang="ko-KR" altLang="en-US" sz="5400" b="1" kern="1800" spc="11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9276163" y="5612243"/>
            <a:ext cx="2670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2018182009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 김승환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2018180046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2018180033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88F5B-B934-0EC9-38BA-CA0AB728791C}"/>
              </a:ext>
            </a:extLst>
          </p:cNvPr>
          <p:cNvSpPr/>
          <p:nvPr/>
        </p:nvSpPr>
        <p:spPr>
          <a:xfrm>
            <a:off x="279378" y="5324400"/>
            <a:ext cx="2149813" cy="1303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6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E43F-66F4-0C91-35C9-6422F381A817}"/>
              </a:ext>
            </a:extLst>
          </p:cNvPr>
          <p:cNvSpPr txBox="1"/>
          <p:nvPr/>
        </p:nvSpPr>
        <p:spPr>
          <a:xfrm>
            <a:off x="290531" y="4918408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Professor.</a:t>
            </a:r>
            <a:r>
              <a:rPr lang="ko-KR" altLang="en-US" sz="2000" dirty="0" err="1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정내훈</a:t>
            </a:r>
            <a:endParaRPr lang="ko-KR" altLang="en-US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203405" cy="467354"/>
            <a:chOff x="832325" y="1253416"/>
            <a:chExt cx="2203405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18004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 err="1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레이트레이싱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B70943-98F7-F5D0-9401-424C592AA4D5}"/>
              </a:ext>
            </a:extLst>
          </p:cNvPr>
          <p:cNvSpPr txBox="1"/>
          <p:nvPr/>
        </p:nvSpPr>
        <p:spPr>
          <a:xfrm>
            <a:off x="3787447" y="6347477"/>
            <a:ext cx="5892726" cy="27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4&gt;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광선 추적을 통한 실시간 그림자가 적용된 사례와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래스터라이제이션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비교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10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538480" y="1703640"/>
            <a:ext cx="11481146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내에 객체와 주변환경 사이에 관계를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기존의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레스터라이제이션보다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자연스럽게 처리하는 것을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목표로한다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실시간 광선 추적을 이용하여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재질과 빛의 반사 굴절을 자연스럽게 표현한다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Compute Shader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기반으로 하며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순서없는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렌더타겟의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접근을 하며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ID3D12GraphicsCommandList4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인터페이스를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DRX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와 관련된 함수를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사용한다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레이트레이싱 과정 중에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광선 추적을 서브 오브젝트와 충돌하여 반사되는 과정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최근접 히트 및 미스 셰이더를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구현하여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광선이 히트되는 지점에서 분산 셰이딩을 계산하는 과정까지의 구현을 목표로 하고 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0E52E-7312-7D70-E5A3-88E159061A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9" y="4322137"/>
            <a:ext cx="2942638" cy="23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1D02A-1759-C686-0368-79F28D7935C7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EE1-45AC-EA9E-F710-E75D2CA0A44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B42DA5B-377A-252B-2B12-B7A0A32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11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9CB2C69-3F71-E5A1-8586-3FB3F374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3" y="148696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, unity 3d, logo icon - Free download on Iconfinder">
            <a:extLst>
              <a:ext uri="{FF2B5EF4-FFF2-40B4-BE49-F238E27FC236}">
                <a16:creationId xmlns:a16="http://schemas.microsoft.com/office/drawing/2014/main" id="{0C5176AF-F223-1C3C-4786-9571AF37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6" y="4949451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9D84-D9FA-BD5E-AEC3-C4D3DD5E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05" y="1568804"/>
            <a:ext cx="1935302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C556A-6FDF-D9AE-0069-F7C49DE75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73" y="3282938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E0CB-36FD-AE0C-1664-FDA3DE3E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80" y="3211018"/>
            <a:ext cx="1080000" cy="1080000"/>
          </a:xfrm>
          <a:prstGeom prst="rect">
            <a:avLst/>
          </a:prstGeom>
        </p:spPr>
      </p:pic>
      <p:pic>
        <p:nvPicPr>
          <p:cNvPr id="1040" name="Picture 16" descr="GitHub (@github) / Twitter">
            <a:extLst>
              <a:ext uri="{FF2B5EF4-FFF2-40B4-BE49-F238E27FC236}">
                <a16:creationId xmlns:a16="http://schemas.microsoft.com/office/drawing/2014/main" id="{2FC30D44-5600-5063-CBE0-442B413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57" y="487745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D6D06E-65E9-B8CC-2890-53E52C652005}"/>
              </a:ext>
            </a:extLst>
          </p:cNvPr>
          <p:cNvSpPr/>
          <p:nvPr/>
        </p:nvSpPr>
        <p:spPr>
          <a:xfrm>
            <a:off x="811837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0C37A-79CA-DB6E-9A1C-15033DC05C2E}"/>
              </a:ext>
            </a:extLst>
          </p:cNvPr>
          <p:cNvSpPr txBox="1"/>
          <p:nvPr/>
        </p:nvSpPr>
        <p:spPr>
          <a:xfrm>
            <a:off x="3028629" y="1865965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DirectX 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552334-ED19-BF41-0616-DC3A1449754E}"/>
              </a:ext>
            </a:extLst>
          </p:cNvPr>
          <p:cNvSpPr/>
          <p:nvPr/>
        </p:nvSpPr>
        <p:spPr>
          <a:xfrm>
            <a:off x="6470359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1CD59A-F963-30F6-3FB6-F5D594DF2295}"/>
              </a:ext>
            </a:extLst>
          </p:cNvPr>
          <p:cNvSpPr/>
          <p:nvPr/>
        </p:nvSpPr>
        <p:spPr>
          <a:xfrm>
            <a:off x="8128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547BAA-65C8-926C-FF51-B3F9DBE7B688}"/>
              </a:ext>
            </a:extLst>
          </p:cNvPr>
          <p:cNvSpPr/>
          <p:nvPr/>
        </p:nvSpPr>
        <p:spPr>
          <a:xfrm>
            <a:off x="64262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FD091A-3D89-FBDB-3E1C-B1CBC1434E69}"/>
              </a:ext>
            </a:extLst>
          </p:cNvPr>
          <p:cNvSpPr/>
          <p:nvPr/>
        </p:nvSpPr>
        <p:spPr>
          <a:xfrm>
            <a:off x="6426200" y="4708034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F1539B-EA66-4BBD-1430-2C3B46B75D7C}"/>
              </a:ext>
            </a:extLst>
          </p:cNvPr>
          <p:cNvSpPr/>
          <p:nvPr/>
        </p:nvSpPr>
        <p:spPr>
          <a:xfrm>
            <a:off x="811837" y="4706145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10568-01EE-7022-886B-CE6CB1F277E4}"/>
              </a:ext>
            </a:extLst>
          </p:cNvPr>
          <p:cNvSpPr txBox="1"/>
          <p:nvPr/>
        </p:nvSpPr>
        <p:spPr>
          <a:xfrm>
            <a:off x="7800907" y="1635132"/>
            <a:ext cx="3451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Visual Studio </a:t>
            </a:r>
          </a:p>
          <a:p>
            <a:pPr algn="ctr"/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08745-8CE0-8043-ED48-A41B435F538F}"/>
              </a:ext>
            </a:extLst>
          </p:cNvPr>
          <p:cNvSpPr txBox="1"/>
          <p:nvPr/>
        </p:nvSpPr>
        <p:spPr>
          <a:xfrm>
            <a:off x="3014474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3DS 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4BF7E-207C-9506-9C2C-D1BA64D3E1C4}"/>
              </a:ext>
            </a:extLst>
          </p:cNvPr>
          <p:cNvSpPr txBox="1"/>
          <p:nvPr/>
        </p:nvSpPr>
        <p:spPr>
          <a:xfrm>
            <a:off x="8608857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Lua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0FA2-67D3-7051-F35B-EDC39FFF9822}"/>
              </a:ext>
            </a:extLst>
          </p:cNvPr>
          <p:cNvSpPr txBox="1"/>
          <p:nvPr/>
        </p:nvSpPr>
        <p:spPr>
          <a:xfrm>
            <a:off x="2995313" y="517534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Unity 3D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840C3-9D4E-8CEC-B7A9-45526EF29732}"/>
              </a:ext>
            </a:extLst>
          </p:cNvPr>
          <p:cNvSpPr txBox="1"/>
          <p:nvPr/>
        </p:nvSpPr>
        <p:spPr>
          <a:xfrm>
            <a:off x="8942932" y="5140452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나눔고딕" pitchFamily="2" charset="-127"/>
                <a:ea typeface="나눔고딕" pitchFamily="2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3B15C-208B-8170-E3FC-443CA68BA863}"/>
              </a:ext>
            </a:extLst>
          </p:cNvPr>
          <p:cNvSpPr txBox="1"/>
          <p:nvPr/>
        </p:nvSpPr>
        <p:spPr>
          <a:xfrm>
            <a:off x="5400886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김승환</a:t>
            </a:r>
            <a:endParaRPr lang="en-US" altLang="ko-KR" sz="24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84EA-FE4D-17BF-8BB0-6BCF5DCB771A}"/>
              </a:ext>
            </a:extLst>
          </p:cNvPr>
          <p:cNvSpPr txBox="1"/>
          <p:nvPr/>
        </p:nvSpPr>
        <p:spPr>
          <a:xfrm>
            <a:off x="9332535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  <a:endParaRPr lang="en-US" altLang="ko-KR" sz="24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1909B-D8BC-B016-A7E8-9CD71DEFC9FC}"/>
              </a:ext>
            </a:extLst>
          </p:cNvPr>
          <p:cNvSpPr txBox="1"/>
          <p:nvPr/>
        </p:nvSpPr>
        <p:spPr>
          <a:xfrm>
            <a:off x="660399" y="230703"/>
            <a:ext cx="4098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0A90-D777-1CD4-9012-F2DD318A44C4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CEEE9B3D-3631-459E-7C3F-E34993F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1B0B7-35CE-CFC4-A92B-565D19AD2F4A}"/>
              </a:ext>
            </a:extLst>
          </p:cNvPr>
          <p:cNvSpPr txBox="1"/>
          <p:nvPr/>
        </p:nvSpPr>
        <p:spPr>
          <a:xfrm>
            <a:off x="390843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자료구조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게임 수학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3D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</a:t>
            </a: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프로그래밍 </a:t>
            </a:r>
            <a:r>
              <a:rPr lang="en-US" altLang="ko-KR" sz="2000">
                <a:latin typeface="나눔고딕" pitchFamily="2" charset="-127"/>
                <a:ea typeface="나눔고딕" pitchFamily="2" charset="-127"/>
              </a:rPr>
              <a:t>1, 2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A93C-5BE9-0FC5-3BA6-5D2F447C7EAD}"/>
              </a:ext>
            </a:extLst>
          </p:cNvPr>
          <p:cNvSpPr txBox="1"/>
          <p:nvPr/>
        </p:nvSpPr>
        <p:spPr>
          <a:xfrm>
            <a:off x="1469237" y="1556493"/>
            <a:ext cx="1440000" cy="504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4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EEBF-97A6-5043-3BEC-D8C413BEBD69}"/>
              </a:ext>
            </a:extLst>
          </p:cNvPr>
          <p:cNvSpPr txBox="1"/>
          <p:nvPr/>
        </p:nvSpPr>
        <p:spPr>
          <a:xfrm>
            <a:off x="4320886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스크립트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데이터 베이스</a:t>
            </a:r>
            <a:endParaRPr lang="en-US" altLang="ko-KR" sz="200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서버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566-CCCF-B799-8FC5-9C85C57D03FF}"/>
              </a:ext>
            </a:extLst>
          </p:cNvPr>
          <p:cNvSpPr txBox="1"/>
          <p:nvPr/>
        </p:nvSpPr>
        <p:spPr>
          <a:xfrm>
            <a:off x="8250929" y="2249744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itchFamily="2" charset="-127"/>
                <a:ea typeface="나눔고딕" pitchFamily="2" charset="-127"/>
              </a:rPr>
              <a:t>알고리즘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기획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25194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6D62C5-39A0-6AFB-D199-299BFCBE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0172"/>
              </p:ext>
            </p:extLst>
          </p:nvPr>
        </p:nvGraphicFramePr>
        <p:xfrm>
          <a:off x="390843" y="1449130"/>
          <a:ext cx="115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00">
                  <a:extLst>
                    <a:ext uri="{9D8B030D-6E8A-4147-A177-3AD203B41FA5}">
                      <a16:colId xmlns:a16="http://schemas.microsoft.com/office/drawing/2014/main" val="1902811771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3586284677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2455631517"/>
                    </a:ext>
                  </a:extLst>
                </a:gridCol>
              </a:tblGrid>
              <a:tr h="579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허재성 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클라이언트</a:t>
                      </a:r>
                      <a:r>
                        <a:rPr lang="en-US" altLang="ko-KR" sz="22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김승환 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2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고딕" pitchFamily="2" charset="-127"/>
                          <a:ea typeface="나눔고딕" pitchFamily="2" charset="-127"/>
                        </a:rPr>
                        <a:t>이세철 </a:t>
                      </a:r>
                      <a:r>
                        <a:rPr lang="en-US" altLang="ko-KR" sz="220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200">
                          <a:latin typeface="나눔고딕" pitchFamily="2" charset="-127"/>
                          <a:ea typeface="나눔고딕" pitchFamily="2" charset="-127"/>
                        </a:rPr>
                        <a:t>기획</a:t>
                      </a:r>
                      <a:r>
                        <a:rPr lang="en-US" altLang="ko-KR" sz="220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57703"/>
                  </a:ext>
                </a:extLst>
              </a:tr>
              <a:tr h="3740641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텍스쳐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블렌딩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카메라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쉐이킹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빌보드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애니메이션 적용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레이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트레이싱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모든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서버 이중화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클라이언트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간 동기화</a:t>
                      </a:r>
                      <a:endParaRPr lang="en-US" altLang="ko-KR" sz="200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데이터베이스 연동</a:t>
                      </a:r>
                      <a:endParaRPr lang="en-US" altLang="ko-KR" sz="200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NPC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로직</a:t>
                      </a: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설계</a:t>
                      </a:r>
                      <a:r>
                        <a:rPr lang="en-US" altLang="ko-KR" sz="2000">
                          <a:latin typeface="나눔고딕" pitchFamily="2" charset="-127"/>
                          <a:ea typeface="나눔고딕" pitchFamily="2" charset="-127"/>
                        </a:rPr>
                        <a:t> (Lua Script)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물리적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움직임에 대한 로직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특수 능력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손상 및 파괴 수치 </a:t>
                      </a: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로직 설계</a:t>
                      </a:r>
                      <a:endParaRPr lang="en-US" altLang="ko-KR" sz="200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나눔고딕" pitchFamily="2" charset="-127"/>
                          <a:ea typeface="나눔고딕" pitchFamily="2" charset="-127"/>
                        </a:rPr>
                        <a:t>세부 계획에 대한 기획 설계</a:t>
                      </a:r>
                      <a:endParaRPr lang="en-US" altLang="ko-KR" sz="200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64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44FD3-8D29-3C07-8F9A-112209DD9BBD}"/>
              </a:ext>
            </a:extLst>
          </p:cNvPr>
          <p:cNvSpPr txBox="1"/>
          <p:nvPr/>
        </p:nvSpPr>
        <p:spPr>
          <a:xfrm>
            <a:off x="660400" y="230703"/>
            <a:ext cx="4710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83965-5FDC-4DA6-F418-F798F235BC89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8461EEA-180F-3ED9-5EF4-197051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13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618CDA-7FB9-46D1-C357-267FDF70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06330"/>
              </p:ext>
            </p:extLst>
          </p:nvPr>
        </p:nvGraphicFramePr>
        <p:xfrm>
          <a:off x="696000" y="1214947"/>
          <a:ext cx="10800001" cy="511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145">
                  <a:extLst>
                    <a:ext uri="{9D8B030D-6E8A-4147-A177-3AD203B41FA5}">
                      <a16:colId xmlns:a16="http://schemas.microsoft.com/office/drawing/2014/main" val="4110582852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201229719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06593025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80519154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186499572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698250214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3967112113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2658826557"/>
                    </a:ext>
                  </a:extLst>
                </a:gridCol>
                <a:gridCol w="855982">
                  <a:extLst>
                    <a:ext uri="{9D8B030D-6E8A-4147-A177-3AD203B41FA5}">
                      <a16:colId xmlns:a16="http://schemas.microsoft.com/office/drawing/2014/main" val="2674535918"/>
                    </a:ext>
                  </a:extLst>
                </a:gridCol>
              </a:tblGrid>
              <a:tr h="22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6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1800" b="1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2278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95183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210177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UI</a:t>
                      </a:r>
                      <a:r>
                        <a:rPr lang="en-US" altLang="ko-KR" sz="180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모델 </a:t>
                      </a:r>
                      <a:r>
                        <a:rPr lang="ko-KR" altLang="en-US" sz="1800" dirty="0" err="1">
                          <a:latin typeface="나눔고딕" pitchFamily="2" charset="-127"/>
                          <a:ea typeface="나눔고딕" pitchFamily="2" charset="-127"/>
                        </a:rPr>
                        <a:t>링킹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035803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레이 트레이싱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076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프레임 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94145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클라이언트 동기화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3007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이중화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4743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나눔고딕" pitchFamily="2" charset="-127"/>
                          <a:ea typeface="나눔고딕" pitchFamily="2" charset="-127"/>
                        </a:rPr>
                        <a:t>NPC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 로직 설계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1100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리소스 수집 및 세부 기획 제작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4389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컨텐츠 제작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4955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테스트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99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657D072-A263-C051-35A2-BC582D18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78453"/>
              </p:ext>
            </p:extLst>
          </p:nvPr>
        </p:nvGraphicFramePr>
        <p:xfrm>
          <a:off x="9621800" y="167640"/>
          <a:ext cx="2397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13">
                  <a:extLst>
                    <a:ext uri="{9D8B030D-6E8A-4147-A177-3AD203B41FA5}">
                      <a16:colId xmlns:a16="http://schemas.microsoft.com/office/drawing/2014/main" val="1117108802"/>
                    </a:ext>
                  </a:extLst>
                </a:gridCol>
                <a:gridCol w="1198913">
                  <a:extLst>
                    <a:ext uri="{9D8B030D-6E8A-4147-A177-3AD203B41FA5}">
                      <a16:colId xmlns:a16="http://schemas.microsoft.com/office/drawing/2014/main" val="38348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itchFamily="2" charset="-127"/>
                          <a:ea typeface="나눔고딕" pitchFamily="2" charset="-127"/>
                        </a:rPr>
                        <a:t>허재성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나눔고딕" pitchFamily="2" charset="-127"/>
                          <a:ea typeface="나눔고딕" pitchFamily="2" charset="-127"/>
                        </a:rPr>
                        <a:t>김승환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이세철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5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69A57-0FF0-A0CE-583F-469EBD5F45DF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2706-E52A-557C-D8BD-793E3C0FDA96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C91C36C-2621-87E4-6138-C296FCF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841303" y="1467232"/>
            <a:ext cx="10800000" cy="43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04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1_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sym typeface="Advent Pro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sym typeface="Advent Pro"/>
              </a:rPr>
              <a:t>게임 화면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https://www.youtube.com/watch?v=Vx2X-p3uM6A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05: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2_ 1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스테이지 맵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자체 제작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9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3_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서버 이중화 도식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https://www.ncloud24.com/goods/marketplace/ha_double-take.php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페이지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10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그림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4_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광선 추적을 통한 실시간 그림자가 적용된 사례와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래스터라이제이션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비교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360000" algn="just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https://developer.nvidia.com/ko-kr/blog/%ED%8C%A8%EC%8A%A4-%ED%8A%B8%EB%A0%88%EC%9D%B4%EC%8B%B1%EC%9D%B4%EB%9E%80/</a:t>
            </a:r>
            <a:endParaRPr lang="en-US" altLang="ko-KR" sz="160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BDAE1-5891-6E0D-6305-E74603A67FE2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D6BA-03C5-4337-CB24-58761B13C4F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2A92DC7-3354-8B64-9ED8-D66CAF0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54324" y="1627502"/>
            <a:ext cx="1042487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3622184" y="1652981"/>
            <a:ext cx="159873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정보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방법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6505606" y="1685805"/>
            <a:ext cx="250573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arenR"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서버 이중화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실시간 그림자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369038" y="1000254"/>
            <a:ext cx="1911687" cy="646331"/>
            <a:chOff x="3641880" y="2097965"/>
            <a:chExt cx="1702944" cy="8554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2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게임 소개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1015842"/>
            <a:ext cx="2020201" cy="646331"/>
            <a:chOff x="3641880" y="2097965"/>
            <a:chExt cx="1702943" cy="8554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연구 목적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8728307" y="1014962"/>
            <a:ext cx="2465810" cy="646331"/>
            <a:chOff x="3641880" y="2091233"/>
            <a:chExt cx="2276096" cy="86892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091233"/>
              <a:ext cx="499732" cy="8689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41612" y="2254403"/>
              <a:ext cx="1776364" cy="5379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개발 환경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6223253" y="966653"/>
            <a:ext cx="2301240" cy="707886"/>
            <a:chOff x="3641880" y="2053231"/>
            <a:chExt cx="1527909" cy="92579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3975117" y="2053231"/>
              <a:ext cx="1194672" cy="925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중점 연구 분야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5050072" y="3542091"/>
            <a:ext cx="2091855" cy="646331"/>
            <a:chOff x="3641880" y="2043890"/>
            <a:chExt cx="1687247" cy="9636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043890"/>
              <a:ext cx="499732" cy="963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233864"/>
              <a:ext cx="1178976" cy="5965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8043956" y="3555011"/>
            <a:ext cx="1700685" cy="646331"/>
            <a:chOff x="3641880" y="2016067"/>
            <a:chExt cx="926027" cy="10192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16067"/>
              <a:ext cx="499732" cy="1019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033723" y="2213606"/>
              <a:ext cx="534184" cy="6309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65005" y="4188422"/>
            <a:ext cx="10437217" cy="1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BCF9-9243-1FAA-E149-4F53BD9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/>
          <a:lstStyle/>
          <a:p>
            <a:fld id="{BFDD92F1-F94B-4A11-B68E-69D397619E45}" type="slidenum">
              <a:rPr lang="ko-KR" altLang="en-US" smtClean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7FF92-C685-CCFE-DBE6-D3821F30CF77}"/>
              </a:ext>
            </a:extLst>
          </p:cNvPr>
          <p:cNvGrpSpPr/>
          <p:nvPr/>
        </p:nvGrpSpPr>
        <p:grpSpPr>
          <a:xfrm>
            <a:off x="680930" y="3561945"/>
            <a:ext cx="3464942" cy="646331"/>
            <a:chOff x="3641880" y="2098495"/>
            <a:chExt cx="3047692" cy="8543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79EAE-7014-DBE3-FFD3-5D59599A12DF}"/>
                </a:ext>
              </a:extLst>
            </p:cNvPr>
            <p:cNvSpPr txBox="1"/>
            <p:nvPr/>
          </p:nvSpPr>
          <p:spPr>
            <a:xfrm>
              <a:off x="3641880" y="2098495"/>
              <a:ext cx="499732" cy="8543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1C50E-1668-DABF-7E1E-FF82EBD9805C}"/>
                </a:ext>
              </a:extLst>
            </p:cNvPr>
            <p:cNvSpPr txBox="1"/>
            <p:nvPr/>
          </p:nvSpPr>
          <p:spPr>
            <a:xfrm>
              <a:off x="4150152" y="2267667"/>
              <a:ext cx="2539420" cy="528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준비 현황 및 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연구 목적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E5CD925-FB66-6D51-6F3A-A477DC70F6AE}"/>
              </a:ext>
            </a:extLst>
          </p:cNvPr>
          <p:cNvSpPr/>
          <p:nvPr/>
        </p:nvSpPr>
        <p:spPr>
          <a:xfrm>
            <a:off x="696000" y="1820769"/>
            <a:ext cx="10800000" cy="3600000"/>
          </a:xfrm>
          <a:prstGeom prst="round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Direct3D 12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를 기반으로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3D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게임을 만들어 게임 제작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능력을 향상시킨다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멀티 게임을 제작함으로써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IOCP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를 활용해 서버를 구현하는 능력을 기른다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서버와 클라이언트 간의 협업을 위한 프레임워크를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설계함으로써 </a:t>
            </a:r>
            <a:r>
              <a:rPr kumimoji="0" lang="ko-KR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프로젝트를 </a:t>
            </a:r>
            <a:br>
              <a:rPr kumimoji="0" lang="en-US" altLang="ko-KR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</a:br>
            <a:r>
              <a:rPr kumimoji="0" lang="ko-KR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효율적으로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관리하는 능력을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기른다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ED4E74A-3EF7-2191-0876-1D3DD3F64272}"/>
              </a:ext>
            </a:extLst>
          </p:cNvPr>
          <p:cNvSpPr txBox="1">
            <a:spLocks/>
          </p:cNvSpPr>
          <p:nvPr/>
        </p:nvSpPr>
        <p:spPr>
          <a:xfrm>
            <a:off x="11629748" y="6302570"/>
            <a:ext cx="389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>
              <a:defRPr sz="1200"/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D92F1-F94B-4A11-B68E-69D397619E45}" type="slidenum">
              <a:rPr lang="ko-KR" altLang="en-US">
                <a:latin typeface="나눔고딕" pitchFamily="2" charset="-127"/>
                <a:ea typeface="나눔고딕" pitchFamily="2" charset="-127"/>
              </a:rPr>
              <a:pPr/>
              <a:t>3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50675" y="5137038"/>
            <a:ext cx="12090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과 </a:t>
            </a:r>
            <a:r>
              <a:rPr lang="ko-KR" altLang="en-US" sz="2200" b="1" dirty="0"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을 즐길 수 있는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다른 플레이어들과 함께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제한 시간 안에 적 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NPC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를 모두 처치하고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거점 지역을 점령하는 멀티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868675" y="4803763"/>
            <a:ext cx="6454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1&gt;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게임 화면 예시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(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Battle Field 4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1C0D4-4C97-8F08-970C-028D1F2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5" y="1377076"/>
            <a:ext cx="6454648" cy="342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6AA5D-501B-33FF-C137-6C86AB723870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2643-99E1-591D-68DF-9D86E73E1423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61211-2F5D-999A-9F35-FA80DD8CC70E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B22EE3-8D9F-A3A6-AB02-A8FE67E7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839081"/>
            <a:ext cx="6105296" cy="406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/>
              <p:nvPr/>
            </p:nvSpPr>
            <p:spPr>
              <a:xfrm>
                <a:off x="7075436" y="2151995"/>
                <a:ext cx="5231726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스테이지 당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맵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총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스테이지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산악 지형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폐건물이 많은 평지 지형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𝑘𝑚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의 크기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약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500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오브젝트들이 존재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플레이어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헬기 기체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군인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총알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(2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종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),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수류탄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미사일</a:t>
                </a:r>
                <a:endParaRPr lang="en-US" altLang="ko-KR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전투 시설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벙커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대공포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장애물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나무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폐건물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36" y="2151995"/>
                <a:ext cx="5231726" cy="3754874"/>
              </a:xfrm>
              <a:prstGeom prst="rect">
                <a:avLst/>
              </a:prstGeom>
              <a:blipFill>
                <a:blip r:embed="rId3"/>
                <a:stretch>
                  <a:fillRect l="-1049" t="-812" b="-2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2FB711-031D-C362-CB9D-041C2406B723}"/>
              </a:ext>
            </a:extLst>
          </p:cNvPr>
          <p:cNvSpPr txBox="1"/>
          <p:nvPr/>
        </p:nvSpPr>
        <p:spPr>
          <a:xfrm>
            <a:off x="776177" y="5901421"/>
            <a:ext cx="257087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2&gt; 1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스테이지 맵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128323-6AC6-1192-BFE6-57199E1F5D28}"/>
              </a:ext>
            </a:extLst>
          </p:cNvPr>
          <p:cNvSpPr/>
          <p:nvPr/>
        </p:nvSpPr>
        <p:spPr>
          <a:xfrm rot="20018767">
            <a:off x="1702385" y="1950269"/>
            <a:ext cx="1279010" cy="767838"/>
          </a:xfrm>
          <a:prstGeom prst="ellipse">
            <a:avLst/>
          </a:prstGeom>
          <a:solidFill>
            <a:srgbClr val="FF5050">
              <a:alpha val="15686"/>
            </a:srgbClr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C3EAB-E926-7B83-D1F7-E7FA0D6A413B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DAB1-AC3D-C799-5286-DB447D8430F8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ED2BE04-8AA1-B4A6-05C0-C8C01D7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0E35B9-AB3D-1786-28B9-91205D83EAD4}"/>
              </a:ext>
            </a:extLst>
          </p:cNvPr>
          <p:cNvSpPr/>
          <p:nvPr/>
        </p:nvSpPr>
        <p:spPr>
          <a:xfrm rot="18627461">
            <a:off x="5379157" y="4914588"/>
            <a:ext cx="1279010" cy="76783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686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나눔고딕" pitchFamily="2" charset="-127"/>
                <a:ea typeface="나눔고딕" pitchFamily="2" charset="-127"/>
              </a:rPr>
              <a:t>리스폰</a:t>
            </a: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 지역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EEA28-8AFE-A0C5-6203-F8D8CE299380}"/>
              </a:ext>
            </a:extLst>
          </p:cNvPr>
          <p:cNvSpPr txBox="1"/>
          <p:nvPr/>
        </p:nvSpPr>
        <p:spPr>
          <a:xfrm rot="19900838">
            <a:off x="1684396" y="2130330"/>
            <a:ext cx="131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거점 지역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D1074B-9147-7AB6-6897-E3C1554A81D0}"/>
              </a:ext>
            </a:extLst>
          </p:cNvPr>
          <p:cNvSpPr/>
          <p:nvPr/>
        </p:nvSpPr>
        <p:spPr>
          <a:xfrm>
            <a:off x="9325970" y="1674527"/>
            <a:ext cx="72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BA966A-1422-27EF-441A-F2C7D9D72208}"/>
              </a:ext>
            </a:extLst>
          </p:cNvPr>
          <p:cNvSpPr/>
          <p:nvPr/>
        </p:nvSpPr>
        <p:spPr>
          <a:xfrm>
            <a:off x="8965970" y="3900979"/>
            <a:ext cx="144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오브젝트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7D773-8CA6-D679-9C48-611279B58A97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33278-61DD-8E47-A683-393F7F57E03D}"/>
              </a:ext>
            </a:extLst>
          </p:cNvPr>
          <p:cNvSpPr txBox="1"/>
          <p:nvPr/>
        </p:nvSpPr>
        <p:spPr>
          <a:xfrm>
            <a:off x="765683" y="1354201"/>
            <a:ext cx="11321034" cy="205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게임은 </a:t>
            </a:r>
            <a:r>
              <a:rPr lang="ko-KR" altLang="en-US" sz="2200" spc="-1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최대 </a:t>
            </a:r>
            <a:r>
              <a:rPr lang="en-US" altLang="ko-KR" sz="2200" spc="-1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인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의 플레이어로 진행된다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스테이지는 총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개이며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스테이지를 클리어하면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스테이지로 넘어간다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헬기로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 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군인으로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으로 이루어진다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각 스테이지의 제한 시간은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분이다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5B22FA7-590B-AFC5-86F7-B44BE23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6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8F2FC-244F-B73F-FABB-2924DB9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94748"/>
              </p:ext>
            </p:extLst>
          </p:nvPr>
        </p:nvGraphicFramePr>
        <p:xfrm>
          <a:off x="1776000" y="3689718"/>
          <a:ext cx="8639999" cy="250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55">
                  <a:extLst>
                    <a:ext uri="{9D8B030D-6E8A-4147-A177-3AD203B41FA5}">
                      <a16:colId xmlns:a16="http://schemas.microsoft.com/office/drawing/2014/main" val="3359675190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1647682193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3440511237"/>
                    </a:ext>
                  </a:extLst>
                </a:gridCol>
              </a:tblGrid>
              <a:tr h="5591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D6DCE5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공중전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지상전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16089"/>
                  </a:ext>
                </a:extLst>
              </a:tr>
              <a:tr h="96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클리어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헬기 모두 처치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시설 모두 파괴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3805"/>
                  </a:ext>
                </a:extLst>
              </a:tr>
              <a:tr h="4825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게임 오버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제한 시간 오버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4548"/>
                  </a:ext>
                </a:extLst>
              </a:tr>
              <a:tr h="482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플레이어가 사망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22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46083F-FCE4-835D-D58E-5A74DBA400ED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57FB-4578-171E-3368-0A3F8C673A3F}"/>
              </a:ext>
            </a:extLst>
          </p:cNvPr>
          <p:cNvSpPr txBox="1"/>
          <p:nvPr/>
        </p:nvSpPr>
        <p:spPr>
          <a:xfrm>
            <a:off x="538480" y="1721604"/>
            <a:ext cx="11552532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가지 형태의 헬기 중 하나를 선택하여 플레이한다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적 헬기들은 플레이어를 향해 전진하며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플레이어들은 적 헬기를 모두 처치하고 거점 지역에 도달해야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최소 한 명의 플레이어가 거점 지역에 들어가 있을 시 점령 게이지가 차오르며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100%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 도달하면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 타임이 지속되면 대공포 공격이 실시되며 해당 공격을 피해야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BCEF7EF-E6D5-0D95-9B52-27F6BE8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7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49F37B-25B2-EFC4-E657-996BC1AE1F7E}"/>
              </a:ext>
            </a:extLst>
          </p:cNvPr>
          <p:cNvSpPr/>
          <p:nvPr/>
        </p:nvSpPr>
        <p:spPr>
          <a:xfrm>
            <a:off x="538480" y="1305171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65FED-D6E2-2B31-24FA-A9AC088FB8E5}"/>
              </a:ext>
            </a:extLst>
          </p:cNvPr>
          <p:cNvSpPr/>
          <p:nvPr/>
        </p:nvSpPr>
        <p:spPr>
          <a:xfrm>
            <a:off x="538480" y="3838024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9540E-2991-4F29-98C8-15F42764462E}"/>
              </a:ext>
            </a:extLst>
          </p:cNvPr>
          <p:cNvSpPr txBox="1"/>
          <p:nvPr/>
        </p:nvSpPr>
        <p:spPr>
          <a:xfrm>
            <a:off x="538480" y="4284836"/>
            <a:ext cx="1155253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플레이어는 총과 수류탄을 사용한다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맵 곳곳에 벙커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대공포 등의 적 전투 시설이 배치된다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벙커는 플레이어를 향해 공격하며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벙커를 피해 대공포를 모두 무력화 시켜야 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스테이지와 동일한 방식으로 거점 점령 게이지가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100%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도달하면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8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776177" y="1672491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이중화를 통한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HA(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고가용성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구현한다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각 장애 상황에 대해서 후속조치가 되는 서버를 구현한다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9F2B644-6004-08F3-A7EE-AF7A01A7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55154"/>
              </p:ext>
            </p:extLst>
          </p:nvPr>
        </p:nvGraphicFramePr>
        <p:xfrm>
          <a:off x="669926" y="3052811"/>
          <a:ext cx="111452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81">
                  <a:extLst>
                    <a:ext uri="{9D8B030D-6E8A-4147-A177-3AD203B41FA5}">
                      <a16:colId xmlns:a16="http://schemas.microsoft.com/office/drawing/2014/main" val="3837919606"/>
                    </a:ext>
                  </a:extLst>
                </a:gridCol>
                <a:gridCol w="3990803">
                  <a:extLst>
                    <a:ext uri="{9D8B030D-6E8A-4147-A177-3AD203B41FA5}">
                      <a16:colId xmlns:a16="http://schemas.microsoft.com/office/drawing/2014/main" val="1825487979"/>
                    </a:ext>
                  </a:extLst>
                </a:gridCol>
                <a:gridCol w="5073367">
                  <a:extLst>
                    <a:ext uri="{9D8B030D-6E8A-4147-A177-3AD203B41FA5}">
                      <a16:colId xmlns:a16="http://schemas.microsoft.com/office/drawing/2014/main" val="324709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장애 상황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연출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서비스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프로그램 강제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서버로 서비스 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이전</a:t>
                      </a:r>
                      <a:r>
                        <a:rPr lang="en-US" altLang="ko-KR" sz="180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>
                          <a:latin typeface="나눔고딕" pitchFamily="2" charset="-127"/>
                          <a:ea typeface="나눔고딕" pitchFamily="2" charset="-127"/>
                        </a:rPr>
                        <a:t>자가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하드웨어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수동 복구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ko-KR" altLang="en-US" sz="1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네트워크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네트워크 연결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2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84EBB5-12EF-5CE9-F1AE-6BD1F98C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5" y="1073885"/>
            <a:ext cx="3048264" cy="54640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9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538480" y="1744875"/>
            <a:ext cx="8554719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기존 서버를 릴레이 서버와 로직 서버로 분리한다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(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릴레이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Connection Pool 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역할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/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실제 게임 로직 관리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Active-Standby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구조로 이중화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하나의 서버군은 릴레이 서버 하나와 다수의 로직 서버로 구성되며 이러한 서버군도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이중화하여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SPOF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없도록 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주기적으로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를 주고 받으며 서로 상태를 확인하고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 간의 데이터를 동기화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서버가 다운되었을 경우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이후 다운된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서버의 장애 이슈 처리와 서버 복구가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8798648" y="6399399"/>
            <a:ext cx="37497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3&gt;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서버 이중화 도식화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28389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997</Words>
  <Application>Microsoft Office PowerPoint</Application>
  <PresentationFormat>와이드스크린</PresentationFormat>
  <Paragraphs>231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세철</cp:lastModifiedBy>
  <cp:revision>109</cp:revision>
  <dcterms:created xsi:type="dcterms:W3CDTF">2021-02-14T00:18:03Z</dcterms:created>
  <dcterms:modified xsi:type="dcterms:W3CDTF">2022-12-19T03:41:06Z</dcterms:modified>
</cp:coreProperties>
</file>