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3" r:id="rId9"/>
    <p:sldId id="270" r:id="rId10"/>
    <p:sldId id="269" r:id="rId11"/>
    <p:sldId id="266" r:id="rId12"/>
    <p:sldId id="265" r:id="rId13"/>
    <p:sldId id="264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091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84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60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23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8acce84f6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8acce84f6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06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47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60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01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91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57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380" b="1" dirty="0">
                <a:solidFill>
                  <a:srgbClr val="E73277"/>
                </a:solidFill>
              </a:rPr>
              <a:t>RayTracing with DirectX 12</a:t>
            </a:r>
            <a:endParaRPr sz="3380" b="1" dirty="0">
              <a:solidFill>
                <a:srgbClr val="E7327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4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80" b="1" dirty="0">
                <a:solidFill>
                  <a:srgbClr val="1C4587"/>
                </a:solidFill>
              </a:rPr>
              <a:t>XD</a:t>
            </a:r>
            <a:endParaRPr sz="2980" b="1" dirty="0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80" b="1" dirty="0">
                <a:solidFill>
                  <a:srgbClr val="FF9900"/>
                </a:solidFill>
              </a:rPr>
              <a:t>AccelerationStructure</a:t>
            </a:r>
            <a:endParaRPr sz="2980" b="1" dirty="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02750" y="4452375"/>
            <a:ext cx="31323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 dirty="0"/>
              <a:t>작성자 : 허재성</a:t>
            </a:r>
            <a:endParaRPr sz="19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94324" y="303775"/>
            <a:ext cx="2692715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1679" b="1" dirty="0">
                <a:solidFill>
                  <a:srgbClr val="1C4587"/>
                </a:solidFill>
              </a:rPr>
              <a:t>Intersection</a:t>
            </a:r>
            <a:r>
              <a:rPr lang="ko-KR" altLang="en-US" sz="1679" b="1" dirty="0">
                <a:solidFill>
                  <a:srgbClr val="1C4587"/>
                </a:solidFill>
              </a:rPr>
              <a:t> </a:t>
            </a:r>
            <a:r>
              <a:rPr lang="en-US" altLang="ko-KR" sz="1679" b="1" dirty="0">
                <a:solidFill>
                  <a:srgbClr val="1C4587"/>
                </a:solidFill>
              </a:rPr>
              <a:t>Shader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435700" y="807809"/>
            <a:ext cx="7661434" cy="227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en-US" altLang="ko-KR" sz="1200" b="1" dirty="0" err="1">
                <a:solidFill>
                  <a:schemeClr val="tx1"/>
                </a:solidFill>
              </a:rPr>
              <a:t>BottomLevel</a:t>
            </a:r>
            <a:r>
              <a:rPr lang="ko-KR" altLang="en-US" sz="1200" b="1" dirty="0">
                <a:solidFill>
                  <a:schemeClr val="tx1"/>
                </a:solidFill>
              </a:rPr>
              <a:t> 가속구조의 형상에 대한 표현은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프리미티브를</a:t>
            </a:r>
            <a:r>
              <a:rPr lang="ko-KR" altLang="en-US" sz="1200" b="1" dirty="0">
                <a:solidFill>
                  <a:schemeClr val="tx1"/>
                </a:solidFill>
              </a:rPr>
              <a:t> 포함하는 </a:t>
            </a:r>
            <a:r>
              <a:rPr lang="en-US" altLang="ko-KR" sz="1200" b="1" dirty="0">
                <a:solidFill>
                  <a:schemeClr val="tx1"/>
                </a:solidFill>
              </a:rPr>
              <a:t>AABB(Axis Aligned Bounding Box : </a:t>
            </a:r>
            <a:r>
              <a:rPr lang="ko-KR" altLang="en-US" sz="1200" b="1" dirty="0">
                <a:solidFill>
                  <a:schemeClr val="tx1"/>
                </a:solidFill>
              </a:rPr>
              <a:t>축 정렬 경계 상자 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 err="1">
                <a:solidFill>
                  <a:schemeClr val="tx1"/>
                </a:solidFill>
              </a:rPr>
              <a:t>경게상자와</a:t>
            </a:r>
            <a:r>
              <a:rPr lang="ko-KR" altLang="en-US" sz="1200" b="1" dirty="0">
                <a:solidFill>
                  <a:schemeClr val="tx1"/>
                </a:solidFill>
              </a:rPr>
              <a:t> 광선이 </a:t>
            </a:r>
            <a:r>
              <a:rPr lang="ko-KR" altLang="en-US" sz="1200" b="1" dirty="0" err="1">
                <a:solidFill>
                  <a:schemeClr val="tx1"/>
                </a:solidFill>
              </a:rPr>
              <a:t>교차할때</a:t>
            </a:r>
            <a:r>
              <a:rPr lang="ko-KR" altLang="en-US" sz="1200" b="1" dirty="0">
                <a:solidFill>
                  <a:schemeClr val="tx1"/>
                </a:solidFill>
              </a:rPr>
              <a:t> 호출되는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광선이 그 경계 상자에 </a:t>
            </a:r>
            <a:r>
              <a:rPr lang="ko-KR" altLang="en-US" sz="1200" b="1" dirty="0" err="1">
                <a:solidFill>
                  <a:schemeClr val="tx1"/>
                </a:solidFill>
              </a:rPr>
              <a:t>닿을때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교차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쉐이더를</a:t>
            </a:r>
            <a:r>
              <a:rPr lang="ko-KR" altLang="en-US" sz="1200" b="1" dirty="0">
                <a:solidFill>
                  <a:schemeClr val="tx1"/>
                </a:solidFill>
              </a:rPr>
              <a:t> 실행하여 표면을 정의한다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쉐이더는</a:t>
            </a:r>
            <a:r>
              <a:rPr lang="ko-KR" altLang="en-US" sz="1200" b="1" dirty="0">
                <a:solidFill>
                  <a:schemeClr val="tx1"/>
                </a:solidFill>
              </a:rPr>
              <a:t> 현재 상태의 </a:t>
            </a:r>
            <a:r>
              <a:rPr lang="en-US" altLang="ko-KR" sz="1200" b="1" dirty="0">
                <a:solidFill>
                  <a:schemeClr val="tx1"/>
                </a:solidFill>
              </a:rPr>
              <a:t>T </a:t>
            </a:r>
            <a:r>
              <a:rPr lang="ko-KR" altLang="en-US" sz="1200" b="1" dirty="0">
                <a:solidFill>
                  <a:schemeClr val="tx1"/>
                </a:solidFill>
              </a:rPr>
              <a:t>값을 포함해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다음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쉐이더에</a:t>
            </a:r>
            <a:r>
              <a:rPr lang="ko-KR" altLang="en-US" sz="1200" b="1" dirty="0">
                <a:solidFill>
                  <a:schemeClr val="tx1"/>
                </a:solidFill>
              </a:rPr>
              <a:t> 전달할 교차점을 설명하는 속성을 정의하게 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- RAY_FLAG </a:t>
            </a:r>
            <a:r>
              <a:rPr lang="ko-KR" altLang="en-US" sz="1200" b="1" dirty="0">
                <a:solidFill>
                  <a:schemeClr val="tx1"/>
                </a:solidFill>
              </a:rPr>
              <a:t>설정되기도하고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또는 적중이 되면 </a:t>
            </a:r>
            <a:r>
              <a:rPr lang="en-US" altLang="ko-KR" sz="1200" b="1" dirty="0">
                <a:solidFill>
                  <a:schemeClr val="tx1"/>
                </a:solidFill>
              </a:rPr>
              <a:t>True</a:t>
            </a:r>
            <a:r>
              <a:rPr lang="ko-KR" altLang="en-US" sz="1200" b="1" dirty="0">
                <a:solidFill>
                  <a:schemeClr val="tx1"/>
                </a:solidFill>
              </a:rPr>
              <a:t>를 반환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거부되면 </a:t>
            </a:r>
            <a:r>
              <a:rPr lang="en-US" altLang="ko-KR" sz="1200" b="1" dirty="0">
                <a:solidFill>
                  <a:schemeClr val="tx1"/>
                </a:solidFill>
              </a:rPr>
              <a:t>False</a:t>
            </a:r>
            <a:r>
              <a:rPr lang="ko-KR" altLang="en-US" sz="1200" b="1" dirty="0">
                <a:solidFill>
                  <a:schemeClr val="tx1"/>
                </a:solidFill>
              </a:rPr>
              <a:t>를 반환한다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교차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쉐이더는</a:t>
            </a:r>
            <a:r>
              <a:rPr lang="ko-KR" altLang="en-US" sz="1200" b="1" dirty="0">
                <a:solidFill>
                  <a:schemeClr val="tx1"/>
                </a:solidFill>
              </a:rPr>
              <a:t> 중복으로 실행될 수 있다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즉 절차적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프리미티브에</a:t>
            </a:r>
            <a:r>
              <a:rPr lang="ko-KR" altLang="en-US" sz="1200" b="1" dirty="0">
                <a:solidFill>
                  <a:schemeClr val="tx1"/>
                </a:solidFill>
              </a:rPr>
              <a:t> 대해 한번만 실행되는 보장이 없다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sz="1200" b="1" dirty="0">
              <a:solidFill>
                <a:srgbClr val="1C4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4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94324" y="303775"/>
            <a:ext cx="6264972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679" b="1" dirty="0">
                <a:solidFill>
                  <a:srgbClr val="1C4587"/>
                </a:solidFill>
              </a:rPr>
              <a:t>Intersection</a:t>
            </a:r>
            <a:r>
              <a:rPr lang="ko-KR" altLang="en-US" sz="1679" b="1" dirty="0">
                <a:solidFill>
                  <a:srgbClr val="1C4587"/>
                </a:solidFill>
              </a:rPr>
              <a:t> </a:t>
            </a:r>
            <a:r>
              <a:rPr lang="en-US" altLang="ko-KR" sz="1679" b="1" dirty="0">
                <a:solidFill>
                  <a:srgbClr val="1C4587"/>
                </a:solidFill>
              </a:rPr>
              <a:t>Shader</a:t>
            </a:r>
            <a:r>
              <a:rPr lang="ko-KR" altLang="en-US" sz="1679" b="1" dirty="0">
                <a:solidFill>
                  <a:srgbClr val="1C4587"/>
                </a:solidFill>
              </a:rPr>
              <a:t> </a:t>
            </a:r>
            <a:r>
              <a:rPr lang="en-US" altLang="ko-KR" sz="1679" b="1" dirty="0">
                <a:solidFill>
                  <a:srgbClr val="1C4587"/>
                </a:solidFill>
              </a:rPr>
              <a:t>[</a:t>
            </a:r>
            <a:r>
              <a:rPr lang="ko-KR" altLang="en-US" sz="1679" b="1" dirty="0">
                <a:solidFill>
                  <a:srgbClr val="1C4587"/>
                </a:solidFill>
              </a:rPr>
              <a:t> </a:t>
            </a:r>
            <a:r>
              <a:rPr lang="en-US" sz="1679" b="1" dirty="0">
                <a:solidFill>
                  <a:srgbClr val="1C4587"/>
                </a:solidFill>
              </a:rPr>
              <a:t>DXR SAMPLE : Procedural</a:t>
            </a:r>
            <a:r>
              <a:rPr lang="ko-KR" altLang="en-US" sz="1679" b="1" dirty="0">
                <a:solidFill>
                  <a:srgbClr val="1C4587"/>
                </a:solidFill>
              </a:rPr>
              <a:t> </a:t>
            </a:r>
            <a:r>
              <a:rPr lang="en-US" altLang="ko-KR" sz="1679" b="1" dirty="0">
                <a:solidFill>
                  <a:srgbClr val="1C4587"/>
                </a:solidFill>
              </a:rPr>
              <a:t>Geometry</a:t>
            </a:r>
            <a:r>
              <a:rPr lang="en-US" sz="1679" b="1" dirty="0">
                <a:solidFill>
                  <a:srgbClr val="1C4587"/>
                </a:solidFill>
              </a:rPr>
              <a:t>]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4288649" y="1003014"/>
            <a:ext cx="4046507" cy="75946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ko-KR" altLang="en-US" sz="1100" b="1" dirty="0">
                <a:solidFill>
                  <a:schemeClr val="tx1"/>
                </a:solidFill>
              </a:rPr>
              <a:t>광선의 정보를 </a:t>
            </a:r>
            <a:r>
              <a:rPr lang="en-US" sz="1100" b="1" dirty="0" err="1">
                <a:solidFill>
                  <a:schemeClr val="tx1"/>
                </a:solidFill>
              </a:rPr>
              <a:t>BottomLevel</a:t>
            </a:r>
            <a:r>
              <a:rPr lang="ko-KR" altLang="en-US" sz="1100" b="1" dirty="0">
                <a:solidFill>
                  <a:schemeClr val="tx1"/>
                </a:solidFill>
              </a:rPr>
              <a:t>가속구조에서의 로컬 좌표와 방향을 토대로 해주며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endParaRPr sz="1100" b="1" dirty="0">
              <a:solidFill>
                <a:schemeClr val="tx1"/>
              </a:solidFill>
            </a:endParaRP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94E2A912-3A04-7C00-87F2-81257C75297E}"/>
              </a:ext>
            </a:extLst>
          </p:cNvPr>
          <p:cNvSpPr txBox="1">
            <a:spLocks/>
          </p:cNvSpPr>
          <p:nvPr/>
        </p:nvSpPr>
        <p:spPr>
          <a:xfrm>
            <a:off x="4667514" y="3216480"/>
            <a:ext cx="3783564" cy="11757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l">
              <a:buSzPts val="1400"/>
            </a:pPr>
            <a:r>
              <a:rPr lang="ko-KR" altLang="en-US" sz="1400" b="1" dirty="0">
                <a:solidFill>
                  <a:schemeClr val="tx1"/>
                </a:solidFill>
              </a:rPr>
              <a:t>절차적 </a:t>
            </a:r>
            <a:r>
              <a:rPr lang="ko-KR" altLang="en-US" sz="1400" b="1" dirty="0" err="1">
                <a:solidFill>
                  <a:schemeClr val="tx1"/>
                </a:solidFill>
              </a:rPr>
              <a:t>프리미티브의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가하학적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경계상자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 속성 타입을 </a:t>
            </a:r>
            <a:r>
              <a:rPr lang="ko-KR" altLang="en-US" sz="1400" b="1" dirty="0" err="1">
                <a:solidFill>
                  <a:schemeClr val="tx1"/>
                </a:solidFill>
              </a:rPr>
              <a:t>구한뒤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</a:p>
          <a:p>
            <a:pPr marL="139700" algn="l">
              <a:buSzPts val="1400"/>
            </a:pPr>
            <a:r>
              <a:rPr lang="ko-KR" altLang="en-US" sz="1400" b="1" dirty="0">
                <a:solidFill>
                  <a:schemeClr val="tx1"/>
                </a:solidFill>
              </a:rPr>
              <a:t>교차 테스트를 진행합니다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57D352-06EE-2269-3A58-15910056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0" y="700560"/>
            <a:ext cx="3875790" cy="1621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9457FE-E4C3-9DFD-17D8-9758A4C03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60" y="2517757"/>
            <a:ext cx="4474321" cy="23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4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481525" y="318175"/>
            <a:ext cx="19077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1679" b="1" dirty="0">
                <a:solidFill>
                  <a:srgbClr val="1C4587"/>
                </a:solidFill>
              </a:rPr>
              <a:t>Any Hit Shader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421300" y="683125"/>
            <a:ext cx="7661434" cy="2131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br>
              <a:rPr lang="en-US" altLang="ko" sz="1200" b="1" dirty="0">
                <a:solidFill>
                  <a:srgbClr val="1C4587"/>
                </a:solidFill>
              </a:rPr>
            </a:br>
            <a:br>
              <a:rPr lang="en-US" altLang="ko" sz="1200" b="1" dirty="0">
                <a:solidFill>
                  <a:srgbClr val="1C4587"/>
                </a:solidFill>
              </a:rPr>
            </a:br>
            <a:br>
              <a:rPr lang="en-US" altLang="ko" sz="1200" b="1" dirty="0">
                <a:solidFill>
                  <a:srgbClr val="1C4587"/>
                </a:solidFill>
              </a:rPr>
            </a:br>
            <a:br>
              <a:rPr lang="en-US" altLang="ko" sz="1200" b="1" dirty="0">
                <a:solidFill>
                  <a:srgbClr val="1C4587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모든 히트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쉐이더는</a:t>
            </a:r>
            <a:r>
              <a:rPr lang="ko-KR" altLang="en-US" sz="1200" b="1" dirty="0">
                <a:solidFill>
                  <a:schemeClr val="tx1"/>
                </a:solidFill>
              </a:rPr>
              <a:t> 교차가 불투명하지 않을 때 호출되고</a:t>
            </a:r>
            <a:r>
              <a:rPr lang="en-US" altLang="ko-KR" sz="1200" b="1" dirty="0">
                <a:solidFill>
                  <a:schemeClr val="tx1"/>
                </a:solidFill>
              </a:rPr>
              <a:t>, Payload(</a:t>
            </a:r>
            <a:r>
              <a:rPr lang="ko-KR" altLang="en-US" sz="1200" b="1" dirty="0">
                <a:solidFill>
                  <a:schemeClr val="tx1"/>
                </a:solidFill>
              </a:rPr>
              <a:t>탑재량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의 매개변수를 </a:t>
            </a:r>
            <a:r>
              <a:rPr lang="ko-KR" altLang="en-US" sz="1200" b="1" dirty="0" err="1">
                <a:solidFill>
                  <a:schemeClr val="tx1"/>
                </a:solidFill>
              </a:rPr>
              <a:t>선언해야한다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또한 교차점 속성을 읽고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페이로트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탑재량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을 수정하고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히트 무시를 판단함을 표시한다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 err="1">
                <a:solidFill>
                  <a:schemeClr val="tx1"/>
                </a:solidFill>
              </a:rPr>
              <a:t>쉐이더의</a:t>
            </a:r>
            <a:r>
              <a:rPr lang="ko-KR" altLang="en-US" sz="1200" b="1" dirty="0">
                <a:solidFill>
                  <a:schemeClr val="tx1"/>
                </a:solidFill>
              </a:rPr>
              <a:t> 실행순서는 </a:t>
            </a:r>
            <a:r>
              <a:rPr lang="ko-KR" altLang="en-US" sz="1200" b="1" dirty="0" err="1">
                <a:solidFill>
                  <a:schemeClr val="tx1"/>
                </a:solidFill>
              </a:rPr>
              <a:t>정의되어있지않으며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적중 시에 해당 </a:t>
            </a:r>
            <a:r>
              <a:rPr lang="en-US" altLang="ko-KR" sz="1200" b="1" dirty="0">
                <a:solidFill>
                  <a:schemeClr val="tx1"/>
                </a:solidFill>
              </a:rPr>
              <a:t>T</a:t>
            </a:r>
            <a:r>
              <a:rPr lang="ko-KR" altLang="en-US" sz="1200" b="1" dirty="0">
                <a:solidFill>
                  <a:schemeClr val="tx1"/>
                </a:solidFill>
              </a:rPr>
              <a:t>값은 </a:t>
            </a:r>
            <a:r>
              <a:rPr lang="en-US" altLang="ko-KR" sz="1200" b="1" dirty="0" err="1">
                <a:solidFill>
                  <a:schemeClr val="tx1"/>
                </a:solidFill>
              </a:rPr>
              <a:t>Tmax</a:t>
            </a:r>
            <a:r>
              <a:rPr lang="ko-KR" altLang="en-US" sz="1200" b="1" dirty="0">
                <a:solidFill>
                  <a:schemeClr val="tx1"/>
                </a:solidFill>
              </a:rPr>
              <a:t>에 해당된다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다른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</a:t>
            </a:r>
            <a:r>
              <a:rPr lang="ko-KR" altLang="en-US" sz="1200" b="1" dirty="0">
                <a:solidFill>
                  <a:schemeClr val="tx1"/>
                </a:solidFill>
              </a:rPr>
              <a:t> 유형과 달리 </a:t>
            </a:r>
            <a:r>
              <a:rPr lang="en-US" altLang="ko-KR" sz="1200" b="1" dirty="0">
                <a:solidFill>
                  <a:schemeClr val="tx1"/>
                </a:solidFill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</a:rPr>
              <a:t>모든 히트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</a:t>
            </a:r>
            <a:r>
              <a:rPr lang="en-US" altLang="ko-KR" sz="1200" b="1" dirty="0">
                <a:solidFill>
                  <a:schemeClr val="tx1"/>
                </a:solidFill>
              </a:rPr>
              <a:t>” </a:t>
            </a:r>
            <a:r>
              <a:rPr lang="ko-KR" altLang="en-US" sz="1200" b="1" dirty="0">
                <a:solidFill>
                  <a:schemeClr val="tx1"/>
                </a:solidFill>
              </a:rPr>
              <a:t>는 </a:t>
            </a:r>
            <a:r>
              <a:rPr lang="ko-KR" altLang="en-US" sz="1200" b="1" dirty="0" err="1">
                <a:solidFill>
                  <a:schemeClr val="tx1"/>
                </a:solidFill>
              </a:rPr>
              <a:t>계산량이</a:t>
            </a:r>
            <a:r>
              <a:rPr lang="ko-KR" altLang="en-US" sz="1200" b="1" dirty="0">
                <a:solidFill>
                  <a:schemeClr val="tx1"/>
                </a:solidFill>
              </a:rPr>
              <a:t> 폭발적으로 증가하기 때문에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새로운 광선을 추적할 수 없지만</a:t>
            </a:r>
            <a:r>
              <a:rPr lang="en-US" altLang="ko-KR" sz="1200" b="1" dirty="0">
                <a:solidFill>
                  <a:schemeClr val="tx1"/>
                </a:solidFill>
              </a:rPr>
              <a:t>, “</a:t>
            </a:r>
            <a:r>
              <a:rPr lang="ko-KR" altLang="en-US" sz="1200" b="1" dirty="0">
                <a:solidFill>
                  <a:schemeClr val="tx1"/>
                </a:solidFill>
              </a:rPr>
              <a:t>최근접 히트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</a:t>
            </a:r>
            <a:r>
              <a:rPr lang="en-US" altLang="ko-KR" sz="1200" b="1" dirty="0">
                <a:solidFill>
                  <a:schemeClr val="tx1"/>
                </a:solidFill>
              </a:rPr>
              <a:t>” </a:t>
            </a:r>
            <a:r>
              <a:rPr lang="ko-KR" altLang="en-US" sz="1200" b="1" dirty="0">
                <a:solidFill>
                  <a:schemeClr val="tx1"/>
                </a:solidFill>
              </a:rPr>
              <a:t>는 새로운 광선을 추적할 수 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endParaRPr sz="1200" b="1" dirty="0">
              <a:solidFill>
                <a:srgbClr val="1C4587"/>
              </a:solidFill>
            </a:endParaRPr>
          </a:p>
        </p:txBody>
      </p:sp>
      <p:pic>
        <p:nvPicPr>
          <p:cNvPr id="1028" name="Picture 4" descr="Khronos Vulkan Ray Tracing API announced – GfxSpeak">
            <a:extLst>
              <a:ext uri="{FF2B5EF4-FFF2-40B4-BE49-F238E27FC236}">
                <a16:creationId xmlns:a16="http://schemas.microsoft.com/office/drawing/2014/main" id="{25D47A94-B736-D5B9-F9BC-1B02B446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25" y="2750400"/>
            <a:ext cx="3984785" cy="22749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29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94324" y="303775"/>
            <a:ext cx="5057964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1679" b="1" dirty="0">
                <a:solidFill>
                  <a:srgbClr val="1C4587"/>
                </a:solidFill>
              </a:rPr>
              <a:t>Hit Shader [ DXR SAMPLE : </a:t>
            </a:r>
            <a:r>
              <a:rPr lang="en-US" sz="1679" b="1" dirty="0" err="1">
                <a:solidFill>
                  <a:srgbClr val="1C4587"/>
                </a:solidFill>
              </a:rPr>
              <a:t>SimpleLighting</a:t>
            </a:r>
            <a:r>
              <a:rPr lang="en-US" sz="1679" b="1" dirty="0">
                <a:solidFill>
                  <a:srgbClr val="1C4587"/>
                </a:solidFill>
              </a:rPr>
              <a:t> ] 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4025706" y="1004448"/>
            <a:ext cx="4046507" cy="75946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ko-KR" altLang="en-US" sz="1100" b="1" dirty="0">
                <a:solidFill>
                  <a:schemeClr val="tx1"/>
                </a:solidFill>
              </a:rPr>
              <a:t>검색되는 </a:t>
            </a:r>
            <a:r>
              <a:rPr lang="ko-KR" altLang="en-US" sz="1100" b="1" dirty="0" err="1">
                <a:solidFill>
                  <a:schemeClr val="tx1"/>
                </a:solidFill>
              </a:rPr>
              <a:t>히트쉐이더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월드좌표계를</a:t>
            </a:r>
            <a:r>
              <a:rPr lang="ko-KR" altLang="en-US" sz="1100" b="1" dirty="0">
                <a:solidFill>
                  <a:schemeClr val="tx1"/>
                </a:solidFill>
              </a:rPr>
              <a:t> 반환한다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광선 월드 좌표 </a:t>
            </a:r>
            <a:r>
              <a:rPr lang="en-US" altLang="ko-KR" sz="1100" b="1" dirty="0">
                <a:solidFill>
                  <a:schemeClr val="tx1"/>
                </a:solidFill>
              </a:rPr>
              <a:t>+ </a:t>
            </a:r>
            <a:r>
              <a:rPr lang="ko-KR" altLang="en-US" sz="1100" b="1" dirty="0">
                <a:solidFill>
                  <a:schemeClr val="tx1"/>
                </a:solidFill>
              </a:rPr>
              <a:t>광선의 현재 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T(</a:t>
            </a:r>
            <a:r>
              <a:rPr lang="en-US" altLang="ko-KR" sz="1100" b="1" dirty="0" err="1">
                <a:solidFill>
                  <a:schemeClr val="tx1"/>
                </a:solidFill>
              </a:rPr>
              <a:t>Tmax</a:t>
            </a:r>
            <a:r>
              <a:rPr lang="en-US" altLang="ko-KR" sz="1100" b="1" dirty="0">
                <a:solidFill>
                  <a:schemeClr val="tx1"/>
                </a:solidFill>
              </a:rPr>
              <a:t>) * </a:t>
            </a:r>
            <a:r>
              <a:rPr lang="ko-KR" altLang="en-US" sz="1100" b="1" dirty="0" err="1">
                <a:solidFill>
                  <a:schemeClr val="tx1"/>
                </a:solidFill>
              </a:rPr>
              <a:t>정규화되지않은</a:t>
            </a:r>
            <a:r>
              <a:rPr lang="ko-KR" altLang="en-US" sz="1100" b="1" dirty="0">
                <a:solidFill>
                  <a:schemeClr val="tx1"/>
                </a:solidFill>
              </a:rPr>
              <a:t> 방향을 반환한다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endParaRPr sz="1100" b="1" dirty="0">
              <a:solidFill>
                <a:srgbClr val="1C4587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5E473D-145C-34FF-861B-BDB7AEC3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3" y="890582"/>
            <a:ext cx="3549632" cy="9411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366500-778A-6611-2057-38B7017ED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5" y="1921724"/>
            <a:ext cx="4155756" cy="984560"/>
          </a:xfrm>
          <a:prstGeom prst="rect">
            <a:avLst/>
          </a:prstGeom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94E2A912-3A04-7C00-87F2-81257C75297E}"/>
              </a:ext>
            </a:extLst>
          </p:cNvPr>
          <p:cNvSpPr txBox="1">
            <a:spLocks/>
          </p:cNvSpPr>
          <p:nvPr/>
        </p:nvSpPr>
        <p:spPr>
          <a:xfrm>
            <a:off x="4572000" y="2178059"/>
            <a:ext cx="3783564" cy="4718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l">
              <a:buSzPts val="1400"/>
            </a:pPr>
            <a:r>
              <a:rPr lang="ko-KR" altLang="en-US" sz="1100" b="1" dirty="0">
                <a:solidFill>
                  <a:schemeClr val="tx1"/>
                </a:solidFill>
              </a:rPr>
              <a:t>적중된 위치의 중심축에서 사용되는 정점의 속성으로 </a:t>
            </a:r>
            <a:r>
              <a:rPr lang="ko-KR" altLang="en-US" sz="1100" b="1" dirty="0" err="1">
                <a:solidFill>
                  <a:schemeClr val="tx1"/>
                </a:solidFill>
              </a:rPr>
              <a:t>부터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보간된</a:t>
            </a:r>
            <a:r>
              <a:rPr lang="ko-KR" altLang="en-US" sz="1100" b="1" dirty="0">
                <a:solidFill>
                  <a:schemeClr val="tx1"/>
                </a:solidFill>
              </a:rPr>
              <a:t> 적중 위치속성을 업데이트한다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599F8CFA-AD4A-13B7-A448-C3C271796526}"/>
              </a:ext>
            </a:extLst>
          </p:cNvPr>
          <p:cNvSpPr txBox="1">
            <a:spLocks/>
          </p:cNvSpPr>
          <p:nvPr/>
        </p:nvSpPr>
        <p:spPr>
          <a:xfrm>
            <a:off x="4342081" y="3352877"/>
            <a:ext cx="3563519" cy="14139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l">
              <a:buSzPts val="1400"/>
            </a:pPr>
            <a:r>
              <a:rPr lang="ko-KR" altLang="en-US" sz="1100" b="1" dirty="0">
                <a:solidFill>
                  <a:schemeClr val="tx1"/>
                </a:solidFill>
              </a:rPr>
              <a:t>적중될 삼각형의 베이스 정보를 가져오고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삼각형 정점에 해당하는 정점 </a:t>
            </a:r>
            <a:r>
              <a:rPr lang="ko-KR" altLang="en-US" sz="1100" b="1" dirty="0" err="1">
                <a:solidFill>
                  <a:schemeClr val="tx1"/>
                </a:solidFill>
              </a:rPr>
              <a:t>법선을</a:t>
            </a:r>
            <a:r>
              <a:rPr lang="ko-KR" altLang="en-US" sz="1100" b="1" dirty="0">
                <a:solidFill>
                  <a:schemeClr val="tx1"/>
                </a:solidFill>
              </a:rPr>
              <a:t> 검색하고 </a:t>
            </a:r>
            <a:r>
              <a:rPr lang="ko-KR" altLang="en-US" sz="1100" b="1" dirty="0" err="1">
                <a:solidFill>
                  <a:schemeClr val="tx1"/>
                </a:solidFill>
              </a:rPr>
              <a:t>법선을</a:t>
            </a:r>
            <a:r>
              <a:rPr lang="ko-KR" altLang="en-US" sz="1100" b="1" dirty="0">
                <a:solidFill>
                  <a:schemeClr val="tx1"/>
                </a:solidFill>
              </a:rPr>
              <a:t> 계산한다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139700" algn="l">
              <a:buSzPts val="1400"/>
            </a:pPr>
            <a:endParaRPr lang="en-US" altLang="ko-KR" sz="1100" b="1" dirty="0">
              <a:solidFill>
                <a:schemeClr val="tx1"/>
              </a:solidFill>
            </a:endParaRPr>
          </a:p>
          <a:p>
            <a:pPr marL="139700" algn="l">
              <a:buSzPts val="1400"/>
            </a:pPr>
            <a:r>
              <a:rPr lang="ko-KR" altLang="en-US" sz="1100" b="1" dirty="0">
                <a:solidFill>
                  <a:schemeClr val="tx1"/>
                </a:solidFill>
              </a:rPr>
              <a:t>계산된 </a:t>
            </a:r>
            <a:r>
              <a:rPr lang="ko-KR" altLang="en-US" sz="1100" b="1" dirty="0" err="1">
                <a:solidFill>
                  <a:schemeClr val="tx1"/>
                </a:solidFill>
              </a:rPr>
              <a:t>법선의</a:t>
            </a:r>
            <a:r>
              <a:rPr lang="ko-KR" altLang="en-US" sz="1100" b="1" dirty="0">
                <a:solidFill>
                  <a:schemeClr val="tx1"/>
                </a:solidFill>
              </a:rPr>
              <a:t> 정보를 </a:t>
            </a:r>
            <a:r>
              <a:rPr lang="en-US" altLang="ko-KR" sz="1100" b="1" dirty="0">
                <a:solidFill>
                  <a:schemeClr val="tx1"/>
                </a:solidFill>
              </a:rPr>
              <a:t>Diffuse </a:t>
            </a:r>
            <a:r>
              <a:rPr lang="ko-KR" altLang="en-US" sz="1100" b="1" dirty="0">
                <a:solidFill>
                  <a:schemeClr val="tx1"/>
                </a:solidFill>
              </a:rPr>
              <a:t>조명색상을 기입하는데 사용하여 최종색상을 도출한다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139700" algn="l">
              <a:buSzPts val="1400"/>
            </a:pPr>
            <a:endParaRPr lang="en-US" altLang="ko-KR" sz="1100" b="1" dirty="0">
              <a:solidFill>
                <a:schemeClr val="tx1"/>
              </a:solidFill>
            </a:endParaRPr>
          </a:p>
          <a:p>
            <a:pPr marL="139700" algn="l">
              <a:buSzPts val="1400"/>
            </a:pPr>
            <a:r>
              <a:rPr lang="ko-KR" altLang="en-US" sz="1100" b="1" dirty="0">
                <a:solidFill>
                  <a:schemeClr val="tx1"/>
                </a:solidFill>
              </a:rPr>
              <a:t>최종색상을 색상 탑재량</a:t>
            </a:r>
            <a:r>
              <a:rPr lang="en-US" altLang="ko-KR" sz="1100" b="1" dirty="0">
                <a:solidFill>
                  <a:schemeClr val="tx1"/>
                </a:solidFill>
              </a:rPr>
              <a:t>(Payload)</a:t>
            </a:r>
            <a:r>
              <a:rPr lang="ko-KR" altLang="en-US" sz="1100" b="1" dirty="0">
                <a:solidFill>
                  <a:schemeClr val="tx1"/>
                </a:solidFill>
              </a:rPr>
              <a:t>에 저장한다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4A5589-A865-B549-E71E-72F6AE14A6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859"/>
          <a:stretch/>
        </p:blipFill>
        <p:spPr>
          <a:xfrm>
            <a:off x="294324" y="3719890"/>
            <a:ext cx="3729490" cy="10660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29D9C6-8D52-D6F7-ACD0-1E6E2C21B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4" y="3177957"/>
            <a:ext cx="3729490" cy="4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1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96788" y="451301"/>
            <a:ext cx="2692715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679" b="1" dirty="0">
                <a:solidFill>
                  <a:srgbClr val="1C4587"/>
                </a:solidFill>
              </a:rPr>
              <a:t>Miss</a:t>
            </a:r>
            <a:r>
              <a:rPr lang="ko-KR" altLang="en-US" sz="1679" b="1" dirty="0">
                <a:solidFill>
                  <a:srgbClr val="1C4587"/>
                </a:solidFill>
              </a:rPr>
              <a:t> </a:t>
            </a:r>
            <a:r>
              <a:rPr lang="en-US" altLang="ko-KR" sz="1679" b="1" dirty="0">
                <a:solidFill>
                  <a:srgbClr val="1C4587"/>
                </a:solidFill>
              </a:rPr>
              <a:t>Shader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421300" y="908609"/>
            <a:ext cx="7661434" cy="227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br>
              <a:rPr lang="en-US" altLang="ko-KR" sz="1200" b="1" dirty="0">
                <a:solidFill>
                  <a:schemeClr val="tx1"/>
                </a:solidFill>
              </a:rPr>
            </a:br>
            <a:endParaRPr sz="1200" b="1" dirty="0">
              <a:solidFill>
                <a:srgbClr val="1C4587"/>
              </a:solidFill>
            </a:endParaRPr>
          </a:p>
        </p:txBody>
      </p: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C70932D0-5929-9480-36A6-01E3E350EE34}"/>
              </a:ext>
            </a:extLst>
          </p:cNvPr>
          <p:cNvSpPr txBox="1">
            <a:spLocks/>
          </p:cNvSpPr>
          <p:nvPr/>
        </p:nvSpPr>
        <p:spPr>
          <a:xfrm>
            <a:off x="646852" y="880301"/>
            <a:ext cx="6680540" cy="116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l">
              <a:buSzPts val="1400"/>
            </a:pPr>
            <a:br>
              <a:rPr lang="ko-KR" altLang="en-US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형상과 </a:t>
            </a:r>
            <a:r>
              <a:rPr lang="ko-KR" altLang="en-US" sz="1200" b="1" dirty="0" err="1">
                <a:solidFill>
                  <a:schemeClr val="tx1"/>
                </a:solidFill>
              </a:rPr>
              <a:t>교차하지않는</a:t>
            </a:r>
            <a:r>
              <a:rPr lang="ko-KR" altLang="en-US" sz="1200" b="1" dirty="0">
                <a:solidFill>
                  <a:schemeClr val="tx1"/>
                </a:solidFill>
              </a:rPr>
              <a:t> 광선의 경우 지정된다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139700" algn="l">
              <a:buSzPts val="1400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139700" algn="l">
              <a:buSzPts val="1400"/>
            </a:pPr>
            <a:r>
              <a:rPr lang="ko-KR" altLang="en-US" sz="1200" b="1" dirty="0">
                <a:solidFill>
                  <a:schemeClr val="tx1"/>
                </a:solidFill>
              </a:rPr>
              <a:t>광선 </a:t>
            </a:r>
            <a:r>
              <a:rPr lang="en-US" altLang="ko-KR" sz="1200" b="1" dirty="0">
                <a:solidFill>
                  <a:schemeClr val="tx1"/>
                </a:solidFill>
              </a:rPr>
              <a:t>Payload</a:t>
            </a:r>
            <a:r>
              <a:rPr lang="ko-KR" altLang="en-US" sz="1200" b="1" dirty="0">
                <a:solidFill>
                  <a:schemeClr val="tx1"/>
                </a:solidFill>
              </a:rPr>
              <a:t>를 수정하고 추가 광선을 </a:t>
            </a:r>
            <a:r>
              <a:rPr lang="ko-KR" altLang="en-US" sz="1200" b="1" dirty="0" err="1">
                <a:solidFill>
                  <a:schemeClr val="tx1"/>
                </a:solidFill>
              </a:rPr>
              <a:t>생설할</a:t>
            </a:r>
            <a:r>
              <a:rPr lang="ko-KR" altLang="en-US" sz="1200" b="1" dirty="0">
                <a:solidFill>
                  <a:schemeClr val="tx1"/>
                </a:solidFill>
              </a:rPr>
              <a:t> 수 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139700" algn="l">
              <a:buSzPts val="1400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139700" algn="l">
              <a:buSzPts val="1400"/>
            </a:pPr>
            <a:r>
              <a:rPr lang="ko-KR" altLang="en-US" sz="1200" b="1" dirty="0">
                <a:solidFill>
                  <a:schemeClr val="tx1"/>
                </a:solidFill>
              </a:rPr>
              <a:t>사용가능한 교차 속성은 </a:t>
            </a:r>
            <a:r>
              <a:rPr lang="ko-KR" altLang="en-US" sz="1200" b="1" dirty="0" err="1">
                <a:solidFill>
                  <a:schemeClr val="tx1"/>
                </a:solidFill>
              </a:rPr>
              <a:t>존재하지않는다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rgbClr val="1C4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591B35-32B9-51DD-5803-ADDAE17A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32" y="0"/>
            <a:ext cx="5041744" cy="2730945"/>
          </a:xfrm>
          <a:prstGeom prst="rect">
            <a:avLst/>
          </a:prstGeom>
        </p:spPr>
      </p:pic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3DD065BE-C7DF-740C-F792-5E5D56E362DA}"/>
              </a:ext>
            </a:extLst>
          </p:cNvPr>
          <p:cNvSpPr txBox="1">
            <a:spLocks/>
          </p:cNvSpPr>
          <p:nvPr/>
        </p:nvSpPr>
        <p:spPr>
          <a:xfrm>
            <a:off x="316288" y="303775"/>
            <a:ext cx="2597600" cy="46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1679" b="1" dirty="0">
                <a:solidFill>
                  <a:srgbClr val="1C4587"/>
                </a:solidFill>
              </a:rPr>
              <a:t>RTX API </a:t>
            </a:r>
            <a:r>
              <a:rPr lang="en-US" sz="1679" b="1" dirty="0" err="1">
                <a:solidFill>
                  <a:srgbClr val="1C4587"/>
                </a:solidFill>
              </a:rPr>
              <a:t>PipeLine</a:t>
            </a:r>
            <a:endParaRPr lang="en-US" sz="1679" b="1" dirty="0">
              <a:solidFill>
                <a:srgbClr val="1C4587"/>
              </a:solidFill>
            </a:endParaRPr>
          </a:p>
        </p:txBody>
      </p:sp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FD0D2A07-AB19-4E49-8023-FBB6CB2B04EF}"/>
              </a:ext>
            </a:extLst>
          </p:cNvPr>
          <p:cNvSpPr txBox="1">
            <a:spLocks/>
          </p:cNvSpPr>
          <p:nvPr/>
        </p:nvSpPr>
        <p:spPr>
          <a:xfrm>
            <a:off x="744388" y="2730945"/>
            <a:ext cx="6680540" cy="198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8300" indent="-228600" algn="l">
              <a:lnSpc>
                <a:spcPct val="150000"/>
              </a:lnSpc>
              <a:buSzPts val="1400"/>
              <a:buAutoNum type="alphaLcParenBoth"/>
            </a:pPr>
            <a:r>
              <a:rPr lang="ko-KR" altLang="en-US" sz="1000" b="1" dirty="0">
                <a:solidFill>
                  <a:srgbClr val="1C4587"/>
                </a:solidFill>
              </a:rPr>
              <a:t> 광선은 광선 생성 </a:t>
            </a:r>
            <a:r>
              <a:rPr lang="ko-KR" altLang="en-US" sz="1000" b="1" dirty="0" err="1">
                <a:solidFill>
                  <a:srgbClr val="1C4587"/>
                </a:solidFill>
              </a:rPr>
              <a:t>쉐이더에서</a:t>
            </a:r>
            <a:r>
              <a:rPr lang="ko-KR" altLang="en-US" sz="1000" b="1" dirty="0">
                <a:solidFill>
                  <a:srgbClr val="1C4587"/>
                </a:solidFill>
              </a:rPr>
              <a:t> 추적되고 가속구조를 통과한다</a:t>
            </a:r>
            <a:r>
              <a:rPr lang="en-US" altLang="ko-KR" sz="1000" b="1" dirty="0">
                <a:solidFill>
                  <a:srgbClr val="1C4587"/>
                </a:solidFill>
              </a:rPr>
              <a:t>.</a:t>
            </a:r>
          </a:p>
          <a:p>
            <a:pPr marL="368300" indent="-228600" algn="l">
              <a:lnSpc>
                <a:spcPct val="150000"/>
              </a:lnSpc>
              <a:buSzPts val="1400"/>
              <a:buAutoNum type="alphaLcParenBoth"/>
            </a:pPr>
            <a:r>
              <a:rPr lang="ko-KR" altLang="en-US" sz="1000" b="1" dirty="0">
                <a:solidFill>
                  <a:srgbClr val="1C4587"/>
                </a:solidFill>
              </a:rPr>
              <a:t> 순회하는 동안 광선은 가속 구조의 </a:t>
            </a:r>
            <a:r>
              <a:rPr lang="ko-KR" altLang="en-US" sz="1000" b="1" dirty="0" err="1">
                <a:solidFill>
                  <a:srgbClr val="1C4587"/>
                </a:solidFill>
              </a:rPr>
              <a:t>리프노드에서</a:t>
            </a:r>
            <a:r>
              <a:rPr lang="ko-KR" altLang="en-US" sz="1000" b="1" dirty="0">
                <a:solidFill>
                  <a:srgbClr val="1C4587"/>
                </a:solidFill>
              </a:rPr>
              <a:t> </a:t>
            </a:r>
            <a:r>
              <a:rPr lang="ko-KR" altLang="en-US" sz="1000" b="1" dirty="0" err="1">
                <a:solidFill>
                  <a:srgbClr val="1C4587"/>
                </a:solidFill>
              </a:rPr>
              <a:t>프리미티브에</a:t>
            </a:r>
            <a:r>
              <a:rPr lang="ko-KR" altLang="en-US" sz="1000" b="1" dirty="0">
                <a:solidFill>
                  <a:srgbClr val="1C4587"/>
                </a:solidFill>
              </a:rPr>
              <a:t> 대해 테스트 되지만</a:t>
            </a:r>
            <a:r>
              <a:rPr lang="en-US" altLang="ko-KR" sz="1000" b="1" dirty="0">
                <a:solidFill>
                  <a:srgbClr val="1C4587"/>
                </a:solidFill>
              </a:rPr>
              <a:t>, </a:t>
            </a:r>
            <a:r>
              <a:rPr lang="ko-KR" altLang="en-US" sz="1000" b="1" dirty="0">
                <a:solidFill>
                  <a:srgbClr val="1C4587"/>
                </a:solidFill>
              </a:rPr>
              <a:t>삼각형의 경우 교차 </a:t>
            </a:r>
            <a:r>
              <a:rPr lang="ko-KR" altLang="en-US" sz="1000" b="1" dirty="0" err="1">
                <a:solidFill>
                  <a:srgbClr val="1C4587"/>
                </a:solidFill>
              </a:rPr>
              <a:t>쉐이더는</a:t>
            </a:r>
            <a:r>
              <a:rPr lang="ko-KR" altLang="en-US" sz="1000" b="1" dirty="0">
                <a:solidFill>
                  <a:srgbClr val="1C4587"/>
                </a:solidFill>
              </a:rPr>
              <a:t> 하드웨어에서 수행되므로 테스트의 필요가 없다</a:t>
            </a:r>
            <a:r>
              <a:rPr lang="en-US" altLang="ko-KR" sz="1000" b="1" dirty="0">
                <a:solidFill>
                  <a:srgbClr val="1C4587"/>
                </a:solidFill>
              </a:rPr>
              <a:t>.</a:t>
            </a:r>
          </a:p>
          <a:p>
            <a:pPr marL="368300" indent="-228600" algn="l">
              <a:lnSpc>
                <a:spcPct val="150000"/>
              </a:lnSpc>
              <a:buSzPts val="1400"/>
              <a:buAutoNum type="alphaLcParenBoth"/>
            </a:pPr>
            <a:r>
              <a:rPr lang="en-US" altLang="ko-KR" sz="1000" b="1" dirty="0">
                <a:solidFill>
                  <a:srgbClr val="1C4587"/>
                </a:solidFill>
              </a:rPr>
              <a:t> </a:t>
            </a:r>
            <a:r>
              <a:rPr lang="ko-KR" altLang="en-US" sz="1000" b="1" dirty="0">
                <a:solidFill>
                  <a:srgbClr val="1C4587"/>
                </a:solidFill>
              </a:rPr>
              <a:t>교차점이 발견되면 </a:t>
            </a:r>
            <a:r>
              <a:rPr lang="en-US" altLang="ko-KR" sz="1000" b="1" dirty="0">
                <a:solidFill>
                  <a:srgbClr val="1C4587"/>
                </a:solidFill>
              </a:rPr>
              <a:t>“</a:t>
            </a:r>
            <a:r>
              <a:rPr lang="ko-KR" altLang="en-US" sz="1000" b="1" dirty="0">
                <a:solidFill>
                  <a:srgbClr val="1C4587"/>
                </a:solidFill>
              </a:rPr>
              <a:t>모든 히트 </a:t>
            </a:r>
            <a:r>
              <a:rPr lang="ko-KR" altLang="en-US" sz="1000" b="1" dirty="0" err="1">
                <a:solidFill>
                  <a:srgbClr val="1C4587"/>
                </a:solidFill>
              </a:rPr>
              <a:t>쉐이더</a:t>
            </a:r>
            <a:r>
              <a:rPr lang="en-US" altLang="ko-KR" sz="1000" b="1" dirty="0">
                <a:solidFill>
                  <a:srgbClr val="1C4587"/>
                </a:solidFill>
              </a:rPr>
              <a:t>” </a:t>
            </a:r>
            <a:r>
              <a:rPr lang="ko-KR" altLang="en-US" sz="1000" b="1" dirty="0">
                <a:solidFill>
                  <a:srgbClr val="1C4587"/>
                </a:solidFill>
              </a:rPr>
              <a:t>가 호출된다</a:t>
            </a:r>
            <a:r>
              <a:rPr lang="en-US" altLang="ko-KR" sz="1000" b="1" dirty="0">
                <a:solidFill>
                  <a:srgbClr val="1C4587"/>
                </a:solidFill>
              </a:rPr>
              <a:t>.</a:t>
            </a:r>
          </a:p>
          <a:p>
            <a:pPr marL="368300" indent="-228600" algn="l">
              <a:lnSpc>
                <a:spcPct val="150000"/>
              </a:lnSpc>
              <a:buSzPts val="1400"/>
              <a:buAutoNum type="alphaLcParenBoth"/>
            </a:pPr>
            <a:r>
              <a:rPr lang="ko-KR" altLang="en-US" sz="1000" b="1" dirty="0">
                <a:solidFill>
                  <a:srgbClr val="1C4587"/>
                </a:solidFill>
              </a:rPr>
              <a:t> 순회가 완료되고</a:t>
            </a:r>
            <a:r>
              <a:rPr lang="en-US" altLang="ko-KR" sz="1000" b="1" dirty="0">
                <a:solidFill>
                  <a:srgbClr val="1C4587"/>
                </a:solidFill>
              </a:rPr>
              <a:t>, </a:t>
            </a:r>
            <a:r>
              <a:rPr lang="ko-KR" altLang="en-US" sz="1000" b="1" dirty="0">
                <a:solidFill>
                  <a:srgbClr val="1C4587"/>
                </a:solidFill>
              </a:rPr>
              <a:t>히트가 발견되면 히트 기하학의 </a:t>
            </a:r>
            <a:r>
              <a:rPr lang="en-US" altLang="ko-KR" sz="1000" b="1" dirty="0">
                <a:solidFill>
                  <a:srgbClr val="1C4587"/>
                </a:solidFill>
              </a:rPr>
              <a:t>“ </a:t>
            </a:r>
            <a:r>
              <a:rPr lang="ko-KR" altLang="en-US" sz="1000" b="1" dirty="0">
                <a:solidFill>
                  <a:srgbClr val="1C4587"/>
                </a:solidFill>
              </a:rPr>
              <a:t>최근접 히트 </a:t>
            </a:r>
            <a:r>
              <a:rPr lang="ko-KR" altLang="en-US" sz="1000" b="1" dirty="0" err="1">
                <a:solidFill>
                  <a:srgbClr val="1C4587"/>
                </a:solidFill>
              </a:rPr>
              <a:t>쉐이더</a:t>
            </a:r>
            <a:r>
              <a:rPr lang="en-US" altLang="ko-KR" sz="1000" b="1" dirty="0">
                <a:solidFill>
                  <a:srgbClr val="1C4587"/>
                </a:solidFill>
              </a:rPr>
              <a:t>“ </a:t>
            </a:r>
            <a:r>
              <a:rPr lang="ko-KR" altLang="en-US" sz="1000" b="1" dirty="0">
                <a:solidFill>
                  <a:srgbClr val="1C4587"/>
                </a:solidFill>
              </a:rPr>
              <a:t>가 호출된다</a:t>
            </a:r>
            <a:r>
              <a:rPr lang="en-US" altLang="ko-KR" sz="1000" b="1" dirty="0">
                <a:solidFill>
                  <a:srgbClr val="1C4587"/>
                </a:solidFill>
              </a:rPr>
              <a:t>.</a:t>
            </a:r>
          </a:p>
          <a:p>
            <a:pPr marL="368300" indent="-228600" algn="l">
              <a:lnSpc>
                <a:spcPct val="150000"/>
              </a:lnSpc>
              <a:buSzPts val="1400"/>
              <a:buAutoNum type="alphaLcParenBoth"/>
            </a:pPr>
            <a:r>
              <a:rPr lang="ko-KR" altLang="en-US" sz="1000" b="1" dirty="0">
                <a:solidFill>
                  <a:srgbClr val="1C4587"/>
                </a:solidFill>
              </a:rPr>
              <a:t> 그렇지 않을 경우</a:t>
            </a:r>
            <a:r>
              <a:rPr lang="en-US" altLang="ko-KR" sz="1000" b="1" dirty="0">
                <a:solidFill>
                  <a:srgbClr val="1C4587"/>
                </a:solidFill>
              </a:rPr>
              <a:t>, “</a:t>
            </a:r>
            <a:r>
              <a:rPr lang="ko-KR" altLang="en-US" sz="1000" b="1" dirty="0">
                <a:solidFill>
                  <a:srgbClr val="1C4587"/>
                </a:solidFill>
              </a:rPr>
              <a:t>미스 </a:t>
            </a:r>
            <a:r>
              <a:rPr lang="ko-KR" altLang="en-US" sz="1000" b="1" dirty="0" err="1">
                <a:solidFill>
                  <a:srgbClr val="1C4587"/>
                </a:solidFill>
              </a:rPr>
              <a:t>쉐이더</a:t>
            </a:r>
            <a:r>
              <a:rPr lang="en-US" altLang="ko-KR" sz="1000" b="1" dirty="0">
                <a:solidFill>
                  <a:srgbClr val="1C4587"/>
                </a:solidFill>
              </a:rPr>
              <a:t>”</a:t>
            </a:r>
            <a:r>
              <a:rPr lang="ko-KR" altLang="en-US" sz="1000" b="1" dirty="0">
                <a:solidFill>
                  <a:srgbClr val="1C4587"/>
                </a:solidFill>
              </a:rPr>
              <a:t>가 호출된다</a:t>
            </a:r>
            <a:r>
              <a:rPr lang="en-US" altLang="ko-KR" sz="1000" b="1" dirty="0">
                <a:solidFill>
                  <a:srgbClr val="1C4587"/>
                </a:solidFill>
              </a:rPr>
              <a:t>. </a:t>
            </a:r>
          </a:p>
          <a:p>
            <a:pPr marL="139700" algn="l">
              <a:lnSpc>
                <a:spcPct val="150000"/>
              </a:lnSpc>
              <a:buSzPts val="1400"/>
            </a:pPr>
            <a:r>
              <a:rPr lang="ko-KR" altLang="en-US" sz="1000" b="1" dirty="0">
                <a:solidFill>
                  <a:srgbClr val="1C4587"/>
                </a:solidFill>
              </a:rPr>
              <a:t>그 다음 </a:t>
            </a:r>
            <a:r>
              <a:rPr lang="ko-KR" altLang="en-US" sz="1000" b="1" dirty="0" err="1">
                <a:solidFill>
                  <a:srgbClr val="1C4587"/>
                </a:solidFill>
              </a:rPr>
              <a:t>쉐이더는</a:t>
            </a:r>
            <a:r>
              <a:rPr lang="ko-KR" altLang="en-US" sz="1000" b="1" dirty="0">
                <a:solidFill>
                  <a:srgbClr val="1C4587"/>
                </a:solidFill>
              </a:rPr>
              <a:t> </a:t>
            </a:r>
            <a:r>
              <a:rPr lang="en-US" altLang="ko-KR" sz="1000" b="1" dirty="0" err="1">
                <a:solidFill>
                  <a:srgbClr val="1C4587"/>
                </a:solidFill>
              </a:rPr>
              <a:t>TraceRay</a:t>
            </a:r>
            <a:r>
              <a:rPr lang="en-US" altLang="ko-KR" sz="1000" b="1" dirty="0">
                <a:solidFill>
                  <a:srgbClr val="1C4587"/>
                </a:solidFill>
              </a:rPr>
              <a:t>() </a:t>
            </a:r>
            <a:r>
              <a:rPr lang="ko-KR" altLang="en-US" sz="1000" b="1" dirty="0">
                <a:solidFill>
                  <a:srgbClr val="1C4587"/>
                </a:solidFill>
              </a:rPr>
              <a:t>호출자에게 제어를 반환하거나 재귀 추적 호출을 수행할 수 있다</a:t>
            </a:r>
            <a:r>
              <a:rPr lang="en-US" altLang="ko-KR" sz="1000" b="1" dirty="0">
                <a:solidFill>
                  <a:srgbClr val="1C4587"/>
                </a:solidFill>
              </a:rPr>
              <a:t>.</a:t>
            </a:r>
            <a:endParaRPr lang="ko-KR" altLang="en-US" sz="1000" b="1" dirty="0">
              <a:solidFill>
                <a:srgbClr val="1C4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3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94325" y="303775"/>
            <a:ext cx="19077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679" b="1">
                <a:solidFill>
                  <a:srgbClr val="1C4587"/>
                </a:solidFill>
              </a:rPr>
              <a:t>Scheduilling</a:t>
            </a:r>
            <a:endParaRPr sz="1679" b="1">
              <a:solidFill>
                <a:srgbClr val="1C4587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735" y="763675"/>
            <a:ext cx="5946525" cy="16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2625" y="2304025"/>
            <a:ext cx="7640100" cy="24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79" b="1"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79" b="1"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79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 dirty="0"/>
              <a:t>Cpu의 자원배정을 적절히 하기위함을 목표로 한다.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 dirty="0"/>
              <a:t>작업은 고정기능 작업과 부분 혹은 완전히 프로그래밍이 가능한 작업의 조합이다.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 dirty="0"/>
              <a:t>가장 큰 고정기능 작업인 가속구조를 형성하여 광선 교차점을 효율적으로 찾는 것을 목표로한다. 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 dirty="0"/>
              <a:t>셰이더의 영역에서 프로그래밍 가능한 작업</a:t>
            </a:r>
            <a:endParaRPr sz="1400"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 b="1" dirty="0"/>
              <a:t>광선 생성</a:t>
            </a:r>
            <a:endParaRPr sz="1400"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 b="1" dirty="0"/>
              <a:t>기하학에 대한 교차 결정</a:t>
            </a:r>
            <a:endParaRPr sz="1400"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○"/>
            </a:pPr>
            <a:r>
              <a:rPr lang="ko" sz="1400" b="1" dirty="0"/>
              <a:t>광선 교차처리(히트) 및 교차 미스</a:t>
            </a:r>
            <a:r>
              <a:rPr lang="ko" sz="1400" b="1" dirty="0">
                <a:solidFill>
                  <a:srgbClr val="1C4587"/>
                </a:solidFill>
              </a:rPr>
              <a:t>  </a:t>
            </a:r>
            <a:endParaRPr sz="1400" b="1" dirty="0">
              <a:solidFill>
                <a:srgbClr val="1C4587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79" b="1" dirty="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94325" y="303775"/>
            <a:ext cx="19077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679" b="1" dirty="0">
                <a:solidFill>
                  <a:srgbClr val="1C4587"/>
                </a:solidFill>
              </a:rPr>
              <a:t>Ray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197030" y="2848026"/>
            <a:ext cx="6663376" cy="21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br>
              <a:rPr lang="en-US" altLang="ko" sz="1400" b="1" dirty="0">
                <a:solidFill>
                  <a:srgbClr val="1C4587"/>
                </a:solidFill>
              </a:rPr>
            </a:br>
            <a:br>
              <a:rPr lang="en-US" altLang="ko" sz="1100" b="1" dirty="0">
                <a:solidFill>
                  <a:srgbClr val="1C4587"/>
                </a:solidFill>
              </a:rPr>
            </a:br>
            <a:r>
              <a:rPr lang="en-US" altLang="ko" sz="1100" b="1" dirty="0">
                <a:solidFill>
                  <a:schemeClr val="tx1"/>
                </a:solidFill>
              </a:rPr>
              <a:t>* </a:t>
            </a:r>
            <a:r>
              <a:rPr lang="ko-KR" altLang="en-US" sz="1100" b="1" dirty="0">
                <a:solidFill>
                  <a:schemeClr val="tx1"/>
                </a:solidFill>
              </a:rPr>
              <a:t>광선은 간격을 따라 </a:t>
            </a:r>
            <a:r>
              <a:rPr lang="en-US" altLang="ko-KR" sz="1100" b="1" dirty="0">
                <a:solidFill>
                  <a:schemeClr val="tx1"/>
                </a:solidFill>
              </a:rPr>
              <a:t>T</a:t>
            </a:r>
            <a:r>
              <a:rPr lang="ko-KR" altLang="en-US" sz="1100" b="1" dirty="0">
                <a:solidFill>
                  <a:schemeClr val="tx1"/>
                </a:solidFill>
              </a:rPr>
              <a:t>위치에서 교차가 발생할 수 있는 원점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방향 및 간격</a:t>
            </a:r>
            <a:r>
              <a:rPr lang="en-US" altLang="ko-KR" sz="1100" b="1" dirty="0">
                <a:solidFill>
                  <a:schemeClr val="tx1"/>
                </a:solidFill>
              </a:rPr>
              <a:t>[ </a:t>
            </a:r>
            <a:r>
              <a:rPr lang="en-US" altLang="ko-KR" sz="1100" b="1" dirty="0" err="1">
                <a:solidFill>
                  <a:schemeClr val="tx1"/>
                </a:solidFill>
              </a:rPr>
              <a:t>Tmin</a:t>
            </a:r>
            <a:r>
              <a:rPr lang="en-US" altLang="ko-KR" sz="1100" b="1" dirty="0">
                <a:solidFill>
                  <a:schemeClr val="tx1"/>
                </a:solidFill>
              </a:rPr>
              <a:t> – </a:t>
            </a:r>
            <a:r>
              <a:rPr lang="en-US" altLang="ko-KR" sz="1100" b="1" dirty="0" err="1">
                <a:solidFill>
                  <a:schemeClr val="tx1"/>
                </a:solidFill>
              </a:rPr>
              <a:t>Tmax</a:t>
            </a:r>
            <a:r>
              <a:rPr lang="en-US" altLang="ko-KR" sz="1100" b="1" dirty="0">
                <a:solidFill>
                  <a:schemeClr val="tx1"/>
                </a:solidFill>
              </a:rPr>
              <a:t> ]</a:t>
            </a:r>
            <a:r>
              <a:rPr lang="ko-KR" altLang="en-US" sz="1100" b="1" dirty="0">
                <a:solidFill>
                  <a:schemeClr val="tx1"/>
                </a:solidFill>
              </a:rPr>
              <a:t>이다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br>
              <a:rPr lang="en-US" altLang="ko" sz="1100" b="1" dirty="0">
                <a:solidFill>
                  <a:schemeClr val="tx1"/>
                </a:solidFill>
              </a:rPr>
            </a:br>
            <a:br>
              <a:rPr lang="en-US" altLang="ko" sz="1100" b="1" dirty="0">
                <a:solidFill>
                  <a:schemeClr val="tx1"/>
                </a:solidFill>
              </a:rPr>
            </a:br>
            <a:r>
              <a:rPr lang="en-US" altLang="ko" sz="1100" b="1" dirty="0">
                <a:solidFill>
                  <a:schemeClr val="tx1"/>
                </a:solidFill>
              </a:rPr>
              <a:t>* </a:t>
            </a:r>
            <a:r>
              <a:rPr lang="en-US" altLang="ko" sz="1100" b="1" dirty="0" err="1">
                <a:solidFill>
                  <a:schemeClr val="tx1"/>
                </a:solidFill>
              </a:rPr>
              <a:t>TraceRay</a:t>
            </a:r>
            <a:r>
              <a:rPr lang="en-US" altLang="ko" sz="1100" b="1" dirty="0">
                <a:solidFill>
                  <a:schemeClr val="tx1"/>
                </a:solidFill>
              </a:rPr>
              <a:t>() </a:t>
            </a:r>
            <a:r>
              <a:rPr lang="ko-KR" altLang="en-US" sz="1100" b="1" dirty="0">
                <a:solidFill>
                  <a:schemeClr val="tx1"/>
                </a:solidFill>
              </a:rPr>
              <a:t>호출자에게 표시되는 사용자 정의 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Payload</a:t>
            </a:r>
            <a:r>
              <a:rPr lang="ko-KR" altLang="en-US" sz="1100" b="1" dirty="0">
                <a:solidFill>
                  <a:schemeClr val="tx1"/>
                </a:solidFill>
              </a:rPr>
              <a:t>와 함께 제공된다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* </a:t>
            </a:r>
            <a:r>
              <a:rPr lang="en-US" altLang="ko-KR" sz="1100" b="1" dirty="0" err="1">
                <a:solidFill>
                  <a:schemeClr val="tx1"/>
                </a:solidFill>
              </a:rPr>
              <a:t>Tmin</a:t>
            </a:r>
            <a:r>
              <a:rPr lang="ko-KR" altLang="en-US" sz="1100" b="1" dirty="0">
                <a:solidFill>
                  <a:schemeClr val="tx1"/>
                </a:solidFill>
              </a:rPr>
              <a:t>의 값은 광선의 수명이 </a:t>
            </a:r>
            <a:r>
              <a:rPr lang="ko-KR" altLang="en-US" sz="1100" b="1" dirty="0" err="1">
                <a:solidFill>
                  <a:schemeClr val="tx1"/>
                </a:solidFill>
              </a:rPr>
              <a:t>있는한</a:t>
            </a:r>
            <a:r>
              <a:rPr lang="ko-KR" altLang="en-US" sz="1100" b="1" dirty="0">
                <a:solidFill>
                  <a:schemeClr val="tx1"/>
                </a:solidFill>
              </a:rPr>
              <a:t> 고정적이며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교차점이 발생될 경우에 </a:t>
            </a:r>
            <a:r>
              <a:rPr lang="en-US" altLang="ko-KR" sz="1100" b="1" dirty="0" err="1">
                <a:solidFill>
                  <a:schemeClr val="tx1"/>
                </a:solidFill>
              </a:rPr>
              <a:t>Tmax</a:t>
            </a:r>
            <a:r>
              <a:rPr lang="ko-KR" altLang="en-US" sz="1100" b="1" dirty="0">
                <a:solidFill>
                  <a:schemeClr val="tx1"/>
                </a:solidFill>
              </a:rPr>
              <a:t>를 줄인다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* </a:t>
            </a:r>
            <a:r>
              <a:rPr lang="ko-KR" altLang="en-US" sz="1100" b="1" dirty="0">
                <a:solidFill>
                  <a:schemeClr val="tx1"/>
                </a:solidFill>
              </a:rPr>
              <a:t>즉 </a:t>
            </a:r>
            <a:r>
              <a:rPr lang="en-US" altLang="ko-KR" sz="1100" b="1" dirty="0" err="1">
                <a:solidFill>
                  <a:schemeClr val="tx1"/>
                </a:solidFill>
              </a:rPr>
              <a:t>Tmax</a:t>
            </a:r>
            <a:r>
              <a:rPr lang="ko-KR" altLang="en-US" sz="1100" b="1" dirty="0">
                <a:solidFill>
                  <a:schemeClr val="tx1"/>
                </a:solidFill>
              </a:rPr>
              <a:t>는 광선이 현재 </a:t>
            </a:r>
            <a:r>
              <a:rPr lang="ko-KR" altLang="en-US" sz="1100" b="1" dirty="0" err="1">
                <a:solidFill>
                  <a:schemeClr val="tx1"/>
                </a:solidFill>
              </a:rPr>
              <a:t>가장가까웠던</a:t>
            </a:r>
            <a:r>
              <a:rPr lang="ko-KR" altLang="en-US" sz="1100" b="1" dirty="0">
                <a:solidFill>
                  <a:schemeClr val="tx1"/>
                </a:solidFill>
              </a:rPr>
              <a:t> 교차지점을 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나타내는 지표이기도 하다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br>
              <a:rPr lang="ko-KR" altLang="en-US" sz="1100" b="1" dirty="0">
                <a:solidFill>
                  <a:srgbClr val="1C4587"/>
                </a:solidFill>
              </a:rPr>
            </a:br>
            <a:br>
              <a:rPr lang="en-US" altLang="ko-KR" sz="1400" b="1" dirty="0">
                <a:solidFill>
                  <a:srgbClr val="1C4587"/>
                </a:solidFill>
              </a:rPr>
            </a:br>
            <a:r>
              <a:rPr lang="ko" sz="1400" b="1" dirty="0">
                <a:solidFill>
                  <a:srgbClr val="1C4587"/>
                </a:solidFill>
              </a:rPr>
              <a:t>  </a:t>
            </a:r>
            <a:endParaRPr sz="1400" b="1" dirty="0">
              <a:solidFill>
                <a:srgbClr val="1C4587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79" b="1" dirty="0">
              <a:solidFill>
                <a:srgbClr val="1C4587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C2CE5E-BD25-71D6-19DF-9C122FD27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18" y="1425600"/>
            <a:ext cx="2628954" cy="8944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76A21-C035-5D0B-C214-736EA76E5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210" y="495474"/>
            <a:ext cx="4803572" cy="4018948"/>
          </a:xfrm>
          <a:prstGeom prst="rect">
            <a:avLst/>
          </a:prstGeom>
        </p:spPr>
      </p:pic>
      <p:sp>
        <p:nvSpPr>
          <p:cNvPr id="8" name="Google Shape;67;p15">
            <a:extLst>
              <a:ext uri="{FF2B5EF4-FFF2-40B4-BE49-F238E27FC236}">
                <a16:creationId xmlns:a16="http://schemas.microsoft.com/office/drawing/2014/main" id="{26161A28-BE35-4437-75A5-DB6DAC42D805}"/>
              </a:ext>
            </a:extLst>
          </p:cNvPr>
          <p:cNvSpPr txBox="1">
            <a:spLocks/>
          </p:cNvSpPr>
          <p:nvPr/>
        </p:nvSpPr>
        <p:spPr>
          <a:xfrm>
            <a:off x="5839525" y="89275"/>
            <a:ext cx="1907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altLang="ko" sz="1679" b="1" dirty="0" err="1">
                <a:solidFill>
                  <a:schemeClr val="accent4">
                    <a:lumMod val="75000"/>
                  </a:schemeClr>
                </a:solidFill>
              </a:rPr>
              <a:t>Raytracing.hlsl</a:t>
            </a:r>
            <a:endParaRPr lang="en-US" sz="1679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94325" y="303775"/>
            <a:ext cx="19077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1679" b="1" dirty="0">
                <a:solidFill>
                  <a:srgbClr val="1C4587"/>
                </a:solidFill>
              </a:rPr>
              <a:t>Stream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294325" y="637914"/>
            <a:ext cx="7661434" cy="2409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br>
              <a:rPr lang="en-US" altLang="ko" sz="1100" b="1" dirty="0">
                <a:solidFill>
                  <a:srgbClr val="1C4587"/>
                </a:solidFill>
              </a:rPr>
            </a:br>
            <a:r>
              <a:rPr lang="ko-KR" altLang="en-US" sz="1400" b="1" dirty="0" err="1">
                <a:solidFill>
                  <a:schemeClr val="tx1"/>
                </a:solidFill>
              </a:rPr>
              <a:t>쉐이더</a:t>
            </a:r>
            <a:r>
              <a:rPr lang="ko-KR" altLang="en-US" sz="1400" b="1" dirty="0">
                <a:solidFill>
                  <a:schemeClr val="tx1"/>
                </a:solidFill>
              </a:rPr>
              <a:t> 출력은 </a:t>
            </a:r>
            <a:r>
              <a:rPr lang="en-US" altLang="ko-KR" sz="1400" b="1" dirty="0">
                <a:solidFill>
                  <a:schemeClr val="tx1"/>
                </a:solidFill>
              </a:rPr>
              <a:t>UAV(</a:t>
            </a:r>
            <a:r>
              <a:rPr lang="ko-KR" altLang="en-US" sz="1400" b="1" dirty="0" err="1">
                <a:solidFill>
                  <a:schemeClr val="tx1"/>
                </a:solidFill>
              </a:rPr>
              <a:t>순서없는</a:t>
            </a:r>
            <a:r>
              <a:rPr lang="ko-KR" altLang="en-US" sz="1400" b="1" dirty="0">
                <a:solidFill>
                  <a:schemeClr val="tx1"/>
                </a:solidFill>
              </a:rPr>
              <a:t> 접근 뷰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를 통해 색상 결과를 출력한다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br>
              <a:rPr lang="ko-KR" altLang="en-US" sz="1400" b="1" dirty="0">
                <a:solidFill>
                  <a:schemeClr val="tx1"/>
                </a:solidFill>
              </a:rPr>
            </a:br>
            <a:br>
              <a:rPr lang="en-US" altLang="ko-KR" sz="1400" b="1" dirty="0">
                <a:solidFill>
                  <a:srgbClr val="1C4587"/>
                </a:solidFill>
              </a:rPr>
            </a:br>
            <a:r>
              <a:rPr lang="en-US" altLang="ko" sz="1400" b="1" dirty="0">
                <a:solidFill>
                  <a:srgbClr val="1C4587"/>
                </a:solidFill>
              </a:rPr>
              <a:t>- </a:t>
            </a:r>
            <a:r>
              <a:rPr lang="en-US" altLang="ko" sz="1400" b="1" dirty="0">
                <a:solidFill>
                  <a:schemeClr val="accent6">
                    <a:lumMod val="50000"/>
                  </a:schemeClr>
                </a:solidFill>
              </a:rPr>
              <a:t>D3D12_CPU_DESCRIPTOR_HANDLE </a:t>
            </a:r>
            <a:r>
              <a:rPr lang="en-US" altLang="ko" sz="1400" b="1" dirty="0" err="1">
                <a:solidFill>
                  <a:srgbClr val="1C4587"/>
                </a:solidFill>
              </a:rPr>
              <a:t>uavDes</a:t>
            </a:r>
            <a:r>
              <a:rPr lang="en-US" altLang="ko" sz="1400" b="1" dirty="0">
                <a:solidFill>
                  <a:srgbClr val="1C4587"/>
                </a:solidFill>
              </a:rPr>
              <a:t>..</a:t>
            </a:r>
            <a:br>
              <a:rPr lang="en-US" altLang="ko" sz="1400" b="1" dirty="0">
                <a:solidFill>
                  <a:srgbClr val="1C4587"/>
                </a:solidFill>
              </a:rPr>
            </a:br>
            <a:br>
              <a:rPr lang="en-US" altLang="ko" sz="1400" b="1" dirty="0">
                <a:solidFill>
                  <a:srgbClr val="1C4587"/>
                </a:solidFill>
              </a:rPr>
            </a:br>
            <a:r>
              <a:rPr lang="en-US" altLang="ko" sz="1400" b="1" dirty="0">
                <a:solidFill>
                  <a:srgbClr val="1C4587"/>
                </a:solidFill>
              </a:rPr>
              <a:t>- </a:t>
            </a:r>
            <a:r>
              <a:rPr lang="en-US" altLang="ko" sz="1400" b="1" dirty="0">
                <a:solidFill>
                  <a:schemeClr val="accent6">
                    <a:lumMod val="50000"/>
                  </a:schemeClr>
                </a:solidFill>
              </a:rPr>
              <a:t>D3D12_DESCRIPTOR_HEAP_TYPE_CBV_SRV_UAV</a:t>
            </a:r>
            <a:br>
              <a:rPr lang="en-US" altLang="ko" sz="1400" b="1" dirty="0">
                <a:solidFill>
                  <a:srgbClr val="1C4587"/>
                </a:solidFill>
              </a:rPr>
            </a:br>
            <a:br>
              <a:rPr lang="en-US" altLang="ko" sz="1400" b="1" dirty="0">
                <a:solidFill>
                  <a:srgbClr val="1C4587"/>
                </a:solidFill>
              </a:rPr>
            </a:br>
            <a:r>
              <a:rPr lang="en-US" altLang="ko" sz="1400" b="1" dirty="0">
                <a:solidFill>
                  <a:schemeClr val="accent6">
                    <a:lumMod val="50000"/>
                  </a:schemeClr>
                </a:solidFill>
              </a:rPr>
              <a:t>- inline void </a:t>
            </a:r>
            <a:r>
              <a:rPr lang="en-US" altLang="ko" sz="1400" b="1" dirty="0" err="1">
                <a:solidFill>
                  <a:schemeClr val="accent6">
                    <a:lumMod val="50000"/>
                  </a:schemeClr>
                </a:solidFill>
              </a:rPr>
              <a:t>AllocateUAVBuffer</a:t>
            </a:r>
            <a:r>
              <a:rPr lang="en-US" altLang="ko" sz="1400" b="1" dirty="0">
                <a:solidFill>
                  <a:srgbClr val="1C4587"/>
                </a:solidFill>
              </a:rPr>
              <a:t>(*device, </a:t>
            </a:r>
            <a:r>
              <a:rPr lang="en-US" altLang="ko" sz="1400" b="1" dirty="0" err="1">
                <a:solidFill>
                  <a:srgbClr val="1C4587"/>
                </a:solidFill>
              </a:rPr>
              <a:t>buffersize</a:t>
            </a:r>
            <a:r>
              <a:rPr lang="en-US" altLang="ko" sz="1400" b="1" dirty="0">
                <a:solidFill>
                  <a:srgbClr val="1C4587"/>
                </a:solidFill>
              </a:rPr>
              <a:t>,**</a:t>
            </a:r>
            <a:r>
              <a:rPr lang="en-US" altLang="ko" sz="1400" b="1" dirty="0" err="1">
                <a:solidFill>
                  <a:srgbClr val="1C4587"/>
                </a:solidFill>
              </a:rPr>
              <a:t>resourse,resource</a:t>
            </a:r>
            <a:r>
              <a:rPr lang="en-US" altLang="ko" sz="1400" b="1" dirty="0">
                <a:solidFill>
                  <a:srgbClr val="1C4587"/>
                </a:solidFill>
              </a:rPr>
              <a:t> state, name)</a:t>
            </a:r>
            <a:endParaRPr sz="1400" b="1" dirty="0">
              <a:solidFill>
                <a:srgbClr val="1C4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50495" y="201536"/>
            <a:ext cx="3473004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1679" b="1" dirty="0">
                <a:solidFill>
                  <a:srgbClr val="1C4587"/>
                </a:solidFill>
              </a:rPr>
              <a:t>AS ( Acceleration structure )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1E234A87-C96B-849C-742C-F15B8FF347FD}"/>
              </a:ext>
            </a:extLst>
          </p:cNvPr>
          <p:cNvSpPr txBox="1">
            <a:spLocks/>
          </p:cNvSpPr>
          <p:nvPr/>
        </p:nvSpPr>
        <p:spPr>
          <a:xfrm>
            <a:off x="0" y="1473414"/>
            <a:ext cx="6663376" cy="340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l">
              <a:buSzPts val="1400"/>
            </a:pPr>
            <a:br>
              <a:rPr lang="ko-KR" altLang="en-US" sz="1100" b="1" dirty="0">
                <a:solidFill>
                  <a:srgbClr val="1C4587"/>
                </a:solidFill>
              </a:rPr>
            </a:br>
            <a:r>
              <a:rPr lang="en-US" altLang="ko-KR" sz="1100" b="1" dirty="0">
                <a:solidFill>
                  <a:srgbClr val="1C4587"/>
                </a:solidFill>
              </a:rPr>
              <a:t>* </a:t>
            </a:r>
            <a:r>
              <a:rPr lang="en-US" altLang="ko-KR" sz="1100" b="1" dirty="0">
                <a:solidFill>
                  <a:schemeClr val="tx1"/>
                </a:solidFill>
              </a:rPr>
              <a:t>Bottom Level AS</a:t>
            </a:r>
            <a:r>
              <a:rPr lang="ko-KR" altLang="en-US" sz="1100" b="1" dirty="0">
                <a:solidFill>
                  <a:schemeClr val="tx1"/>
                </a:solidFill>
              </a:rPr>
              <a:t>단계 에서는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39700" algn="l">
              <a:buSzPts val="1400"/>
            </a:pPr>
            <a:r>
              <a:rPr lang="ko-KR" altLang="en-US" sz="1100" b="1" dirty="0">
                <a:solidFill>
                  <a:schemeClr val="tx1"/>
                </a:solidFill>
              </a:rPr>
              <a:t>단일 </a:t>
            </a:r>
            <a:r>
              <a:rPr lang="ko-KR" altLang="en-US" sz="1100" b="1" dirty="0" err="1">
                <a:solidFill>
                  <a:schemeClr val="tx1"/>
                </a:solidFill>
              </a:rPr>
              <a:t>지오메트리</a:t>
            </a:r>
            <a:r>
              <a:rPr lang="ko-KR" altLang="en-US" sz="1100" b="1" dirty="0">
                <a:solidFill>
                  <a:schemeClr val="tx1"/>
                </a:solidFill>
              </a:rPr>
              <a:t> 유형만 포함할 수 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* </a:t>
            </a:r>
            <a:r>
              <a:rPr lang="ko-KR" altLang="en-US" sz="1100" b="1" dirty="0">
                <a:solidFill>
                  <a:schemeClr val="tx1"/>
                </a:solidFill>
              </a:rPr>
              <a:t>각 </a:t>
            </a:r>
            <a:r>
              <a:rPr lang="en-US" altLang="ko-KR" sz="1100" b="1" dirty="0">
                <a:solidFill>
                  <a:schemeClr val="tx1"/>
                </a:solidFill>
              </a:rPr>
              <a:t>Level</a:t>
            </a:r>
            <a:r>
              <a:rPr lang="ko-KR" altLang="en-US" sz="1100" b="1" dirty="0">
                <a:solidFill>
                  <a:schemeClr val="tx1"/>
                </a:solidFill>
              </a:rPr>
              <a:t>에서 </a:t>
            </a:r>
            <a:r>
              <a:rPr lang="ko-KR" altLang="en-US" sz="1100" b="1" dirty="0" err="1">
                <a:solidFill>
                  <a:schemeClr val="tx1"/>
                </a:solidFill>
              </a:rPr>
              <a:t>지오메트리에</a:t>
            </a:r>
            <a:r>
              <a:rPr lang="ko-KR" altLang="en-US" sz="1100" b="1" dirty="0">
                <a:solidFill>
                  <a:schemeClr val="tx1"/>
                </a:solidFill>
              </a:rPr>
              <a:t> 대한 집합의 정의가 주어지면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39700" algn="l">
              <a:buSzPts val="1400"/>
            </a:pPr>
            <a:r>
              <a:rPr lang="en-US" altLang="ko-KR" sz="1100" b="1" dirty="0" err="1">
                <a:solidFill>
                  <a:schemeClr val="tx1"/>
                </a:solidFill>
              </a:rPr>
              <a:t>CommandList</a:t>
            </a:r>
            <a:r>
              <a:rPr lang="ko-KR" altLang="en-US" sz="1100" b="1" dirty="0">
                <a:solidFill>
                  <a:schemeClr val="tx1"/>
                </a:solidFill>
              </a:rPr>
              <a:t>에서는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BuildRayTracingAS</a:t>
            </a:r>
            <a:r>
              <a:rPr lang="en-US" altLang="ko-KR" sz="1100" b="1" dirty="0">
                <a:solidFill>
                  <a:schemeClr val="tx1"/>
                </a:solidFill>
              </a:rPr>
              <a:t>()</a:t>
            </a:r>
            <a:r>
              <a:rPr lang="ko-KR" altLang="en-US" sz="1100" b="1" dirty="0">
                <a:solidFill>
                  <a:schemeClr val="tx1"/>
                </a:solidFill>
              </a:rPr>
              <a:t>를 호출하여 가속구조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39700" algn="l">
              <a:buSzPts val="1400"/>
            </a:pPr>
            <a:r>
              <a:rPr lang="ko-KR" altLang="en-US" sz="1100" b="1" dirty="0" err="1">
                <a:solidFill>
                  <a:schemeClr val="tx1"/>
                </a:solidFill>
              </a:rPr>
              <a:t>를</a:t>
            </a:r>
            <a:r>
              <a:rPr lang="ko-KR" altLang="en-US" sz="1100" b="1" dirty="0">
                <a:solidFill>
                  <a:schemeClr val="tx1"/>
                </a:solidFill>
              </a:rPr>
              <a:t> 빌드하도록 시스템에 요청하여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광선이 </a:t>
            </a:r>
            <a:r>
              <a:rPr lang="ko-KR" altLang="en-US" sz="1100" b="1" dirty="0" err="1">
                <a:solidFill>
                  <a:schemeClr val="tx1"/>
                </a:solidFill>
              </a:rPr>
              <a:t>지오메트리와</a:t>
            </a:r>
            <a:r>
              <a:rPr lang="ko-KR" altLang="en-US" sz="1100" b="1" dirty="0">
                <a:solidFill>
                  <a:schemeClr val="tx1"/>
                </a:solidFill>
              </a:rPr>
              <a:t> 교차하는데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39700" algn="l">
              <a:buSzPts val="1400"/>
            </a:pPr>
            <a:r>
              <a:rPr lang="ko-KR" altLang="en-US" sz="1100" b="1" dirty="0">
                <a:solidFill>
                  <a:schemeClr val="tx1"/>
                </a:solidFill>
              </a:rPr>
              <a:t>사용된다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139700" algn="l">
              <a:buSzPts val="1400"/>
            </a:pPr>
            <a:endParaRPr lang="en-US" altLang="ko-KR" sz="1679" b="1" dirty="0">
              <a:solidFill>
                <a:srgbClr val="1C4587"/>
              </a:solidFill>
            </a:endParaRPr>
          </a:p>
          <a:p>
            <a:pPr marL="311150" indent="-171450" algn="l">
              <a:buSzPts val="1400"/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</a:rPr>
              <a:t>Top Level AS </a:t>
            </a:r>
            <a:r>
              <a:rPr lang="ko-KR" altLang="en-US" sz="1100" b="1" dirty="0">
                <a:solidFill>
                  <a:schemeClr val="tx1"/>
                </a:solidFill>
              </a:rPr>
              <a:t>는 시스템이 광선을 추적하는 대상을 나타내며</a:t>
            </a:r>
            <a:r>
              <a:rPr lang="en-US" altLang="ko-KR" sz="1100" b="1" dirty="0">
                <a:solidFill>
                  <a:schemeClr val="tx1"/>
                </a:solidFill>
              </a:rPr>
              <a:t>,</a:t>
            </a:r>
          </a:p>
          <a:p>
            <a:pPr marL="139700" algn="l">
              <a:buSzPts val="1400"/>
            </a:pPr>
            <a:r>
              <a:rPr lang="ko-KR" altLang="en-US" sz="1100" b="1" dirty="0">
                <a:solidFill>
                  <a:schemeClr val="tx1"/>
                </a:solidFill>
              </a:rPr>
              <a:t>애플리케이션은 </a:t>
            </a:r>
            <a:r>
              <a:rPr lang="en-US" altLang="ko-KR" sz="1100" b="1" dirty="0" err="1">
                <a:solidFill>
                  <a:schemeClr val="tx1"/>
                </a:solidFill>
              </a:rPr>
              <a:t>toplevelAS</a:t>
            </a:r>
            <a:r>
              <a:rPr lang="ko-KR" altLang="en-US" sz="1100" b="1" dirty="0">
                <a:solidFill>
                  <a:schemeClr val="tx1"/>
                </a:solidFill>
              </a:rPr>
              <a:t>를 동시에 사용하여 </a:t>
            </a:r>
            <a:r>
              <a:rPr lang="ko-KR" altLang="en-US" sz="1100" b="1" dirty="0" err="1">
                <a:solidFill>
                  <a:schemeClr val="tx1"/>
                </a:solidFill>
              </a:rPr>
              <a:t>관련쉐이더에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39700" algn="l">
              <a:buSzPts val="1400"/>
            </a:pPr>
            <a:r>
              <a:rPr lang="ko-KR" altLang="en-US" sz="1100" b="1" dirty="0">
                <a:solidFill>
                  <a:schemeClr val="tx1"/>
                </a:solidFill>
              </a:rPr>
              <a:t>입력 리소스로 바인딩할 수 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139700" algn="l">
              <a:buSzPts val="1400"/>
            </a:pPr>
            <a:endParaRPr lang="en-US" altLang="ko-KR" sz="9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139700" algn="l">
              <a:buSzPts val="1400"/>
            </a:pP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돋움체" panose="020B0609000101010101" pitchFamily="49" charset="-127"/>
              </a:rPr>
              <a:t>- D3D12_RAYTRACING_ACCELERATION_STRUCTURE_BUILD_FLAGS</a:t>
            </a:r>
          </a:p>
          <a:p>
            <a:pPr marL="139700" algn="l">
              <a:buSzPts val="1400"/>
            </a:pP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돋움체" panose="020B0609000101010101" pitchFamily="49" charset="-127"/>
              </a:rPr>
              <a:t>- D3D12_BUILD_RAYTRACING_ACCELERATION_STRUCTURE_INPUT</a:t>
            </a:r>
          </a:p>
          <a:p>
            <a:pPr marL="139700" algn="l">
              <a:buSzPts val="1400"/>
            </a:pP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돋움체" panose="020B0609000101010101" pitchFamily="49" charset="-127"/>
              </a:rPr>
              <a:t>- D3D12_RAYTRACING_ACCELERATION_STRUCTURE_PREBUILD_INFOS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ABE709-CB7F-B309-D623-6D4C2C1F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5" y="650574"/>
            <a:ext cx="4833392" cy="8955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3017C3-E447-E44D-3F0D-6E2E65A5D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400" y="0"/>
            <a:ext cx="4558475" cy="50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380" b="1" dirty="0">
                <a:solidFill>
                  <a:srgbClr val="E73277"/>
                </a:solidFill>
              </a:rPr>
              <a:t>RayTracing with DirectX 12</a:t>
            </a:r>
            <a:endParaRPr sz="3380" b="1" dirty="0">
              <a:solidFill>
                <a:srgbClr val="E7327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4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80" b="1" dirty="0">
                <a:solidFill>
                  <a:srgbClr val="1C4587"/>
                </a:solidFill>
              </a:rPr>
              <a:t>XD</a:t>
            </a:r>
            <a:endParaRPr sz="2980" b="1" dirty="0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2980" b="1" dirty="0">
                <a:solidFill>
                  <a:srgbClr val="FF9900"/>
                </a:solidFill>
              </a:rPr>
              <a:t>Shader</a:t>
            </a:r>
            <a:endParaRPr sz="2980" b="1" dirty="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02750" y="4452375"/>
            <a:ext cx="31323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 dirty="0"/>
              <a:t>작성자 : 허재성</a:t>
            </a:r>
            <a:endParaRPr sz="1900" b="1" dirty="0"/>
          </a:p>
        </p:txBody>
      </p:sp>
    </p:spTree>
    <p:extLst>
      <p:ext uri="{BB962C8B-B14F-4D97-AF65-F5344CB8AC3E}">
        <p14:creationId xmlns:p14="http://schemas.microsoft.com/office/powerpoint/2010/main" val="421813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0" y="296575"/>
            <a:ext cx="2692715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679" b="1" dirty="0">
                <a:solidFill>
                  <a:srgbClr val="1C4587"/>
                </a:solidFill>
              </a:rPr>
              <a:t>Shader Variety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421300" y="908608"/>
            <a:ext cx="8576396" cy="3200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광선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생성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추적할 광선의 초기 세트를 생성하기 위함으로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광선 추적기에 대한 진입점으로 호출된다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교차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삼각형을 제외한 </a:t>
            </a:r>
            <a:r>
              <a:rPr lang="ko-KR" altLang="en-US" sz="1200" b="1" dirty="0" err="1">
                <a:solidFill>
                  <a:schemeClr val="tx1"/>
                </a:solidFill>
              </a:rPr>
              <a:t>지오메트리를</a:t>
            </a:r>
            <a:r>
              <a:rPr lang="ko-KR" altLang="en-US" sz="1200" b="1" dirty="0">
                <a:solidFill>
                  <a:schemeClr val="tx1"/>
                </a:solidFill>
              </a:rPr>
              <a:t> 사용할 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사용자가 지정한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프리미티브와의</a:t>
            </a:r>
            <a:r>
              <a:rPr lang="ko-KR" altLang="en-US" sz="1200" b="1" dirty="0">
                <a:solidFill>
                  <a:schemeClr val="tx1"/>
                </a:solidFill>
              </a:rPr>
              <a:t> 광선 교차를 계산하는데 </a:t>
            </a:r>
            <a:r>
              <a:rPr lang="ko-KR" altLang="en-US" sz="1200" b="1" dirty="0" err="1">
                <a:solidFill>
                  <a:schemeClr val="tx1"/>
                </a:solidFill>
              </a:rPr>
              <a:t>필요로한다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교차테스트는 하드웨어에서 수행되므로 삼각형 </a:t>
            </a:r>
            <a:r>
              <a:rPr lang="ko-KR" altLang="en-US" sz="1200" b="1" dirty="0" err="1">
                <a:solidFill>
                  <a:schemeClr val="tx1"/>
                </a:solidFill>
              </a:rPr>
              <a:t>메쉬에는</a:t>
            </a:r>
            <a:r>
              <a:rPr lang="ko-KR" altLang="en-US" sz="1200" b="1" dirty="0">
                <a:solidFill>
                  <a:schemeClr val="tx1"/>
                </a:solidFill>
              </a:rPr>
              <a:t> 필요가 없다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모든 히트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잠재적 교차를 필터링하는 데 사용할 수 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최근접 히트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광선을 따라 발견된 가장 가까운 히트에 대해 호출되며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광선 페이로드를 통해 교차 정보를 계산하고 반환하거나 추가 광선을 추적할 수 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미스 </a:t>
            </a:r>
            <a:r>
              <a:rPr lang="ko-KR" altLang="en-US" sz="1200" b="1" dirty="0" err="1">
                <a:solidFill>
                  <a:schemeClr val="tx1"/>
                </a:solidFill>
              </a:rPr>
              <a:t>쉐이더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히트가 </a:t>
            </a:r>
            <a:r>
              <a:rPr lang="ko-KR" altLang="en-US" sz="1200" b="1" dirty="0" err="1">
                <a:solidFill>
                  <a:schemeClr val="tx1"/>
                </a:solidFill>
              </a:rPr>
              <a:t>발견되지않을</a:t>
            </a:r>
            <a:r>
              <a:rPr lang="ko-KR" altLang="en-US" sz="1200" b="1" dirty="0">
                <a:solidFill>
                  <a:schemeClr val="tx1"/>
                </a:solidFill>
              </a:rPr>
              <a:t> 시에 호출되며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발견되지 </a:t>
            </a:r>
            <a:r>
              <a:rPr lang="ko-KR" altLang="en-US" sz="1200" b="1" dirty="0" err="1">
                <a:solidFill>
                  <a:schemeClr val="tx1"/>
                </a:solidFill>
              </a:rPr>
              <a:t>않을땐</a:t>
            </a:r>
            <a:r>
              <a:rPr lang="ko-KR" altLang="en-US" sz="1200" b="1" dirty="0">
                <a:solidFill>
                  <a:schemeClr val="tx1"/>
                </a:solidFill>
              </a:rPr>
              <a:t> 기본 광선의 배경색을 반환하거나 폐색 </a:t>
            </a:r>
            <a:r>
              <a:rPr lang="ko-KR" altLang="en-US" sz="1200" b="1" dirty="0" err="1">
                <a:solidFill>
                  <a:schemeClr val="tx1"/>
                </a:solidFill>
              </a:rPr>
              <a:t>되지않은</a:t>
            </a:r>
            <a:r>
              <a:rPr lang="ko-KR" altLang="en-US" sz="1200" b="1" dirty="0">
                <a:solidFill>
                  <a:schemeClr val="tx1"/>
                </a:solidFill>
              </a:rPr>
              <a:t> 색상으로 표시한다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9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421300" y="296575"/>
            <a:ext cx="2692715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679" b="1" dirty="0">
                <a:solidFill>
                  <a:srgbClr val="1C4587"/>
                </a:solidFill>
              </a:rPr>
              <a:t>Ray Generation Shader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DE6FC19E-FEA4-4C12-D87C-8415E7181B4B}"/>
              </a:ext>
            </a:extLst>
          </p:cNvPr>
          <p:cNvSpPr txBox="1">
            <a:spLocks/>
          </p:cNvSpPr>
          <p:nvPr/>
        </p:nvSpPr>
        <p:spPr>
          <a:xfrm>
            <a:off x="5150342" y="417600"/>
            <a:ext cx="4133088" cy="430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1150" indent="-171450" algn="l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</a:rPr>
              <a:t>카메라 월드 공간을 생성하고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11150" indent="-171450" algn="l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</a:rPr>
              <a:t>Tmin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과 </a:t>
            </a:r>
            <a:r>
              <a:rPr lang="en-US" altLang="ko-KR" sz="1200" b="1" dirty="0">
                <a:solidFill>
                  <a:schemeClr val="tx1"/>
                </a:solidFill>
              </a:rPr>
              <a:t>max</a:t>
            </a:r>
            <a:r>
              <a:rPr lang="ko-KR" altLang="en-US" sz="1200" b="1" dirty="0">
                <a:solidFill>
                  <a:schemeClr val="tx1"/>
                </a:solidFill>
              </a:rPr>
              <a:t>를 설정한다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이때 </a:t>
            </a:r>
            <a:r>
              <a:rPr lang="en-US" altLang="ko-KR" sz="1200" b="1" dirty="0" err="1">
                <a:solidFill>
                  <a:schemeClr val="tx1"/>
                </a:solidFill>
              </a:rPr>
              <a:t>Tmin</a:t>
            </a:r>
            <a:r>
              <a:rPr lang="ko-KR" altLang="en-US" sz="1200" b="1" dirty="0">
                <a:solidFill>
                  <a:schemeClr val="tx1"/>
                </a:solidFill>
              </a:rPr>
              <a:t>은 부동 소수점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39700" algn="l">
              <a:lnSpc>
                <a:spcPct val="200000"/>
              </a:lnSpc>
              <a:buSzPts val="1400"/>
            </a:pPr>
            <a:r>
              <a:rPr lang="ko-KR" altLang="en-US" sz="1200" b="1" dirty="0">
                <a:solidFill>
                  <a:schemeClr val="tx1"/>
                </a:solidFill>
              </a:rPr>
              <a:t>오류로 인한 </a:t>
            </a:r>
            <a:r>
              <a:rPr lang="ko-KR" altLang="en-US" sz="1200" b="1" dirty="0" err="1">
                <a:solidFill>
                  <a:schemeClr val="tx1"/>
                </a:solidFill>
              </a:rPr>
              <a:t>앨리어싱</a:t>
            </a:r>
            <a:r>
              <a:rPr lang="ko-KR" altLang="en-US" sz="1200" b="1" dirty="0">
                <a:solidFill>
                  <a:schemeClr val="tx1"/>
                </a:solidFill>
              </a:rPr>
              <a:t> 문제를 방지하기위해 완전한 </a:t>
            </a:r>
            <a:r>
              <a:rPr lang="en-US" altLang="ko-KR" sz="1200" b="1" dirty="0">
                <a:solidFill>
                  <a:schemeClr val="tx1"/>
                </a:solidFill>
              </a:rPr>
              <a:t>0</a:t>
            </a:r>
            <a:r>
              <a:rPr lang="ko-KR" altLang="en-US" sz="1200" b="1" dirty="0">
                <a:solidFill>
                  <a:schemeClr val="tx1"/>
                </a:solidFill>
              </a:rPr>
              <a:t>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39700" algn="l">
              <a:lnSpc>
                <a:spcPct val="200000"/>
              </a:lnSpc>
              <a:buSzPts val="1400"/>
            </a:pPr>
            <a:r>
              <a:rPr lang="ko-KR" altLang="en-US" sz="1200" b="1" dirty="0">
                <a:solidFill>
                  <a:schemeClr val="tx1"/>
                </a:solidFill>
              </a:rPr>
              <a:t>아닌 작은 값으로 설정한다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</a:p>
          <a:p>
            <a:pPr marL="139700" algn="l">
              <a:lnSpc>
                <a:spcPct val="200000"/>
              </a:lnSpc>
              <a:buSzPts val="1400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311150" indent="-171450" algn="l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</a:rPr>
              <a:t>광선 페이로드를 초기화하고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11150" indent="-171450" algn="l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광선을 생성하기 위해 </a:t>
            </a:r>
            <a:r>
              <a:rPr lang="en-US" altLang="ko-KR" sz="1200" b="1" dirty="0" err="1">
                <a:solidFill>
                  <a:schemeClr val="tx1"/>
                </a:solidFill>
              </a:rPr>
              <a:t>TraceRay</a:t>
            </a:r>
            <a:r>
              <a:rPr lang="en-US" altLang="ko-KR" sz="1200" b="1" dirty="0">
                <a:solidFill>
                  <a:schemeClr val="tx1"/>
                </a:solidFill>
              </a:rPr>
              <a:t>()</a:t>
            </a:r>
            <a:r>
              <a:rPr lang="ko-KR" altLang="en-US" sz="1200" b="1" dirty="0">
                <a:solidFill>
                  <a:schemeClr val="tx1"/>
                </a:solidFill>
              </a:rPr>
              <a:t>를 호출한다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311150" indent="-171450" algn="l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schemeClr val="tx1"/>
                </a:solidFill>
              </a:rPr>
              <a:t>광선추적된</a:t>
            </a:r>
            <a:r>
              <a:rPr lang="ko-KR" altLang="en-US" sz="1200" b="1" dirty="0">
                <a:solidFill>
                  <a:schemeClr val="tx1"/>
                </a:solidFill>
              </a:rPr>
              <a:t> 색상을 출력 </a:t>
            </a:r>
            <a:r>
              <a:rPr lang="ko-KR" altLang="en-US" sz="1200" b="1" dirty="0" err="1">
                <a:solidFill>
                  <a:schemeClr val="tx1"/>
                </a:solidFill>
              </a:rPr>
              <a:t>텍스쳐에</a:t>
            </a:r>
            <a:r>
              <a:rPr lang="ko-KR" altLang="en-US" sz="1200" b="1" dirty="0">
                <a:solidFill>
                  <a:schemeClr val="tx1"/>
                </a:solidFill>
              </a:rPr>
              <a:t> 쓰기위해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</a:p>
          <a:p>
            <a:pPr marL="311150" indent="-171450" algn="l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</a:rPr>
              <a:t>다중 </a:t>
            </a:r>
            <a:r>
              <a:rPr lang="ko-KR" altLang="en-US" sz="1200" b="1" dirty="0" err="1">
                <a:solidFill>
                  <a:schemeClr val="tx1"/>
                </a:solidFill>
              </a:rPr>
              <a:t>렌더</a:t>
            </a:r>
            <a:r>
              <a:rPr lang="ko-KR" altLang="en-US" sz="1200" b="1" dirty="0">
                <a:solidFill>
                  <a:schemeClr val="tx1"/>
                </a:solidFill>
              </a:rPr>
              <a:t> 타겟을 설정하여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페이로드 색상을 적용시켜준다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3987E8-500A-0F11-C4EC-54D1F4B1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0" y="725575"/>
            <a:ext cx="4607122" cy="38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059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922</Words>
  <Application>Microsoft Office PowerPoint</Application>
  <PresentationFormat>화면 슬라이드 쇼(16:9)</PresentationFormat>
  <Paragraphs>82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RayTracing with DirectX 12  XD AccelerationStructure</vt:lpstr>
      <vt:lpstr>PowerPoint 프레젠테이션</vt:lpstr>
      <vt:lpstr>Scheduilling</vt:lpstr>
      <vt:lpstr>Ray</vt:lpstr>
      <vt:lpstr>Stream</vt:lpstr>
      <vt:lpstr>AS ( Acceleration structure )</vt:lpstr>
      <vt:lpstr>RayTracing with DirectX 12  XD Shader</vt:lpstr>
      <vt:lpstr>Shader Variety</vt:lpstr>
      <vt:lpstr>Ray Generation Shader</vt:lpstr>
      <vt:lpstr>Intersection Shader</vt:lpstr>
      <vt:lpstr>Intersection Shader [ DXR SAMPLE : Procedural Geometry]</vt:lpstr>
      <vt:lpstr>Any Hit Shader</vt:lpstr>
      <vt:lpstr>Hit Shader [ DXR SAMPLE : SimpleLighting ] </vt:lpstr>
      <vt:lpstr>Miss Shader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RayTracing with DirectX 12  XD Intro&amp;AccelerationStructure</dc:title>
  <cp:lastModifiedBy>허재성(2018180046)</cp:lastModifiedBy>
  <cp:revision>2</cp:revision>
  <dcterms:modified xsi:type="dcterms:W3CDTF">2023-01-21T11:10:13Z</dcterms:modified>
</cp:coreProperties>
</file>