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65" r:id="rId2"/>
    <p:sldId id="295" r:id="rId3"/>
    <p:sldId id="332" r:id="rId4"/>
    <p:sldId id="312" r:id="rId5"/>
    <p:sldId id="339" r:id="rId6"/>
    <p:sldId id="324" r:id="rId7"/>
    <p:sldId id="341" r:id="rId8"/>
    <p:sldId id="331" r:id="rId9"/>
    <p:sldId id="320" r:id="rId10"/>
    <p:sldId id="347" r:id="rId11"/>
    <p:sldId id="305" r:id="rId12"/>
    <p:sldId id="349" r:id="rId13"/>
    <p:sldId id="335" r:id="rId14"/>
    <p:sldId id="336" r:id="rId15"/>
    <p:sldId id="337" r:id="rId16"/>
    <p:sldId id="28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세철" initials="세" lastIdx="2" clrIdx="0">
    <p:extLst>
      <p:ext uri="{19B8F6BF-5375-455C-9EA6-DF929625EA0E}">
        <p15:presenceInfo xmlns:p15="http://schemas.microsoft.com/office/powerpoint/2012/main" userId="b01a6fbe7293e9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0B050"/>
    <a:srgbClr val="98D728"/>
    <a:srgbClr val="D6DCE5"/>
    <a:srgbClr val="BFDDF8"/>
    <a:srgbClr val="9AE69A"/>
    <a:srgbClr val="FFFF99"/>
    <a:srgbClr val="FFFFFF"/>
    <a:srgbClr val="0F518E"/>
    <a:srgbClr val="FF993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88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27T23:36:28.151" idx="1">
    <p:pos x="10" y="10"/>
    <p:text>운영중인 서비스의 
안정성을 위해 각종 
자원을 이중 또는 그 
이상으로 구성한다.
하나의 서비스에 장애가 발생하는 경우 다른 
서버를 통해 서비스를 
지속가능하게 한다.
결과적으로 서버 하나가 
다운되어도 다른 서버로 
연결되도록 하여 약간의 
렉만 발생할 뿐, 
사용자가 이를 인지하지 
못하도록 한다.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27T23:36:28.151" idx="2">
    <p:pos x="10" y="10"/>
    <p:text>운영중인 서비스의 
안정성을 위해 각종 
자원을 이중 또는 그 
이상으로 구성한다.
하나의 서비스에 장애가 발생하는 경우 다른 
서버를 통해 서비스를 
지속가능하게 한다.
결과적으로 서버 하나가 
다운되어도 다른 서버로 
연결되도록 하여 약간의 
렉만 발생할 뿐, 
사용자가 이를 인지하지 
못하도록 한다.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41B4A6AE-5438-46B6-8201-AEFAF7961F71}" type="datetimeFigureOut">
              <a:rPr lang="ko-KR" altLang="en-US" smtClean="0"/>
              <a:pPr/>
              <a:t>2022-12-13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BF627275-87CE-4ED3-B3ED-1C62A0ADC4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55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AA94-EF2B-4D75-BB72-48C5CA948372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1B30-D2DE-4F1E-BC84-E3AB76C4E559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BA24-60CE-4729-8C68-42218A941AB7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A640-B6FB-464F-ADED-AF16F2C8BD46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D655-0790-44D9-8C1A-265E29177DBE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7750-912D-4625-AFAD-2B2646AF9379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8D7B-708C-4797-922D-810A6F40A157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51B1-C0F6-4B8E-BF6A-CE4495C8912A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8AB2-472A-4BE9-90BD-6551125E49CF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93F9-F112-4729-9C9E-A11F6C97E5BF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8826-DEA9-495A-9F64-4A0F6FBBDA9D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374B-5FB4-46C5-B714-A0F2BF2BC9DA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FE1D2224-542B-46D1-B7DB-E8B3F3004323}" type="datetime1">
              <a:rPr lang="ko-KR" altLang="en-US" smtClean="0"/>
              <a:pPr/>
              <a:t>2022-12-13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BFDD92F1-F94B-4A11-B68E-69D397619E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lol70WbRs2c&amp;t=347s" TargetMode="External"/><Relationship Id="rId3" Type="http://schemas.openxmlformats.org/officeDocument/2006/relationships/hyperlink" Target="https://from2015.tistory.com/1025" TargetMode="External"/><Relationship Id="rId7" Type="http://schemas.openxmlformats.org/officeDocument/2006/relationships/hyperlink" Target="https://developer.nvidia.com/ko-kr/blog/%ED%8C%A8%EC%8A%A4-%ED%8A%B8%EB%A0%88%EC%9D%B4%EC%8B%B1%EC%9D%B4%EB%9E%80/" TargetMode="External"/><Relationship Id="rId2" Type="http://schemas.openxmlformats.org/officeDocument/2006/relationships/hyperlink" Target="https://www.youtube.com/watch?v=Vx2X-p3uM6A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ncloud24.com/goods/marketplace/ha_double-take.php" TargetMode="External"/><Relationship Id="rId5" Type="http://schemas.openxmlformats.org/officeDocument/2006/relationships/hyperlink" Target="https://www.youtube.com/watch?v=Cj8kp11kQUA" TargetMode="External"/><Relationship Id="rId10" Type="http://schemas.openxmlformats.org/officeDocument/2006/relationships/hyperlink" Target="https://dpg.danawa.com/bbs/view?boardSeq=244&amp;listSeq=4044271&amp;past=Y" TargetMode="External"/><Relationship Id="rId4" Type="http://schemas.openxmlformats.org/officeDocument/2006/relationships/hyperlink" Target="https://www.youtube.com/watch?v=8R1XFU8ecEM" TargetMode="External"/><Relationship Id="rId9" Type="http://schemas.openxmlformats.org/officeDocument/2006/relationships/hyperlink" Target="https://www.youtube.com/watch?v=XIuvo6OOzJ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3847882" y="4862735"/>
            <a:ext cx="4889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kern="1800" spc="1100" dirty="0">
                <a:solidFill>
                  <a:schemeClr val="accent6"/>
                </a:solidFill>
                <a:latin typeface="나눔고딕" pitchFamily="2" charset="-127"/>
                <a:ea typeface="나눔고딕" pitchFamily="2" charset="-127"/>
              </a:rPr>
              <a:t>REVENGER</a:t>
            </a:r>
            <a:endParaRPr lang="ko-KR" altLang="en-US" sz="5400" kern="1800" spc="1100" dirty="0">
              <a:solidFill>
                <a:schemeClr val="accent6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6" name="Google Shape;295;p40">
            <a:extLst>
              <a:ext uri="{FF2B5EF4-FFF2-40B4-BE49-F238E27FC236}">
                <a16:creationId xmlns:a16="http://schemas.microsoft.com/office/drawing/2014/main" id="{789D5665-4C62-FAD5-7847-5546F71E708C}"/>
              </a:ext>
            </a:extLst>
          </p:cNvPr>
          <p:cNvGrpSpPr/>
          <p:nvPr/>
        </p:nvGrpSpPr>
        <p:grpSpPr>
          <a:xfrm>
            <a:off x="3311072" y="1894989"/>
            <a:ext cx="4850769" cy="1931633"/>
            <a:chOff x="2428325" y="238125"/>
            <a:chExt cx="4850769" cy="1931633"/>
          </a:xfrm>
        </p:grpSpPr>
        <p:sp>
          <p:nvSpPr>
            <p:cNvPr id="7" name="Google Shape;296;p40">
              <a:extLst>
                <a:ext uri="{FF2B5EF4-FFF2-40B4-BE49-F238E27FC236}">
                  <a16:creationId xmlns:a16="http://schemas.microsoft.com/office/drawing/2014/main" id="{B47FE2D5-1858-08FE-8EE4-DA0948732D97}"/>
                </a:ext>
              </a:extLst>
            </p:cNvPr>
            <p:cNvSpPr/>
            <p:nvPr/>
          </p:nvSpPr>
          <p:spPr>
            <a:xfrm>
              <a:off x="5691750" y="1211700"/>
              <a:ext cx="1587344" cy="958058"/>
            </a:xfrm>
            <a:custGeom>
              <a:avLst/>
              <a:gdLst/>
              <a:ahLst/>
              <a:cxnLst/>
              <a:rect l="l" t="t" r="r" b="b"/>
              <a:pathLst>
                <a:path w="32749" h="19766" extrusionOk="0">
                  <a:moveTo>
                    <a:pt x="6347" y="0"/>
                  </a:moveTo>
                  <a:cubicBezTo>
                    <a:pt x="5859" y="0"/>
                    <a:pt x="5318" y="318"/>
                    <a:pt x="4751" y="1189"/>
                  </a:cubicBezTo>
                  <a:cubicBezTo>
                    <a:pt x="4112" y="958"/>
                    <a:pt x="3581" y="874"/>
                    <a:pt x="3145" y="874"/>
                  </a:cubicBezTo>
                  <a:cubicBezTo>
                    <a:pt x="1968" y="874"/>
                    <a:pt x="1493" y="1491"/>
                    <a:pt x="1493" y="1491"/>
                  </a:cubicBezTo>
                  <a:cubicBezTo>
                    <a:pt x="1493" y="1491"/>
                    <a:pt x="0" y="2707"/>
                    <a:pt x="747" y="4737"/>
                  </a:cubicBezTo>
                  <a:cubicBezTo>
                    <a:pt x="1010" y="5451"/>
                    <a:pt x="1396" y="5683"/>
                    <a:pt x="1785" y="5683"/>
                  </a:cubicBezTo>
                  <a:cubicBezTo>
                    <a:pt x="2504" y="5683"/>
                    <a:pt x="3237" y="4896"/>
                    <a:pt x="3237" y="4896"/>
                  </a:cubicBezTo>
                  <a:cubicBezTo>
                    <a:pt x="3237" y="4896"/>
                    <a:pt x="3607" y="6198"/>
                    <a:pt x="5852" y="6303"/>
                  </a:cubicBezTo>
                  <a:cubicBezTo>
                    <a:pt x="6437" y="7257"/>
                    <a:pt x="7059" y="7548"/>
                    <a:pt x="7601" y="7548"/>
                  </a:cubicBezTo>
                  <a:cubicBezTo>
                    <a:pt x="8443" y="7548"/>
                    <a:pt x="9089" y="6845"/>
                    <a:pt x="9090" y="6845"/>
                  </a:cubicBezTo>
                  <a:lnTo>
                    <a:pt x="9090" y="6845"/>
                  </a:lnTo>
                  <a:cubicBezTo>
                    <a:pt x="8094" y="9662"/>
                    <a:pt x="11331" y="9910"/>
                    <a:pt x="11331" y="9910"/>
                  </a:cubicBezTo>
                  <a:cubicBezTo>
                    <a:pt x="10808" y="11279"/>
                    <a:pt x="11954" y="12169"/>
                    <a:pt x="11954" y="12169"/>
                  </a:cubicBezTo>
                  <a:cubicBezTo>
                    <a:pt x="11954" y="12169"/>
                    <a:pt x="12546" y="13947"/>
                    <a:pt x="13468" y="13947"/>
                  </a:cubicBezTo>
                  <a:cubicBezTo>
                    <a:pt x="13581" y="13947"/>
                    <a:pt x="13699" y="13921"/>
                    <a:pt x="13821" y="13861"/>
                  </a:cubicBezTo>
                  <a:cubicBezTo>
                    <a:pt x="13909" y="15304"/>
                    <a:pt x="14618" y="16411"/>
                    <a:pt x="15426" y="16411"/>
                  </a:cubicBezTo>
                  <a:cubicBezTo>
                    <a:pt x="15763" y="16411"/>
                    <a:pt x="16116" y="16219"/>
                    <a:pt x="16449" y="15780"/>
                  </a:cubicBezTo>
                  <a:cubicBezTo>
                    <a:pt x="16925" y="16459"/>
                    <a:pt x="17788" y="16656"/>
                    <a:pt x="18630" y="16656"/>
                  </a:cubicBezTo>
                  <a:cubicBezTo>
                    <a:pt x="19795" y="16656"/>
                    <a:pt x="20919" y="16278"/>
                    <a:pt x="20919" y="16278"/>
                  </a:cubicBezTo>
                  <a:cubicBezTo>
                    <a:pt x="21417" y="18395"/>
                    <a:pt x="24157" y="18894"/>
                    <a:pt x="24157" y="18894"/>
                  </a:cubicBezTo>
                  <a:cubicBezTo>
                    <a:pt x="24082" y="19493"/>
                    <a:pt x="24469" y="19765"/>
                    <a:pt x="25101" y="19765"/>
                  </a:cubicBezTo>
                  <a:cubicBezTo>
                    <a:pt x="26570" y="19765"/>
                    <a:pt x="29363" y="18293"/>
                    <a:pt x="30756" y="16029"/>
                  </a:cubicBezTo>
                  <a:cubicBezTo>
                    <a:pt x="32749" y="12792"/>
                    <a:pt x="29511" y="11048"/>
                    <a:pt x="29511" y="11048"/>
                  </a:cubicBezTo>
                  <a:cubicBezTo>
                    <a:pt x="29511" y="11048"/>
                    <a:pt x="28899" y="11311"/>
                    <a:pt x="28111" y="11311"/>
                  </a:cubicBezTo>
                  <a:cubicBezTo>
                    <a:pt x="27271" y="11311"/>
                    <a:pt x="26233" y="11012"/>
                    <a:pt x="25526" y="9779"/>
                  </a:cubicBezTo>
                  <a:cubicBezTo>
                    <a:pt x="24072" y="7063"/>
                    <a:pt x="22426" y="6461"/>
                    <a:pt x="21250" y="6461"/>
                  </a:cubicBezTo>
                  <a:cubicBezTo>
                    <a:pt x="20312" y="6461"/>
                    <a:pt x="19674" y="6845"/>
                    <a:pt x="19674" y="6845"/>
                  </a:cubicBezTo>
                  <a:cubicBezTo>
                    <a:pt x="19344" y="5381"/>
                    <a:pt x="18583" y="4972"/>
                    <a:pt x="17836" y="4972"/>
                  </a:cubicBezTo>
                  <a:cubicBezTo>
                    <a:pt x="16892" y="4972"/>
                    <a:pt x="15970" y="5625"/>
                    <a:pt x="15970" y="5625"/>
                  </a:cubicBezTo>
                  <a:cubicBezTo>
                    <a:pt x="16412" y="4056"/>
                    <a:pt x="15337" y="3131"/>
                    <a:pt x="13985" y="3131"/>
                  </a:cubicBezTo>
                  <a:cubicBezTo>
                    <a:pt x="13531" y="3131"/>
                    <a:pt x="13046" y="3235"/>
                    <a:pt x="12576" y="3454"/>
                  </a:cubicBezTo>
                  <a:cubicBezTo>
                    <a:pt x="11732" y="2273"/>
                    <a:pt x="10771" y="1969"/>
                    <a:pt x="10004" y="1969"/>
                  </a:cubicBezTo>
                  <a:cubicBezTo>
                    <a:pt x="9187" y="1969"/>
                    <a:pt x="8591" y="2314"/>
                    <a:pt x="8591" y="2314"/>
                  </a:cubicBezTo>
                  <a:cubicBezTo>
                    <a:pt x="8591" y="2314"/>
                    <a:pt x="7663" y="0"/>
                    <a:pt x="6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8" name="Google Shape;297;p40">
              <a:extLst>
                <a:ext uri="{FF2B5EF4-FFF2-40B4-BE49-F238E27FC236}">
                  <a16:creationId xmlns:a16="http://schemas.microsoft.com/office/drawing/2014/main" id="{5856E621-23FC-D0E6-7E59-638870366E7B}"/>
                </a:ext>
              </a:extLst>
            </p:cNvPr>
            <p:cNvSpPr/>
            <p:nvPr/>
          </p:nvSpPr>
          <p:spPr>
            <a:xfrm>
              <a:off x="4852250" y="1108375"/>
              <a:ext cx="822500" cy="225750"/>
            </a:xfrm>
            <a:custGeom>
              <a:avLst/>
              <a:gdLst/>
              <a:ahLst/>
              <a:cxnLst/>
              <a:rect l="l" t="t" r="r" b="b"/>
              <a:pathLst>
                <a:path w="32900" h="9030" extrusionOk="0">
                  <a:moveTo>
                    <a:pt x="11578" y="0"/>
                  </a:moveTo>
                  <a:cubicBezTo>
                    <a:pt x="9202" y="0"/>
                    <a:pt x="6791" y="296"/>
                    <a:pt x="4579" y="1088"/>
                  </a:cubicBezTo>
                  <a:lnTo>
                    <a:pt x="20" y="223"/>
                  </a:lnTo>
                  <a:lnTo>
                    <a:pt x="0" y="504"/>
                  </a:lnTo>
                  <a:lnTo>
                    <a:pt x="4479" y="1643"/>
                  </a:lnTo>
                  <a:cubicBezTo>
                    <a:pt x="4479" y="1643"/>
                    <a:pt x="12711" y="7369"/>
                    <a:pt x="24045" y="7685"/>
                  </a:cubicBezTo>
                  <a:cubicBezTo>
                    <a:pt x="24045" y="7685"/>
                    <a:pt x="29484" y="8483"/>
                    <a:pt x="31132" y="9030"/>
                  </a:cubicBezTo>
                  <a:lnTo>
                    <a:pt x="31675" y="8379"/>
                  </a:lnTo>
                  <a:cubicBezTo>
                    <a:pt x="31675" y="8379"/>
                    <a:pt x="27810" y="7374"/>
                    <a:pt x="28096" y="5895"/>
                  </a:cubicBezTo>
                  <a:cubicBezTo>
                    <a:pt x="28292" y="4878"/>
                    <a:pt x="29506" y="4519"/>
                    <a:pt x="30907" y="4519"/>
                  </a:cubicBezTo>
                  <a:cubicBezTo>
                    <a:pt x="31544" y="4519"/>
                    <a:pt x="32219" y="4593"/>
                    <a:pt x="32854" y="4714"/>
                  </a:cubicBezTo>
                  <a:lnTo>
                    <a:pt x="32899" y="4030"/>
                  </a:lnTo>
                  <a:cubicBezTo>
                    <a:pt x="32899" y="4030"/>
                    <a:pt x="27772" y="3253"/>
                    <a:pt x="25204" y="2458"/>
                  </a:cubicBezTo>
                  <a:cubicBezTo>
                    <a:pt x="23365" y="1889"/>
                    <a:pt x="17579" y="0"/>
                    <a:pt x="11578" y="0"/>
                  </a:cubicBezTo>
                  <a:close/>
                </a:path>
              </a:pathLst>
            </a:custGeom>
            <a:solidFill>
              <a:srgbClr val="A3C4F9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9" name="Google Shape;298;p40">
              <a:extLst>
                <a:ext uri="{FF2B5EF4-FFF2-40B4-BE49-F238E27FC236}">
                  <a16:creationId xmlns:a16="http://schemas.microsoft.com/office/drawing/2014/main" id="{E2ED3F32-2312-55FB-E289-054E2384EE44}"/>
                </a:ext>
              </a:extLst>
            </p:cNvPr>
            <p:cNvSpPr/>
            <p:nvPr/>
          </p:nvSpPr>
          <p:spPr>
            <a:xfrm>
              <a:off x="5241525" y="1248975"/>
              <a:ext cx="216175" cy="306750"/>
            </a:xfrm>
            <a:custGeom>
              <a:avLst/>
              <a:gdLst/>
              <a:ahLst/>
              <a:cxnLst/>
              <a:rect l="l" t="t" r="r" b="b"/>
              <a:pathLst>
                <a:path w="8647" h="12270" extrusionOk="0">
                  <a:moveTo>
                    <a:pt x="1" y="0"/>
                  </a:moveTo>
                  <a:cubicBezTo>
                    <a:pt x="1" y="1"/>
                    <a:pt x="3175" y="11381"/>
                    <a:pt x="3504" y="12088"/>
                  </a:cubicBezTo>
                  <a:lnTo>
                    <a:pt x="6237" y="12270"/>
                  </a:lnTo>
                  <a:cubicBezTo>
                    <a:pt x="6237" y="12270"/>
                    <a:pt x="8597" y="2567"/>
                    <a:pt x="8623" y="1727"/>
                  </a:cubicBezTo>
                  <a:cubicBezTo>
                    <a:pt x="8647" y="88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3C4F9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0" name="Google Shape;299;p40">
              <a:extLst>
                <a:ext uri="{FF2B5EF4-FFF2-40B4-BE49-F238E27FC236}">
                  <a16:creationId xmlns:a16="http://schemas.microsoft.com/office/drawing/2014/main" id="{DF56FF60-50EA-235F-8A6F-C99B6C224231}"/>
                </a:ext>
              </a:extLst>
            </p:cNvPr>
            <p:cNvSpPr/>
            <p:nvPr/>
          </p:nvSpPr>
          <p:spPr>
            <a:xfrm>
              <a:off x="5265875" y="912350"/>
              <a:ext cx="258225" cy="269625"/>
            </a:xfrm>
            <a:custGeom>
              <a:avLst/>
              <a:gdLst/>
              <a:ahLst/>
              <a:cxnLst/>
              <a:rect l="l" t="t" r="r" b="b"/>
              <a:pathLst>
                <a:path w="10329" h="10785" extrusionOk="0">
                  <a:moveTo>
                    <a:pt x="7190" y="0"/>
                  </a:moveTo>
                  <a:cubicBezTo>
                    <a:pt x="6073" y="1329"/>
                    <a:pt x="1" y="8663"/>
                    <a:pt x="1" y="8663"/>
                  </a:cubicBezTo>
                  <a:cubicBezTo>
                    <a:pt x="314" y="8960"/>
                    <a:pt x="6200" y="10784"/>
                    <a:pt x="7636" y="10784"/>
                  </a:cubicBezTo>
                  <a:cubicBezTo>
                    <a:pt x="7818" y="10784"/>
                    <a:pt x="7929" y="10755"/>
                    <a:pt x="7947" y="10689"/>
                  </a:cubicBezTo>
                  <a:cubicBezTo>
                    <a:pt x="8111" y="10107"/>
                    <a:pt x="10328" y="1613"/>
                    <a:pt x="10210" y="1511"/>
                  </a:cubicBezTo>
                  <a:cubicBezTo>
                    <a:pt x="10093" y="1410"/>
                    <a:pt x="7190" y="0"/>
                    <a:pt x="7190" y="0"/>
                  </a:cubicBezTo>
                  <a:close/>
                </a:path>
              </a:pathLst>
            </a:custGeom>
            <a:solidFill>
              <a:srgbClr val="A3C4F9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1" name="Google Shape;300;p40">
              <a:extLst>
                <a:ext uri="{FF2B5EF4-FFF2-40B4-BE49-F238E27FC236}">
                  <a16:creationId xmlns:a16="http://schemas.microsoft.com/office/drawing/2014/main" id="{AC7214C2-86C7-5BBA-1968-FF4C5E78B002}"/>
                </a:ext>
              </a:extLst>
            </p:cNvPr>
            <p:cNvSpPr/>
            <p:nvPr/>
          </p:nvSpPr>
          <p:spPr>
            <a:xfrm>
              <a:off x="5403400" y="874125"/>
              <a:ext cx="131625" cy="78900"/>
            </a:xfrm>
            <a:custGeom>
              <a:avLst/>
              <a:gdLst/>
              <a:ahLst/>
              <a:cxnLst/>
              <a:rect l="l" t="t" r="r" b="b"/>
              <a:pathLst>
                <a:path w="5265" h="3156" extrusionOk="0">
                  <a:moveTo>
                    <a:pt x="347" y="1"/>
                  </a:moveTo>
                  <a:cubicBezTo>
                    <a:pt x="251" y="25"/>
                    <a:pt x="1" y="699"/>
                    <a:pt x="1" y="699"/>
                  </a:cubicBezTo>
                  <a:cubicBezTo>
                    <a:pt x="337" y="782"/>
                    <a:pt x="4877" y="3156"/>
                    <a:pt x="5043" y="3156"/>
                  </a:cubicBezTo>
                  <a:cubicBezTo>
                    <a:pt x="5044" y="3156"/>
                    <a:pt x="5045" y="3156"/>
                    <a:pt x="5045" y="3156"/>
                  </a:cubicBezTo>
                  <a:cubicBezTo>
                    <a:pt x="5172" y="3133"/>
                    <a:pt x="5265" y="2671"/>
                    <a:pt x="5265" y="2671"/>
                  </a:cubicBezTo>
                  <a:cubicBezTo>
                    <a:pt x="5030" y="2437"/>
                    <a:pt x="347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" name="Google Shape;301;p40">
              <a:extLst>
                <a:ext uri="{FF2B5EF4-FFF2-40B4-BE49-F238E27FC236}">
                  <a16:creationId xmlns:a16="http://schemas.microsoft.com/office/drawing/2014/main" id="{C7C59686-534A-FF5D-F62C-ABCF160924A1}"/>
                </a:ext>
              </a:extLst>
            </p:cNvPr>
            <p:cNvSpPr/>
            <p:nvPr/>
          </p:nvSpPr>
          <p:spPr>
            <a:xfrm>
              <a:off x="5272850" y="1547625"/>
              <a:ext cx="137025" cy="21200"/>
            </a:xfrm>
            <a:custGeom>
              <a:avLst/>
              <a:gdLst/>
              <a:ahLst/>
              <a:cxnLst/>
              <a:rect l="l" t="t" r="r" b="b"/>
              <a:pathLst>
                <a:path w="5481" h="848" extrusionOk="0">
                  <a:moveTo>
                    <a:pt x="392" y="0"/>
                  </a:moveTo>
                  <a:cubicBezTo>
                    <a:pt x="315" y="0"/>
                    <a:pt x="260" y="3"/>
                    <a:pt x="230" y="8"/>
                  </a:cubicBezTo>
                  <a:cubicBezTo>
                    <a:pt x="230" y="8"/>
                    <a:pt x="1" y="648"/>
                    <a:pt x="175" y="848"/>
                  </a:cubicBezTo>
                  <a:cubicBezTo>
                    <a:pt x="175" y="848"/>
                    <a:pt x="3832" y="734"/>
                    <a:pt x="4931" y="734"/>
                  </a:cubicBezTo>
                  <a:cubicBezTo>
                    <a:pt x="5063" y="734"/>
                    <a:pt x="5159" y="736"/>
                    <a:pt x="5206" y="740"/>
                  </a:cubicBezTo>
                  <a:cubicBezTo>
                    <a:pt x="5206" y="740"/>
                    <a:pt x="5480" y="357"/>
                    <a:pt x="5232" y="341"/>
                  </a:cubicBezTo>
                  <a:cubicBezTo>
                    <a:pt x="5232" y="341"/>
                    <a:pt x="1302" y="0"/>
                    <a:pt x="39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" name="Google Shape;302;p40">
              <a:extLst>
                <a:ext uri="{FF2B5EF4-FFF2-40B4-BE49-F238E27FC236}">
                  <a16:creationId xmlns:a16="http://schemas.microsoft.com/office/drawing/2014/main" id="{D7EB9292-1BE4-88C6-83C2-E2F942D0B5F2}"/>
                </a:ext>
              </a:extLst>
            </p:cNvPr>
            <p:cNvSpPr/>
            <p:nvPr/>
          </p:nvSpPr>
          <p:spPr>
            <a:xfrm>
              <a:off x="5544350" y="1218150"/>
              <a:ext cx="149950" cy="102800"/>
            </a:xfrm>
            <a:custGeom>
              <a:avLst/>
              <a:gdLst/>
              <a:ahLst/>
              <a:cxnLst/>
              <a:rect l="l" t="t" r="r" b="b"/>
              <a:pathLst>
                <a:path w="5998" h="4112" extrusionOk="0">
                  <a:moveTo>
                    <a:pt x="2958" y="0"/>
                  </a:moveTo>
                  <a:cubicBezTo>
                    <a:pt x="1426" y="0"/>
                    <a:pt x="0" y="409"/>
                    <a:pt x="188" y="1784"/>
                  </a:cubicBezTo>
                  <a:cubicBezTo>
                    <a:pt x="439" y="3623"/>
                    <a:pt x="4918" y="4112"/>
                    <a:pt x="4918" y="4112"/>
                  </a:cubicBezTo>
                  <a:cubicBezTo>
                    <a:pt x="5997" y="3373"/>
                    <a:pt x="5990" y="471"/>
                    <a:pt x="5990" y="471"/>
                  </a:cubicBezTo>
                  <a:cubicBezTo>
                    <a:pt x="5369" y="241"/>
                    <a:pt x="4132" y="0"/>
                    <a:pt x="2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5" name="Google Shape;303;p40">
              <a:extLst>
                <a:ext uri="{FF2B5EF4-FFF2-40B4-BE49-F238E27FC236}">
                  <a16:creationId xmlns:a16="http://schemas.microsoft.com/office/drawing/2014/main" id="{3629E359-C096-6936-1174-BF1BCCEA00D3}"/>
                </a:ext>
              </a:extLst>
            </p:cNvPr>
            <p:cNvSpPr/>
            <p:nvPr/>
          </p:nvSpPr>
          <p:spPr>
            <a:xfrm>
              <a:off x="5661025" y="1229425"/>
              <a:ext cx="285375" cy="137300"/>
            </a:xfrm>
            <a:custGeom>
              <a:avLst/>
              <a:gdLst/>
              <a:ahLst/>
              <a:cxnLst/>
              <a:rect l="l" t="t" r="r" b="b"/>
              <a:pathLst>
                <a:path w="11415" h="5492" extrusionOk="0">
                  <a:moveTo>
                    <a:pt x="2097" y="0"/>
                  </a:moveTo>
                  <a:cubicBezTo>
                    <a:pt x="1459" y="0"/>
                    <a:pt x="1020" y="24"/>
                    <a:pt x="1020" y="24"/>
                  </a:cubicBezTo>
                  <a:cubicBezTo>
                    <a:pt x="1485" y="2416"/>
                    <a:pt x="2" y="3578"/>
                    <a:pt x="0" y="3579"/>
                  </a:cubicBezTo>
                  <a:cubicBezTo>
                    <a:pt x="2233" y="5193"/>
                    <a:pt x="4834" y="5491"/>
                    <a:pt x="4834" y="5491"/>
                  </a:cubicBezTo>
                  <a:cubicBezTo>
                    <a:pt x="4504" y="5313"/>
                    <a:pt x="3284" y="4421"/>
                    <a:pt x="3284" y="4421"/>
                  </a:cubicBezTo>
                  <a:lnTo>
                    <a:pt x="3284" y="4421"/>
                  </a:lnTo>
                  <a:cubicBezTo>
                    <a:pt x="4425" y="4596"/>
                    <a:pt x="7414" y="4628"/>
                    <a:pt x="9432" y="4628"/>
                  </a:cubicBezTo>
                  <a:cubicBezTo>
                    <a:pt x="10580" y="4628"/>
                    <a:pt x="11414" y="4617"/>
                    <a:pt x="11414" y="4617"/>
                  </a:cubicBezTo>
                  <a:cubicBezTo>
                    <a:pt x="10695" y="3229"/>
                    <a:pt x="4511" y="976"/>
                    <a:pt x="4511" y="976"/>
                  </a:cubicBezTo>
                  <a:lnTo>
                    <a:pt x="5978" y="480"/>
                  </a:lnTo>
                  <a:cubicBezTo>
                    <a:pt x="4934" y="74"/>
                    <a:pt x="3212" y="0"/>
                    <a:pt x="2097" y="0"/>
                  </a:cubicBezTo>
                  <a:close/>
                </a:path>
              </a:pathLst>
            </a:custGeom>
            <a:solidFill>
              <a:srgbClr val="F94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6" name="Google Shape;304;p40">
              <a:extLst>
                <a:ext uri="{FF2B5EF4-FFF2-40B4-BE49-F238E27FC236}">
                  <a16:creationId xmlns:a16="http://schemas.microsoft.com/office/drawing/2014/main" id="{31B730C4-C58C-9A03-8C8C-13F7BF222B69}"/>
                </a:ext>
              </a:extLst>
            </p:cNvPr>
            <p:cNvSpPr/>
            <p:nvPr/>
          </p:nvSpPr>
          <p:spPr>
            <a:xfrm>
              <a:off x="5523725" y="1084725"/>
              <a:ext cx="167200" cy="129800"/>
            </a:xfrm>
            <a:custGeom>
              <a:avLst/>
              <a:gdLst/>
              <a:ahLst/>
              <a:cxnLst/>
              <a:rect l="l" t="t" r="r" b="b"/>
              <a:pathLst>
                <a:path w="6688" h="5192" extrusionOk="0">
                  <a:moveTo>
                    <a:pt x="4436" y="1"/>
                  </a:moveTo>
                  <a:cubicBezTo>
                    <a:pt x="4105" y="292"/>
                    <a:pt x="0" y="3943"/>
                    <a:pt x="89" y="3985"/>
                  </a:cubicBezTo>
                  <a:cubicBezTo>
                    <a:pt x="813" y="4346"/>
                    <a:pt x="5562" y="5191"/>
                    <a:pt x="5562" y="5191"/>
                  </a:cubicBezTo>
                  <a:cubicBezTo>
                    <a:pt x="5657" y="4698"/>
                    <a:pt x="6688" y="461"/>
                    <a:pt x="6688" y="461"/>
                  </a:cubicBezTo>
                  <a:cubicBezTo>
                    <a:pt x="6226" y="368"/>
                    <a:pt x="4436" y="1"/>
                    <a:pt x="443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7" name="Google Shape;305;p40">
              <a:extLst>
                <a:ext uri="{FF2B5EF4-FFF2-40B4-BE49-F238E27FC236}">
                  <a16:creationId xmlns:a16="http://schemas.microsoft.com/office/drawing/2014/main" id="{A5493342-B74C-9410-E027-3DE614398D33}"/>
                </a:ext>
              </a:extLst>
            </p:cNvPr>
            <p:cNvSpPr/>
            <p:nvPr/>
          </p:nvSpPr>
          <p:spPr>
            <a:xfrm>
              <a:off x="5505575" y="1299975"/>
              <a:ext cx="126125" cy="138625"/>
            </a:xfrm>
            <a:custGeom>
              <a:avLst/>
              <a:gdLst/>
              <a:ahLst/>
              <a:cxnLst/>
              <a:rect l="l" t="t" r="r" b="b"/>
              <a:pathLst>
                <a:path w="5045" h="5545" extrusionOk="0">
                  <a:moveTo>
                    <a:pt x="0" y="0"/>
                  </a:moveTo>
                  <a:cubicBezTo>
                    <a:pt x="236" y="795"/>
                    <a:pt x="1993" y="5426"/>
                    <a:pt x="1993" y="5426"/>
                  </a:cubicBezTo>
                  <a:cubicBezTo>
                    <a:pt x="2102" y="5520"/>
                    <a:pt x="2650" y="5545"/>
                    <a:pt x="3207" y="5545"/>
                  </a:cubicBezTo>
                  <a:cubicBezTo>
                    <a:pt x="3856" y="5545"/>
                    <a:pt x="4517" y="5511"/>
                    <a:pt x="4517" y="5511"/>
                  </a:cubicBezTo>
                  <a:cubicBezTo>
                    <a:pt x="4636" y="4988"/>
                    <a:pt x="5045" y="990"/>
                    <a:pt x="5045" y="990"/>
                  </a:cubicBezTo>
                  <a:cubicBezTo>
                    <a:pt x="4307" y="817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8" name="Google Shape;306;p40">
              <a:extLst>
                <a:ext uri="{FF2B5EF4-FFF2-40B4-BE49-F238E27FC236}">
                  <a16:creationId xmlns:a16="http://schemas.microsoft.com/office/drawing/2014/main" id="{A9434B5D-E51D-9370-B3A4-BA1CB88FC46A}"/>
                </a:ext>
              </a:extLst>
            </p:cNvPr>
            <p:cNvSpPr/>
            <p:nvPr/>
          </p:nvSpPr>
          <p:spPr>
            <a:xfrm>
              <a:off x="5123700" y="1160875"/>
              <a:ext cx="244775" cy="76250"/>
            </a:xfrm>
            <a:custGeom>
              <a:avLst/>
              <a:gdLst/>
              <a:ahLst/>
              <a:cxnLst/>
              <a:rect l="l" t="t" r="r" b="b"/>
              <a:pathLst>
                <a:path w="9791" h="3050" extrusionOk="0">
                  <a:moveTo>
                    <a:pt x="2371" y="1"/>
                  </a:moveTo>
                  <a:cubicBezTo>
                    <a:pt x="1065" y="1"/>
                    <a:pt x="98" y="215"/>
                    <a:pt x="65" y="720"/>
                  </a:cubicBezTo>
                  <a:cubicBezTo>
                    <a:pt x="0" y="1680"/>
                    <a:pt x="4821" y="3049"/>
                    <a:pt x="7633" y="3049"/>
                  </a:cubicBezTo>
                  <a:cubicBezTo>
                    <a:pt x="8728" y="3049"/>
                    <a:pt x="9518" y="2842"/>
                    <a:pt x="9597" y="2322"/>
                  </a:cubicBezTo>
                  <a:cubicBezTo>
                    <a:pt x="9791" y="1045"/>
                    <a:pt x="5254" y="1"/>
                    <a:pt x="23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9" name="Google Shape;307;p40">
              <a:extLst>
                <a:ext uri="{FF2B5EF4-FFF2-40B4-BE49-F238E27FC236}">
                  <a16:creationId xmlns:a16="http://schemas.microsoft.com/office/drawing/2014/main" id="{C8A5B11E-BFCB-691C-CA41-B59EBAE4F4C2}"/>
                </a:ext>
              </a:extLst>
            </p:cNvPr>
            <p:cNvSpPr/>
            <p:nvPr/>
          </p:nvSpPr>
          <p:spPr>
            <a:xfrm>
              <a:off x="5295900" y="1031425"/>
              <a:ext cx="55975" cy="34850"/>
            </a:xfrm>
            <a:custGeom>
              <a:avLst/>
              <a:gdLst/>
              <a:ahLst/>
              <a:cxnLst/>
              <a:rect l="l" t="t" r="r" b="b"/>
              <a:pathLst>
                <a:path w="2239" h="1394" extrusionOk="0">
                  <a:moveTo>
                    <a:pt x="457" y="1"/>
                  </a:moveTo>
                  <a:cubicBezTo>
                    <a:pt x="243" y="1"/>
                    <a:pt x="92" y="61"/>
                    <a:pt x="73" y="223"/>
                  </a:cubicBezTo>
                  <a:cubicBezTo>
                    <a:pt x="1" y="855"/>
                    <a:pt x="1462" y="1393"/>
                    <a:pt x="1462" y="1393"/>
                  </a:cubicBezTo>
                  <a:lnTo>
                    <a:pt x="2238" y="510"/>
                  </a:lnTo>
                  <a:cubicBezTo>
                    <a:pt x="2238" y="510"/>
                    <a:pt x="1080" y="1"/>
                    <a:pt x="45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0" name="Google Shape;308;p40">
              <a:extLst>
                <a:ext uri="{FF2B5EF4-FFF2-40B4-BE49-F238E27FC236}">
                  <a16:creationId xmlns:a16="http://schemas.microsoft.com/office/drawing/2014/main" id="{E16A8667-7E4F-111C-FC85-9C2CD36358A8}"/>
                </a:ext>
              </a:extLst>
            </p:cNvPr>
            <p:cNvSpPr/>
            <p:nvPr/>
          </p:nvSpPr>
          <p:spPr>
            <a:xfrm>
              <a:off x="5376450" y="943675"/>
              <a:ext cx="55975" cy="34850"/>
            </a:xfrm>
            <a:custGeom>
              <a:avLst/>
              <a:gdLst/>
              <a:ahLst/>
              <a:cxnLst/>
              <a:rect l="l" t="t" r="r" b="b"/>
              <a:pathLst>
                <a:path w="2239" h="1394" extrusionOk="0">
                  <a:moveTo>
                    <a:pt x="458" y="0"/>
                  </a:moveTo>
                  <a:cubicBezTo>
                    <a:pt x="244" y="0"/>
                    <a:pt x="93" y="60"/>
                    <a:pt x="74" y="222"/>
                  </a:cubicBezTo>
                  <a:cubicBezTo>
                    <a:pt x="1" y="855"/>
                    <a:pt x="1463" y="1393"/>
                    <a:pt x="1463" y="1393"/>
                  </a:cubicBezTo>
                  <a:lnTo>
                    <a:pt x="2239" y="509"/>
                  </a:lnTo>
                  <a:cubicBezTo>
                    <a:pt x="2239" y="509"/>
                    <a:pt x="1081" y="0"/>
                    <a:pt x="45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1" name="Google Shape;309;p40">
              <a:extLst>
                <a:ext uri="{FF2B5EF4-FFF2-40B4-BE49-F238E27FC236}">
                  <a16:creationId xmlns:a16="http://schemas.microsoft.com/office/drawing/2014/main" id="{23F415FF-61CC-9B97-85C8-8155C2F1D8EE}"/>
                </a:ext>
              </a:extLst>
            </p:cNvPr>
            <p:cNvSpPr/>
            <p:nvPr/>
          </p:nvSpPr>
          <p:spPr>
            <a:xfrm>
              <a:off x="5227200" y="1315550"/>
              <a:ext cx="57050" cy="29175"/>
            </a:xfrm>
            <a:custGeom>
              <a:avLst/>
              <a:gdLst/>
              <a:ahLst/>
              <a:cxnLst/>
              <a:rect l="l" t="t" r="r" b="b"/>
              <a:pathLst>
                <a:path w="2282" h="1167" extrusionOk="0">
                  <a:moveTo>
                    <a:pt x="1478" y="1"/>
                  </a:moveTo>
                  <a:cubicBezTo>
                    <a:pt x="1007" y="1"/>
                    <a:pt x="359" y="71"/>
                    <a:pt x="221" y="442"/>
                  </a:cubicBezTo>
                  <a:cubicBezTo>
                    <a:pt x="1" y="1039"/>
                    <a:pt x="2282" y="1167"/>
                    <a:pt x="2282" y="1167"/>
                  </a:cubicBezTo>
                  <a:lnTo>
                    <a:pt x="1990" y="27"/>
                  </a:lnTo>
                  <a:cubicBezTo>
                    <a:pt x="1990" y="27"/>
                    <a:pt x="1767" y="1"/>
                    <a:pt x="147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2" name="Google Shape;310;p40">
              <a:extLst>
                <a:ext uri="{FF2B5EF4-FFF2-40B4-BE49-F238E27FC236}">
                  <a16:creationId xmlns:a16="http://schemas.microsoft.com/office/drawing/2014/main" id="{3A2E52B2-6578-8B3B-63C7-714FE259A6FE}"/>
                </a:ext>
              </a:extLst>
            </p:cNvPr>
            <p:cNvSpPr/>
            <p:nvPr/>
          </p:nvSpPr>
          <p:spPr>
            <a:xfrm>
              <a:off x="5259250" y="1430300"/>
              <a:ext cx="57050" cy="29150"/>
            </a:xfrm>
            <a:custGeom>
              <a:avLst/>
              <a:gdLst/>
              <a:ahLst/>
              <a:cxnLst/>
              <a:rect l="l" t="t" r="r" b="b"/>
              <a:pathLst>
                <a:path w="2282" h="1166" extrusionOk="0">
                  <a:moveTo>
                    <a:pt x="1479" y="0"/>
                  </a:moveTo>
                  <a:cubicBezTo>
                    <a:pt x="1007" y="0"/>
                    <a:pt x="359" y="71"/>
                    <a:pt x="222" y="441"/>
                  </a:cubicBezTo>
                  <a:cubicBezTo>
                    <a:pt x="0" y="1038"/>
                    <a:pt x="2281" y="1166"/>
                    <a:pt x="2281" y="1166"/>
                  </a:cubicBezTo>
                  <a:lnTo>
                    <a:pt x="1991" y="27"/>
                  </a:lnTo>
                  <a:cubicBezTo>
                    <a:pt x="1991" y="27"/>
                    <a:pt x="1768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3" name="Google Shape;311;p40">
              <a:extLst>
                <a:ext uri="{FF2B5EF4-FFF2-40B4-BE49-F238E27FC236}">
                  <a16:creationId xmlns:a16="http://schemas.microsoft.com/office/drawing/2014/main" id="{438A778B-6F0A-1F33-D507-7E787372888D}"/>
                </a:ext>
              </a:extLst>
            </p:cNvPr>
            <p:cNvSpPr/>
            <p:nvPr/>
          </p:nvSpPr>
          <p:spPr>
            <a:xfrm>
              <a:off x="5391925" y="1352300"/>
              <a:ext cx="55475" cy="103900"/>
            </a:xfrm>
            <a:custGeom>
              <a:avLst/>
              <a:gdLst/>
              <a:ahLst/>
              <a:cxnLst/>
              <a:rect l="l" t="t" r="r" b="b"/>
              <a:pathLst>
                <a:path w="2219" h="4156" extrusionOk="0">
                  <a:moveTo>
                    <a:pt x="261" y="1"/>
                  </a:moveTo>
                  <a:cubicBezTo>
                    <a:pt x="261" y="1"/>
                    <a:pt x="102" y="3353"/>
                    <a:pt x="1" y="3925"/>
                  </a:cubicBezTo>
                  <a:lnTo>
                    <a:pt x="1174" y="4155"/>
                  </a:lnTo>
                  <a:lnTo>
                    <a:pt x="2218" y="131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4" name="Google Shape;312;p40">
              <a:extLst>
                <a:ext uri="{FF2B5EF4-FFF2-40B4-BE49-F238E27FC236}">
                  <a16:creationId xmlns:a16="http://schemas.microsoft.com/office/drawing/2014/main" id="{F15C73B2-FF44-36B3-85B6-1D70E9FBBD18}"/>
                </a:ext>
              </a:extLst>
            </p:cNvPr>
            <p:cNvSpPr/>
            <p:nvPr/>
          </p:nvSpPr>
          <p:spPr>
            <a:xfrm>
              <a:off x="5446200" y="1018375"/>
              <a:ext cx="59400" cy="101275"/>
            </a:xfrm>
            <a:custGeom>
              <a:avLst/>
              <a:gdLst/>
              <a:ahLst/>
              <a:cxnLst/>
              <a:rect l="l" t="t" r="r" b="b"/>
              <a:pathLst>
                <a:path w="2376" h="4051" extrusionOk="0">
                  <a:moveTo>
                    <a:pt x="1381" y="1"/>
                  </a:moveTo>
                  <a:cubicBezTo>
                    <a:pt x="1381" y="1"/>
                    <a:pt x="0" y="3871"/>
                    <a:pt x="88" y="3965"/>
                  </a:cubicBezTo>
                  <a:cubicBezTo>
                    <a:pt x="161" y="4044"/>
                    <a:pt x="1005" y="4051"/>
                    <a:pt x="1278" y="4051"/>
                  </a:cubicBezTo>
                  <a:cubicBezTo>
                    <a:pt x="1332" y="4051"/>
                    <a:pt x="1364" y="4050"/>
                    <a:pt x="1364" y="4050"/>
                  </a:cubicBezTo>
                  <a:cubicBezTo>
                    <a:pt x="1683" y="3505"/>
                    <a:pt x="2375" y="67"/>
                    <a:pt x="2375" y="67"/>
                  </a:cubicBezTo>
                  <a:lnTo>
                    <a:pt x="13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5" name="Google Shape;313;p40">
              <a:extLst>
                <a:ext uri="{FF2B5EF4-FFF2-40B4-BE49-F238E27FC236}">
                  <a16:creationId xmlns:a16="http://schemas.microsoft.com/office/drawing/2014/main" id="{90A2A709-FF94-DD06-FD53-6F0EFE86B95E}"/>
                </a:ext>
              </a:extLst>
            </p:cNvPr>
            <p:cNvSpPr/>
            <p:nvPr/>
          </p:nvSpPr>
          <p:spPr>
            <a:xfrm>
              <a:off x="5204025" y="1165925"/>
              <a:ext cx="11375" cy="48600"/>
            </a:xfrm>
            <a:custGeom>
              <a:avLst/>
              <a:gdLst/>
              <a:ahLst/>
              <a:cxnLst/>
              <a:rect l="l" t="t" r="r" b="b"/>
              <a:pathLst>
                <a:path w="455" h="1944" extrusionOk="0">
                  <a:moveTo>
                    <a:pt x="411" y="1"/>
                  </a:moveTo>
                  <a:cubicBezTo>
                    <a:pt x="121" y="600"/>
                    <a:pt x="1" y="1943"/>
                    <a:pt x="1" y="1943"/>
                  </a:cubicBezTo>
                  <a:cubicBezTo>
                    <a:pt x="454" y="1225"/>
                    <a:pt x="411" y="1"/>
                    <a:pt x="4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6" name="Google Shape;314;p40">
              <a:extLst>
                <a:ext uri="{FF2B5EF4-FFF2-40B4-BE49-F238E27FC236}">
                  <a16:creationId xmlns:a16="http://schemas.microsoft.com/office/drawing/2014/main" id="{F31AB9C1-B160-0062-E1DB-D97A01220FC7}"/>
                </a:ext>
              </a:extLst>
            </p:cNvPr>
            <p:cNvSpPr/>
            <p:nvPr/>
          </p:nvSpPr>
          <p:spPr>
            <a:xfrm>
              <a:off x="5284875" y="1180000"/>
              <a:ext cx="15075" cy="50050"/>
            </a:xfrm>
            <a:custGeom>
              <a:avLst/>
              <a:gdLst/>
              <a:ahLst/>
              <a:cxnLst/>
              <a:rect l="l" t="t" r="r" b="b"/>
              <a:pathLst>
                <a:path w="603" h="2002" extrusionOk="0">
                  <a:moveTo>
                    <a:pt x="412" y="1"/>
                  </a:moveTo>
                  <a:lnTo>
                    <a:pt x="412" y="1"/>
                  </a:lnTo>
                  <a:cubicBezTo>
                    <a:pt x="210" y="642"/>
                    <a:pt x="2" y="1999"/>
                    <a:pt x="1" y="2001"/>
                  </a:cubicBezTo>
                  <a:lnTo>
                    <a:pt x="1" y="2001"/>
                  </a:lnTo>
                  <a:cubicBezTo>
                    <a:pt x="603" y="1386"/>
                    <a:pt x="412" y="1"/>
                    <a:pt x="412" y="1"/>
                  </a:cubicBezTo>
                  <a:close/>
                  <a:moveTo>
                    <a:pt x="1" y="2001"/>
                  </a:moveTo>
                  <a:lnTo>
                    <a:pt x="1" y="2001"/>
                  </a:lnTo>
                  <a:cubicBezTo>
                    <a:pt x="1" y="2001"/>
                    <a:pt x="1" y="2001"/>
                    <a:pt x="1" y="2001"/>
                  </a:cubicBezTo>
                  <a:cubicBezTo>
                    <a:pt x="1" y="2001"/>
                    <a:pt x="1" y="2001"/>
                    <a:pt x="1" y="20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7" name="Google Shape;315;p40">
              <a:extLst>
                <a:ext uri="{FF2B5EF4-FFF2-40B4-BE49-F238E27FC236}">
                  <a16:creationId xmlns:a16="http://schemas.microsoft.com/office/drawing/2014/main" id="{F81C12CD-8566-CAC6-F7F8-77F505CF2504}"/>
                </a:ext>
              </a:extLst>
            </p:cNvPr>
            <p:cNvSpPr/>
            <p:nvPr/>
          </p:nvSpPr>
          <p:spPr>
            <a:xfrm>
              <a:off x="4936650" y="970550"/>
              <a:ext cx="54500" cy="26550"/>
            </a:xfrm>
            <a:custGeom>
              <a:avLst/>
              <a:gdLst/>
              <a:ahLst/>
              <a:cxnLst/>
              <a:rect l="l" t="t" r="r" b="b"/>
              <a:pathLst>
                <a:path w="2180" h="1062" extrusionOk="0">
                  <a:moveTo>
                    <a:pt x="188" y="0"/>
                  </a:moveTo>
                  <a:cubicBezTo>
                    <a:pt x="84" y="0"/>
                    <a:pt x="0" y="147"/>
                    <a:pt x="73" y="231"/>
                  </a:cubicBezTo>
                  <a:cubicBezTo>
                    <a:pt x="506" y="735"/>
                    <a:pt x="1188" y="901"/>
                    <a:pt x="1810" y="1053"/>
                  </a:cubicBezTo>
                  <a:cubicBezTo>
                    <a:pt x="1832" y="1059"/>
                    <a:pt x="1854" y="1062"/>
                    <a:pt x="1874" y="1062"/>
                  </a:cubicBezTo>
                  <a:cubicBezTo>
                    <a:pt x="2128" y="1062"/>
                    <a:pt x="2179" y="645"/>
                    <a:pt x="1898" y="571"/>
                  </a:cubicBezTo>
                  <a:cubicBezTo>
                    <a:pt x="1322" y="422"/>
                    <a:pt x="786" y="173"/>
                    <a:pt x="220" y="5"/>
                  </a:cubicBezTo>
                  <a:cubicBezTo>
                    <a:pt x="209" y="2"/>
                    <a:pt x="199" y="0"/>
                    <a:pt x="188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8" name="Google Shape;316;p40">
              <a:extLst>
                <a:ext uri="{FF2B5EF4-FFF2-40B4-BE49-F238E27FC236}">
                  <a16:creationId xmlns:a16="http://schemas.microsoft.com/office/drawing/2014/main" id="{687C2D12-E236-C9C3-AB6A-532EA091213D}"/>
                </a:ext>
              </a:extLst>
            </p:cNvPr>
            <p:cNvSpPr/>
            <p:nvPr/>
          </p:nvSpPr>
          <p:spPr>
            <a:xfrm>
              <a:off x="4755000" y="901700"/>
              <a:ext cx="47300" cy="18900"/>
            </a:xfrm>
            <a:custGeom>
              <a:avLst/>
              <a:gdLst/>
              <a:ahLst/>
              <a:cxnLst/>
              <a:rect l="l" t="t" r="r" b="b"/>
              <a:pathLst>
                <a:path w="1892" h="756" extrusionOk="0">
                  <a:moveTo>
                    <a:pt x="557" y="0"/>
                  </a:moveTo>
                  <a:cubicBezTo>
                    <a:pt x="381" y="0"/>
                    <a:pt x="215" y="40"/>
                    <a:pt x="79" y="138"/>
                  </a:cubicBezTo>
                  <a:cubicBezTo>
                    <a:pt x="14" y="185"/>
                    <a:pt x="0" y="293"/>
                    <a:pt x="69" y="346"/>
                  </a:cubicBezTo>
                  <a:cubicBezTo>
                    <a:pt x="287" y="515"/>
                    <a:pt x="563" y="531"/>
                    <a:pt x="825" y="592"/>
                  </a:cubicBezTo>
                  <a:cubicBezTo>
                    <a:pt x="1087" y="654"/>
                    <a:pt x="1357" y="684"/>
                    <a:pt x="1617" y="750"/>
                  </a:cubicBezTo>
                  <a:cubicBezTo>
                    <a:pt x="1631" y="754"/>
                    <a:pt x="1644" y="755"/>
                    <a:pt x="1656" y="755"/>
                  </a:cubicBezTo>
                  <a:cubicBezTo>
                    <a:pt x="1800" y="755"/>
                    <a:pt x="1891" y="540"/>
                    <a:pt x="1763" y="446"/>
                  </a:cubicBezTo>
                  <a:cubicBezTo>
                    <a:pt x="1476" y="235"/>
                    <a:pt x="984" y="0"/>
                    <a:pt x="557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9" name="Google Shape;317;p40">
              <a:extLst>
                <a:ext uri="{FF2B5EF4-FFF2-40B4-BE49-F238E27FC236}">
                  <a16:creationId xmlns:a16="http://schemas.microsoft.com/office/drawing/2014/main" id="{6EFF4CC0-F0FF-EAAC-6601-7787B2573F19}"/>
                </a:ext>
              </a:extLst>
            </p:cNvPr>
            <p:cNvSpPr/>
            <p:nvPr/>
          </p:nvSpPr>
          <p:spPr>
            <a:xfrm>
              <a:off x="4609675" y="757250"/>
              <a:ext cx="44625" cy="18875"/>
            </a:xfrm>
            <a:custGeom>
              <a:avLst/>
              <a:gdLst/>
              <a:ahLst/>
              <a:cxnLst/>
              <a:rect l="l" t="t" r="r" b="b"/>
              <a:pathLst>
                <a:path w="1785" h="755" extrusionOk="0">
                  <a:moveTo>
                    <a:pt x="530" y="1"/>
                  </a:moveTo>
                  <a:cubicBezTo>
                    <a:pt x="386" y="1"/>
                    <a:pt x="245" y="29"/>
                    <a:pt x="113" y="95"/>
                  </a:cubicBezTo>
                  <a:cubicBezTo>
                    <a:pt x="16" y="145"/>
                    <a:pt x="1" y="269"/>
                    <a:pt x="102" y="326"/>
                  </a:cubicBezTo>
                  <a:cubicBezTo>
                    <a:pt x="491" y="547"/>
                    <a:pt x="975" y="574"/>
                    <a:pt x="1391" y="736"/>
                  </a:cubicBezTo>
                  <a:cubicBezTo>
                    <a:pt x="1424" y="749"/>
                    <a:pt x="1454" y="754"/>
                    <a:pt x="1483" y="754"/>
                  </a:cubicBezTo>
                  <a:cubicBezTo>
                    <a:pt x="1684" y="754"/>
                    <a:pt x="1785" y="474"/>
                    <a:pt x="1578" y="354"/>
                  </a:cubicBezTo>
                  <a:cubicBezTo>
                    <a:pt x="1281" y="180"/>
                    <a:pt x="896" y="1"/>
                    <a:pt x="530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0" name="Google Shape;318;p40">
              <a:extLst>
                <a:ext uri="{FF2B5EF4-FFF2-40B4-BE49-F238E27FC236}">
                  <a16:creationId xmlns:a16="http://schemas.microsoft.com/office/drawing/2014/main" id="{67429CD2-75E8-7DF1-0619-F36D02A828FF}"/>
                </a:ext>
              </a:extLst>
            </p:cNvPr>
            <p:cNvSpPr/>
            <p:nvPr/>
          </p:nvSpPr>
          <p:spPr>
            <a:xfrm>
              <a:off x="4398250" y="748825"/>
              <a:ext cx="34775" cy="13850"/>
            </a:xfrm>
            <a:custGeom>
              <a:avLst/>
              <a:gdLst/>
              <a:ahLst/>
              <a:cxnLst/>
              <a:rect l="l" t="t" r="r" b="b"/>
              <a:pathLst>
                <a:path w="1391" h="554" extrusionOk="0">
                  <a:moveTo>
                    <a:pt x="474" y="0"/>
                  </a:moveTo>
                  <a:cubicBezTo>
                    <a:pt x="333" y="0"/>
                    <a:pt x="196" y="34"/>
                    <a:pt x="76" y="118"/>
                  </a:cubicBezTo>
                  <a:cubicBezTo>
                    <a:pt x="16" y="159"/>
                    <a:pt x="0" y="265"/>
                    <a:pt x="66" y="311"/>
                  </a:cubicBezTo>
                  <a:cubicBezTo>
                    <a:pt x="358" y="514"/>
                    <a:pt x="747" y="415"/>
                    <a:pt x="1067" y="539"/>
                  </a:cubicBezTo>
                  <a:cubicBezTo>
                    <a:pt x="1092" y="549"/>
                    <a:pt x="1116" y="553"/>
                    <a:pt x="1138" y="553"/>
                  </a:cubicBezTo>
                  <a:cubicBezTo>
                    <a:pt x="1303" y="553"/>
                    <a:pt x="1390" y="324"/>
                    <a:pt x="1217" y="229"/>
                  </a:cubicBezTo>
                  <a:cubicBezTo>
                    <a:pt x="1006" y="113"/>
                    <a:pt x="733" y="0"/>
                    <a:pt x="474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1" name="Google Shape;319;p40">
              <a:extLst>
                <a:ext uri="{FF2B5EF4-FFF2-40B4-BE49-F238E27FC236}">
                  <a16:creationId xmlns:a16="http://schemas.microsoft.com/office/drawing/2014/main" id="{9A177092-3456-BE90-8F2A-5FEE6B9A9938}"/>
                </a:ext>
              </a:extLst>
            </p:cNvPr>
            <p:cNvSpPr/>
            <p:nvPr/>
          </p:nvSpPr>
          <p:spPr>
            <a:xfrm>
              <a:off x="4925000" y="1234725"/>
              <a:ext cx="31125" cy="10375"/>
            </a:xfrm>
            <a:custGeom>
              <a:avLst/>
              <a:gdLst/>
              <a:ahLst/>
              <a:cxnLst/>
              <a:rect l="l" t="t" r="r" b="b"/>
              <a:pathLst>
                <a:path w="1245" h="415" extrusionOk="0">
                  <a:moveTo>
                    <a:pt x="659" y="0"/>
                  </a:moveTo>
                  <a:cubicBezTo>
                    <a:pt x="474" y="0"/>
                    <a:pt x="289" y="22"/>
                    <a:pt x="119" y="89"/>
                  </a:cubicBezTo>
                  <a:cubicBezTo>
                    <a:pt x="25" y="127"/>
                    <a:pt x="1" y="279"/>
                    <a:pt x="107" y="320"/>
                  </a:cubicBezTo>
                  <a:cubicBezTo>
                    <a:pt x="287" y="392"/>
                    <a:pt x="482" y="415"/>
                    <a:pt x="678" y="415"/>
                  </a:cubicBezTo>
                  <a:cubicBezTo>
                    <a:pt x="789" y="415"/>
                    <a:pt x="901" y="407"/>
                    <a:pt x="1009" y="397"/>
                  </a:cubicBezTo>
                  <a:cubicBezTo>
                    <a:pt x="1216" y="377"/>
                    <a:pt x="1244" y="42"/>
                    <a:pt x="1026" y="21"/>
                  </a:cubicBezTo>
                  <a:cubicBezTo>
                    <a:pt x="906" y="10"/>
                    <a:pt x="782" y="0"/>
                    <a:pt x="65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2" name="Google Shape;320;p40">
              <a:extLst>
                <a:ext uri="{FF2B5EF4-FFF2-40B4-BE49-F238E27FC236}">
                  <a16:creationId xmlns:a16="http://schemas.microsoft.com/office/drawing/2014/main" id="{BF95AFAF-8137-6E21-A866-4F62B604629D}"/>
                </a:ext>
              </a:extLst>
            </p:cNvPr>
            <p:cNvSpPr/>
            <p:nvPr/>
          </p:nvSpPr>
          <p:spPr>
            <a:xfrm>
              <a:off x="4625000" y="1198200"/>
              <a:ext cx="61900" cy="15600"/>
            </a:xfrm>
            <a:custGeom>
              <a:avLst/>
              <a:gdLst/>
              <a:ahLst/>
              <a:cxnLst/>
              <a:rect l="l" t="t" r="r" b="b"/>
              <a:pathLst>
                <a:path w="2476" h="624" extrusionOk="0">
                  <a:moveTo>
                    <a:pt x="517" y="1"/>
                  </a:moveTo>
                  <a:cubicBezTo>
                    <a:pt x="408" y="1"/>
                    <a:pt x="301" y="8"/>
                    <a:pt x="195" y="28"/>
                  </a:cubicBezTo>
                  <a:cubicBezTo>
                    <a:pt x="83" y="50"/>
                    <a:pt x="1" y="201"/>
                    <a:pt x="112" y="285"/>
                  </a:cubicBezTo>
                  <a:cubicBezTo>
                    <a:pt x="446" y="536"/>
                    <a:pt x="933" y="624"/>
                    <a:pt x="1405" y="624"/>
                  </a:cubicBezTo>
                  <a:cubicBezTo>
                    <a:pt x="1694" y="624"/>
                    <a:pt x="1978" y="591"/>
                    <a:pt x="2218" y="543"/>
                  </a:cubicBezTo>
                  <a:cubicBezTo>
                    <a:pt x="2436" y="500"/>
                    <a:pt x="2476" y="187"/>
                    <a:pt x="2237" y="140"/>
                  </a:cubicBezTo>
                  <a:cubicBezTo>
                    <a:pt x="1888" y="69"/>
                    <a:pt x="1530" y="69"/>
                    <a:pt x="1176" y="46"/>
                  </a:cubicBezTo>
                  <a:cubicBezTo>
                    <a:pt x="961" y="31"/>
                    <a:pt x="737" y="1"/>
                    <a:pt x="517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3" name="Google Shape;321;p40">
              <a:extLst>
                <a:ext uri="{FF2B5EF4-FFF2-40B4-BE49-F238E27FC236}">
                  <a16:creationId xmlns:a16="http://schemas.microsoft.com/office/drawing/2014/main" id="{E3A0D09E-DC2E-D419-7116-A46F1BD29E97}"/>
                </a:ext>
              </a:extLst>
            </p:cNvPr>
            <p:cNvSpPr/>
            <p:nvPr/>
          </p:nvSpPr>
          <p:spPr>
            <a:xfrm>
              <a:off x="4496575" y="1263650"/>
              <a:ext cx="48025" cy="12925"/>
            </a:xfrm>
            <a:custGeom>
              <a:avLst/>
              <a:gdLst/>
              <a:ahLst/>
              <a:cxnLst/>
              <a:rect l="l" t="t" r="r" b="b"/>
              <a:pathLst>
                <a:path w="1921" h="517" extrusionOk="0">
                  <a:moveTo>
                    <a:pt x="1066" y="1"/>
                  </a:moveTo>
                  <a:cubicBezTo>
                    <a:pt x="730" y="1"/>
                    <a:pt x="402" y="55"/>
                    <a:pt x="120" y="266"/>
                  </a:cubicBezTo>
                  <a:cubicBezTo>
                    <a:pt x="1" y="354"/>
                    <a:pt x="76" y="510"/>
                    <a:pt x="210" y="515"/>
                  </a:cubicBezTo>
                  <a:cubicBezTo>
                    <a:pt x="249" y="516"/>
                    <a:pt x="289" y="517"/>
                    <a:pt x="329" y="517"/>
                  </a:cubicBezTo>
                  <a:cubicBezTo>
                    <a:pt x="788" y="517"/>
                    <a:pt x="1251" y="425"/>
                    <a:pt x="1707" y="384"/>
                  </a:cubicBezTo>
                  <a:cubicBezTo>
                    <a:pt x="1896" y="368"/>
                    <a:pt x="1921" y="60"/>
                    <a:pt x="1722" y="43"/>
                  </a:cubicBezTo>
                  <a:cubicBezTo>
                    <a:pt x="1508" y="24"/>
                    <a:pt x="1286" y="1"/>
                    <a:pt x="1066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4" name="Google Shape;322;p40">
              <a:extLst>
                <a:ext uri="{FF2B5EF4-FFF2-40B4-BE49-F238E27FC236}">
                  <a16:creationId xmlns:a16="http://schemas.microsoft.com/office/drawing/2014/main" id="{852632D8-525B-71F3-CD75-5688FE79C7C2}"/>
                </a:ext>
              </a:extLst>
            </p:cNvPr>
            <p:cNvSpPr/>
            <p:nvPr/>
          </p:nvSpPr>
          <p:spPr>
            <a:xfrm>
              <a:off x="4313825" y="1161800"/>
              <a:ext cx="65825" cy="15050"/>
            </a:xfrm>
            <a:custGeom>
              <a:avLst/>
              <a:gdLst/>
              <a:ahLst/>
              <a:cxnLst/>
              <a:rect l="l" t="t" r="r" b="b"/>
              <a:pathLst>
                <a:path w="2633" h="602" extrusionOk="0">
                  <a:moveTo>
                    <a:pt x="1106" y="0"/>
                  </a:moveTo>
                  <a:cubicBezTo>
                    <a:pt x="768" y="0"/>
                    <a:pt x="438" y="38"/>
                    <a:pt x="149" y="153"/>
                  </a:cubicBezTo>
                  <a:cubicBezTo>
                    <a:pt x="30" y="202"/>
                    <a:pt x="0" y="391"/>
                    <a:pt x="134" y="444"/>
                  </a:cubicBezTo>
                  <a:cubicBezTo>
                    <a:pt x="432" y="563"/>
                    <a:pt x="771" y="601"/>
                    <a:pt x="1118" y="601"/>
                  </a:cubicBezTo>
                  <a:cubicBezTo>
                    <a:pt x="1550" y="601"/>
                    <a:pt x="1993" y="542"/>
                    <a:pt x="2379" y="506"/>
                  </a:cubicBezTo>
                  <a:cubicBezTo>
                    <a:pt x="2602" y="484"/>
                    <a:pt x="2633" y="123"/>
                    <a:pt x="2397" y="100"/>
                  </a:cubicBezTo>
                  <a:cubicBezTo>
                    <a:pt x="2003" y="64"/>
                    <a:pt x="1547" y="0"/>
                    <a:pt x="1106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5" name="Google Shape;323;p40">
              <a:extLst>
                <a:ext uri="{FF2B5EF4-FFF2-40B4-BE49-F238E27FC236}">
                  <a16:creationId xmlns:a16="http://schemas.microsoft.com/office/drawing/2014/main" id="{AD0C689B-C7F9-17E8-BECD-E0910EF69C69}"/>
                </a:ext>
              </a:extLst>
            </p:cNvPr>
            <p:cNvSpPr/>
            <p:nvPr/>
          </p:nvSpPr>
          <p:spPr>
            <a:xfrm>
              <a:off x="4006950" y="1183600"/>
              <a:ext cx="50925" cy="16875"/>
            </a:xfrm>
            <a:custGeom>
              <a:avLst/>
              <a:gdLst/>
              <a:ahLst/>
              <a:cxnLst/>
              <a:rect l="l" t="t" r="r" b="b"/>
              <a:pathLst>
                <a:path w="2037" h="675" extrusionOk="0">
                  <a:moveTo>
                    <a:pt x="841" y="0"/>
                  </a:moveTo>
                  <a:cubicBezTo>
                    <a:pt x="604" y="0"/>
                    <a:pt x="368" y="38"/>
                    <a:pt x="140" y="120"/>
                  </a:cubicBezTo>
                  <a:cubicBezTo>
                    <a:pt x="28" y="160"/>
                    <a:pt x="0" y="349"/>
                    <a:pt x="127" y="394"/>
                  </a:cubicBezTo>
                  <a:cubicBezTo>
                    <a:pt x="610" y="568"/>
                    <a:pt x="1138" y="572"/>
                    <a:pt x="1640" y="670"/>
                  </a:cubicBezTo>
                  <a:cubicBezTo>
                    <a:pt x="1657" y="673"/>
                    <a:pt x="1673" y="675"/>
                    <a:pt x="1689" y="675"/>
                  </a:cubicBezTo>
                  <a:cubicBezTo>
                    <a:pt x="1929" y="675"/>
                    <a:pt x="2037" y="308"/>
                    <a:pt x="1793" y="202"/>
                  </a:cubicBezTo>
                  <a:cubicBezTo>
                    <a:pt x="1491" y="72"/>
                    <a:pt x="1166" y="0"/>
                    <a:pt x="841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6" name="Google Shape;324;p40">
              <a:extLst>
                <a:ext uri="{FF2B5EF4-FFF2-40B4-BE49-F238E27FC236}">
                  <a16:creationId xmlns:a16="http://schemas.microsoft.com/office/drawing/2014/main" id="{5454711D-0072-F450-33CE-C17BEE18B11D}"/>
                </a:ext>
              </a:extLst>
            </p:cNvPr>
            <p:cNvSpPr/>
            <p:nvPr/>
          </p:nvSpPr>
          <p:spPr>
            <a:xfrm>
              <a:off x="3810725" y="1119050"/>
              <a:ext cx="75200" cy="18850"/>
            </a:xfrm>
            <a:custGeom>
              <a:avLst/>
              <a:gdLst/>
              <a:ahLst/>
              <a:cxnLst/>
              <a:rect l="l" t="t" r="r" b="b"/>
              <a:pathLst>
                <a:path w="3008" h="754" extrusionOk="0">
                  <a:moveTo>
                    <a:pt x="1587" y="0"/>
                  </a:moveTo>
                  <a:cubicBezTo>
                    <a:pt x="1045" y="0"/>
                    <a:pt x="497" y="100"/>
                    <a:pt x="134" y="369"/>
                  </a:cubicBezTo>
                  <a:cubicBezTo>
                    <a:pt x="0" y="468"/>
                    <a:pt x="54" y="654"/>
                    <a:pt x="205" y="696"/>
                  </a:cubicBezTo>
                  <a:cubicBezTo>
                    <a:pt x="362" y="740"/>
                    <a:pt x="527" y="754"/>
                    <a:pt x="694" y="754"/>
                  </a:cubicBezTo>
                  <a:cubicBezTo>
                    <a:pt x="935" y="754"/>
                    <a:pt x="1182" y="724"/>
                    <a:pt x="1415" y="709"/>
                  </a:cubicBezTo>
                  <a:cubicBezTo>
                    <a:pt x="1882" y="679"/>
                    <a:pt x="2344" y="668"/>
                    <a:pt x="2796" y="541"/>
                  </a:cubicBezTo>
                  <a:cubicBezTo>
                    <a:pt x="3007" y="482"/>
                    <a:pt x="2938" y="203"/>
                    <a:pt x="2764" y="153"/>
                  </a:cubicBezTo>
                  <a:cubicBezTo>
                    <a:pt x="2437" y="62"/>
                    <a:pt x="2014" y="0"/>
                    <a:pt x="1587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7" name="Google Shape;325;p40">
              <a:extLst>
                <a:ext uri="{FF2B5EF4-FFF2-40B4-BE49-F238E27FC236}">
                  <a16:creationId xmlns:a16="http://schemas.microsoft.com/office/drawing/2014/main" id="{C84017B6-7DA6-CFAC-1F2A-12A55DCB20FD}"/>
                </a:ext>
              </a:extLst>
            </p:cNvPr>
            <p:cNvSpPr/>
            <p:nvPr/>
          </p:nvSpPr>
          <p:spPr>
            <a:xfrm>
              <a:off x="3568275" y="1238875"/>
              <a:ext cx="29800" cy="13450"/>
            </a:xfrm>
            <a:custGeom>
              <a:avLst/>
              <a:gdLst/>
              <a:ahLst/>
              <a:cxnLst/>
              <a:rect l="l" t="t" r="r" b="b"/>
              <a:pathLst>
                <a:path w="1192" h="538" extrusionOk="0">
                  <a:moveTo>
                    <a:pt x="608" y="4"/>
                  </a:moveTo>
                  <a:cubicBezTo>
                    <a:pt x="589" y="4"/>
                    <a:pt x="570" y="5"/>
                    <a:pt x="550" y="6"/>
                  </a:cubicBezTo>
                  <a:cubicBezTo>
                    <a:pt x="377" y="16"/>
                    <a:pt x="176" y="0"/>
                    <a:pt x="61" y="156"/>
                  </a:cubicBezTo>
                  <a:cubicBezTo>
                    <a:pt x="15" y="221"/>
                    <a:pt x="0" y="306"/>
                    <a:pt x="50" y="375"/>
                  </a:cubicBezTo>
                  <a:cubicBezTo>
                    <a:pt x="161" y="527"/>
                    <a:pt x="321" y="524"/>
                    <a:pt x="492" y="534"/>
                  </a:cubicBezTo>
                  <a:cubicBezTo>
                    <a:pt x="527" y="536"/>
                    <a:pt x="561" y="537"/>
                    <a:pt x="595" y="537"/>
                  </a:cubicBezTo>
                  <a:cubicBezTo>
                    <a:pt x="691" y="537"/>
                    <a:pt x="785" y="530"/>
                    <a:pt x="882" y="520"/>
                  </a:cubicBezTo>
                  <a:cubicBezTo>
                    <a:pt x="1153" y="493"/>
                    <a:pt x="1191" y="58"/>
                    <a:pt x="905" y="29"/>
                  </a:cubicBezTo>
                  <a:cubicBezTo>
                    <a:pt x="807" y="19"/>
                    <a:pt x="708" y="4"/>
                    <a:pt x="608" y="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8" name="Google Shape;326;p40">
              <a:extLst>
                <a:ext uri="{FF2B5EF4-FFF2-40B4-BE49-F238E27FC236}">
                  <a16:creationId xmlns:a16="http://schemas.microsoft.com/office/drawing/2014/main" id="{B424AD68-6D05-CB07-0410-90E591E2E7A8}"/>
                </a:ext>
              </a:extLst>
            </p:cNvPr>
            <p:cNvSpPr/>
            <p:nvPr/>
          </p:nvSpPr>
          <p:spPr>
            <a:xfrm>
              <a:off x="3425600" y="1199325"/>
              <a:ext cx="61500" cy="15125"/>
            </a:xfrm>
            <a:custGeom>
              <a:avLst/>
              <a:gdLst/>
              <a:ahLst/>
              <a:cxnLst/>
              <a:rect l="l" t="t" r="r" b="b"/>
              <a:pathLst>
                <a:path w="2460" h="605" extrusionOk="0">
                  <a:moveTo>
                    <a:pt x="1916" y="1"/>
                  </a:moveTo>
                  <a:cubicBezTo>
                    <a:pt x="1661" y="1"/>
                    <a:pt x="1407" y="23"/>
                    <a:pt x="1152" y="33"/>
                  </a:cubicBezTo>
                  <a:cubicBezTo>
                    <a:pt x="830" y="45"/>
                    <a:pt x="486" y="26"/>
                    <a:pt x="175" y="121"/>
                  </a:cubicBezTo>
                  <a:cubicBezTo>
                    <a:pt x="65" y="155"/>
                    <a:pt x="0" y="313"/>
                    <a:pt x="120" y="384"/>
                  </a:cubicBezTo>
                  <a:cubicBezTo>
                    <a:pt x="386" y="544"/>
                    <a:pt x="728" y="604"/>
                    <a:pt x="1078" y="604"/>
                  </a:cubicBezTo>
                  <a:cubicBezTo>
                    <a:pt x="1488" y="604"/>
                    <a:pt x="1911" y="522"/>
                    <a:pt x="2241" y="418"/>
                  </a:cubicBezTo>
                  <a:cubicBezTo>
                    <a:pt x="2454" y="351"/>
                    <a:pt x="2459" y="36"/>
                    <a:pt x="2217" y="13"/>
                  </a:cubicBezTo>
                  <a:cubicBezTo>
                    <a:pt x="2117" y="4"/>
                    <a:pt x="2016" y="1"/>
                    <a:pt x="1916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9" name="Google Shape;327;p40">
              <a:extLst>
                <a:ext uri="{FF2B5EF4-FFF2-40B4-BE49-F238E27FC236}">
                  <a16:creationId xmlns:a16="http://schemas.microsoft.com/office/drawing/2014/main" id="{42672901-F398-1AAB-8A0E-8D91AB8CCE05}"/>
                </a:ext>
              </a:extLst>
            </p:cNvPr>
            <p:cNvSpPr/>
            <p:nvPr/>
          </p:nvSpPr>
          <p:spPr>
            <a:xfrm>
              <a:off x="3305375" y="1277300"/>
              <a:ext cx="47025" cy="15900"/>
            </a:xfrm>
            <a:custGeom>
              <a:avLst/>
              <a:gdLst/>
              <a:ahLst/>
              <a:cxnLst/>
              <a:rect l="l" t="t" r="r" b="b"/>
              <a:pathLst>
                <a:path w="1881" h="636" extrusionOk="0">
                  <a:moveTo>
                    <a:pt x="1680" y="4"/>
                  </a:moveTo>
                  <a:cubicBezTo>
                    <a:pt x="1678" y="4"/>
                    <a:pt x="1677" y="4"/>
                    <a:pt x="1676" y="4"/>
                  </a:cubicBezTo>
                  <a:cubicBezTo>
                    <a:pt x="1133" y="16"/>
                    <a:pt x="533" y="1"/>
                    <a:pt x="106" y="397"/>
                  </a:cubicBezTo>
                  <a:cubicBezTo>
                    <a:pt x="0" y="494"/>
                    <a:pt x="85" y="635"/>
                    <a:pt x="210" y="635"/>
                  </a:cubicBezTo>
                  <a:cubicBezTo>
                    <a:pt x="214" y="635"/>
                    <a:pt x="218" y="635"/>
                    <a:pt x="222" y="635"/>
                  </a:cubicBezTo>
                  <a:cubicBezTo>
                    <a:pt x="720" y="600"/>
                    <a:pt x="1209" y="442"/>
                    <a:pt x="1697" y="346"/>
                  </a:cubicBezTo>
                  <a:cubicBezTo>
                    <a:pt x="1881" y="309"/>
                    <a:pt x="1875" y="4"/>
                    <a:pt x="1680" y="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0" name="Google Shape;328;p40">
              <a:extLst>
                <a:ext uri="{FF2B5EF4-FFF2-40B4-BE49-F238E27FC236}">
                  <a16:creationId xmlns:a16="http://schemas.microsoft.com/office/drawing/2014/main" id="{B036886C-2497-A1CA-DDB7-24BAD8B3F898}"/>
                </a:ext>
              </a:extLst>
            </p:cNvPr>
            <p:cNvSpPr/>
            <p:nvPr/>
          </p:nvSpPr>
          <p:spPr>
            <a:xfrm>
              <a:off x="3112800" y="1194150"/>
              <a:ext cx="64925" cy="17550"/>
            </a:xfrm>
            <a:custGeom>
              <a:avLst/>
              <a:gdLst/>
              <a:ahLst/>
              <a:cxnLst/>
              <a:rect l="l" t="t" r="r" b="b"/>
              <a:pathLst>
                <a:path w="2597" h="702" extrusionOk="0">
                  <a:moveTo>
                    <a:pt x="2357" y="45"/>
                  </a:moveTo>
                  <a:cubicBezTo>
                    <a:pt x="2356" y="45"/>
                    <a:pt x="2355" y="45"/>
                    <a:pt x="2354" y="45"/>
                  </a:cubicBezTo>
                  <a:cubicBezTo>
                    <a:pt x="1653" y="54"/>
                    <a:pt x="756" y="1"/>
                    <a:pt x="123" y="337"/>
                  </a:cubicBezTo>
                  <a:cubicBezTo>
                    <a:pt x="10" y="397"/>
                    <a:pt x="1" y="588"/>
                    <a:pt x="139" y="627"/>
                  </a:cubicBezTo>
                  <a:cubicBezTo>
                    <a:pt x="329" y="680"/>
                    <a:pt x="530" y="701"/>
                    <a:pt x="737" y="701"/>
                  </a:cubicBezTo>
                  <a:cubicBezTo>
                    <a:pt x="1288" y="701"/>
                    <a:pt x="1879" y="551"/>
                    <a:pt x="2378" y="449"/>
                  </a:cubicBezTo>
                  <a:cubicBezTo>
                    <a:pt x="2596" y="404"/>
                    <a:pt x="2589" y="45"/>
                    <a:pt x="2357" y="4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1" name="Google Shape;329;p40">
              <a:extLst>
                <a:ext uri="{FF2B5EF4-FFF2-40B4-BE49-F238E27FC236}">
                  <a16:creationId xmlns:a16="http://schemas.microsoft.com/office/drawing/2014/main" id="{8859E2A0-DEF9-AD1C-72CC-F39839FC3AC8}"/>
                </a:ext>
              </a:extLst>
            </p:cNvPr>
            <p:cNvSpPr/>
            <p:nvPr/>
          </p:nvSpPr>
          <p:spPr>
            <a:xfrm>
              <a:off x="2809875" y="1250975"/>
              <a:ext cx="50800" cy="15050"/>
            </a:xfrm>
            <a:custGeom>
              <a:avLst/>
              <a:gdLst/>
              <a:ahLst/>
              <a:cxnLst/>
              <a:rect l="l" t="t" r="r" b="b"/>
              <a:pathLst>
                <a:path w="2032" h="602" extrusionOk="0">
                  <a:moveTo>
                    <a:pt x="1041" y="1"/>
                  </a:moveTo>
                  <a:cubicBezTo>
                    <a:pt x="723" y="1"/>
                    <a:pt x="407" y="66"/>
                    <a:pt x="116" y="208"/>
                  </a:cubicBezTo>
                  <a:cubicBezTo>
                    <a:pt x="9" y="259"/>
                    <a:pt x="1" y="450"/>
                    <a:pt x="132" y="481"/>
                  </a:cubicBezTo>
                  <a:cubicBezTo>
                    <a:pt x="631" y="601"/>
                    <a:pt x="1156" y="550"/>
                    <a:pt x="1666" y="593"/>
                  </a:cubicBezTo>
                  <a:cubicBezTo>
                    <a:pt x="1674" y="594"/>
                    <a:pt x="1681" y="594"/>
                    <a:pt x="1689" y="594"/>
                  </a:cubicBezTo>
                  <a:cubicBezTo>
                    <a:pt x="1948" y="594"/>
                    <a:pt x="2032" y="195"/>
                    <a:pt x="1768" y="113"/>
                  </a:cubicBezTo>
                  <a:cubicBezTo>
                    <a:pt x="1532" y="40"/>
                    <a:pt x="1286" y="1"/>
                    <a:pt x="1041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2" name="Google Shape;330;p40">
              <a:extLst>
                <a:ext uri="{FF2B5EF4-FFF2-40B4-BE49-F238E27FC236}">
                  <a16:creationId xmlns:a16="http://schemas.microsoft.com/office/drawing/2014/main" id="{E3321303-F21D-B67B-90C8-3E163FC89548}"/>
                </a:ext>
              </a:extLst>
            </p:cNvPr>
            <p:cNvSpPr/>
            <p:nvPr/>
          </p:nvSpPr>
          <p:spPr>
            <a:xfrm>
              <a:off x="2608200" y="1205375"/>
              <a:ext cx="74825" cy="22150"/>
            </a:xfrm>
            <a:custGeom>
              <a:avLst/>
              <a:gdLst/>
              <a:ahLst/>
              <a:cxnLst/>
              <a:rect l="l" t="t" r="r" b="b"/>
              <a:pathLst>
                <a:path w="2993" h="886" extrusionOk="0">
                  <a:moveTo>
                    <a:pt x="2028" y="1"/>
                  </a:moveTo>
                  <a:cubicBezTo>
                    <a:pt x="1341" y="1"/>
                    <a:pt x="559" y="148"/>
                    <a:pt x="124" y="549"/>
                  </a:cubicBezTo>
                  <a:cubicBezTo>
                    <a:pt x="1" y="661"/>
                    <a:pt x="74" y="841"/>
                    <a:pt x="228" y="866"/>
                  </a:cubicBezTo>
                  <a:cubicBezTo>
                    <a:pt x="311" y="880"/>
                    <a:pt x="395" y="885"/>
                    <a:pt x="480" y="885"/>
                  </a:cubicBezTo>
                  <a:cubicBezTo>
                    <a:pt x="798" y="885"/>
                    <a:pt x="1126" y="803"/>
                    <a:pt x="1434" y="750"/>
                  </a:cubicBezTo>
                  <a:cubicBezTo>
                    <a:pt x="1893" y="671"/>
                    <a:pt x="2353" y="610"/>
                    <a:pt x="2789" y="436"/>
                  </a:cubicBezTo>
                  <a:cubicBezTo>
                    <a:pt x="2993" y="355"/>
                    <a:pt x="2895" y="84"/>
                    <a:pt x="2716" y="54"/>
                  </a:cubicBezTo>
                  <a:cubicBezTo>
                    <a:pt x="2513" y="20"/>
                    <a:pt x="2277" y="1"/>
                    <a:pt x="2028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3" name="Google Shape;331;p40">
              <a:extLst>
                <a:ext uri="{FF2B5EF4-FFF2-40B4-BE49-F238E27FC236}">
                  <a16:creationId xmlns:a16="http://schemas.microsoft.com/office/drawing/2014/main" id="{16997A23-C00D-7681-71F5-DFA24529379D}"/>
                </a:ext>
              </a:extLst>
            </p:cNvPr>
            <p:cNvSpPr/>
            <p:nvPr/>
          </p:nvSpPr>
          <p:spPr>
            <a:xfrm>
              <a:off x="2428325" y="1355025"/>
              <a:ext cx="29150" cy="13825"/>
            </a:xfrm>
            <a:custGeom>
              <a:avLst/>
              <a:gdLst/>
              <a:ahLst/>
              <a:cxnLst/>
              <a:rect l="l" t="t" r="r" b="b"/>
              <a:pathLst>
                <a:path w="1166" h="553" extrusionOk="0">
                  <a:moveTo>
                    <a:pt x="872" y="1"/>
                  </a:moveTo>
                  <a:cubicBezTo>
                    <a:pt x="871" y="1"/>
                    <a:pt x="870" y="1"/>
                    <a:pt x="870" y="1"/>
                  </a:cubicBezTo>
                  <a:cubicBezTo>
                    <a:pt x="856" y="1"/>
                    <a:pt x="843" y="1"/>
                    <a:pt x="829" y="1"/>
                  </a:cubicBezTo>
                  <a:cubicBezTo>
                    <a:pt x="806" y="1"/>
                    <a:pt x="782" y="1"/>
                    <a:pt x="758" y="1"/>
                  </a:cubicBezTo>
                  <a:cubicBezTo>
                    <a:pt x="676" y="1"/>
                    <a:pt x="595" y="3"/>
                    <a:pt x="515" y="16"/>
                  </a:cubicBezTo>
                  <a:cubicBezTo>
                    <a:pt x="344" y="45"/>
                    <a:pt x="142" y="49"/>
                    <a:pt x="45" y="218"/>
                  </a:cubicBezTo>
                  <a:cubicBezTo>
                    <a:pt x="5" y="287"/>
                    <a:pt x="0" y="372"/>
                    <a:pt x="57" y="435"/>
                  </a:cubicBezTo>
                  <a:cubicBezTo>
                    <a:pt x="146" y="534"/>
                    <a:pt x="251" y="553"/>
                    <a:pt x="366" y="553"/>
                  </a:cubicBezTo>
                  <a:cubicBezTo>
                    <a:pt x="414" y="553"/>
                    <a:pt x="463" y="550"/>
                    <a:pt x="514" y="548"/>
                  </a:cubicBezTo>
                  <a:cubicBezTo>
                    <a:pt x="647" y="541"/>
                    <a:pt x="770" y="519"/>
                    <a:pt x="900" y="491"/>
                  </a:cubicBezTo>
                  <a:cubicBezTo>
                    <a:pt x="1165" y="435"/>
                    <a:pt x="1158" y="1"/>
                    <a:pt x="872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4" name="Google Shape;332;p40">
              <a:extLst>
                <a:ext uri="{FF2B5EF4-FFF2-40B4-BE49-F238E27FC236}">
                  <a16:creationId xmlns:a16="http://schemas.microsoft.com/office/drawing/2014/main" id="{9DBF91B9-530C-01EF-093F-BC6514A4B797}"/>
                </a:ext>
              </a:extLst>
            </p:cNvPr>
            <p:cNvSpPr/>
            <p:nvPr/>
          </p:nvSpPr>
          <p:spPr>
            <a:xfrm>
              <a:off x="4132600" y="630975"/>
              <a:ext cx="59625" cy="20125"/>
            </a:xfrm>
            <a:custGeom>
              <a:avLst/>
              <a:gdLst/>
              <a:ahLst/>
              <a:cxnLst/>
              <a:rect l="l" t="t" r="r" b="b"/>
              <a:pathLst>
                <a:path w="2385" h="805" extrusionOk="0">
                  <a:moveTo>
                    <a:pt x="130" y="1"/>
                  </a:moveTo>
                  <a:cubicBezTo>
                    <a:pt x="15" y="1"/>
                    <a:pt x="0" y="176"/>
                    <a:pt x="95" y="223"/>
                  </a:cubicBezTo>
                  <a:cubicBezTo>
                    <a:pt x="721" y="522"/>
                    <a:pt x="1431" y="648"/>
                    <a:pt x="2105" y="799"/>
                  </a:cubicBezTo>
                  <a:cubicBezTo>
                    <a:pt x="2122" y="803"/>
                    <a:pt x="2137" y="805"/>
                    <a:pt x="2152" y="805"/>
                  </a:cubicBezTo>
                  <a:cubicBezTo>
                    <a:pt x="2350" y="805"/>
                    <a:pt x="2385" y="491"/>
                    <a:pt x="2172" y="432"/>
                  </a:cubicBezTo>
                  <a:cubicBezTo>
                    <a:pt x="1507" y="248"/>
                    <a:pt x="828" y="31"/>
                    <a:pt x="136" y="1"/>
                  </a:cubicBezTo>
                  <a:cubicBezTo>
                    <a:pt x="134" y="1"/>
                    <a:pt x="132" y="1"/>
                    <a:pt x="130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5" name="Google Shape;333;p40">
              <a:extLst>
                <a:ext uri="{FF2B5EF4-FFF2-40B4-BE49-F238E27FC236}">
                  <a16:creationId xmlns:a16="http://schemas.microsoft.com/office/drawing/2014/main" id="{0618E96C-0FCA-B159-D0FD-6F978317F8CF}"/>
                </a:ext>
              </a:extLst>
            </p:cNvPr>
            <p:cNvSpPr/>
            <p:nvPr/>
          </p:nvSpPr>
          <p:spPr>
            <a:xfrm>
              <a:off x="3927750" y="601275"/>
              <a:ext cx="37600" cy="17625"/>
            </a:xfrm>
            <a:custGeom>
              <a:avLst/>
              <a:gdLst/>
              <a:ahLst/>
              <a:cxnLst/>
              <a:rect l="l" t="t" r="r" b="b"/>
              <a:pathLst>
                <a:path w="1504" h="705" extrusionOk="0">
                  <a:moveTo>
                    <a:pt x="569" y="1"/>
                  </a:moveTo>
                  <a:cubicBezTo>
                    <a:pt x="385" y="1"/>
                    <a:pt x="175" y="53"/>
                    <a:pt x="65" y="189"/>
                  </a:cubicBezTo>
                  <a:cubicBezTo>
                    <a:pt x="16" y="250"/>
                    <a:pt x="1" y="348"/>
                    <a:pt x="53" y="414"/>
                  </a:cubicBezTo>
                  <a:cubicBezTo>
                    <a:pt x="291" y="704"/>
                    <a:pt x="822" y="649"/>
                    <a:pt x="1161" y="693"/>
                  </a:cubicBezTo>
                  <a:cubicBezTo>
                    <a:pt x="1172" y="694"/>
                    <a:pt x="1183" y="695"/>
                    <a:pt x="1193" y="695"/>
                  </a:cubicBezTo>
                  <a:cubicBezTo>
                    <a:pt x="1392" y="695"/>
                    <a:pt x="1504" y="452"/>
                    <a:pt x="1346" y="307"/>
                  </a:cubicBezTo>
                  <a:cubicBezTo>
                    <a:pt x="1156" y="134"/>
                    <a:pt x="944" y="43"/>
                    <a:pt x="689" y="8"/>
                  </a:cubicBezTo>
                  <a:cubicBezTo>
                    <a:pt x="651" y="3"/>
                    <a:pt x="611" y="1"/>
                    <a:pt x="569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6" name="Google Shape;334;p40">
              <a:extLst>
                <a:ext uri="{FF2B5EF4-FFF2-40B4-BE49-F238E27FC236}">
                  <a16:creationId xmlns:a16="http://schemas.microsoft.com/office/drawing/2014/main" id="{49CF3240-202C-621D-964F-A962E0949D7A}"/>
                </a:ext>
              </a:extLst>
            </p:cNvPr>
            <p:cNvSpPr/>
            <p:nvPr/>
          </p:nvSpPr>
          <p:spPr>
            <a:xfrm>
              <a:off x="3833600" y="581450"/>
              <a:ext cx="54850" cy="25475"/>
            </a:xfrm>
            <a:custGeom>
              <a:avLst/>
              <a:gdLst/>
              <a:ahLst/>
              <a:cxnLst/>
              <a:rect l="l" t="t" r="r" b="b"/>
              <a:pathLst>
                <a:path w="2194" h="1019" extrusionOk="0">
                  <a:moveTo>
                    <a:pt x="187" y="0"/>
                  </a:moveTo>
                  <a:cubicBezTo>
                    <a:pt x="81" y="0"/>
                    <a:pt x="1" y="151"/>
                    <a:pt x="76" y="234"/>
                  </a:cubicBezTo>
                  <a:cubicBezTo>
                    <a:pt x="521" y="727"/>
                    <a:pt x="1208" y="874"/>
                    <a:pt x="1833" y="1012"/>
                  </a:cubicBezTo>
                  <a:cubicBezTo>
                    <a:pt x="1853" y="1016"/>
                    <a:pt x="1872" y="1018"/>
                    <a:pt x="1890" y="1018"/>
                  </a:cubicBezTo>
                  <a:cubicBezTo>
                    <a:pt x="2150" y="1018"/>
                    <a:pt x="2194" y="593"/>
                    <a:pt x="1908" y="527"/>
                  </a:cubicBezTo>
                  <a:cubicBezTo>
                    <a:pt x="1329" y="391"/>
                    <a:pt x="787" y="157"/>
                    <a:pt x="217" y="4"/>
                  </a:cubicBezTo>
                  <a:cubicBezTo>
                    <a:pt x="207" y="2"/>
                    <a:pt x="197" y="0"/>
                    <a:pt x="187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7" name="Google Shape;335;p40">
              <a:extLst>
                <a:ext uri="{FF2B5EF4-FFF2-40B4-BE49-F238E27FC236}">
                  <a16:creationId xmlns:a16="http://schemas.microsoft.com/office/drawing/2014/main" id="{63437BA0-C263-A05B-134C-85F439C3217D}"/>
                </a:ext>
              </a:extLst>
            </p:cNvPr>
            <p:cNvSpPr/>
            <p:nvPr/>
          </p:nvSpPr>
          <p:spPr>
            <a:xfrm>
              <a:off x="3650325" y="517075"/>
              <a:ext cx="47475" cy="18200"/>
            </a:xfrm>
            <a:custGeom>
              <a:avLst/>
              <a:gdLst/>
              <a:ahLst/>
              <a:cxnLst/>
              <a:rect l="l" t="t" r="r" b="b"/>
              <a:pathLst>
                <a:path w="1899" h="728" extrusionOk="0">
                  <a:moveTo>
                    <a:pt x="579" y="0"/>
                  </a:moveTo>
                  <a:cubicBezTo>
                    <a:pt x="392" y="0"/>
                    <a:pt x="217" y="43"/>
                    <a:pt x="77" y="150"/>
                  </a:cubicBezTo>
                  <a:cubicBezTo>
                    <a:pt x="11" y="200"/>
                    <a:pt x="1" y="306"/>
                    <a:pt x="71" y="358"/>
                  </a:cubicBezTo>
                  <a:cubicBezTo>
                    <a:pt x="292" y="522"/>
                    <a:pt x="569" y="530"/>
                    <a:pt x="833" y="584"/>
                  </a:cubicBezTo>
                  <a:cubicBezTo>
                    <a:pt x="1096" y="639"/>
                    <a:pt x="1366" y="662"/>
                    <a:pt x="1628" y="723"/>
                  </a:cubicBezTo>
                  <a:cubicBezTo>
                    <a:pt x="1640" y="726"/>
                    <a:pt x="1651" y="727"/>
                    <a:pt x="1662" y="727"/>
                  </a:cubicBezTo>
                  <a:cubicBezTo>
                    <a:pt x="1810" y="727"/>
                    <a:pt x="1898" y="505"/>
                    <a:pt x="1766" y="414"/>
                  </a:cubicBezTo>
                  <a:cubicBezTo>
                    <a:pt x="1481" y="217"/>
                    <a:pt x="1000" y="0"/>
                    <a:pt x="57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8" name="Google Shape;336;p40">
              <a:extLst>
                <a:ext uri="{FF2B5EF4-FFF2-40B4-BE49-F238E27FC236}">
                  <a16:creationId xmlns:a16="http://schemas.microsoft.com/office/drawing/2014/main" id="{D2A586C9-C58B-09E2-C0CB-170F6C03EEFD}"/>
                </a:ext>
              </a:extLst>
            </p:cNvPr>
            <p:cNvSpPr/>
            <p:nvPr/>
          </p:nvSpPr>
          <p:spPr>
            <a:xfrm>
              <a:off x="3501300" y="376450"/>
              <a:ext cx="44825" cy="18275"/>
            </a:xfrm>
            <a:custGeom>
              <a:avLst/>
              <a:gdLst/>
              <a:ahLst/>
              <a:cxnLst/>
              <a:rect l="l" t="t" r="r" b="b"/>
              <a:pathLst>
                <a:path w="1793" h="731" extrusionOk="0">
                  <a:moveTo>
                    <a:pt x="553" y="0"/>
                  </a:moveTo>
                  <a:cubicBezTo>
                    <a:pt x="399" y="0"/>
                    <a:pt x="248" y="31"/>
                    <a:pt x="109" y="106"/>
                  </a:cubicBezTo>
                  <a:cubicBezTo>
                    <a:pt x="14" y="158"/>
                    <a:pt x="1" y="282"/>
                    <a:pt x="103" y="337"/>
                  </a:cubicBezTo>
                  <a:cubicBezTo>
                    <a:pt x="499" y="548"/>
                    <a:pt x="983" y="562"/>
                    <a:pt x="1403" y="715"/>
                  </a:cubicBezTo>
                  <a:cubicBezTo>
                    <a:pt x="1433" y="726"/>
                    <a:pt x="1462" y="730"/>
                    <a:pt x="1488" y="730"/>
                  </a:cubicBezTo>
                  <a:cubicBezTo>
                    <a:pt x="1694" y="730"/>
                    <a:pt x="1792" y="443"/>
                    <a:pt x="1579" y="326"/>
                  </a:cubicBezTo>
                  <a:cubicBezTo>
                    <a:pt x="1287" y="164"/>
                    <a:pt x="910" y="0"/>
                    <a:pt x="553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9" name="Google Shape;337;p40">
              <a:extLst>
                <a:ext uri="{FF2B5EF4-FFF2-40B4-BE49-F238E27FC236}">
                  <a16:creationId xmlns:a16="http://schemas.microsoft.com/office/drawing/2014/main" id="{FC82DD77-91AC-0584-F2A7-E9FAC8C30D63}"/>
                </a:ext>
              </a:extLst>
            </p:cNvPr>
            <p:cNvSpPr/>
            <p:nvPr/>
          </p:nvSpPr>
          <p:spPr>
            <a:xfrm>
              <a:off x="3289700" y="373525"/>
              <a:ext cx="34850" cy="13425"/>
            </a:xfrm>
            <a:custGeom>
              <a:avLst/>
              <a:gdLst/>
              <a:ahLst/>
              <a:cxnLst/>
              <a:rect l="l" t="t" r="r" b="b"/>
              <a:pathLst>
                <a:path w="1394" h="537" extrusionOk="0">
                  <a:moveTo>
                    <a:pt x="492" y="0"/>
                  </a:moveTo>
                  <a:cubicBezTo>
                    <a:pt x="343" y="0"/>
                    <a:pt x="199" y="36"/>
                    <a:pt x="74" y="128"/>
                  </a:cubicBezTo>
                  <a:cubicBezTo>
                    <a:pt x="15" y="170"/>
                    <a:pt x="0" y="277"/>
                    <a:pt x="68" y="322"/>
                  </a:cubicBezTo>
                  <a:cubicBezTo>
                    <a:pt x="366" y="516"/>
                    <a:pt x="752" y="408"/>
                    <a:pt x="1075" y="524"/>
                  </a:cubicBezTo>
                  <a:cubicBezTo>
                    <a:pt x="1099" y="532"/>
                    <a:pt x="1121" y="536"/>
                    <a:pt x="1142" y="536"/>
                  </a:cubicBezTo>
                  <a:cubicBezTo>
                    <a:pt x="1309" y="536"/>
                    <a:pt x="1393" y="301"/>
                    <a:pt x="1217" y="209"/>
                  </a:cubicBezTo>
                  <a:cubicBezTo>
                    <a:pt x="1010" y="103"/>
                    <a:pt x="744" y="0"/>
                    <a:pt x="492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50" name="Google Shape;338;p40">
              <a:extLst>
                <a:ext uri="{FF2B5EF4-FFF2-40B4-BE49-F238E27FC236}">
                  <a16:creationId xmlns:a16="http://schemas.microsoft.com/office/drawing/2014/main" id="{953F2D58-7263-7172-1857-CAF888698909}"/>
                </a:ext>
              </a:extLst>
            </p:cNvPr>
            <p:cNvSpPr/>
            <p:nvPr/>
          </p:nvSpPr>
          <p:spPr>
            <a:xfrm>
              <a:off x="3021050" y="262800"/>
              <a:ext cx="59875" cy="18825"/>
            </a:xfrm>
            <a:custGeom>
              <a:avLst/>
              <a:gdLst/>
              <a:ahLst/>
              <a:cxnLst/>
              <a:rect l="l" t="t" r="r" b="b"/>
              <a:pathLst>
                <a:path w="2395" h="753" extrusionOk="0">
                  <a:moveTo>
                    <a:pt x="130" y="1"/>
                  </a:moveTo>
                  <a:cubicBezTo>
                    <a:pt x="11" y="1"/>
                    <a:pt x="1" y="180"/>
                    <a:pt x="96" y="224"/>
                  </a:cubicBezTo>
                  <a:cubicBezTo>
                    <a:pt x="730" y="507"/>
                    <a:pt x="1444" y="614"/>
                    <a:pt x="2121" y="748"/>
                  </a:cubicBezTo>
                  <a:cubicBezTo>
                    <a:pt x="2136" y="751"/>
                    <a:pt x="2150" y="753"/>
                    <a:pt x="2163" y="753"/>
                  </a:cubicBezTo>
                  <a:cubicBezTo>
                    <a:pt x="2365" y="753"/>
                    <a:pt x="2394" y="432"/>
                    <a:pt x="2179" y="379"/>
                  </a:cubicBezTo>
                  <a:cubicBezTo>
                    <a:pt x="1509" y="212"/>
                    <a:pt x="825" y="13"/>
                    <a:pt x="132" y="1"/>
                  </a:cubicBezTo>
                  <a:cubicBezTo>
                    <a:pt x="131" y="1"/>
                    <a:pt x="130" y="1"/>
                    <a:pt x="130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51" name="Google Shape;339;p40">
              <a:extLst>
                <a:ext uri="{FF2B5EF4-FFF2-40B4-BE49-F238E27FC236}">
                  <a16:creationId xmlns:a16="http://schemas.microsoft.com/office/drawing/2014/main" id="{A95B172D-E2F6-2824-1357-11BCE88B874D}"/>
                </a:ext>
              </a:extLst>
            </p:cNvPr>
            <p:cNvSpPr/>
            <p:nvPr/>
          </p:nvSpPr>
          <p:spPr>
            <a:xfrm>
              <a:off x="2815625" y="238125"/>
              <a:ext cx="37700" cy="17825"/>
            </a:xfrm>
            <a:custGeom>
              <a:avLst/>
              <a:gdLst/>
              <a:ahLst/>
              <a:cxnLst/>
              <a:rect l="l" t="t" r="r" b="b"/>
              <a:pathLst>
                <a:path w="1508" h="713" extrusionOk="0">
                  <a:moveTo>
                    <a:pt x="585" y="1"/>
                  </a:moveTo>
                  <a:cubicBezTo>
                    <a:pt x="395" y="1"/>
                    <a:pt x="173" y="59"/>
                    <a:pt x="61" y="202"/>
                  </a:cubicBezTo>
                  <a:cubicBezTo>
                    <a:pt x="13" y="264"/>
                    <a:pt x="0" y="364"/>
                    <a:pt x="56" y="427"/>
                  </a:cubicBezTo>
                  <a:cubicBezTo>
                    <a:pt x="300" y="712"/>
                    <a:pt x="830" y="642"/>
                    <a:pt x="1170" y="678"/>
                  </a:cubicBezTo>
                  <a:cubicBezTo>
                    <a:pt x="1179" y="679"/>
                    <a:pt x="1187" y="679"/>
                    <a:pt x="1196" y="679"/>
                  </a:cubicBezTo>
                  <a:cubicBezTo>
                    <a:pt x="1399" y="679"/>
                    <a:pt x="1507" y="429"/>
                    <a:pt x="1344" y="287"/>
                  </a:cubicBezTo>
                  <a:cubicBezTo>
                    <a:pt x="1150" y="118"/>
                    <a:pt x="935" y="34"/>
                    <a:pt x="680" y="6"/>
                  </a:cubicBezTo>
                  <a:cubicBezTo>
                    <a:pt x="650" y="2"/>
                    <a:pt x="618" y="1"/>
                    <a:pt x="585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14FA885-8115-B198-757B-6ECAB817BA42}"/>
              </a:ext>
            </a:extLst>
          </p:cNvPr>
          <p:cNvSpPr txBox="1"/>
          <p:nvPr/>
        </p:nvSpPr>
        <p:spPr>
          <a:xfrm>
            <a:off x="9276163" y="5612243"/>
            <a:ext cx="26709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/>
                </a:solidFill>
                <a:latin typeface="나눔고딕" pitchFamily="2" charset="-127"/>
                <a:ea typeface="나눔고딕" pitchFamily="2" charset="-127"/>
              </a:rPr>
              <a:t>2018182009 </a:t>
            </a:r>
            <a:r>
              <a:rPr lang="ko-KR" altLang="en-US" sz="2000" dirty="0">
                <a:solidFill>
                  <a:schemeClr val="accent6"/>
                </a:solidFill>
                <a:latin typeface="나눔고딕" pitchFamily="2" charset="-127"/>
                <a:ea typeface="나눔고딕" pitchFamily="2" charset="-127"/>
              </a:rPr>
              <a:t> 김승환</a:t>
            </a:r>
            <a:endParaRPr lang="en-US" altLang="ko-KR" sz="2000" dirty="0">
              <a:solidFill>
                <a:schemeClr val="accent6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/>
            <a:r>
              <a:rPr lang="en-US" altLang="ko-KR" sz="2000" dirty="0">
                <a:solidFill>
                  <a:schemeClr val="accent6"/>
                </a:solidFill>
                <a:latin typeface="나눔고딕" pitchFamily="2" charset="-127"/>
                <a:ea typeface="나눔고딕" pitchFamily="2" charset="-127"/>
              </a:rPr>
              <a:t>2018180046  </a:t>
            </a:r>
            <a:r>
              <a:rPr lang="ko-KR" altLang="en-US" sz="2000" dirty="0">
                <a:solidFill>
                  <a:schemeClr val="accent6"/>
                </a:solidFill>
                <a:latin typeface="나눔고딕" pitchFamily="2" charset="-127"/>
                <a:ea typeface="나눔고딕" pitchFamily="2" charset="-127"/>
              </a:rPr>
              <a:t>허재성</a:t>
            </a:r>
            <a:endParaRPr lang="en-US" altLang="ko-KR" sz="2000" dirty="0">
              <a:solidFill>
                <a:schemeClr val="accent6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/>
            <a:r>
              <a:rPr lang="en-US" altLang="ko-KR" sz="2000" dirty="0">
                <a:solidFill>
                  <a:schemeClr val="accent6"/>
                </a:solidFill>
                <a:latin typeface="나눔고딕" pitchFamily="2" charset="-127"/>
                <a:ea typeface="나눔고딕" pitchFamily="2" charset="-127"/>
              </a:rPr>
              <a:t>2018180033  </a:t>
            </a:r>
            <a:r>
              <a:rPr lang="ko-KR" altLang="en-US" sz="2000" dirty="0">
                <a:solidFill>
                  <a:schemeClr val="accent6"/>
                </a:solidFill>
                <a:latin typeface="나눔고딕" pitchFamily="2" charset="-127"/>
                <a:ea typeface="나눔고딕" pitchFamily="2" charset="-127"/>
              </a:rPr>
              <a:t>이세철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F88F5B-B934-0EC9-38BA-CA0AB728791C}"/>
              </a:ext>
            </a:extLst>
          </p:cNvPr>
          <p:cNvSpPr/>
          <p:nvPr/>
        </p:nvSpPr>
        <p:spPr>
          <a:xfrm>
            <a:off x="279378" y="5324400"/>
            <a:ext cx="2149813" cy="13035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236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ADE43F-66F4-0C91-35C9-6422F381A817}"/>
              </a:ext>
            </a:extLst>
          </p:cNvPr>
          <p:cNvSpPr txBox="1"/>
          <p:nvPr/>
        </p:nvSpPr>
        <p:spPr>
          <a:xfrm>
            <a:off x="290531" y="4918408"/>
            <a:ext cx="2127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/>
                </a:solidFill>
                <a:latin typeface="나눔고딕" pitchFamily="2" charset="-127"/>
                <a:ea typeface="나눔고딕" pitchFamily="2" charset="-127"/>
              </a:rPr>
              <a:t>Professor.</a:t>
            </a:r>
            <a:r>
              <a:rPr lang="ko-KR" altLang="en-US" sz="2000" dirty="0" err="1">
                <a:solidFill>
                  <a:schemeClr val="accent6"/>
                </a:solidFill>
                <a:latin typeface="나눔고딕" pitchFamily="2" charset="-127"/>
                <a:ea typeface="나눔고딕" pitchFamily="2" charset="-127"/>
              </a:rPr>
              <a:t>정내훈</a:t>
            </a:r>
            <a:endParaRPr lang="ko-KR" altLang="en-US" sz="2000" dirty="0">
              <a:solidFill>
                <a:schemeClr val="accent6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8DECA01-504F-47CA-0D00-C3FE772972C5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08C2D1-A870-EB5D-7D6E-FC2228C663F2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중점 연구 분야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F81B8C-5F73-AF21-8833-63FF0773D10A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B378986F-AE92-C130-6E9A-D5860EB5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10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2709D0C-3BD8-0EFF-0C9B-655EA9A1A986}"/>
              </a:ext>
            </a:extLst>
          </p:cNvPr>
          <p:cNvGrpSpPr/>
          <p:nvPr/>
        </p:nvGrpSpPr>
        <p:grpSpPr>
          <a:xfrm>
            <a:off x="639464" y="1201479"/>
            <a:ext cx="2001427" cy="467354"/>
            <a:chOff x="832325" y="1253416"/>
            <a:chExt cx="2001427" cy="46735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239CA9-7538-0A70-C321-4341F719288B}"/>
                </a:ext>
              </a:extLst>
            </p:cNvPr>
            <p:cNvSpPr txBox="1"/>
            <p:nvPr/>
          </p:nvSpPr>
          <p:spPr>
            <a:xfrm>
              <a:off x="832325" y="1253416"/>
              <a:ext cx="41069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1)</a:t>
              </a:r>
              <a:endParaRPr lang="ko-KR" altLang="en-US" sz="24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FC4D40-3F15-FEBD-A679-BF64A068E650}"/>
                </a:ext>
              </a:extLst>
            </p:cNvPr>
            <p:cNvSpPr txBox="1"/>
            <p:nvPr/>
          </p:nvSpPr>
          <p:spPr>
            <a:xfrm>
              <a:off x="1235237" y="1259105"/>
              <a:ext cx="1598515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2400" b="1" spc="-15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서버 이중화</a:t>
              </a:r>
              <a:endParaRPr lang="ko-KR" altLang="en-US" sz="4400" b="1" spc="-15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73712A-56D5-F190-113C-49A30D8554D1}"/>
              </a:ext>
            </a:extLst>
          </p:cNvPr>
          <p:cNvSpPr/>
          <p:nvPr/>
        </p:nvSpPr>
        <p:spPr>
          <a:xfrm>
            <a:off x="538480" y="1663144"/>
            <a:ext cx="11415823" cy="4907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기존 서버를 릴레이 서버와 로직 서버로 분리한다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. </a:t>
            </a:r>
            <a:b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</a:b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(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릴레이 서버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: Connection Pool 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역할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/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로직 서버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: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실제 게임 로직 관리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)</a:t>
            </a:r>
          </a:p>
          <a:p>
            <a:pPr marL="18000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로직 서버는 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Active-Standby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구조로 이중화 한다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18000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하나의 서버군은 릴레이 서버 하나와 다수의 로직 서버로 구성되며 </a:t>
            </a:r>
            <a:b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</a:b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이러한 서버군도 </a:t>
            </a:r>
            <a:r>
              <a:rPr lang="ko-KR" altLang="en-US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이중화하여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 SPOF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가 없도록 한다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.</a:t>
            </a:r>
            <a:endParaRPr kumimoji="0" lang="en-US" altLang="ko-KR" sz="1800" b="0" i="0" u="none" strike="noStrike" kern="1200" cap="none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</a:endParaRPr>
          </a:p>
          <a:p>
            <a:pPr marL="18000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주기적으로 </a:t>
            </a:r>
            <a:r>
              <a:rPr kumimoji="0" lang="en-US" altLang="ko-KR" sz="1800" b="0" i="0" u="none" strike="noStrike" kern="1200" cap="none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Actiive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서버와 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Standby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서버는 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Heartbeat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를 주고 받으며 </a:t>
            </a:r>
            <a:b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</a:b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서로 상태를 확인하고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kumimoji="0" lang="ko-KR" altLang="en-US" sz="1800" b="0" i="0" u="none" strike="noStrike" kern="1200" cap="none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서버간의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 데이터를 동기화 한다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18000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Active 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서버가 다운되었을 경우 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Failover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가 이루어진다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18000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Failover 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이후 다운된 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Active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 서버의 장애 이슈 처리와 </a:t>
            </a:r>
            <a:b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</a:b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서버 복구가 이루어진다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180000" marR="0" lvl="0" indent="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나눔스퀘어 Bold" panose="020B0600000101010101" pitchFamily="50" charset="-127"/>
              <a:buChar char="‐"/>
              <a:tabLst/>
              <a:defRPr/>
            </a:pPr>
            <a:endParaRPr kumimoji="0" lang="en-US" altLang="ko-KR" sz="1800" b="0" i="0" u="none" strike="noStrike" kern="1200" cap="none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84EBB5-12EF-5CE9-F1AE-6BD1F98C8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256" y="1145725"/>
            <a:ext cx="3048264" cy="54640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6B2621-CD68-9B85-FA80-CEF64A28BBA1}"/>
              </a:ext>
            </a:extLst>
          </p:cNvPr>
          <p:cNvSpPr txBox="1"/>
          <p:nvPr/>
        </p:nvSpPr>
        <p:spPr>
          <a:xfrm>
            <a:off x="6665048" y="6258154"/>
            <a:ext cx="37497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39700">
              <a:buClr>
                <a:schemeClr val="lt2"/>
              </a:buClr>
              <a:buSzPts val="1400"/>
            </a:pPr>
            <a:r>
              <a:rPr lang="en-US" altLang="ko-KR" sz="1200" dirty="0">
                <a:latin typeface="나눔고딕" pitchFamily="2" charset="-127"/>
                <a:ea typeface="나눔고딕" pitchFamily="2" charset="-127"/>
                <a:sym typeface="Advent Pro"/>
              </a:rPr>
              <a:t>&lt;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  <a:sym typeface="Advent Pro"/>
              </a:rPr>
              <a:t>그림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  <a:sym typeface="Advent Pro"/>
              </a:rPr>
              <a:t>6&gt;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  <a:sym typeface="Advent Pro"/>
              </a:rPr>
              <a:t>서버 이중화 도식화 예시</a:t>
            </a:r>
            <a:endParaRPr lang="en-US" altLang="ko-KR" sz="1200" dirty="0">
              <a:latin typeface="나눔고딕" pitchFamily="2" charset="-127"/>
              <a:ea typeface="나눔고딕" pitchFamily="2" charset="-127"/>
              <a:sym typeface="Advent Pro"/>
            </a:endParaRPr>
          </a:p>
        </p:txBody>
      </p:sp>
    </p:spTree>
    <p:extLst>
      <p:ext uri="{BB962C8B-B14F-4D97-AF65-F5344CB8AC3E}">
        <p14:creationId xmlns:p14="http://schemas.microsoft.com/office/powerpoint/2010/main" val="283892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>
            <a:cxnSpLocks/>
          </p:cNvCxnSpPr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445E85E-7AD7-1804-F768-DE865E67BB45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025102D-0DD0-3E36-C82C-5BFE243213EF}"/>
              </a:ext>
            </a:extLst>
          </p:cNvPr>
          <p:cNvGrpSpPr/>
          <p:nvPr/>
        </p:nvGrpSpPr>
        <p:grpSpPr>
          <a:xfrm>
            <a:off x="639464" y="1201479"/>
            <a:ext cx="2203405" cy="467354"/>
            <a:chOff x="832325" y="1253416"/>
            <a:chExt cx="2203405" cy="46735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3917F8-0F62-BE68-D4F3-2771B6984406}"/>
                </a:ext>
              </a:extLst>
            </p:cNvPr>
            <p:cNvSpPr txBox="1"/>
            <p:nvPr/>
          </p:nvSpPr>
          <p:spPr>
            <a:xfrm>
              <a:off x="832325" y="1253416"/>
              <a:ext cx="41069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2)</a:t>
              </a:r>
              <a:endParaRPr lang="ko-KR" altLang="en-US" sz="24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890150-5057-8A59-CB4B-9F5133D31C7B}"/>
                </a:ext>
              </a:extLst>
            </p:cNvPr>
            <p:cNvSpPr txBox="1"/>
            <p:nvPr/>
          </p:nvSpPr>
          <p:spPr>
            <a:xfrm>
              <a:off x="1235237" y="1259105"/>
              <a:ext cx="1800493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2400" b="1" spc="-150" dirty="0" err="1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레이트레이싱</a:t>
              </a:r>
              <a:endParaRPr lang="ko-KR" altLang="en-US" sz="4400" b="1" spc="-15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29B70943-98F7-F5D0-9401-424C592AA4D5}"/>
              </a:ext>
            </a:extLst>
          </p:cNvPr>
          <p:cNvSpPr txBox="1"/>
          <p:nvPr/>
        </p:nvSpPr>
        <p:spPr>
          <a:xfrm>
            <a:off x="4724474" y="5767737"/>
            <a:ext cx="5643558" cy="513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chemeClr val="lt2"/>
              </a:buClr>
              <a:buSzPts val="1400"/>
            </a:pP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&lt;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그림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7&gt;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광선 추적을 통한 실시간 그림자가 적용된 사례와 </a:t>
            </a:r>
            <a:r>
              <a:rPr lang="ko-KR" altLang="en-US" sz="1200" dirty="0" err="1">
                <a:latin typeface="나눔고딕" pitchFamily="2" charset="-127"/>
                <a:ea typeface="나눔고딕" pitchFamily="2" charset="-127"/>
              </a:rPr>
              <a:t>래스터라이제이션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 비교 예시</a:t>
            </a:r>
            <a:endParaRPr lang="en-US" altLang="ko-KR" sz="12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F596F6-8414-CF94-22E3-EDDDAE8C3AFC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중점 연구 분야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B974D-4198-3588-B29E-D70282CF16E2}"/>
              </a:ext>
            </a:extLst>
          </p:cNvPr>
          <p:cNvSpPr txBox="1"/>
          <p:nvPr/>
        </p:nvSpPr>
        <p:spPr>
          <a:xfrm>
            <a:off x="111760" y="81617"/>
            <a:ext cx="566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49B366A4-D985-4E8A-80BC-F2A5080E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11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6C8328-2B32-94E3-78B9-19ECA43F443E}"/>
              </a:ext>
            </a:extLst>
          </p:cNvPr>
          <p:cNvSpPr/>
          <p:nvPr/>
        </p:nvSpPr>
        <p:spPr>
          <a:xfrm>
            <a:off x="907154" y="1802115"/>
            <a:ext cx="10722594" cy="4607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marR="0" lvl="0" indent="-342900" fontAlgn="auto"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게임 내에 객체와 주변환경 사이에 관계를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기존의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레스터라이제이션보다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 자연스럽게 처리하는 것을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목표로한다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marR="0" lvl="0" indent="-342900" fontAlgn="auto"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실시간 광선 추적을 이용하여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재질과 빛의 반사 굴절을 자연스럽게 표현한다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marR="0" lvl="0" indent="-342900" fontAlgn="auto"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Compute Shader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를 기반으로 하며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순서없는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렌더타겟의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 접근을 하며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 ID3D12GraphicsCommandList4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 인터페이스를 통해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DRX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와 관련된 함수를 사용한다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 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L="342900" marR="0" lvl="0" indent="-342900" fontAlgn="auto"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80E52E-7312-7D70-E5A3-88E159061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87" y="3632193"/>
            <a:ext cx="3408854" cy="267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0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445E85E-7AD7-1804-F768-DE865E67BB45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025102D-0DD0-3E36-C82C-5BFE243213EF}"/>
              </a:ext>
            </a:extLst>
          </p:cNvPr>
          <p:cNvGrpSpPr/>
          <p:nvPr/>
        </p:nvGrpSpPr>
        <p:grpSpPr>
          <a:xfrm>
            <a:off x="639464" y="1201479"/>
            <a:ext cx="6127556" cy="467354"/>
            <a:chOff x="832325" y="1253416"/>
            <a:chExt cx="6127556" cy="46735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3917F8-0F62-BE68-D4F3-2771B6984406}"/>
                </a:ext>
              </a:extLst>
            </p:cNvPr>
            <p:cNvSpPr txBox="1"/>
            <p:nvPr/>
          </p:nvSpPr>
          <p:spPr>
            <a:xfrm>
              <a:off x="832325" y="1253416"/>
              <a:ext cx="41069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3)</a:t>
              </a:r>
              <a:endParaRPr lang="ko-KR" altLang="en-US" sz="24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890150-5057-8A59-CB4B-9F5133D31C7B}"/>
                </a:ext>
              </a:extLst>
            </p:cNvPr>
            <p:cNvSpPr txBox="1"/>
            <p:nvPr/>
          </p:nvSpPr>
          <p:spPr>
            <a:xfrm>
              <a:off x="1235237" y="1259105"/>
              <a:ext cx="5724644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2400" b="1" spc="-15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추가중점 연구분야 </a:t>
              </a:r>
              <a:r>
                <a:rPr lang="en-US" altLang="ko-KR" sz="2400" b="1" spc="-15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? -&gt; </a:t>
              </a:r>
              <a:r>
                <a:rPr lang="ko-KR" altLang="en-US" sz="2400" b="1" spc="-15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서버 </a:t>
              </a:r>
              <a:r>
                <a:rPr lang="en-US" altLang="ko-KR" sz="2400" b="1" spc="-15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/ </a:t>
              </a:r>
              <a:r>
                <a:rPr lang="ko-KR" altLang="en-US" sz="2400" b="1" spc="-15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클라이언트</a:t>
              </a:r>
              <a:r>
                <a:rPr lang="en-US" altLang="ko-KR" sz="2400" b="1" spc="-15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	</a:t>
              </a:r>
              <a:endParaRPr lang="ko-KR" altLang="en-US" sz="4400" b="1" spc="-15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5F596F6-8414-CF94-22E3-EDDDAE8C3AFC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중점 연구 분야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B974D-4198-3588-B29E-D70282CF16E2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49B366A4-D985-4E8A-80BC-F2A5080E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12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6C8328-2B32-94E3-78B9-19ECA43F443E}"/>
              </a:ext>
            </a:extLst>
          </p:cNvPr>
          <p:cNvSpPr/>
          <p:nvPr/>
        </p:nvSpPr>
        <p:spPr>
          <a:xfrm>
            <a:off x="907154" y="1802115"/>
            <a:ext cx="9196965" cy="4607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marR="0" lvl="0" indent="-342900" fontAlgn="auto"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현재 구성원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: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서버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1,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클라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1,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기획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 1</a:t>
            </a:r>
          </a:p>
          <a:p>
            <a:pPr marL="342900" marR="0" lvl="0" indent="-342900" fontAlgn="auto"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기획자의 현재 상황이 게임서버와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3D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게임프로그래밍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2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를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수강하지않아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L="342900" marR="0" lvl="0" indent="-342900" fontAlgn="auto"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1 : 1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중점연구 분야를 맡기에는 어려운 부분이 있습니다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marR="0" lvl="0" indent="-342900" fontAlgn="auto"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현재 확정된 중점연구 분야인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서버이중화와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레이트레이싱도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 현재 저희 역량에 비해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난이도가 높다고 판단하는 상황입니다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marR="0" lvl="0" indent="-342900" fontAlgn="auto"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저희의 생각은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기획자의 역량을 판단한 결과 중점연구과제를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2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개로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이끌어나아가는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 것이 결과의 안정성에 좋다고 판단했습니다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  <a:r>
              <a:rPr lang="ko-KR" altLang="en-US" dirty="0">
                <a:latin typeface="맑은 고딕" panose="020B0503020000020004" pitchFamily="50" charset="-127"/>
              </a:rPr>
              <a:t>니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833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C3B15C-208B-8170-E3FC-443CA68BA863}"/>
              </a:ext>
            </a:extLst>
          </p:cNvPr>
          <p:cNvSpPr txBox="1"/>
          <p:nvPr/>
        </p:nvSpPr>
        <p:spPr>
          <a:xfrm>
            <a:off x="5106166" y="1724714"/>
            <a:ext cx="1800000" cy="576000"/>
          </a:xfrm>
          <a:prstGeom prst="roundRect">
            <a:avLst/>
          </a:prstGeom>
          <a:solidFill>
            <a:schemeClr val="tx2"/>
          </a:solidFill>
          <a:ln w="38100">
            <a:noFill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algn="ctr">
              <a:defRPr sz="2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김승환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6C84EA-FE4D-17BF-8BB0-6BCF5DCB771A}"/>
              </a:ext>
            </a:extLst>
          </p:cNvPr>
          <p:cNvSpPr txBox="1"/>
          <p:nvPr/>
        </p:nvSpPr>
        <p:spPr>
          <a:xfrm>
            <a:off x="8862007" y="1724714"/>
            <a:ext cx="1800000" cy="576000"/>
          </a:xfrm>
          <a:prstGeom prst="roundRect">
            <a:avLst/>
          </a:prstGeom>
          <a:solidFill>
            <a:schemeClr val="tx2"/>
          </a:solidFill>
          <a:ln w="38100"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이세철</a:t>
            </a:r>
            <a:endParaRPr lang="en-US" altLang="ko-KR" sz="2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1909B-D8BC-B016-A7E8-9CD71DEFC9FC}"/>
              </a:ext>
            </a:extLst>
          </p:cNvPr>
          <p:cNvSpPr txBox="1"/>
          <p:nvPr/>
        </p:nvSpPr>
        <p:spPr>
          <a:xfrm>
            <a:off x="660399" y="230703"/>
            <a:ext cx="40980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준비 현황 및 역할 분담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1F0A90-D777-1CD4-9012-F2DD318A44C4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" name="슬라이드 번호 개체 틀 1">
            <a:extLst>
              <a:ext uri="{FF2B5EF4-FFF2-40B4-BE49-F238E27FC236}">
                <a16:creationId xmlns:a16="http://schemas.microsoft.com/office/drawing/2014/main" id="{CEEE9B3D-3631-459E-7C3F-E34993FF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13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E1B0B7-35CE-CFC4-A92B-565D19AD2F4A}"/>
              </a:ext>
            </a:extLst>
          </p:cNvPr>
          <p:cNvSpPr txBox="1"/>
          <p:nvPr/>
        </p:nvSpPr>
        <p:spPr>
          <a:xfrm>
            <a:off x="276123" y="2486438"/>
            <a:ext cx="3600000" cy="3600000"/>
          </a:xfrm>
          <a:prstGeom prst="roundRect">
            <a:avLst>
              <a:gd name="adj" fmla="val 6603"/>
            </a:avLst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자료구조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게임 수학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STL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네트워크 게임 프로그래밍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3D </a:t>
            </a: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게임 프로그래밍 </a:t>
            </a: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1,2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D2A93C-5BE9-0FC5-3BA6-5D2F447C7EAD}"/>
              </a:ext>
            </a:extLst>
          </p:cNvPr>
          <p:cNvSpPr txBox="1"/>
          <p:nvPr/>
        </p:nvSpPr>
        <p:spPr>
          <a:xfrm>
            <a:off x="1176123" y="1724714"/>
            <a:ext cx="1800000" cy="576000"/>
          </a:xfrm>
          <a:prstGeom prst="roundRect">
            <a:avLst/>
          </a:prstGeom>
          <a:solidFill>
            <a:schemeClr val="tx2"/>
          </a:solidFill>
          <a:ln w="38100"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허재성</a:t>
            </a:r>
            <a:endParaRPr lang="en-US" altLang="ko-KR" sz="2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45EEBF-97A6-5043-3BEC-D8C413BEBD69}"/>
              </a:ext>
            </a:extLst>
          </p:cNvPr>
          <p:cNvSpPr txBox="1"/>
          <p:nvPr/>
        </p:nvSpPr>
        <p:spPr>
          <a:xfrm>
            <a:off x="4206166" y="2486438"/>
            <a:ext cx="3600000" cy="3600000"/>
          </a:xfrm>
          <a:prstGeom prst="roundRect">
            <a:avLst>
              <a:gd name="adj" fmla="val 6603"/>
            </a:avLst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C, C++ </a:t>
            </a: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프로그래밍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STL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스크립트 언어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네트워크 게임 프로그래밍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인공지능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게임 서버 프로그래밍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AAA566-CCCF-B799-8FC5-9C85C57D03FF}"/>
              </a:ext>
            </a:extLst>
          </p:cNvPr>
          <p:cNvSpPr txBox="1"/>
          <p:nvPr/>
        </p:nvSpPr>
        <p:spPr>
          <a:xfrm>
            <a:off x="8136209" y="2486438"/>
            <a:ext cx="3600000" cy="3600000"/>
          </a:xfrm>
          <a:prstGeom prst="roundRect">
            <a:avLst>
              <a:gd name="adj" fmla="val 6603"/>
            </a:avLst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C, C++ </a:t>
            </a: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프로그래밍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알고리즘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STL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스크립트 언어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네트워크 게임 프로그래밍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게임 기획 </a:t>
            </a: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1, 2</a:t>
            </a:r>
          </a:p>
        </p:txBody>
      </p:sp>
    </p:spTree>
    <p:extLst>
      <p:ext uri="{BB962C8B-B14F-4D97-AF65-F5344CB8AC3E}">
        <p14:creationId xmlns:p14="http://schemas.microsoft.com/office/powerpoint/2010/main" val="251945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16D62C5-39A0-6AFB-D199-299BFCBE9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97185"/>
              </p:ext>
            </p:extLst>
          </p:nvPr>
        </p:nvGraphicFramePr>
        <p:xfrm>
          <a:off x="330200" y="1709097"/>
          <a:ext cx="11531601" cy="2403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867">
                  <a:extLst>
                    <a:ext uri="{9D8B030D-6E8A-4147-A177-3AD203B41FA5}">
                      <a16:colId xmlns:a16="http://schemas.microsoft.com/office/drawing/2014/main" val="1902811771"/>
                    </a:ext>
                  </a:extLst>
                </a:gridCol>
                <a:gridCol w="3843867">
                  <a:extLst>
                    <a:ext uri="{9D8B030D-6E8A-4147-A177-3AD203B41FA5}">
                      <a16:colId xmlns:a16="http://schemas.microsoft.com/office/drawing/2014/main" val="3586284677"/>
                    </a:ext>
                  </a:extLst>
                </a:gridCol>
                <a:gridCol w="3843867">
                  <a:extLst>
                    <a:ext uri="{9D8B030D-6E8A-4147-A177-3AD203B41FA5}">
                      <a16:colId xmlns:a16="http://schemas.microsoft.com/office/drawing/2014/main" val="2455631517"/>
                    </a:ext>
                  </a:extLst>
                </a:gridCol>
              </a:tblGrid>
              <a:tr h="483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허재성 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클라이언트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김승환 </a:t>
                      </a: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서버</a:t>
                      </a: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  <a:endParaRPr lang="ko-KR" altLang="en-US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이세철 </a:t>
                      </a: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기획</a:t>
                      </a: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/</a:t>
                      </a: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서버</a:t>
                      </a: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  <a:endParaRPr lang="ko-KR" altLang="en-US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657703"/>
                  </a:ext>
                </a:extLst>
              </a:tr>
              <a:tr h="1829573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조명</a:t>
                      </a: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그림자 처리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 err="1">
                          <a:latin typeface="나눔고딕" pitchFamily="2" charset="-127"/>
                          <a:ea typeface="나눔고딕" pitchFamily="2" charset="-127"/>
                        </a:rPr>
                        <a:t>텍스쳐</a:t>
                      </a: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,</a:t>
                      </a: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2000" dirty="0" err="1">
                          <a:latin typeface="나눔고딕" pitchFamily="2" charset="-127"/>
                          <a:ea typeface="나눔고딕" pitchFamily="2" charset="-127"/>
                        </a:rPr>
                        <a:t>블렌딩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카메라 </a:t>
                      </a:r>
                      <a:r>
                        <a:rPr lang="ko-KR" altLang="en-US" sz="2000" dirty="0" err="1">
                          <a:latin typeface="나눔고딕" pitchFamily="2" charset="-127"/>
                          <a:ea typeface="나눔고딕" pitchFamily="2" charset="-127"/>
                        </a:rPr>
                        <a:t>쉐이킹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빌보드 처리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애니메이션 적용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레이 </a:t>
                      </a:r>
                      <a:r>
                        <a:rPr lang="ko-KR" altLang="en-US" sz="2000" dirty="0" err="1">
                          <a:latin typeface="나눔고딕" pitchFamily="2" charset="-127"/>
                          <a:ea typeface="나눔고딕" pitchFamily="2" charset="-127"/>
                        </a:rPr>
                        <a:t>트레이싱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게임 서버 프레임워크 제작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로그인 서버 프레임워크 제작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모든 서버 이중화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서버</a:t>
                      </a: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-</a:t>
                      </a: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클라이언트 간 통신 및 동기화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Lua Script (</a:t>
                      </a: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헬기 </a:t>
                      </a: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AI)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Lua Script (</a:t>
                      </a: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전투 시설 </a:t>
                      </a: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AI)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Lua Script (</a:t>
                      </a: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아군 </a:t>
                      </a: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AI)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물리적 움직임에 대한 로직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특수 능력 로직 설계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손상 및 파괴 수치 로직 설계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9641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944FD3-8D29-3C07-8F9A-112209DD9BBD}"/>
              </a:ext>
            </a:extLst>
          </p:cNvPr>
          <p:cNvSpPr txBox="1"/>
          <p:nvPr/>
        </p:nvSpPr>
        <p:spPr>
          <a:xfrm>
            <a:off x="660400" y="230703"/>
            <a:ext cx="47105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준비 현황 및 역할 분담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83965-5FDC-4DA6-F418-F798F235BC89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68461EEA-180F-3ED9-5EF4-19705134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14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494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2618CDA-7FB9-46D1-C357-267FDF70A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611147"/>
              </p:ext>
            </p:extLst>
          </p:nvPr>
        </p:nvGraphicFramePr>
        <p:xfrm>
          <a:off x="660400" y="1158349"/>
          <a:ext cx="10522617" cy="509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0640">
                  <a:extLst>
                    <a:ext uri="{9D8B030D-6E8A-4147-A177-3AD203B41FA5}">
                      <a16:colId xmlns:a16="http://schemas.microsoft.com/office/drawing/2014/main" val="4110582852"/>
                    </a:ext>
                  </a:extLst>
                </a:gridCol>
                <a:gridCol w="772160">
                  <a:extLst>
                    <a:ext uri="{9D8B030D-6E8A-4147-A177-3AD203B41FA5}">
                      <a16:colId xmlns:a16="http://schemas.microsoft.com/office/drawing/2014/main" val="320122971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659302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05191544"/>
                    </a:ext>
                  </a:extLst>
                </a:gridCol>
                <a:gridCol w="858346">
                  <a:extLst>
                    <a:ext uri="{9D8B030D-6E8A-4147-A177-3AD203B41FA5}">
                      <a16:colId xmlns:a16="http://schemas.microsoft.com/office/drawing/2014/main" val="1864995724"/>
                    </a:ext>
                  </a:extLst>
                </a:gridCol>
                <a:gridCol w="865532">
                  <a:extLst>
                    <a:ext uri="{9D8B030D-6E8A-4147-A177-3AD203B41FA5}">
                      <a16:colId xmlns:a16="http://schemas.microsoft.com/office/drawing/2014/main" val="3698250214"/>
                    </a:ext>
                  </a:extLst>
                </a:gridCol>
                <a:gridCol w="808465">
                  <a:extLst>
                    <a:ext uri="{9D8B030D-6E8A-4147-A177-3AD203B41FA5}">
                      <a16:colId xmlns:a16="http://schemas.microsoft.com/office/drawing/2014/main" val="3967112113"/>
                    </a:ext>
                  </a:extLst>
                </a:gridCol>
                <a:gridCol w="922601">
                  <a:extLst>
                    <a:ext uri="{9D8B030D-6E8A-4147-A177-3AD203B41FA5}">
                      <a16:colId xmlns:a16="http://schemas.microsoft.com/office/drawing/2014/main" val="2658826557"/>
                    </a:ext>
                  </a:extLst>
                </a:gridCol>
                <a:gridCol w="798953">
                  <a:extLst>
                    <a:ext uri="{9D8B030D-6E8A-4147-A177-3AD203B41FA5}">
                      <a16:colId xmlns:a16="http://schemas.microsoft.com/office/drawing/2014/main" val="2674535918"/>
                    </a:ext>
                  </a:extLst>
                </a:gridCol>
              </a:tblGrid>
              <a:tr h="225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나눔고딕" pitchFamily="2" charset="-127"/>
                          <a:ea typeface="나눔고딕" pitchFamily="2" charset="-127"/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고딕" pitchFamily="2" charset="-127"/>
                          <a:ea typeface="나눔고딕" pitchFamily="2" charset="-127"/>
                        </a:rPr>
                        <a:t>1</a:t>
                      </a:r>
                      <a:r>
                        <a:rPr lang="ko-KR" altLang="en-US" sz="1400" b="0" dirty="0"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고딕" pitchFamily="2" charset="-127"/>
                          <a:ea typeface="나눔고딕" pitchFamily="2" charset="-127"/>
                        </a:rPr>
                        <a:t>2</a:t>
                      </a:r>
                      <a:r>
                        <a:rPr lang="ko-KR" altLang="en-US" sz="1400" b="0" dirty="0"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고딕" pitchFamily="2" charset="-127"/>
                          <a:ea typeface="나눔고딕" pitchFamily="2" charset="-127"/>
                        </a:rPr>
                        <a:t>3</a:t>
                      </a:r>
                      <a:r>
                        <a:rPr lang="ko-KR" altLang="en-US" sz="1400" b="0" dirty="0"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고딕" pitchFamily="2" charset="-127"/>
                          <a:ea typeface="나눔고딕" pitchFamily="2" charset="-127"/>
                        </a:rPr>
                        <a:t>4</a:t>
                      </a:r>
                      <a:r>
                        <a:rPr lang="ko-KR" altLang="en-US" sz="1400" b="0" dirty="0"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고딕" pitchFamily="2" charset="-127"/>
                          <a:ea typeface="나눔고딕" pitchFamily="2" charset="-127"/>
                        </a:rPr>
                        <a:t>5</a:t>
                      </a:r>
                      <a:r>
                        <a:rPr lang="ko-KR" altLang="en-US" sz="1400" b="0" dirty="0"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고딕" pitchFamily="2" charset="-127"/>
                          <a:ea typeface="나눔고딕" pitchFamily="2" charset="-127"/>
                        </a:rPr>
                        <a:t>6</a:t>
                      </a:r>
                      <a:r>
                        <a:rPr lang="ko-KR" altLang="en-US" sz="1400" b="0" dirty="0"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고딕" pitchFamily="2" charset="-127"/>
                          <a:ea typeface="나눔고딕" pitchFamily="2" charset="-127"/>
                        </a:rPr>
                        <a:t>7</a:t>
                      </a:r>
                      <a:r>
                        <a:rPr lang="ko-KR" altLang="en-US" sz="1400" b="0" dirty="0"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고딕" pitchFamily="2" charset="-127"/>
                          <a:ea typeface="나눔고딕" pitchFamily="2" charset="-127"/>
                        </a:rPr>
                        <a:t>8</a:t>
                      </a:r>
                      <a:r>
                        <a:rPr lang="ko-KR" altLang="en-US" sz="1400" b="0" dirty="0"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02278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리소스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195183"/>
                  </a:ext>
                </a:extLst>
              </a:tr>
              <a:tr h="4051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클라이언트 프레임워크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210177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550767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서버 프레임 워크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2294145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서버</a:t>
                      </a:r>
                      <a:r>
                        <a:rPr lang="en-US" altLang="ko-KR" sz="1800" dirty="0">
                          <a:latin typeface="나눔고딕" pitchFamily="2" charset="-127"/>
                          <a:ea typeface="나눔고딕" pitchFamily="2" charset="-127"/>
                        </a:rPr>
                        <a:t>-</a:t>
                      </a:r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클라이언트 통신 및 동기화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30074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고딕" pitchFamily="2" charset="-127"/>
                          <a:ea typeface="나눔고딕" pitchFamily="2" charset="-127"/>
                        </a:rPr>
                        <a:t>UI, </a:t>
                      </a:r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충돌처리</a:t>
                      </a:r>
                      <a:r>
                        <a:rPr lang="en-US" altLang="ko-KR" sz="1800" dirty="0"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모델 </a:t>
                      </a:r>
                      <a:r>
                        <a:rPr lang="ko-KR" altLang="en-US" sz="1800" dirty="0" err="1">
                          <a:latin typeface="나눔고딕" pitchFamily="2" charset="-127"/>
                          <a:ea typeface="나눔고딕" pitchFamily="2" charset="-127"/>
                        </a:rPr>
                        <a:t>링킹</a:t>
                      </a:r>
                      <a:r>
                        <a:rPr lang="en-US" altLang="ko-KR" sz="1800" dirty="0"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사운드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847434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고딕" pitchFamily="2" charset="-127"/>
                          <a:ea typeface="나눔고딕" pitchFamily="2" charset="-127"/>
                        </a:rPr>
                        <a:t>NPC</a:t>
                      </a:r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 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811006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실시간 그림자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743896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서버 이중화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546191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특수능력</a:t>
                      </a:r>
                      <a:r>
                        <a:rPr lang="en-US" altLang="ko-KR" sz="1800" dirty="0"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손상 및 파괴 로직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049557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테스트 및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889986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657D072-A263-C051-35A2-BC582D184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507396"/>
              </p:ext>
            </p:extLst>
          </p:nvPr>
        </p:nvGraphicFramePr>
        <p:xfrm>
          <a:off x="9621800" y="167640"/>
          <a:ext cx="23978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913">
                  <a:extLst>
                    <a:ext uri="{9D8B030D-6E8A-4147-A177-3AD203B41FA5}">
                      <a16:colId xmlns:a16="http://schemas.microsoft.com/office/drawing/2014/main" val="1117108802"/>
                    </a:ext>
                  </a:extLst>
                </a:gridCol>
                <a:gridCol w="1198913">
                  <a:extLst>
                    <a:ext uri="{9D8B030D-6E8A-4147-A177-3AD203B41FA5}">
                      <a16:colId xmlns:a16="http://schemas.microsoft.com/office/drawing/2014/main" val="383488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atin typeface="+mj-ea"/>
                          <a:ea typeface="+mj-ea"/>
                        </a:rPr>
                        <a:t>허재성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atin typeface="+mj-ea"/>
                          <a:ea typeface="+mj-ea"/>
                        </a:rPr>
                        <a:t>김승환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28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이세철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공통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2154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F169A57-0FF0-A0CE-583F-469EBD5F45DF}"/>
              </a:ext>
            </a:extLst>
          </p:cNvPr>
          <p:cNvSpPr txBox="1"/>
          <p:nvPr/>
        </p:nvSpPr>
        <p:spPr>
          <a:xfrm>
            <a:off x="660400" y="230703"/>
            <a:ext cx="38954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개발 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02706-E52A-557C-D8BD-793E3C0FDA96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6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7C91C36C-2621-87E4-6138-C296FCF5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15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22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AB4F57-994A-4962-983F-A4F12BCA1EB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9405A5-6142-4FD1-8C72-168628B461D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1A3FD80-463F-433A-8F28-9D8CA66F75D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7EC355-419A-F0F8-D1E8-3D1680290DE8}"/>
              </a:ext>
            </a:extLst>
          </p:cNvPr>
          <p:cNvSpPr/>
          <p:nvPr/>
        </p:nvSpPr>
        <p:spPr>
          <a:xfrm>
            <a:off x="1136970" y="1806993"/>
            <a:ext cx="9918060" cy="4599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9B61AA1-F8B8-8F7C-5E16-2B27FA1220E8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B27BA0-BDDF-7B60-F182-9AA25FA672E6}"/>
              </a:ext>
            </a:extLst>
          </p:cNvPr>
          <p:cNvSpPr txBox="1"/>
          <p:nvPr/>
        </p:nvSpPr>
        <p:spPr>
          <a:xfrm>
            <a:off x="1136970" y="2605041"/>
            <a:ext cx="4959019" cy="28992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페이지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04 :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그림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1_</a:t>
            </a:r>
            <a:r>
              <a:rPr lang="ko-KR" altLang="en-US" sz="12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  <a:sym typeface="Advent Pro"/>
              </a:rPr>
              <a:t>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  <a:sym typeface="Advent Pro"/>
              </a:rPr>
              <a:t>비행 화면 예시</a:t>
            </a:r>
            <a:endParaRPr lang="en-US" altLang="ko-KR" sz="1200" dirty="0">
              <a:latin typeface="나눔고딕" pitchFamily="2" charset="-127"/>
              <a:ea typeface="나눔고딕" pitchFamily="2" charset="-127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https://www.youtube.com/watch?v=Vx2X-p3uM6A</a:t>
            </a:r>
            <a:endParaRPr lang="en-US" altLang="ko-KR" sz="12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  <a:p>
            <a:pPr algn="just"/>
            <a:endParaRPr lang="en-US" altLang="ko-KR" sz="1200" dirty="0">
              <a:latin typeface="나눔고딕" pitchFamily="2" charset="-127"/>
              <a:ea typeface="나눔고딕" pitchFamily="2" charset="-127"/>
            </a:endParaRPr>
          </a:p>
          <a:p>
            <a:pPr algn="just"/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페이지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05: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그림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2_ 1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스테이지 맵 예시</a:t>
            </a:r>
            <a:endParaRPr lang="en-US" altLang="ko-KR" sz="1200" dirty="0">
              <a:latin typeface="나눔고딕" pitchFamily="2" charset="-127"/>
              <a:ea typeface="나눔고딕" pitchFamily="2" charset="-127"/>
            </a:endParaRPr>
          </a:p>
          <a:p>
            <a:pPr algn="just"/>
            <a:r>
              <a:rPr lang="ko-KR" altLang="en-US" sz="12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자체 제작</a:t>
            </a:r>
            <a:endParaRPr lang="en-US" altLang="ko-KR" sz="12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  <a:p>
            <a:pPr algn="just"/>
            <a:endParaRPr lang="en-US" altLang="ko-KR" sz="1200" dirty="0">
              <a:latin typeface="나눔고딕" pitchFamily="2" charset="-127"/>
              <a:ea typeface="나눔고딕" pitchFamily="2" charset="-127"/>
            </a:endParaRPr>
          </a:p>
          <a:p>
            <a:pPr algn="just"/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페이지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08 :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그림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3_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부위 별 손상 및 파괴 표시 예시</a:t>
            </a:r>
            <a:endParaRPr lang="en-US" altLang="ko-KR" sz="1200" dirty="0">
              <a:latin typeface="나눔고딕" pitchFamily="2" charset="-127"/>
              <a:ea typeface="나눔고딕" pitchFamily="2" charset="-127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https://from2015.tistory.com/1025</a:t>
            </a:r>
            <a:endParaRPr lang="en-US" altLang="ko-KR" sz="1200" dirty="0">
              <a:latin typeface="나눔고딕" pitchFamily="2" charset="-127"/>
              <a:ea typeface="나눔고딕" pitchFamily="2" charset="-127"/>
            </a:endParaRPr>
          </a:p>
          <a:p>
            <a:pPr algn="just"/>
            <a:endParaRPr lang="en-US" altLang="ko-KR" sz="1200" dirty="0"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20000"/>
              </a:lnSpc>
              <a:buClr>
                <a:schemeClr val="lt2"/>
              </a:buClr>
              <a:buSzPts val="1400"/>
            </a:pP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페이지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10: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그림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4_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적 헬기에게 공격 시 게임 화면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(Battle Field 4)</a:t>
            </a: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https://www.youtube.com/watch?v=8R1XFU8ecEM</a:t>
            </a:r>
            <a:endParaRPr lang="en-US" altLang="ko-KR" sz="1200" dirty="0">
              <a:latin typeface="나눔고딕" pitchFamily="2" charset="-127"/>
              <a:ea typeface="나눔고딕" pitchFamily="2" charset="-127"/>
            </a:endParaRPr>
          </a:p>
          <a:p>
            <a:pPr algn="just"/>
            <a:endParaRPr lang="en-US" altLang="ko-KR" sz="1200" dirty="0">
              <a:latin typeface="나눔고딕" pitchFamily="2" charset="-127"/>
              <a:ea typeface="나눔고딕" pitchFamily="2" charset="-127"/>
            </a:endParaRPr>
          </a:p>
          <a:p>
            <a:pPr algn="just"/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페이지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10: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그림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5_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지정한 지역에 폭탄을 떨어뜨리는 게임 화면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 (World of Warplanes)</a:t>
            </a: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https://www.youtube.com/watch?v=Cj8kp11kQUA</a:t>
            </a:r>
            <a:endParaRPr lang="en-US" altLang="ko-KR" sz="12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F71935-BC04-5F64-A366-86A16B2969CC}"/>
              </a:ext>
            </a:extLst>
          </p:cNvPr>
          <p:cNvSpPr txBox="1"/>
          <p:nvPr/>
        </p:nvSpPr>
        <p:spPr>
          <a:xfrm>
            <a:off x="6095989" y="1977425"/>
            <a:ext cx="4959028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endParaRPr lang="en-US" altLang="ko-KR" sz="1200" dirty="0">
              <a:latin typeface="나눔고딕" pitchFamily="2" charset="-127"/>
              <a:ea typeface="나눔고딕" pitchFamily="2" charset="-127"/>
            </a:endParaRPr>
          </a:p>
          <a:p>
            <a:pPr algn="just"/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페이지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13 :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그림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6_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서버 이중화 도식 예시</a:t>
            </a:r>
            <a:endParaRPr lang="en-US" altLang="ko-KR" sz="1200" dirty="0">
              <a:latin typeface="나눔고딕" pitchFamily="2" charset="-127"/>
              <a:ea typeface="나눔고딕" pitchFamily="2" charset="-127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https://www.ncloud24.com/goods/marketplace/ha_double-take.php</a:t>
            </a:r>
            <a:endParaRPr lang="en-US" altLang="ko-KR" sz="12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  <a:p>
            <a:pPr algn="just"/>
            <a:endParaRPr lang="en-US" altLang="ko-KR" sz="12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  <a:p>
            <a:pPr algn="just"/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페이지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14 :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그림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7_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레이 </a:t>
            </a:r>
            <a:r>
              <a:rPr lang="ko-KR" altLang="en-US" sz="1200" dirty="0" err="1">
                <a:latin typeface="나눔고딕" pitchFamily="2" charset="-127"/>
                <a:ea typeface="나눔고딕" pitchFamily="2" charset="-127"/>
              </a:rPr>
              <a:t>트레이싱과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200" dirty="0" err="1">
                <a:latin typeface="나눔고딕" pitchFamily="2" charset="-127"/>
                <a:ea typeface="나눔고딕" pitchFamily="2" charset="-127"/>
              </a:rPr>
              <a:t>래스터라이제이션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 비교 예시</a:t>
            </a:r>
            <a:endParaRPr lang="en-US" altLang="ko-KR" sz="1200" dirty="0">
              <a:latin typeface="나눔고딕" pitchFamily="2" charset="-127"/>
              <a:ea typeface="나눔고딕" pitchFamily="2" charset="-127"/>
              <a:sym typeface="Advent Pro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https://developer.nvidia.com/ko-kr/blog/%ED%8C%A8%EC%8A%A4-%ED%8A%B8%EB%A0%88%EC%9D%B4%EC%8B%B1%EC%9D%B4%EB%9E%80/</a:t>
            </a:r>
            <a:endParaRPr lang="en-US" altLang="ko-KR" sz="12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  <a:p>
            <a:pPr algn="just"/>
            <a:endParaRPr lang="en-US" altLang="ko-KR" sz="12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  <a:p>
            <a:pPr algn="just"/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페이지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21: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그림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8_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1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스테이지 게임 화면 예시</a:t>
            </a:r>
            <a:endParaRPr lang="en-US" altLang="ko-KR" sz="1200" dirty="0">
              <a:latin typeface="나눔고딕" pitchFamily="2" charset="-127"/>
              <a:ea typeface="나눔고딕" pitchFamily="2" charset="-127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https://www.youtube.com/watch?v=lol70WbRs2c&amp;t=347s</a:t>
            </a:r>
            <a:endParaRPr lang="en-US" altLang="ko-KR" sz="12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  <a:p>
            <a:pPr algn="just"/>
            <a:endParaRPr lang="en-US" altLang="ko-KR" sz="1200" dirty="0">
              <a:latin typeface="나눔고딕" pitchFamily="2" charset="-127"/>
              <a:ea typeface="나눔고딕" pitchFamily="2" charset="-127"/>
            </a:endParaRPr>
          </a:p>
          <a:p>
            <a:pPr algn="just"/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페이지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22: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그림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9_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2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스테이지 게임 화면 예시</a:t>
            </a:r>
            <a:endParaRPr lang="en-US" altLang="ko-KR" sz="1200" dirty="0">
              <a:latin typeface="나눔고딕" pitchFamily="2" charset="-127"/>
              <a:ea typeface="나눔고딕" pitchFamily="2" charset="-127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https://www.youtube.com/watch?v=XIuvo6OOzJg</a:t>
            </a:r>
            <a:endParaRPr lang="en-US" altLang="ko-KR" sz="12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  <a:p>
            <a:pPr algn="just"/>
            <a:endParaRPr lang="en-US" altLang="ko-KR" sz="1200" dirty="0">
              <a:latin typeface="나눔고딕" pitchFamily="2" charset="-127"/>
              <a:ea typeface="나눔고딕" pitchFamily="2" charset="-127"/>
            </a:endParaRPr>
          </a:p>
          <a:p>
            <a:pPr algn="just"/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페이지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23: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그림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10_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사용하는 키보드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마우스 표시</a:t>
            </a:r>
            <a:endParaRPr lang="en-US" altLang="ko-KR" sz="1200" dirty="0">
              <a:latin typeface="나눔고딕" pitchFamily="2" charset="-127"/>
              <a:ea typeface="나눔고딕" pitchFamily="2" charset="-127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https://dpg.danawa.com/bbs/view?boardSeq=244&amp;listSeq=4044271&amp;past=Y</a:t>
            </a:r>
            <a:endParaRPr lang="en-US" altLang="ko-KR" sz="12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5D0106E-C51A-2F74-F1D3-04827AED206A}"/>
              </a:ext>
            </a:extLst>
          </p:cNvPr>
          <p:cNvCxnSpPr>
            <a:cxnSpLocks/>
          </p:cNvCxnSpPr>
          <p:nvPr/>
        </p:nvCxnSpPr>
        <p:spPr>
          <a:xfrm flipV="1">
            <a:off x="6096000" y="1999542"/>
            <a:ext cx="0" cy="4110253"/>
          </a:xfrm>
          <a:prstGeom prst="line">
            <a:avLst/>
          </a:prstGeom>
          <a:ln w="28575">
            <a:solidFill>
              <a:srgbClr val="396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BBDAE1-5891-6E0D-6305-E74603A67FE2}"/>
              </a:ext>
            </a:extLst>
          </p:cNvPr>
          <p:cNvSpPr txBox="1"/>
          <p:nvPr/>
        </p:nvSpPr>
        <p:spPr>
          <a:xfrm>
            <a:off x="660400" y="230703"/>
            <a:ext cx="38954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출처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D3D6BA-03C5-4337-CB24-58761B13C4F0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7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02A92DC7-3354-8B64-9ED8-D66CAF0D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16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923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목차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1E1AB71-60B3-8D7A-1388-DB376E044902}"/>
              </a:ext>
            </a:extLst>
          </p:cNvPr>
          <p:cNvCxnSpPr>
            <a:cxnSpLocks/>
            <a:endCxn id="59" idx="2"/>
          </p:cNvCxnSpPr>
          <p:nvPr/>
        </p:nvCxnSpPr>
        <p:spPr>
          <a:xfrm flipH="1">
            <a:off x="954324" y="1627502"/>
            <a:ext cx="10424876" cy="3467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B1112E0-7E78-EB03-F176-DB0F204AE65A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CF5535D-D83E-0F73-3D1F-F1DE9462D826}"/>
              </a:ext>
            </a:extLst>
          </p:cNvPr>
          <p:cNvSpPr txBox="1"/>
          <p:nvPr/>
        </p:nvSpPr>
        <p:spPr>
          <a:xfrm>
            <a:off x="3622184" y="1652981"/>
            <a:ext cx="1598730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게임 정보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게임 방법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0A0ABC-89FF-E1C4-5F16-59CDF5E5CE2C}"/>
              </a:ext>
            </a:extLst>
          </p:cNvPr>
          <p:cNvSpPr txBox="1"/>
          <p:nvPr/>
        </p:nvSpPr>
        <p:spPr>
          <a:xfrm>
            <a:off x="8984201" y="1675111"/>
            <a:ext cx="2505735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lnSpc>
                <a:spcPct val="150000"/>
              </a:lnSpc>
              <a:buFont typeface="+mj-lt"/>
              <a:buAutoNum type="arabicParenR"/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서버 이중화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실시간 그림자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B69B307-1721-BDED-A589-12768380926D}"/>
              </a:ext>
            </a:extLst>
          </p:cNvPr>
          <p:cNvGrpSpPr/>
          <p:nvPr/>
        </p:nvGrpSpPr>
        <p:grpSpPr>
          <a:xfrm>
            <a:off x="3369038" y="1000254"/>
            <a:ext cx="1911687" cy="646331"/>
            <a:chOff x="3641880" y="2097965"/>
            <a:chExt cx="1702944" cy="85546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E11D021-7C72-6D2B-3AFC-B87A1DE8DD01}"/>
                </a:ext>
              </a:extLst>
            </p:cNvPr>
            <p:cNvSpPr txBox="1"/>
            <p:nvPr/>
          </p:nvSpPr>
          <p:spPr>
            <a:xfrm>
              <a:off x="3641880" y="2097965"/>
              <a:ext cx="499732" cy="855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2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C5197D9-D8BA-5BC8-CCA8-9D217671AE62}"/>
                </a:ext>
              </a:extLst>
            </p:cNvPr>
            <p:cNvSpPr txBox="1"/>
            <p:nvPr/>
          </p:nvSpPr>
          <p:spPr>
            <a:xfrm>
              <a:off x="4150152" y="2267339"/>
              <a:ext cx="1194672" cy="5295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dirty="0">
                  <a:latin typeface="나눔고딕" pitchFamily="2" charset="-127"/>
                  <a:ea typeface="나눔고딕" pitchFamily="2" charset="-127"/>
                </a:rPr>
                <a:t>게임 소개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D489F23-D145-5FA8-1190-42EC721EE3C8}"/>
              </a:ext>
            </a:extLst>
          </p:cNvPr>
          <p:cNvGrpSpPr/>
          <p:nvPr/>
        </p:nvGrpSpPr>
        <p:grpSpPr>
          <a:xfrm>
            <a:off x="657908" y="1015842"/>
            <a:ext cx="2020201" cy="646331"/>
            <a:chOff x="3641880" y="2097965"/>
            <a:chExt cx="1702943" cy="85546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E12A939-1AEC-219E-E42A-3A7C3CCB7148}"/>
                </a:ext>
              </a:extLst>
            </p:cNvPr>
            <p:cNvSpPr txBox="1"/>
            <p:nvPr/>
          </p:nvSpPr>
          <p:spPr>
            <a:xfrm>
              <a:off x="3641880" y="2097965"/>
              <a:ext cx="499732" cy="855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1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B8D8AFD-44B2-498D-140F-AA8270CEC0E2}"/>
                </a:ext>
              </a:extLst>
            </p:cNvPr>
            <p:cNvSpPr txBox="1"/>
            <p:nvPr/>
          </p:nvSpPr>
          <p:spPr>
            <a:xfrm>
              <a:off x="4150151" y="2267339"/>
              <a:ext cx="1194672" cy="5295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dirty="0">
                  <a:latin typeface="나눔고딕" pitchFamily="2" charset="-127"/>
                  <a:ea typeface="나눔고딕" pitchFamily="2" charset="-127"/>
                </a:rPr>
                <a:t>연구 목적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6D111A7-C1BB-15F9-9B33-051D53D781A4}"/>
              </a:ext>
            </a:extLst>
          </p:cNvPr>
          <p:cNvGrpSpPr/>
          <p:nvPr/>
        </p:nvGrpSpPr>
        <p:grpSpPr>
          <a:xfrm>
            <a:off x="8728307" y="1014962"/>
            <a:ext cx="2465810" cy="646331"/>
            <a:chOff x="3641880" y="2091233"/>
            <a:chExt cx="2276096" cy="86892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A8DCF26-FDE7-4BFC-D2E3-3E0D4237B230}"/>
                </a:ext>
              </a:extLst>
            </p:cNvPr>
            <p:cNvSpPr txBox="1"/>
            <p:nvPr/>
          </p:nvSpPr>
          <p:spPr>
            <a:xfrm>
              <a:off x="3641880" y="2091233"/>
              <a:ext cx="499732" cy="8689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4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539D25E-4705-734A-4DD3-67DE1281CE12}"/>
                </a:ext>
              </a:extLst>
            </p:cNvPr>
            <p:cNvSpPr txBox="1"/>
            <p:nvPr/>
          </p:nvSpPr>
          <p:spPr>
            <a:xfrm>
              <a:off x="4141612" y="2254403"/>
              <a:ext cx="1776364" cy="5379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dirty="0">
                  <a:latin typeface="나눔고딕" pitchFamily="2" charset="-127"/>
                  <a:ea typeface="나눔고딕" pitchFamily="2" charset="-127"/>
                </a:rPr>
                <a:t>중점 연구 분야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BE12275-6772-A706-78B6-B573FEA83301}"/>
              </a:ext>
            </a:extLst>
          </p:cNvPr>
          <p:cNvGrpSpPr/>
          <p:nvPr/>
        </p:nvGrpSpPr>
        <p:grpSpPr>
          <a:xfrm>
            <a:off x="6223253" y="1004743"/>
            <a:ext cx="1924357" cy="646331"/>
            <a:chOff x="3641880" y="2103047"/>
            <a:chExt cx="1702943" cy="84529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D8586BD-02F2-789B-2E8A-E3590F5E4672}"/>
                </a:ext>
              </a:extLst>
            </p:cNvPr>
            <p:cNvSpPr txBox="1"/>
            <p:nvPr/>
          </p:nvSpPr>
          <p:spPr>
            <a:xfrm>
              <a:off x="3641880" y="2103047"/>
              <a:ext cx="499732" cy="8452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3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1924D3-53B5-4A85-B447-7017EA64D98C}"/>
                </a:ext>
              </a:extLst>
            </p:cNvPr>
            <p:cNvSpPr txBox="1"/>
            <p:nvPr/>
          </p:nvSpPr>
          <p:spPr>
            <a:xfrm>
              <a:off x="4150151" y="2270485"/>
              <a:ext cx="1194672" cy="5232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dirty="0">
                  <a:latin typeface="나눔고딕" pitchFamily="2" charset="-127"/>
                  <a:ea typeface="나눔고딕" pitchFamily="2" charset="-127"/>
                </a:rPr>
                <a:t>개발 환경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7AD42E2-BA2D-18E6-754B-EE6FD00D4BB2}"/>
              </a:ext>
            </a:extLst>
          </p:cNvPr>
          <p:cNvGrpSpPr/>
          <p:nvPr/>
        </p:nvGrpSpPr>
        <p:grpSpPr>
          <a:xfrm>
            <a:off x="6223253" y="3588410"/>
            <a:ext cx="2091855" cy="646331"/>
            <a:chOff x="3641880" y="2043890"/>
            <a:chExt cx="1687247" cy="963611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9136B8D-7D31-6C8A-9B44-BE01E9B72480}"/>
                </a:ext>
              </a:extLst>
            </p:cNvPr>
            <p:cNvSpPr txBox="1"/>
            <p:nvPr/>
          </p:nvSpPr>
          <p:spPr>
            <a:xfrm>
              <a:off x="3641880" y="2043890"/>
              <a:ext cx="499732" cy="96361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6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78236A8-7FE0-6788-7C4B-5B8FC33C4B74}"/>
                </a:ext>
              </a:extLst>
            </p:cNvPr>
            <p:cNvSpPr txBox="1"/>
            <p:nvPr/>
          </p:nvSpPr>
          <p:spPr>
            <a:xfrm>
              <a:off x="4150151" y="2233864"/>
              <a:ext cx="1178976" cy="59652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dirty="0">
                  <a:latin typeface="나눔고딕" pitchFamily="2" charset="-127"/>
                  <a:ea typeface="나눔고딕" pitchFamily="2" charset="-127"/>
                </a:rPr>
                <a:t>개발 일정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1AFCA7C-BE93-E978-A7D1-97CF0150516D}"/>
              </a:ext>
            </a:extLst>
          </p:cNvPr>
          <p:cNvGrpSpPr/>
          <p:nvPr/>
        </p:nvGrpSpPr>
        <p:grpSpPr>
          <a:xfrm>
            <a:off x="8728307" y="3590570"/>
            <a:ext cx="1700685" cy="646331"/>
            <a:chOff x="3641880" y="2016067"/>
            <a:chExt cx="926027" cy="101925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8DC08B8-F9BC-2E1B-EEC2-B370620E7B3F}"/>
                </a:ext>
              </a:extLst>
            </p:cNvPr>
            <p:cNvSpPr txBox="1"/>
            <p:nvPr/>
          </p:nvSpPr>
          <p:spPr>
            <a:xfrm>
              <a:off x="3641880" y="2016067"/>
              <a:ext cx="499732" cy="10192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7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F64E1DE-6D29-ADA3-4879-661CF4718C7A}"/>
                </a:ext>
              </a:extLst>
            </p:cNvPr>
            <p:cNvSpPr txBox="1"/>
            <p:nvPr/>
          </p:nvSpPr>
          <p:spPr>
            <a:xfrm>
              <a:off x="4033723" y="2213606"/>
              <a:ext cx="534184" cy="63096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dirty="0">
                  <a:latin typeface="나눔고딕" pitchFamily="2" charset="-127"/>
                  <a:ea typeface="나눔고딕" pitchFamily="2" charset="-127"/>
                </a:rPr>
                <a:t>출처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377EAED-7B1C-21EF-AE71-0496ACD5DD38}"/>
              </a:ext>
            </a:extLst>
          </p:cNvPr>
          <p:cNvCxnSpPr>
            <a:cxnSpLocks/>
            <a:endCxn id="11" idx="2"/>
          </p:cNvCxnSpPr>
          <p:nvPr/>
        </p:nvCxnSpPr>
        <p:spPr>
          <a:xfrm flipH="1">
            <a:off x="965005" y="4188422"/>
            <a:ext cx="10437217" cy="198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79BCF9-9243-1FAA-E149-4F53BD9A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/>
          <a:lstStyle/>
          <a:p>
            <a:fld id="{BFDD92F1-F94B-4A11-B68E-69D397619E45}" type="slidenum">
              <a:rPr lang="ko-KR" altLang="en-US" smtClean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2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7D7FF92-C685-CCFE-DBE6-D3821F30CF77}"/>
              </a:ext>
            </a:extLst>
          </p:cNvPr>
          <p:cNvGrpSpPr/>
          <p:nvPr/>
        </p:nvGrpSpPr>
        <p:grpSpPr>
          <a:xfrm>
            <a:off x="680930" y="3561945"/>
            <a:ext cx="3464942" cy="646331"/>
            <a:chOff x="3641880" y="2098495"/>
            <a:chExt cx="3047692" cy="85439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A79EAE-7014-DBE3-FFD3-5D59599A12DF}"/>
                </a:ext>
              </a:extLst>
            </p:cNvPr>
            <p:cNvSpPr txBox="1"/>
            <p:nvPr/>
          </p:nvSpPr>
          <p:spPr>
            <a:xfrm>
              <a:off x="3641880" y="2098495"/>
              <a:ext cx="499732" cy="8543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5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91C50E-1668-DABF-7E1E-FF82EBD9805C}"/>
                </a:ext>
              </a:extLst>
            </p:cNvPr>
            <p:cNvSpPr txBox="1"/>
            <p:nvPr/>
          </p:nvSpPr>
          <p:spPr>
            <a:xfrm>
              <a:off x="4150152" y="2267667"/>
              <a:ext cx="2539420" cy="52891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dirty="0">
                  <a:latin typeface="나눔고딕" pitchFamily="2" charset="-127"/>
                  <a:ea typeface="나눔고딕" pitchFamily="2" charset="-127"/>
                </a:rPr>
                <a:t>준비 현황 및 역할 분담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4AA1C9-5E62-43D2-94D7-AF6398C0C2F3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연구 목적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C97A96-ACC5-4484-BA51-E826DEF6C800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4744F4C7-C8CC-650E-2A0D-FA4185738665}"/>
              </a:ext>
            </a:extLst>
          </p:cNvPr>
          <p:cNvGrpSpPr/>
          <p:nvPr/>
        </p:nvGrpSpPr>
        <p:grpSpPr>
          <a:xfrm>
            <a:off x="1416000" y="2070251"/>
            <a:ext cx="9360000" cy="3600000"/>
            <a:chOff x="1416000" y="1629000"/>
            <a:chExt cx="9360000" cy="36000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AE5CD925-FB66-6D51-6F3A-A477DC70F6AE}"/>
                </a:ext>
              </a:extLst>
            </p:cNvPr>
            <p:cNvSpPr/>
            <p:nvPr/>
          </p:nvSpPr>
          <p:spPr>
            <a:xfrm>
              <a:off x="1416000" y="1629000"/>
              <a:ext cx="9360000" cy="3600000"/>
            </a:xfrm>
            <a:prstGeom prst="roundRect">
              <a:avLst/>
            </a:prstGeom>
            <a:solidFill>
              <a:srgbClr val="0F5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237129-BC3D-F0A4-8795-833175E4D727}"/>
                </a:ext>
              </a:extLst>
            </p:cNvPr>
            <p:cNvSpPr txBox="1"/>
            <p:nvPr/>
          </p:nvSpPr>
          <p:spPr>
            <a:xfrm>
              <a:off x="1776000" y="1936284"/>
              <a:ext cx="8640000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solidFill>
                    <a:schemeClr val="bg1"/>
                  </a:solidFill>
                  <a:latin typeface="나눔고딕" pitchFamily="2" charset="-127"/>
                  <a:ea typeface="나눔고딕" pitchFamily="2" charset="-127"/>
                </a:rPr>
                <a:t>Direct3D 12</a:t>
              </a:r>
              <a:r>
                <a:rPr lang="ko-KR" altLang="en-US" sz="2400" dirty="0">
                  <a:solidFill>
                    <a:schemeClr val="bg1"/>
                  </a:solidFill>
                  <a:latin typeface="나눔고딕" pitchFamily="2" charset="-127"/>
                  <a:ea typeface="나눔고딕" pitchFamily="2" charset="-127"/>
                </a:rPr>
                <a:t>를 기반으로 </a:t>
              </a:r>
              <a:r>
                <a:rPr lang="en-US" altLang="ko-KR" sz="2400" dirty="0">
                  <a:solidFill>
                    <a:schemeClr val="bg1"/>
                  </a:solidFill>
                  <a:latin typeface="나눔고딕" pitchFamily="2" charset="-127"/>
                  <a:ea typeface="나눔고딕" pitchFamily="2" charset="-127"/>
                </a:rPr>
                <a:t>3D</a:t>
              </a:r>
              <a:r>
                <a:rPr lang="ko-KR" altLang="en-US" sz="2400" dirty="0">
                  <a:solidFill>
                    <a:schemeClr val="bg1"/>
                  </a:solidFill>
                  <a:latin typeface="나눔고딕" pitchFamily="2" charset="-127"/>
                  <a:ea typeface="나눔고딕" pitchFamily="2" charset="-127"/>
                </a:rPr>
                <a:t> 게임을 만들어 게임 제작</a:t>
              </a:r>
              <a:endParaRPr lang="en-US" altLang="ko-KR" sz="24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endParaRP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나눔고딕" pitchFamily="2" charset="-127"/>
                  <a:ea typeface="나눔고딕" pitchFamily="2" charset="-127"/>
                </a:rPr>
                <a:t>  </a:t>
              </a:r>
              <a:r>
                <a:rPr lang="ko-KR" altLang="en-US" sz="2400" dirty="0">
                  <a:solidFill>
                    <a:schemeClr val="bg1"/>
                  </a:solidFill>
                  <a:latin typeface="나눔고딕" pitchFamily="2" charset="-127"/>
                  <a:ea typeface="나눔고딕" pitchFamily="2" charset="-127"/>
                </a:rPr>
                <a:t>능력을 향상시킨다</a:t>
              </a:r>
              <a:r>
                <a:rPr lang="en-US" altLang="ko-KR" sz="2400" dirty="0">
                  <a:solidFill>
                    <a:schemeClr val="bg1"/>
                  </a:solidFill>
                  <a:latin typeface="나눔고딕" pitchFamily="2" charset="-127"/>
                  <a:ea typeface="나눔고딕" pitchFamily="2" charset="-127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0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solidFill>
                    <a:schemeClr val="bg1"/>
                  </a:solidFill>
                  <a:latin typeface="나눔고딕" pitchFamily="2" charset="-127"/>
                  <a:ea typeface="나눔고딕" pitchFamily="2" charset="-127"/>
                </a:rPr>
                <a:t>멀티 게임을 제작함으로써 </a:t>
              </a:r>
              <a:r>
                <a:rPr lang="en-US" altLang="ko-KR" sz="2400" dirty="0">
                  <a:solidFill>
                    <a:schemeClr val="bg1"/>
                  </a:solidFill>
                  <a:latin typeface="나눔고딕" pitchFamily="2" charset="-127"/>
                  <a:ea typeface="나눔고딕" pitchFamily="2" charset="-127"/>
                </a:rPr>
                <a:t>IOCP</a:t>
              </a:r>
              <a:r>
                <a:rPr lang="ko-KR" altLang="en-US" sz="2400" dirty="0">
                  <a:solidFill>
                    <a:schemeClr val="bg1"/>
                  </a:solidFill>
                  <a:latin typeface="나눔고딕" pitchFamily="2" charset="-127"/>
                  <a:ea typeface="나눔고딕" pitchFamily="2" charset="-127"/>
                </a:rPr>
                <a:t>를 활용해 서버를 구현하는 능력을 기른다</a:t>
              </a:r>
              <a:r>
                <a:rPr lang="en-US" altLang="ko-KR" sz="2400" dirty="0">
                  <a:solidFill>
                    <a:schemeClr val="bg1"/>
                  </a:solidFill>
                  <a:latin typeface="나눔고딕" pitchFamily="2" charset="-127"/>
                  <a:ea typeface="나눔고딕" pitchFamily="2" charset="-127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0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solidFill>
                    <a:schemeClr val="bg1"/>
                  </a:solidFill>
                  <a:latin typeface="나눔고딕" pitchFamily="2" charset="-127"/>
                  <a:ea typeface="나눔고딕" pitchFamily="2" charset="-127"/>
                </a:rPr>
                <a:t>서버와 클라이언트 간의 협업을 위한 프레임워크를</a:t>
              </a:r>
              <a:endParaRPr lang="en-US" altLang="ko-KR" sz="24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endParaRP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나눔고딕" pitchFamily="2" charset="-127"/>
                  <a:ea typeface="나눔고딕" pitchFamily="2" charset="-127"/>
                </a:rPr>
                <a:t>  </a:t>
              </a:r>
              <a:r>
                <a:rPr lang="ko-KR" altLang="en-US" sz="2400" dirty="0">
                  <a:solidFill>
                    <a:schemeClr val="bg1"/>
                  </a:solidFill>
                  <a:latin typeface="나눔고딕" pitchFamily="2" charset="-127"/>
                  <a:ea typeface="나눔고딕" pitchFamily="2" charset="-127"/>
                </a:rPr>
                <a:t>설계함으로써 프로젝트를 효율적으로 관리하는 능력을</a:t>
              </a:r>
              <a:endParaRPr lang="en-US" altLang="ko-KR" sz="24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endParaRP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나눔고딕" pitchFamily="2" charset="-127"/>
                  <a:ea typeface="나눔고딕" pitchFamily="2" charset="-127"/>
                </a:rPr>
                <a:t>  </a:t>
              </a:r>
              <a:r>
                <a:rPr lang="ko-KR" altLang="en-US" sz="2400" dirty="0">
                  <a:solidFill>
                    <a:schemeClr val="bg1"/>
                  </a:solidFill>
                  <a:latin typeface="나눔고딕" pitchFamily="2" charset="-127"/>
                  <a:ea typeface="나눔고딕" pitchFamily="2" charset="-127"/>
                </a:rPr>
                <a:t>기른다</a:t>
              </a:r>
              <a:r>
                <a:rPr lang="en-US" altLang="ko-KR" sz="2400" dirty="0">
                  <a:solidFill>
                    <a:schemeClr val="bg1"/>
                  </a:solidFill>
                  <a:latin typeface="나눔고딕" pitchFamily="2" charset="-127"/>
                  <a:ea typeface="나눔고딕" pitchFamily="2" charset="-127"/>
                </a:rPr>
                <a:t>.</a:t>
              </a: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7ED4E74A-3EF7-2191-0876-1D3DD3F64272}"/>
              </a:ext>
            </a:extLst>
          </p:cNvPr>
          <p:cNvSpPr txBox="1">
            <a:spLocks/>
          </p:cNvSpPr>
          <p:nvPr/>
        </p:nvSpPr>
        <p:spPr>
          <a:xfrm>
            <a:off x="11629748" y="6302570"/>
            <a:ext cx="389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r">
              <a:defRPr sz="1200"/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DD92F1-F94B-4A11-B68E-69D397619E45}" type="slidenum">
              <a:rPr lang="ko-KR" altLang="en-US">
                <a:latin typeface="나눔고딕" pitchFamily="2" charset="-127"/>
                <a:ea typeface="나눔고딕" pitchFamily="2" charset="-127"/>
              </a:rPr>
              <a:pPr/>
              <a:t>3</a:t>
            </a:fld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03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7237129-BC3D-F0A4-8795-833175E4D727}"/>
              </a:ext>
            </a:extLst>
          </p:cNvPr>
          <p:cNvSpPr txBox="1"/>
          <p:nvPr/>
        </p:nvSpPr>
        <p:spPr>
          <a:xfrm>
            <a:off x="50675" y="5137038"/>
            <a:ext cx="120906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highlight>
                  <a:srgbClr val="BFDDF8"/>
                </a:highlight>
                <a:latin typeface="나눔고딕" pitchFamily="2" charset="-127"/>
                <a:ea typeface="나눔고딕" pitchFamily="2" charset="-127"/>
              </a:rPr>
              <a:t>공중전</a:t>
            </a:r>
            <a:r>
              <a:rPr lang="ko-KR" altLang="en-US" sz="2200" dirty="0">
                <a:latin typeface="나눔고딕" pitchFamily="2" charset="-127"/>
                <a:ea typeface="나눔고딕" pitchFamily="2" charset="-127"/>
              </a:rPr>
              <a:t>과 </a:t>
            </a:r>
            <a:r>
              <a:rPr lang="ko-KR" altLang="en-US" sz="2200" dirty="0">
                <a:highlight>
                  <a:srgbClr val="9AE69A"/>
                </a:highlight>
                <a:latin typeface="나눔고딕" pitchFamily="2" charset="-127"/>
                <a:ea typeface="나눔고딕" pitchFamily="2" charset="-127"/>
              </a:rPr>
              <a:t>지상전</a:t>
            </a:r>
            <a:r>
              <a:rPr lang="ko-KR" altLang="en-US" sz="2200" dirty="0">
                <a:latin typeface="나눔고딕" pitchFamily="2" charset="-127"/>
                <a:ea typeface="나눔고딕" pitchFamily="2" charset="-127"/>
              </a:rPr>
              <a:t>을 즐길 수 있는 게임</a:t>
            </a:r>
            <a:endParaRPr lang="en-US" altLang="ko-KR" sz="2200" dirty="0">
              <a:latin typeface="나눔고딕" pitchFamily="2" charset="-127"/>
              <a:ea typeface="나눔고딕" pitchFamily="2" charset="-127"/>
            </a:endParaRPr>
          </a:p>
          <a:p>
            <a:pPr algn="ctr"/>
            <a:endParaRPr lang="en-US" altLang="ko-KR" sz="2200" dirty="0">
              <a:latin typeface="나눔고딕" pitchFamily="2" charset="-127"/>
              <a:ea typeface="나눔고딕" pitchFamily="2" charset="-127"/>
            </a:endParaRPr>
          </a:p>
          <a:p>
            <a:pPr algn="ctr"/>
            <a:r>
              <a:rPr lang="ko-KR" altLang="en-US" sz="2200" dirty="0">
                <a:latin typeface="나눔고딕" pitchFamily="2" charset="-127"/>
                <a:ea typeface="나눔고딕" pitchFamily="2" charset="-127"/>
              </a:rPr>
              <a:t>다른 플레이어들과 함께</a:t>
            </a:r>
            <a:r>
              <a:rPr lang="en-US" altLang="ko-KR" sz="22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2200" dirty="0">
                <a:latin typeface="나눔고딕" pitchFamily="2" charset="-127"/>
                <a:ea typeface="나눔고딕" pitchFamily="2" charset="-127"/>
              </a:rPr>
              <a:t>제한 시간 안에 적 </a:t>
            </a:r>
            <a:r>
              <a:rPr lang="en-US" altLang="ko-KR" sz="2200" dirty="0">
                <a:latin typeface="나눔고딕" pitchFamily="2" charset="-127"/>
                <a:ea typeface="나눔고딕" pitchFamily="2" charset="-127"/>
              </a:rPr>
              <a:t>NPC</a:t>
            </a:r>
            <a:r>
              <a:rPr lang="ko-KR" altLang="en-US" sz="2200" dirty="0">
                <a:latin typeface="나눔고딕" pitchFamily="2" charset="-127"/>
                <a:ea typeface="나눔고딕" pitchFamily="2" charset="-127"/>
              </a:rPr>
              <a:t>를 모두 처치하고</a:t>
            </a:r>
            <a:r>
              <a:rPr lang="en-US" altLang="ko-KR" sz="22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2200" dirty="0">
                <a:latin typeface="나눔고딕" pitchFamily="2" charset="-127"/>
                <a:ea typeface="나눔고딕" pitchFamily="2" charset="-127"/>
              </a:rPr>
              <a:t>거점 지역을 점령하는 멀티 게임</a:t>
            </a:r>
            <a:endParaRPr lang="en-US" altLang="ko-KR" sz="2200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898994B-CD24-E304-B552-E1B93272BF77}"/>
              </a:ext>
            </a:extLst>
          </p:cNvPr>
          <p:cNvSpPr txBox="1"/>
          <p:nvPr/>
        </p:nvSpPr>
        <p:spPr>
          <a:xfrm>
            <a:off x="2868675" y="4803763"/>
            <a:ext cx="645464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39700" algn="ctr">
              <a:buClr>
                <a:schemeClr val="lt2"/>
              </a:buClr>
              <a:buSzPts val="1400"/>
            </a:pPr>
            <a:r>
              <a:rPr lang="en-US" altLang="ko-KR" sz="1200" b="1" dirty="0">
                <a:latin typeface="나눔고딕" pitchFamily="2" charset="-127"/>
                <a:ea typeface="나눔고딕" pitchFamily="2" charset="-127"/>
                <a:sym typeface="Advent Pro"/>
              </a:rPr>
              <a:t>&lt;</a:t>
            </a:r>
            <a:r>
              <a:rPr lang="ko-KR" altLang="en-US" sz="1200" b="1" dirty="0">
                <a:latin typeface="나눔고딕" pitchFamily="2" charset="-127"/>
                <a:ea typeface="나눔고딕" pitchFamily="2" charset="-127"/>
                <a:sym typeface="Advent Pro"/>
              </a:rPr>
              <a:t>그림 </a:t>
            </a:r>
            <a:r>
              <a:rPr lang="en-US" altLang="ko-KR" sz="1200" b="1" dirty="0">
                <a:latin typeface="나눔고딕" pitchFamily="2" charset="-127"/>
                <a:ea typeface="나눔고딕" pitchFamily="2" charset="-127"/>
                <a:sym typeface="Advent Pro"/>
              </a:rPr>
              <a:t>1&gt; </a:t>
            </a:r>
            <a:r>
              <a:rPr lang="ko-KR" altLang="en-US" sz="1200" b="1" dirty="0">
                <a:latin typeface="나눔고딕" pitchFamily="2" charset="-127"/>
                <a:ea typeface="나눔고딕" pitchFamily="2" charset="-127"/>
                <a:sym typeface="Advent Pro"/>
              </a:rPr>
              <a:t>게임 화면 예시 </a:t>
            </a:r>
            <a:r>
              <a:rPr lang="en-US" altLang="ko-KR" sz="1200" b="1" dirty="0">
                <a:latin typeface="나눔고딕" pitchFamily="2" charset="-127"/>
                <a:ea typeface="나눔고딕" pitchFamily="2" charset="-127"/>
                <a:sym typeface="Advent Pro"/>
              </a:rPr>
              <a:t>(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Battle Field 4</a:t>
            </a:r>
            <a:r>
              <a:rPr lang="en-US" altLang="ko-KR" sz="1200" b="1" dirty="0">
                <a:latin typeface="나눔고딕" pitchFamily="2" charset="-127"/>
                <a:ea typeface="나눔고딕" pitchFamily="2" charset="-127"/>
                <a:sym typeface="Advent Pro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F1C0D4-4C97-8F08-970C-028D1F2AE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675" y="1377076"/>
            <a:ext cx="6454648" cy="34258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36AA5D-501B-33FF-C137-6C86AB723870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게임 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E02643-99E1-591D-68DF-9D86E73E1423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4EBA4066-8212-0775-3FFC-D4FC4D12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4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461211-2F5D-999A-9F35-FA80DD8CC70E}"/>
              </a:ext>
            </a:extLst>
          </p:cNvPr>
          <p:cNvSpPr txBox="1"/>
          <p:nvPr/>
        </p:nvSpPr>
        <p:spPr>
          <a:xfrm>
            <a:off x="677941" y="707544"/>
            <a:ext cx="17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Font typeface="+mj-lt"/>
              <a:buAutoNum type="arabicParenR" startAt="2"/>
              <a:defRPr sz="2000">
                <a:latin typeface="+mj-ea"/>
                <a:ea typeface="+mj-ea"/>
              </a:defRPr>
            </a:lvl1pPr>
          </a:lstStyle>
          <a:p>
            <a:pPr marL="0" indent="0">
              <a:buNone/>
            </a:pPr>
            <a:r>
              <a:rPr lang="en-US" altLang="ko-KR" sz="1800" dirty="0">
                <a:latin typeface="나눔고딕" pitchFamily="2" charset="-127"/>
                <a:ea typeface="나눔고딕" pitchFamily="2" charset="-127"/>
              </a:rPr>
              <a:t>1) </a:t>
            </a:r>
            <a:r>
              <a:rPr lang="ko-KR" altLang="en-US" sz="1800" dirty="0">
                <a:latin typeface="나눔고딕" pitchFamily="2" charset="-127"/>
                <a:ea typeface="나눔고딕" pitchFamily="2" charset="-127"/>
              </a:rPr>
              <a:t>게임</a:t>
            </a:r>
            <a:r>
              <a:rPr lang="en-US" altLang="ko-KR" sz="18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800" dirty="0">
                <a:latin typeface="나눔고딕" pitchFamily="2" charset="-127"/>
                <a:ea typeface="나눔고딕" pitchFamily="2" charset="-127"/>
              </a:rPr>
              <a:t>정보</a:t>
            </a:r>
            <a:endParaRPr lang="en-US" altLang="ko-KR" sz="1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05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>
            <a:cxnSpLocks/>
          </p:cNvCxnSpPr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EB22EE3-8D9F-A3A6-AB02-A8FE67E71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77" y="1839081"/>
            <a:ext cx="6105296" cy="40623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0FD7A4-4046-3ADD-9C50-7CED9E6A07AF}"/>
                  </a:ext>
                </a:extLst>
              </p:cNvPr>
              <p:cNvSpPr txBox="1"/>
              <p:nvPr/>
            </p:nvSpPr>
            <p:spPr>
              <a:xfrm>
                <a:off x="7075436" y="2151995"/>
                <a:ext cx="5231726" cy="39087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itchFamily="2" charset="-127"/>
                    <a:ea typeface="나눔고딕" pitchFamily="2" charset="-127"/>
                  </a:rPr>
                  <a:t>1</a:t>
                </a:r>
                <a:r>
                  <a:rPr lang="ko-KR" altLang="en-US" sz="2000" dirty="0">
                    <a:latin typeface="나눔고딕" pitchFamily="2" charset="-127"/>
                    <a:ea typeface="나눔고딕" pitchFamily="2" charset="-127"/>
                  </a:rPr>
                  <a:t>스테이지 당 </a:t>
                </a:r>
                <a:r>
                  <a:rPr lang="en-US" altLang="ko-KR" sz="2000" dirty="0">
                    <a:latin typeface="나눔고딕" pitchFamily="2" charset="-127"/>
                    <a:ea typeface="나눔고딕" pitchFamily="2" charset="-127"/>
                  </a:rPr>
                  <a:t>1</a:t>
                </a:r>
                <a:r>
                  <a:rPr lang="ko-KR" altLang="en-US" sz="2000" dirty="0">
                    <a:latin typeface="나눔고딕" pitchFamily="2" charset="-127"/>
                    <a:ea typeface="나눔고딕" pitchFamily="2" charset="-127"/>
                  </a:rPr>
                  <a:t>개의 맵</a:t>
                </a:r>
                <a:endParaRPr lang="en-US" altLang="ko-KR" sz="2000" dirty="0">
                  <a:latin typeface="나눔고딕" pitchFamily="2" charset="-127"/>
                  <a:ea typeface="나눔고딕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itchFamily="2" charset="-127"/>
                    <a:ea typeface="나눔고딕" pitchFamily="2" charset="-127"/>
                  </a:rPr>
                  <a:t>총 </a:t>
                </a:r>
                <a:r>
                  <a:rPr lang="en-US" altLang="ko-KR" sz="2000" dirty="0">
                    <a:latin typeface="나눔고딕" pitchFamily="2" charset="-127"/>
                    <a:ea typeface="나눔고딕" pitchFamily="2" charset="-127"/>
                  </a:rPr>
                  <a:t>2</a:t>
                </a:r>
                <a:r>
                  <a:rPr lang="ko-KR" altLang="en-US" sz="2000" dirty="0">
                    <a:latin typeface="나눔고딕" pitchFamily="2" charset="-127"/>
                    <a:ea typeface="나눔고딕" pitchFamily="2" charset="-127"/>
                  </a:rPr>
                  <a:t>개의 스테이지</a:t>
                </a:r>
                <a:endParaRPr lang="en-US" altLang="ko-KR" sz="2000" dirty="0">
                  <a:latin typeface="나눔고딕" pitchFamily="2" charset="-127"/>
                  <a:ea typeface="나눔고딕" pitchFamily="2" charset="-127"/>
                </a:endParaRPr>
              </a:p>
              <a:p>
                <a:pPr marL="342900" marR="0" lvl="0" indent="3429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나눔스퀘어 Bold" panose="020B0600000101010101" pitchFamily="50" charset="-127"/>
                  <a:buChar char="‐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itchFamily="2" charset="-127"/>
                    <a:ea typeface="나눔고딕" pitchFamily="2" charset="-127"/>
                  </a:rPr>
                  <a:t>1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itchFamily="2" charset="-127"/>
                    <a:ea typeface="나눔고딕" pitchFamily="2" charset="-127"/>
                  </a:rPr>
                  <a:t>스테이지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itchFamily="2" charset="-127"/>
                    <a:ea typeface="나눔고딕" pitchFamily="2" charset="-127"/>
                  </a:rPr>
                  <a:t>: 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itchFamily="2" charset="-127"/>
                    <a:ea typeface="나눔고딕" pitchFamily="2" charset="-127"/>
                  </a:rPr>
                  <a:t>산악 지형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itchFamily="2" charset="-127"/>
                  <a:ea typeface="나눔고딕" pitchFamily="2" charset="-127"/>
                </a:endParaRPr>
              </a:p>
              <a:p>
                <a:pPr marL="342900" marR="0" lvl="0" indent="3429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나눔스퀘어 Bold" panose="020B0600000101010101" pitchFamily="50" charset="-127"/>
                  <a:buChar char="‐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itchFamily="2" charset="-127"/>
                    <a:ea typeface="나눔고딕" pitchFamily="2" charset="-127"/>
                  </a:rPr>
                  <a:t>2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itchFamily="2" charset="-127"/>
                    <a:ea typeface="나눔고딕" pitchFamily="2" charset="-127"/>
                  </a:rPr>
                  <a:t>스테이지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itchFamily="2" charset="-127"/>
                    <a:ea typeface="나눔고딕" pitchFamily="2" charset="-127"/>
                  </a:rPr>
                  <a:t>: 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itchFamily="2" charset="-127"/>
                    <a:ea typeface="나눔고딕" pitchFamily="2" charset="-127"/>
                  </a:rPr>
                  <a:t>폐건물이 많은 평지 지형</a:t>
                </a:r>
                <a:endParaRPr lang="en-US" altLang="ko-KR" sz="2000" dirty="0">
                  <a:latin typeface="나눔고딕" pitchFamily="2" charset="-127"/>
                  <a:ea typeface="나눔고딕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50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𝑘𝑚</m:t>
                        </m:r>
                      </m:e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>
                    <a:latin typeface="나눔고딕" pitchFamily="2" charset="-127"/>
                    <a:ea typeface="나눔고딕" pitchFamily="2" charset="-127"/>
                  </a:rPr>
                  <a:t>의 크기</a:t>
                </a:r>
                <a:endParaRPr lang="en-US" altLang="ko-KR" sz="2000" dirty="0">
                  <a:latin typeface="나눔고딕" pitchFamily="2" charset="-127"/>
                  <a:ea typeface="나눔고딕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itchFamily="2" charset="-127"/>
                  <a:ea typeface="나눔고딕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itchFamily="2" charset="-127"/>
                  <a:ea typeface="나눔고딕" pitchFamily="2" charset="-127"/>
                </a:endParaRPr>
              </a:p>
              <a:p>
                <a:endParaRPr lang="en-US" altLang="ko-KR" sz="2000" dirty="0">
                  <a:latin typeface="나눔고딕" pitchFamily="2" charset="-127"/>
                  <a:ea typeface="나눔고딕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itchFamily="2" charset="-127"/>
                    <a:ea typeface="나눔고딕" pitchFamily="2" charset="-127"/>
                  </a:rPr>
                  <a:t>약 </a:t>
                </a:r>
                <a:r>
                  <a:rPr lang="en-US" altLang="ko-KR" sz="2000" dirty="0">
                    <a:latin typeface="나눔고딕" pitchFamily="2" charset="-127"/>
                    <a:ea typeface="나눔고딕" pitchFamily="2" charset="-127"/>
                  </a:rPr>
                  <a:t>500</a:t>
                </a:r>
                <a:r>
                  <a:rPr lang="ko-KR" altLang="en-US" sz="2000" dirty="0">
                    <a:latin typeface="나눔고딕" pitchFamily="2" charset="-127"/>
                    <a:ea typeface="나눔고딕" pitchFamily="2" charset="-127"/>
                  </a:rPr>
                  <a:t>개의 오브젝트들이 존재</a:t>
                </a:r>
                <a:endParaRPr lang="en-US" altLang="ko-KR" sz="2000" dirty="0">
                  <a:latin typeface="나눔고딕" pitchFamily="2" charset="-127"/>
                  <a:ea typeface="나눔고딕" pitchFamily="2" charset="-127"/>
                </a:endParaRPr>
              </a:p>
              <a:p>
                <a:pPr marL="342900" indent="342900">
                  <a:buFont typeface="나눔스퀘어 Bold" panose="020B0600000101010101" pitchFamily="50" charset="-127"/>
                  <a:buChar char="‐"/>
                  <a:defRPr/>
                </a:pP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플레이어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(</a:t>
                </a: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헬기 기체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, </a:t>
                </a: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군인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)</a:t>
                </a:r>
              </a:p>
              <a:p>
                <a:pPr marL="342900" indent="342900">
                  <a:buFont typeface="나눔스퀘어 Bold" panose="020B0600000101010101" pitchFamily="50" charset="-127"/>
                  <a:buChar char="‐"/>
                  <a:defRPr/>
                </a:pP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총알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(2</a:t>
                </a: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종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),</a:t>
                </a: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 수류탄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, </a:t>
                </a: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미사일</a:t>
                </a:r>
                <a:endParaRPr lang="en-US" altLang="ko-KR" dirty="0">
                  <a:solidFill>
                    <a:prstClr val="black"/>
                  </a:solidFill>
                  <a:latin typeface="나눔고딕" pitchFamily="2" charset="-127"/>
                  <a:ea typeface="나눔고딕" pitchFamily="2" charset="-127"/>
                </a:endParaRPr>
              </a:p>
              <a:p>
                <a:pPr marL="342900" indent="342900">
                  <a:buFont typeface="나눔스퀘어 Bold" panose="020B0600000101010101" pitchFamily="50" charset="-127"/>
                  <a:buChar char="‐"/>
                  <a:defRPr/>
                </a:pP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전투 시설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(</a:t>
                </a: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벙커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, </a:t>
                </a: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대공포 등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)</a:t>
                </a:r>
              </a:p>
              <a:p>
                <a:pPr marL="342900" indent="342900">
                  <a:buFont typeface="나눔스퀘어 Bold" panose="020B0600000101010101" pitchFamily="50" charset="-127"/>
                  <a:buChar char="‐"/>
                  <a:defRPr/>
                </a:pP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장애물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(</a:t>
                </a: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나무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, </a:t>
                </a:r>
                <a:r>
                  <a:rPr lang="ko-KR" altLang="en-US" dirty="0" err="1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폐건물</a:t>
                </a: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 등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0FD7A4-4046-3ADD-9C50-7CED9E6A0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436" y="2151995"/>
                <a:ext cx="5231726" cy="3908762"/>
              </a:xfrm>
              <a:prstGeom prst="rect">
                <a:avLst/>
              </a:prstGeom>
              <a:blipFill>
                <a:blip r:embed="rId3"/>
                <a:stretch>
                  <a:fillRect l="-1049" t="-780" b="-1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32FB711-031D-C362-CB9D-041C2406B723}"/>
              </a:ext>
            </a:extLst>
          </p:cNvPr>
          <p:cNvSpPr txBox="1"/>
          <p:nvPr/>
        </p:nvSpPr>
        <p:spPr>
          <a:xfrm>
            <a:off x="776177" y="5901421"/>
            <a:ext cx="257087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>
                <a:schemeClr val="lt2"/>
              </a:buClr>
              <a:buSzPts val="1400"/>
            </a:pPr>
            <a:r>
              <a:rPr lang="en-US" altLang="ko-KR" sz="1200" b="1" dirty="0">
                <a:latin typeface="나눔고딕" pitchFamily="2" charset="-127"/>
                <a:ea typeface="나눔고딕" pitchFamily="2" charset="-127"/>
                <a:sym typeface="Advent Pro"/>
              </a:rPr>
              <a:t>&lt;</a:t>
            </a:r>
            <a:r>
              <a:rPr lang="ko-KR" altLang="en-US" sz="1200" b="1" dirty="0">
                <a:latin typeface="나눔고딕" pitchFamily="2" charset="-127"/>
                <a:ea typeface="나눔고딕" pitchFamily="2" charset="-127"/>
                <a:sym typeface="Advent Pro"/>
              </a:rPr>
              <a:t>그림 </a:t>
            </a:r>
            <a:r>
              <a:rPr lang="en-US" altLang="ko-KR" sz="1200" b="1" dirty="0">
                <a:latin typeface="나눔고딕" pitchFamily="2" charset="-127"/>
                <a:ea typeface="나눔고딕" pitchFamily="2" charset="-127"/>
                <a:sym typeface="Advent Pro"/>
              </a:rPr>
              <a:t>2&gt; 1</a:t>
            </a:r>
            <a:r>
              <a:rPr lang="ko-KR" altLang="en-US" sz="1200" b="1" dirty="0">
                <a:latin typeface="나눔고딕" pitchFamily="2" charset="-127"/>
                <a:ea typeface="나눔고딕" pitchFamily="2" charset="-127"/>
                <a:sym typeface="Advent Pro"/>
              </a:rPr>
              <a:t>스테이지 맵 예시</a:t>
            </a:r>
            <a:endParaRPr lang="en-US" altLang="ko-KR" sz="1200" b="1" dirty="0">
              <a:latin typeface="나눔고딕" pitchFamily="2" charset="-127"/>
              <a:ea typeface="나눔고딕" pitchFamily="2" charset="-127"/>
              <a:sym typeface="Advent Pro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E128323-6AC6-1192-BFE6-57199E1F5D28}"/>
              </a:ext>
            </a:extLst>
          </p:cNvPr>
          <p:cNvSpPr/>
          <p:nvPr/>
        </p:nvSpPr>
        <p:spPr>
          <a:xfrm rot="20018767">
            <a:off x="1702385" y="1950269"/>
            <a:ext cx="1279010" cy="767838"/>
          </a:xfrm>
          <a:prstGeom prst="ellipse">
            <a:avLst/>
          </a:prstGeom>
          <a:solidFill>
            <a:srgbClr val="FF5050">
              <a:alpha val="15686"/>
            </a:srgbClr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C3EAB-E926-7B83-D1F7-E7FA0D6A413B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게임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FDAB1-AC3D-C799-5286-DB447D8430F8}"/>
              </a:ext>
            </a:extLst>
          </p:cNvPr>
          <p:cNvSpPr txBox="1"/>
          <p:nvPr/>
        </p:nvSpPr>
        <p:spPr>
          <a:xfrm>
            <a:off x="111760" y="81617"/>
            <a:ext cx="566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FED2BE04-8AA1-B4A6-05C0-C8C01D76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5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10E35B9-AB3D-1786-28B9-91205D83EAD4}"/>
              </a:ext>
            </a:extLst>
          </p:cNvPr>
          <p:cNvSpPr/>
          <p:nvPr/>
        </p:nvSpPr>
        <p:spPr>
          <a:xfrm rot="18627461">
            <a:off x="5379157" y="4914588"/>
            <a:ext cx="1279010" cy="767838"/>
          </a:xfrm>
          <a:prstGeom prst="ellipse">
            <a:avLst/>
          </a:prstGeom>
          <a:solidFill>
            <a:schemeClr val="accent1">
              <a:lumMod val="60000"/>
              <a:lumOff val="40000"/>
              <a:alpha val="15686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리스폰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지역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6EEA28-8AFE-A0C5-6203-F8D8CE299380}"/>
              </a:ext>
            </a:extLst>
          </p:cNvPr>
          <p:cNvSpPr txBox="1"/>
          <p:nvPr/>
        </p:nvSpPr>
        <p:spPr>
          <a:xfrm rot="19900838">
            <a:off x="1684396" y="2130330"/>
            <a:ext cx="1314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rPr>
              <a:t>거점 지역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7D1074B-9147-7AB6-6897-E3C1554A81D0}"/>
              </a:ext>
            </a:extLst>
          </p:cNvPr>
          <p:cNvSpPr/>
          <p:nvPr/>
        </p:nvSpPr>
        <p:spPr>
          <a:xfrm>
            <a:off x="9325970" y="1674527"/>
            <a:ext cx="720000" cy="396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맵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1BA966A-1422-27EF-441A-F2C7D9D72208}"/>
              </a:ext>
            </a:extLst>
          </p:cNvPr>
          <p:cNvSpPr/>
          <p:nvPr/>
        </p:nvSpPr>
        <p:spPr>
          <a:xfrm>
            <a:off x="8965970" y="3754488"/>
            <a:ext cx="1440000" cy="396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오브젝트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27D773-8CA6-D679-9C48-611279B58A97}"/>
              </a:ext>
            </a:extLst>
          </p:cNvPr>
          <p:cNvSpPr txBox="1"/>
          <p:nvPr/>
        </p:nvSpPr>
        <p:spPr>
          <a:xfrm>
            <a:off x="677941" y="707544"/>
            <a:ext cx="17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Font typeface="+mj-lt"/>
              <a:buAutoNum type="arabicParenR" startAt="2"/>
              <a:defRPr sz="2000">
                <a:latin typeface="+mj-ea"/>
                <a:ea typeface="+mj-ea"/>
              </a:defRPr>
            </a:lvl1pPr>
          </a:lstStyle>
          <a:p>
            <a:pPr marL="0" indent="0">
              <a:buNone/>
            </a:pPr>
            <a:r>
              <a:rPr lang="en-US" altLang="ko-KR" sz="1800" dirty="0">
                <a:latin typeface="나눔고딕" pitchFamily="2" charset="-127"/>
                <a:ea typeface="나눔고딕" pitchFamily="2" charset="-127"/>
              </a:rPr>
              <a:t>1) </a:t>
            </a:r>
            <a:r>
              <a:rPr lang="ko-KR" altLang="en-US" sz="1800" dirty="0">
                <a:latin typeface="나눔고딕" pitchFamily="2" charset="-127"/>
                <a:ea typeface="나눔고딕" pitchFamily="2" charset="-127"/>
              </a:rPr>
              <a:t>게임</a:t>
            </a:r>
            <a:r>
              <a:rPr lang="en-US" altLang="ko-KR" sz="18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800" dirty="0">
                <a:latin typeface="나눔고딕" pitchFamily="2" charset="-127"/>
                <a:ea typeface="나눔고딕" pitchFamily="2" charset="-127"/>
              </a:rPr>
              <a:t>정보</a:t>
            </a:r>
            <a:endParaRPr lang="en-US" altLang="ko-KR" sz="1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815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C33278-61DD-8E47-A683-393F7F57E03D}"/>
              </a:ext>
            </a:extLst>
          </p:cNvPr>
          <p:cNvSpPr txBox="1"/>
          <p:nvPr/>
        </p:nvSpPr>
        <p:spPr>
          <a:xfrm>
            <a:off x="765683" y="1354201"/>
            <a:ext cx="11321034" cy="2058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게임은 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99"/>
                </a:highlight>
                <a:latin typeface="나눔고딕" pitchFamily="2" charset="-127"/>
                <a:ea typeface="나눔고딕" pitchFamily="2" charset="-127"/>
              </a:rPr>
              <a:t>3~4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99"/>
                </a:highlight>
                <a:latin typeface="나눔고딕" pitchFamily="2" charset="-127"/>
                <a:ea typeface="나눔고딕" pitchFamily="2" charset="-127"/>
              </a:rPr>
              <a:t>인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의 플레이어로 진행된다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스테이지는 총 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2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개이며 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1 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스테이지를 클리어하면 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2 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스테이지로 넘어간다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BFDDF8"/>
                </a:highlight>
                <a:latin typeface="나눔고딕" pitchFamily="2" charset="-127"/>
                <a:ea typeface="나눔고딕" pitchFamily="2" charset="-127"/>
              </a:rPr>
              <a:t>1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BFDDF8"/>
                </a:highlight>
                <a:latin typeface="나눔고딕" pitchFamily="2" charset="-127"/>
                <a:ea typeface="나눔고딕" pitchFamily="2" charset="-127"/>
              </a:rPr>
              <a:t>스테이지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는 헬기로 플레이하는 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BFDDF8"/>
                </a:highlight>
                <a:latin typeface="나눔고딕" pitchFamily="2" charset="-127"/>
                <a:ea typeface="나눔고딕" pitchFamily="2" charset="-127"/>
              </a:rPr>
              <a:t>공중전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9AE69A"/>
                </a:highlight>
                <a:latin typeface="나눔고딕" pitchFamily="2" charset="-127"/>
                <a:ea typeface="나눔고딕" pitchFamily="2" charset="-127"/>
              </a:rPr>
              <a:t>2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9AE69A"/>
                </a:highlight>
                <a:latin typeface="나눔고딕" pitchFamily="2" charset="-127"/>
                <a:ea typeface="나눔고딕" pitchFamily="2" charset="-127"/>
              </a:rPr>
              <a:t> 스테이지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는 군인으로 플레이하는 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9AE69A"/>
                </a:highlight>
                <a:latin typeface="나눔고딕" pitchFamily="2" charset="-127"/>
                <a:ea typeface="나눔고딕" pitchFamily="2" charset="-127"/>
              </a:rPr>
              <a:t>지상전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으로 이루어진다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각 스테이지의 제한 시간은 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10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분이다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D68B6-D36D-DD11-F57E-343F4BAB0DDD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게임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BDD13-29BD-C0EC-6D39-A92E491E16EF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C5B22FA7-590B-AFC5-86F7-B44BE23D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6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7F8F2FC-244F-B73F-FABB-2924DB9A5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180718"/>
              </p:ext>
            </p:extLst>
          </p:nvPr>
        </p:nvGraphicFramePr>
        <p:xfrm>
          <a:off x="1776000" y="3975961"/>
          <a:ext cx="8639999" cy="2509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55">
                  <a:extLst>
                    <a:ext uri="{9D8B030D-6E8A-4147-A177-3AD203B41FA5}">
                      <a16:colId xmlns:a16="http://schemas.microsoft.com/office/drawing/2014/main" val="3359675190"/>
                    </a:ext>
                  </a:extLst>
                </a:gridCol>
                <a:gridCol w="3415922">
                  <a:extLst>
                    <a:ext uri="{9D8B030D-6E8A-4147-A177-3AD203B41FA5}">
                      <a16:colId xmlns:a16="http://schemas.microsoft.com/office/drawing/2014/main" val="1647682193"/>
                    </a:ext>
                  </a:extLst>
                </a:gridCol>
                <a:gridCol w="3415922">
                  <a:extLst>
                    <a:ext uri="{9D8B030D-6E8A-4147-A177-3AD203B41FA5}">
                      <a16:colId xmlns:a16="http://schemas.microsoft.com/office/drawing/2014/main" val="3440511237"/>
                    </a:ext>
                  </a:extLst>
                </a:gridCol>
              </a:tblGrid>
              <a:tr h="55910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rgbClr val="D6DCE5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스테이지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공중전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스테이지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지상전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616089"/>
                  </a:ext>
                </a:extLst>
              </a:tr>
              <a:tr h="965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클리어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적 헬기 모두 처치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거점 점령 게이지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100%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도달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적 시설 모두 파괴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거점 점령 게이지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100%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도달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473805"/>
                  </a:ext>
                </a:extLst>
              </a:tr>
              <a:tr h="48251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게임 오버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제한 시간 오버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334548"/>
                  </a:ext>
                </a:extLst>
              </a:tr>
              <a:tr h="482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모든 플레이어가 사망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78221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246083F-FCE4-835D-D58E-5A74DBA400ED}"/>
              </a:ext>
            </a:extLst>
          </p:cNvPr>
          <p:cNvSpPr txBox="1"/>
          <p:nvPr/>
        </p:nvSpPr>
        <p:spPr>
          <a:xfrm>
            <a:off x="677941" y="707544"/>
            <a:ext cx="17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Font typeface="+mj-lt"/>
              <a:buAutoNum type="arabicParenR" startAt="2"/>
              <a:defRPr sz="2000">
                <a:latin typeface="+mj-ea"/>
                <a:ea typeface="+mj-ea"/>
              </a:defRPr>
            </a:lvl1pPr>
          </a:lstStyle>
          <a:p>
            <a:r>
              <a:rPr lang="ko-KR" altLang="en-US" sz="1800" dirty="0">
                <a:latin typeface="나눔고딕" pitchFamily="2" charset="-127"/>
                <a:ea typeface="나눔고딕" pitchFamily="2" charset="-127"/>
              </a:rPr>
              <a:t>게임</a:t>
            </a:r>
            <a:r>
              <a:rPr lang="en-US" altLang="ko-KR" sz="18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800" dirty="0">
                <a:latin typeface="나눔고딕" pitchFamily="2" charset="-127"/>
                <a:ea typeface="나눔고딕" pitchFamily="2" charset="-127"/>
              </a:rPr>
              <a:t>방법</a:t>
            </a:r>
            <a:endParaRPr lang="en-US" altLang="ko-KR" sz="1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819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DF3205-547A-FDB0-BF32-8F5BC87811B4}"/>
              </a:ext>
            </a:extLst>
          </p:cNvPr>
          <p:cNvSpPr txBox="1"/>
          <p:nvPr/>
        </p:nvSpPr>
        <p:spPr>
          <a:xfrm>
            <a:off x="677941" y="707544"/>
            <a:ext cx="17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Font typeface="+mj-lt"/>
              <a:buAutoNum type="arabicParenR" startAt="2"/>
              <a:defRPr sz="2000">
                <a:latin typeface="+mj-ea"/>
                <a:ea typeface="+mj-ea"/>
              </a:defRPr>
            </a:lvl1pPr>
          </a:lstStyle>
          <a:p>
            <a:r>
              <a:rPr lang="ko-KR" altLang="en-US" sz="1800" dirty="0">
                <a:latin typeface="나눔고딕" pitchFamily="2" charset="-127"/>
                <a:ea typeface="나눔고딕" pitchFamily="2" charset="-127"/>
              </a:rPr>
              <a:t>게임</a:t>
            </a:r>
            <a:r>
              <a:rPr lang="en-US" altLang="ko-KR" sz="18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800" dirty="0">
                <a:latin typeface="나눔고딕" pitchFamily="2" charset="-127"/>
                <a:ea typeface="나눔고딕" pitchFamily="2" charset="-127"/>
              </a:rPr>
              <a:t>방법</a:t>
            </a:r>
            <a:endParaRPr lang="en-US" altLang="ko-KR" sz="1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D68B6-D36D-DD11-F57E-343F4BAB0DDD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게임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BDD13-29BD-C0EC-6D39-A92E491E16EF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E457FB-4578-171E-3368-0A3F8C673A3F}"/>
              </a:ext>
            </a:extLst>
          </p:cNvPr>
          <p:cNvSpPr txBox="1"/>
          <p:nvPr/>
        </p:nvSpPr>
        <p:spPr>
          <a:xfrm>
            <a:off x="538480" y="1595157"/>
            <a:ext cx="11552532" cy="1654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3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가지 형태의 헬기 중 하나를 선택하여 플레이 한다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적 헬기들은 플레이어를 향해 전진하며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플레이어들은 적 헬기를 모두 처치하고 거점 지역에 도달해야 한다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최소 한 명의 플레이어가 거점 지역에 들어가 있을 시 점령 게이지가 차오르며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100%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에 도달하면 </a:t>
            </a:r>
            <a:r>
              <a:rPr lang="ko-KR" altLang="en-US" sz="16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클리어된다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플레이 타임이 지속되면 대공포 공격이 실시되며 해당 공격을 피해야 한다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1BCEF7EF-E6D5-0D95-9B52-27F6BE83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7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249F37B-25B2-EFC4-E657-996BC1AE1F7E}"/>
              </a:ext>
            </a:extLst>
          </p:cNvPr>
          <p:cNvSpPr/>
          <p:nvPr/>
        </p:nvSpPr>
        <p:spPr>
          <a:xfrm>
            <a:off x="538480" y="1235157"/>
            <a:ext cx="1440000" cy="36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스테이지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D765FED-D6E2-2B31-24FA-A9AC088FB8E5}"/>
              </a:ext>
            </a:extLst>
          </p:cNvPr>
          <p:cNvSpPr/>
          <p:nvPr/>
        </p:nvSpPr>
        <p:spPr>
          <a:xfrm>
            <a:off x="538480" y="3768010"/>
            <a:ext cx="1440000" cy="36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스테이지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9540E-2991-4F29-98C8-15F42764462E}"/>
              </a:ext>
            </a:extLst>
          </p:cNvPr>
          <p:cNvSpPr txBox="1"/>
          <p:nvPr/>
        </p:nvSpPr>
        <p:spPr>
          <a:xfrm>
            <a:off x="538480" y="4163414"/>
            <a:ext cx="11552532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플레이어는 총과 수류탄을 사용한다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맵 곳곳에 벙커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대공포 등의 적 전투 시설이 배치된다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벙커는 플레이어를 향해 공격하며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벙커를 피해 대공포를 모두 무력화 시켜야 한다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1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스테이지와 동일한 방식으로 거점 점령 게이지가 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100%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에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도달하면 </a:t>
            </a:r>
            <a:r>
              <a:rPr lang="ko-KR" altLang="en-US" sz="16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클리어된다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881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9D1D02A-1759-C686-0368-79F28D7935C7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개발 환경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39EE1-45AC-EA9E-F710-E75D2CA0A440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5B42DA5B-377A-252B-2B12-B7A0A323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8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026" name="Picture 2" descr="Microsoft Apps">
            <a:extLst>
              <a:ext uri="{FF2B5EF4-FFF2-40B4-BE49-F238E27FC236}">
                <a16:creationId xmlns:a16="http://schemas.microsoft.com/office/drawing/2014/main" id="{89CB2C69-3F71-E5A1-8586-3FB3F374E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323" y="1486967"/>
            <a:ext cx="12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ty, unity 3d, logo icon - Free download on Iconfinder">
            <a:extLst>
              <a:ext uri="{FF2B5EF4-FFF2-40B4-BE49-F238E27FC236}">
                <a16:creationId xmlns:a16="http://schemas.microsoft.com/office/drawing/2014/main" id="{0C5176AF-F223-1C3C-4786-9571AF375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256" y="4949451"/>
            <a:ext cx="936000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AB9D84-D9FA-BD5E-AEC3-C4D3DD5E7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605" y="1568804"/>
            <a:ext cx="1935302" cy="108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ADC556A-6FDF-D9AE-0069-F7C49DE75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673" y="3282938"/>
            <a:ext cx="1080000" cy="108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5CBE0CB-36FD-AE0C-1664-FDA3DE3EAB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8680" y="3211018"/>
            <a:ext cx="1080000" cy="1080000"/>
          </a:xfrm>
          <a:prstGeom prst="rect">
            <a:avLst/>
          </a:prstGeom>
        </p:spPr>
      </p:pic>
      <p:pic>
        <p:nvPicPr>
          <p:cNvPr id="1040" name="Picture 16" descr="GitHub (@github) / Twitter">
            <a:extLst>
              <a:ext uri="{FF2B5EF4-FFF2-40B4-BE49-F238E27FC236}">
                <a16:creationId xmlns:a16="http://schemas.microsoft.com/office/drawing/2014/main" id="{2FC30D44-5600-5063-CBE0-442B41331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857" y="4877451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BD6D06E-65E9-B8CC-2890-53E52C652005}"/>
              </a:ext>
            </a:extLst>
          </p:cNvPr>
          <p:cNvSpPr/>
          <p:nvPr/>
        </p:nvSpPr>
        <p:spPr>
          <a:xfrm>
            <a:off x="811837" y="1405661"/>
            <a:ext cx="4759974" cy="142261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B0C37A-79CA-DB6E-9A1C-15033DC05C2E}"/>
              </a:ext>
            </a:extLst>
          </p:cNvPr>
          <p:cNvSpPr txBox="1"/>
          <p:nvPr/>
        </p:nvSpPr>
        <p:spPr>
          <a:xfrm>
            <a:off x="3028629" y="1865965"/>
            <a:ext cx="22432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나눔고딕" pitchFamily="2" charset="-127"/>
                <a:ea typeface="나눔고딕" pitchFamily="2" charset="-127"/>
              </a:rPr>
              <a:t>DirectX 12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2552334-ED19-BF41-0616-DC3A1449754E}"/>
              </a:ext>
            </a:extLst>
          </p:cNvPr>
          <p:cNvSpPr/>
          <p:nvPr/>
        </p:nvSpPr>
        <p:spPr>
          <a:xfrm>
            <a:off x="6470359" y="1405661"/>
            <a:ext cx="4759974" cy="142261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01CD59A-F963-30F6-3FB6-F5D594DF2295}"/>
              </a:ext>
            </a:extLst>
          </p:cNvPr>
          <p:cNvSpPr/>
          <p:nvPr/>
        </p:nvSpPr>
        <p:spPr>
          <a:xfrm>
            <a:off x="812800" y="3055903"/>
            <a:ext cx="4759974" cy="142261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A547BAA-65C8-926C-FF51-B3F9DBE7B688}"/>
              </a:ext>
            </a:extLst>
          </p:cNvPr>
          <p:cNvSpPr/>
          <p:nvPr/>
        </p:nvSpPr>
        <p:spPr>
          <a:xfrm>
            <a:off x="6426200" y="3055903"/>
            <a:ext cx="4759974" cy="142261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5FD091A-3D89-FBDB-3E1C-B1CBC1434E69}"/>
              </a:ext>
            </a:extLst>
          </p:cNvPr>
          <p:cNvSpPr/>
          <p:nvPr/>
        </p:nvSpPr>
        <p:spPr>
          <a:xfrm>
            <a:off x="6426200" y="4708034"/>
            <a:ext cx="4759974" cy="142261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0F1539B-EA66-4BBD-1430-2C3B46B75D7C}"/>
              </a:ext>
            </a:extLst>
          </p:cNvPr>
          <p:cNvSpPr/>
          <p:nvPr/>
        </p:nvSpPr>
        <p:spPr>
          <a:xfrm>
            <a:off x="811837" y="4706145"/>
            <a:ext cx="4759974" cy="142261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E10568-01EE-7022-886B-CE6CB1F277E4}"/>
              </a:ext>
            </a:extLst>
          </p:cNvPr>
          <p:cNvSpPr txBox="1"/>
          <p:nvPr/>
        </p:nvSpPr>
        <p:spPr>
          <a:xfrm>
            <a:off x="7800907" y="1635132"/>
            <a:ext cx="345138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000" dirty="0">
                <a:latin typeface="나눔고딕" pitchFamily="2" charset="-127"/>
                <a:ea typeface="나눔고딕" pitchFamily="2" charset="-127"/>
              </a:rPr>
              <a:t>Visual Studio </a:t>
            </a:r>
          </a:p>
          <a:p>
            <a:pPr algn="ctr"/>
            <a:r>
              <a:rPr lang="en-US" altLang="ko-KR" sz="3000" dirty="0">
                <a:latin typeface="나눔고딕" pitchFamily="2" charset="-127"/>
                <a:ea typeface="나눔고딕" pitchFamily="2" charset="-127"/>
              </a:rPr>
              <a:t>2022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308745-8CE0-8043-ED48-A41B435F538F}"/>
              </a:ext>
            </a:extLst>
          </p:cNvPr>
          <p:cNvSpPr txBox="1"/>
          <p:nvPr/>
        </p:nvSpPr>
        <p:spPr>
          <a:xfrm>
            <a:off x="3014474" y="3490210"/>
            <a:ext cx="22432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나눔고딕" pitchFamily="2" charset="-127"/>
                <a:ea typeface="나눔고딕" pitchFamily="2" charset="-127"/>
              </a:rPr>
              <a:t>3DS MAX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54BF7E-207C-9506-9C2C-D1BA64D3E1C4}"/>
              </a:ext>
            </a:extLst>
          </p:cNvPr>
          <p:cNvSpPr txBox="1"/>
          <p:nvPr/>
        </p:nvSpPr>
        <p:spPr>
          <a:xfrm>
            <a:off x="8608857" y="3490210"/>
            <a:ext cx="22432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나눔고딕" pitchFamily="2" charset="-127"/>
                <a:ea typeface="나눔고딕" pitchFamily="2" charset="-127"/>
              </a:rPr>
              <a:t>Lua Script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9E0FA2-67D3-7051-F35B-EDC39FFF9822}"/>
              </a:ext>
            </a:extLst>
          </p:cNvPr>
          <p:cNvSpPr txBox="1"/>
          <p:nvPr/>
        </p:nvSpPr>
        <p:spPr>
          <a:xfrm>
            <a:off x="2995313" y="5175340"/>
            <a:ext cx="22432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나눔고딕" pitchFamily="2" charset="-127"/>
                <a:ea typeface="나눔고딕" pitchFamily="2" charset="-127"/>
              </a:rPr>
              <a:t>Unity 3D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B840C3-9D4E-8CEC-B7A9-45526EF29732}"/>
              </a:ext>
            </a:extLst>
          </p:cNvPr>
          <p:cNvSpPr txBox="1"/>
          <p:nvPr/>
        </p:nvSpPr>
        <p:spPr>
          <a:xfrm>
            <a:off x="8942932" y="5140452"/>
            <a:ext cx="22432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나눔고딕" pitchFamily="2" charset="-127"/>
                <a:ea typeface="나눔고딕" pitchFamily="2" charset="-127"/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5464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8DECA01-504F-47CA-0D00-C3FE772972C5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08C2D1-A870-EB5D-7D6E-FC2228C663F2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중점 연구 분야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F81B8C-5F73-AF21-8833-63FF0773D10A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B378986F-AE92-C130-6E9A-D5860EB5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9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2709D0C-3BD8-0EFF-0C9B-655EA9A1A986}"/>
              </a:ext>
            </a:extLst>
          </p:cNvPr>
          <p:cNvGrpSpPr/>
          <p:nvPr/>
        </p:nvGrpSpPr>
        <p:grpSpPr>
          <a:xfrm>
            <a:off x="639464" y="1201479"/>
            <a:ext cx="2001427" cy="467354"/>
            <a:chOff x="832325" y="1253416"/>
            <a:chExt cx="2001427" cy="46735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239CA9-7538-0A70-C321-4341F719288B}"/>
                </a:ext>
              </a:extLst>
            </p:cNvPr>
            <p:cNvSpPr txBox="1"/>
            <p:nvPr/>
          </p:nvSpPr>
          <p:spPr>
            <a:xfrm>
              <a:off x="832325" y="1253416"/>
              <a:ext cx="41069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1)</a:t>
              </a:r>
              <a:endParaRPr lang="ko-KR" altLang="en-US" sz="24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FC4D40-3F15-FEBD-A679-BF64A068E650}"/>
                </a:ext>
              </a:extLst>
            </p:cNvPr>
            <p:cNvSpPr txBox="1"/>
            <p:nvPr/>
          </p:nvSpPr>
          <p:spPr>
            <a:xfrm>
              <a:off x="1235237" y="1259105"/>
              <a:ext cx="1598515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2400" b="1" spc="-15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서버 이중화</a:t>
              </a:r>
              <a:endParaRPr lang="ko-KR" altLang="en-US" sz="4400" b="1" spc="-15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73712A-56D5-F190-113C-49A30D8554D1}"/>
              </a:ext>
            </a:extLst>
          </p:cNvPr>
          <p:cNvSpPr/>
          <p:nvPr/>
        </p:nvSpPr>
        <p:spPr>
          <a:xfrm>
            <a:off x="776177" y="1672491"/>
            <a:ext cx="11415823" cy="4907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marR="0" lvl="0" indent="-342900" fontAlgn="auto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서버 이중화를 통한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 HA(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고가용성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)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를 구현한다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marR="0" lvl="0" indent="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나눔스퀘어 Bold" panose="020B0600000101010101" pitchFamily="50" charset="-127"/>
              <a:buChar char="‐"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각 장애 상황에 대해서 후속조치가 되는 서버를 구현한다</a:t>
            </a:r>
            <a:r>
              <a:rPr kumimoji="0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F9F2B644-6004-08F3-A7EE-AF7A01A78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89065"/>
              </p:ext>
            </p:extLst>
          </p:nvPr>
        </p:nvGraphicFramePr>
        <p:xfrm>
          <a:off x="523374" y="3110163"/>
          <a:ext cx="11145251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081">
                  <a:extLst>
                    <a:ext uri="{9D8B030D-6E8A-4147-A177-3AD203B41FA5}">
                      <a16:colId xmlns:a16="http://schemas.microsoft.com/office/drawing/2014/main" val="3837919606"/>
                    </a:ext>
                  </a:extLst>
                </a:gridCol>
                <a:gridCol w="3990803">
                  <a:extLst>
                    <a:ext uri="{9D8B030D-6E8A-4147-A177-3AD203B41FA5}">
                      <a16:colId xmlns:a16="http://schemas.microsoft.com/office/drawing/2014/main" val="1825487979"/>
                    </a:ext>
                  </a:extLst>
                </a:gridCol>
                <a:gridCol w="5073367">
                  <a:extLst>
                    <a:ext uri="{9D8B030D-6E8A-4147-A177-3AD203B41FA5}">
                      <a16:colId xmlns:a16="http://schemas.microsoft.com/office/drawing/2014/main" val="3247090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장애 상황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연출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29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서비스 장애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서버 프로그램 강제 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Standby </a:t>
                      </a: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서버로 서비스 이전</a:t>
                      </a: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,</a:t>
                      </a: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자가 복구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하드웨어 장애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서버 </a:t>
                      </a: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PC </a:t>
                      </a: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Standby </a:t>
                      </a: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서버로 서비스 이전</a:t>
                      </a: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수동 복구</a:t>
                      </a: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endParaRPr lang="ko-KR" altLang="en-US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0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네트워크 장애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서버 </a:t>
                      </a: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PC </a:t>
                      </a: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네트워크 연결 해제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82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61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5228</TotalTime>
  <Words>1245</Words>
  <Application>Microsoft Office PowerPoint</Application>
  <PresentationFormat>와이드스크린</PresentationFormat>
  <Paragraphs>265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나눔고딕</vt:lpstr>
      <vt:lpstr>Arial</vt:lpstr>
      <vt:lpstr>맑은 고딕</vt:lpstr>
      <vt:lpstr>Cambria Math</vt:lpstr>
      <vt:lpstr>나눔스퀘어 ExtraBold</vt:lpstr>
      <vt:lpstr>나눔스퀘어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김승환(2018182009)</cp:lastModifiedBy>
  <cp:revision>92</cp:revision>
  <dcterms:created xsi:type="dcterms:W3CDTF">2021-02-14T00:18:03Z</dcterms:created>
  <dcterms:modified xsi:type="dcterms:W3CDTF">2022-12-13T10:54:07Z</dcterms:modified>
</cp:coreProperties>
</file>