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sldIdLst>
    <p:sldId id="265" r:id="rId2"/>
    <p:sldId id="295" r:id="rId3"/>
    <p:sldId id="332" r:id="rId4"/>
    <p:sldId id="312" r:id="rId5"/>
    <p:sldId id="339" r:id="rId6"/>
    <p:sldId id="324" r:id="rId7"/>
    <p:sldId id="341" r:id="rId8"/>
    <p:sldId id="331" r:id="rId9"/>
    <p:sldId id="320" r:id="rId10"/>
    <p:sldId id="347" r:id="rId11"/>
    <p:sldId id="305" r:id="rId12"/>
    <p:sldId id="346" r:id="rId13"/>
    <p:sldId id="348" r:id="rId14"/>
    <p:sldId id="349" r:id="rId15"/>
    <p:sldId id="335" r:id="rId16"/>
    <p:sldId id="336" r:id="rId17"/>
    <p:sldId id="337" r:id="rId18"/>
    <p:sldId id="261" r:id="rId19"/>
    <p:sldId id="289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세철" initials="세" lastIdx="2" clrIdx="0">
    <p:extLst>
      <p:ext uri="{19B8F6BF-5375-455C-9EA6-DF929625EA0E}">
        <p15:presenceInfo xmlns:p15="http://schemas.microsoft.com/office/powerpoint/2012/main" userId="b01a6fbe7293e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50"/>
    <a:srgbClr val="98D728"/>
    <a:srgbClr val="D6DCE5"/>
    <a:srgbClr val="BFDDF8"/>
    <a:srgbClr val="9AE69A"/>
    <a:srgbClr val="FFFF99"/>
    <a:srgbClr val="FFFFFF"/>
    <a:srgbClr val="0F518E"/>
    <a:srgbClr val="FF99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6" y="4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7T23:36:28.151" idx="1">
    <p:pos x="10" y="10"/>
    <p:text>운영중인 서비스의 
안정성을 위해 각종 
자원을 이중 또는 그 
이상으로 구성한다.
하나의 서비스에 장애가 발생하는 경우 다른 
서버를 통해 서비스를 
지속가능하게 한다.
결과적으로 서버 하나가 
다운되어도 다른 서버로 
연결되도록 하여 약간의 
렉만 발생할 뿐, 
사용자가 이를 인지하지 
못하도록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7T23:36:28.151" idx="2">
    <p:pos x="10" y="10"/>
    <p:text>운영중인 서비스의 
안정성을 위해 각종 
자원을 이중 또는 그 
이상으로 구성한다.
하나의 서비스에 장애가 발생하는 경우 다른 
서버를 통해 서비스를 
지속가능하게 한다.
결과적으로 서버 하나가 
다운되어도 다른 서버로 
연결되도록 하여 약간의 
렉만 발생할 뿐, 
사용자가 이를 인지하지 
못하도록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A6AE-5438-46B6-8201-AEFAF7961F71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7275-87CE-4ED3-B3ED-1C62A0ADC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AA94-EF2B-4D75-BB72-48C5CA948372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B30-D2DE-4F1E-BC84-E3AB76C4E55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BA24-60CE-4729-8C68-42218A941AB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A640-B6FB-464F-ADED-AF16F2C8BD46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655-0790-44D9-8C1A-265E29177DBE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750-912D-4625-AFAD-2B2646AF937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8D7B-708C-4797-922D-810A6F40A15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1B1-C0F6-4B8E-BF6A-CE4495C8912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8AB2-472A-4BE9-90BD-6551125E49CF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93F9-F112-4729-9C9E-A11F6C97E5BF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8826-DEA9-495A-9F64-4A0F6FBBDA9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374B-5FB4-46C5-B714-A0F2BF2BC9D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2224-542B-46D1-B7DB-E8B3F3004323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ol70WbRs2c&amp;t=347s" TargetMode="External"/><Relationship Id="rId3" Type="http://schemas.openxmlformats.org/officeDocument/2006/relationships/hyperlink" Target="https://from2015.tistory.com/1025" TargetMode="External"/><Relationship Id="rId7" Type="http://schemas.openxmlformats.org/officeDocument/2006/relationships/hyperlink" Target="https://developer.nvidia.com/ko-kr/blog/%ED%8C%A8%EC%8A%A4-%ED%8A%B8%EB%A0%88%EC%9D%B4%EC%8B%B1%EC%9D%B4%EB%9E%80/" TargetMode="External"/><Relationship Id="rId2" Type="http://schemas.openxmlformats.org/officeDocument/2006/relationships/hyperlink" Target="https://www.youtube.com/watch?v=Vx2X-p3uM6A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ncloud24.com/goods/marketplace/ha_double-take.php" TargetMode="External"/><Relationship Id="rId5" Type="http://schemas.openxmlformats.org/officeDocument/2006/relationships/hyperlink" Target="https://www.youtube.com/watch?v=Cj8kp11kQUA" TargetMode="External"/><Relationship Id="rId10" Type="http://schemas.openxmlformats.org/officeDocument/2006/relationships/hyperlink" Target="https://dpg.danawa.com/bbs/view?boardSeq=244&amp;listSeq=4044271&amp;past=Y" TargetMode="External"/><Relationship Id="rId4" Type="http://schemas.openxmlformats.org/officeDocument/2006/relationships/hyperlink" Target="https://www.youtube.com/watch?v=8R1XFU8ecEM" TargetMode="External"/><Relationship Id="rId9" Type="http://schemas.openxmlformats.org/officeDocument/2006/relationships/hyperlink" Target="https://www.youtube.com/watch?v=XIuvo6OOzJ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815822" y="4862735"/>
            <a:ext cx="495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  <a:latin typeface="+mj-ea"/>
                <a:ea typeface="+mj-ea"/>
              </a:rPr>
              <a:t>REVENGER</a:t>
            </a:r>
            <a:endParaRPr lang="ko-KR" altLang="en-US" sz="5400" kern="1800" spc="11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grpSp>
        <p:nvGrpSpPr>
          <p:cNvPr id="6" name="Google Shape;295;p40">
            <a:extLst>
              <a:ext uri="{FF2B5EF4-FFF2-40B4-BE49-F238E27FC236}">
                <a16:creationId xmlns:a16="http://schemas.microsoft.com/office/drawing/2014/main" id="{789D5665-4C62-FAD5-7847-5546F71E708C}"/>
              </a:ext>
            </a:extLst>
          </p:cNvPr>
          <p:cNvGrpSpPr/>
          <p:nvPr/>
        </p:nvGrpSpPr>
        <p:grpSpPr>
          <a:xfrm>
            <a:off x="3311072" y="1894989"/>
            <a:ext cx="4850769" cy="1931633"/>
            <a:chOff x="2428325" y="238125"/>
            <a:chExt cx="4850769" cy="1931633"/>
          </a:xfrm>
        </p:grpSpPr>
        <p:sp>
          <p:nvSpPr>
            <p:cNvPr id="7" name="Google Shape;296;p40">
              <a:extLst>
                <a:ext uri="{FF2B5EF4-FFF2-40B4-BE49-F238E27FC236}">
                  <a16:creationId xmlns:a16="http://schemas.microsoft.com/office/drawing/2014/main" id="{B47FE2D5-1858-08FE-8EE4-DA0948732D97}"/>
                </a:ext>
              </a:extLst>
            </p:cNvPr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" name="Google Shape;297;p40">
              <a:extLst>
                <a:ext uri="{FF2B5EF4-FFF2-40B4-BE49-F238E27FC236}">
                  <a16:creationId xmlns:a16="http://schemas.microsoft.com/office/drawing/2014/main" id="{5856E621-23FC-D0E6-7E59-638870366E7B}"/>
                </a:ext>
              </a:extLst>
            </p:cNvPr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Google Shape;298;p40">
              <a:extLst>
                <a:ext uri="{FF2B5EF4-FFF2-40B4-BE49-F238E27FC236}">
                  <a16:creationId xmlns:a16="http://schemas.microsoft.com/office/drawing/2014/main" id="{E2ED3F32-2312-55FB-E289-054E2384EE44}"/>
                </a:ext>
              </a:extLst>
            </p:cNvPr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" name="Google Shape;299;p40">
              <a:extLst>
                <a:ext uri="{FF2B5EF4-FFF2-40B4-BE49-F238E27FC236}">
                  <a16:creationId xmlns:a16="http://schemas.microsoft.com/office/drawing/2014/main" id="{DF56FF60-50EA-235F-8A6F-C99B6C224231}"/>
                </a:ext>
              </a:extLst>
            </p:cNvPr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" name="Google Shape;300;p40">
              <a:extLst>
                <a:ext uri="{FF2B5EF4-FFF2-40B4-BE49-F238E27FC236}">
                  <a16:creationId xmlns:a16="http://schemas.microsoft.com/office/drawing/2014/main" id="{AC7214C2-86C7-5BBA-1968-FF4C5E78B002}"/>
                </a:ext>
              </a:extLst>
            </p:cNvPr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" name="Google Shape;301;p40">
              <a:extLst>
                <a:ext uri="{FF2B5EF4-FFF2-40B4-BE49-F238E27FC236}">
                  <a16:creationId xmlns:a16="http://schemas.microsoft.com/office/drawing/2014/main" id="{C7C59686-534A-FF5D-F62C-ABCF160924A1}"/>
                </a:ext>
              </a:extLst>
            </p:cNvPr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" name="Google Shape;302;p40">
              <a:extLst>
                <a:ext uri="{FF2B5EF4-FFF2-40B4-BE49-F238E27FC236}">
                  <a16:creationId xmlns:a16="http://schemas.microsoft.com/office/drawing/2014/main" id="{D7EB9292-1BE4-88C6-83C2-E2F942D0B5F2}"/>
                </a:ext>
              </a:extLst>
            </p:cNvPr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" name="Google Shape;303;p40">
              <a:extLst>
                <a:ext uri="{FF2B5EF4-FFF2-40B4-BE49-F238E27FC236}">
                  <a16:creationId xmlns:a16="http://schemas.microsoft.com/office/drawing/2014/main" id="{3629E359-C096-6936-1174-BF1BCCEA00D3}"/>
                </a:ext>
              </a:extLst>
            </p:cNvPr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rgbClr val="F94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6" name="Google Shape;304;p40">
              <a:extLst>
                <a:ext uri="{FF2B5EF4-FFF2-40B4-BE49-F238E27FC236}">
                  <a16:creationId xmlns:a16="http://schemas.microsoft.com/office/drawing/2014/main" id="{31B730C4-C58C-9A03-8C8C-13F7BF222B69}"/>
                </a:ext>
              </a:extLst>
            </p:cNvPr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7" name="Google Shape;305;p40">
              <a:extLst>
                <a:ext uri="{FF2B5EF4-FFF2-40B4-BE49-F238E27FC236}">
                  <a16:creationId xmlns:a16="http://schemas.microsoft.com/office/drawing/2014/main" id="{A5493342-B74C-9410-E027-3DE614398D33}"/>
                </a:ext>
              </a:extLst>
            </p:cNvPr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8" name="Google Shape;306;p40">
              <a:extLst>
                <a:ext uri="{FF2B5EF4-FFF2-40B4-BE49-F238E27FC236}">
                  <a16:creationId xmlns:a16="http://schemas.microsoft.com/office/drawing/2014/main" id="{A9434B5D-E51D-9370-B3A4-BA1CB88FC46A}"/>
                </a:ext>
              </a:extLst>
            </p:cNvPr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" name="Google Shape;307;p40">
              <a:extLst>
                <a:ext uri="{FF2B5EF4-FFF2-40B4-BE49-F238E27FC236}">
                  <a16:creationId xmlns:a16="http://schemas.microsoft.com/office/drawing/2014/main" id="{C8A5B11E-BFCB-691C-CA41-B59EBAE4F4C2}"/>
                </a:ext>
              </a:extLst>
            </p:cNvPr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0" name="Google Shape;308;p40">
              <a:extLst>
                <a:ext uri="{FF2B5EF4-FFF2-40B4-BE49-F238E27FC236}">
                  <a16:creationId xmlns:a16="http://schemas.microsoft.com/office/drawing/2014/main" id="{E16A8667-7E4F-111C-FC85-9C2CD36358A8}"/>
                </a:ext>
              </a:extLst>
            </p:cNvPr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1" name="Google Shape;309;p40">
              <a:extLst>
                <a:ext uri="{FF2B5EF4-FFF2-40B4-BE49-F238E27FC236}">
                  <a16:creationId xmlns:a16="http://schemas.microsoft.com/office/drawing/2014/main" id="{23F415FF-61CC-9B97-85C8-8155C2F1D8EE}"/>
                </a:ext>
              </a:extLst>
            </p:cNvPr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2" name="Google Shape;310;p40">
              <a:extLst>
                <a:ext uri="{FF2B5EF4-FFF2-40B4-BE49-F238E27FC236}">
                  <a16:creationId xmlns:a16="http://schemas.microsoft.com/office/drawing/2014/main" id="{3A2E52B2-6578-8B3B-63C7-714FE259A6FE}"/>
                </a:ext>
              </a:extLst>
            </p:cNvPr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3" name="Google Shape;311;p40">
              <a:extLst>
                <a:ext uri="{FF2B5EF4-FFF2-40B4-BE49-F238E27FC236}">
                  <a16:creationId xmlns:a16="http://schemas.microsoft.com/office/drawing/2014/main" id="{438A778B-6F0A-1F33-D507-7E787372888D}"/>
                </a:ext>
              </a:extLst>
            </p:cNvPr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4" name="Google Shape;312;p40">
              <a:extLst>
                <a:ext uri="{FF2B5EF4-FFF2-40B4-BE49-F238E27FC236}">
                  <a16:creationId xmlns:a16="http://schemas.microsoft.com/office/drawing/2014/main" id="{F15C73B2-FF44-36B3-85B6-1D70E9FBBD18}"/>
                </a:ext>
              </a:extLst>
            </p:cNvPr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5" name="Google Shape;313;p40">
              <a:extLst>
                <a:ext uri="{FF2B5EF4-FFF2-40B4-BE49-F238E27FC236}">
                  <a16:creationId xmlns:a16="http://schemas.microsoft.com/office/drawing/2014/main" id="{90A2A709-FF94-DD06-FD53-6F0EFE86B95E}"/>
                </a:ext>
              </a:extLst>
            </p:cNvPr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6" name="Google Shape;314;p40">
              <a:extLst>
                <a:ext uri="{FF2B5EF4-FFF2-40B4-BE49-F238E27FC236}">
                  <a16:creationId xmlns:a16="http://schemas.microsoft.com/office/drawing/2014/main" id="{F31AB9C1-B160-0062-E1DB-D97A01220FC7}"/>
                </a:ext>
              </a:extLst>
            </p:cNvPr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7" name="Google Shape;315;p40">
              <a:extLst>
                <a:ext uri="{FF2B5EF4-FFF2-40B4-BE49-F238E27FC236}">
                  <a16:creationId xmlns:a16="http://schemas.microsoft.com/office/drawing/2014/main" id="{F81C12CD-8566-CAC6-F7F8-77F505CF2504}"/>
                </a:ext>
              </a:extLst>
            </p:cNvPr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8" name="Google Shape;316;p40">
              <a:extLst>
                <a:ext uri="{FF2B5EF4-FFF2-40B4-BE49-F238E27FC236}">
                  <a16:creationId xmlns:a16="http://schemas.microsoft.com/office/drawing/2014/main" id="{687C2D12-E236-C9C3-AB6A-532EA091213D}"/>
                </a:ext>
              </a:extLst>
            </p:cNvPr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9" name="Google Shape;317;p40">
              <a:extLst>
                <a:ext uri="{FF2B5EF4-FFF2-40B4-BE49-F238E27FC236}">
                  <a16:creationId xmlns:a16="http://schemas.microsoft.com/office/drawing/2014/main" id="{6EFF4CC0-F0FF-EAAC-6601-7787B2573F19}"/>
                </a:ext>
              </a:extLst>
            </p:cNvPr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30" name="Google Shape;318;p40">
              <a:extLst>
                <a:ext uri="{FF2B5EF4-FFF2-40B4-BE49-F238E27FC236}">
                  <a16:creationId xmlns:a16="http://schemas.microsoft.com/office/drawing/2014/main" id="{67429CD2-75E8-7DF1-0619-F36D02A828FF}"/>
                </a:ext>
              </a:extLst>
            </p:cNvPr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1" name="Google Shape;319;p40">
              <a:extLst>
                <a:ext uri="{FF2B5EF4-FFF2-40B4-BE49-F238E27FC236}">
                  <a16:creationId xmlns:a16="http://schemas.microsoft.com/office/drawing/2014/main" id="{9A177092-3456-BE90-8F2A-5FEE6B9A9938}"/>
                </a:ext>
              </a:extLst>
            </p:cNvPr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2" name="Google Shape;320;p40">
              <a:extLst>
                <a:ext uri="{FF2B5EF4-FFF2-40B4-BE49-F238E27FC236}">
                  <a16:creationId xmlns:a16="http://schemas.microsoft.com/office/drawing/2014/main" id="{BF95AFAF-8137-6E21-A866-4F62B604629D}"/>
                </a:ext>
              </a:extLst>
            </p:cNvPr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" name="Google Shape;321;p40">
              <a:extLst>
                <a:ext uri="{FF2B5EF4-FFF2-40B4-BE49-F238E27FC236}">
                  <a16:creationId xmlns:a16="http://schemas.microsoft.com/office/drawing/2014/main" id="{E3A0D09E-DC2E-D419-7116-A46F1BD29E97}"/>
                </a:ext>
              </a:extLst>
            </p:cNvPr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" name="Google Shape;322;p40">
              <a:extLst>
                <a:ext uri="{FF2B5EF4-FFF2-40B4-BE49-F238E27FC236}">
                  <a16:creationId xmlns:a16="http://schemas.microsoft.com/office/drawing/2014/main" id="{852632D8-525B-71F3-CD75-5688FE79C7C2}"/>
                </a:ext>
              </a:extLst>
            </p:cNvPr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" name="Google Shape;323;p40">
              <a:extLst>
                <a:ext uri="{FF2B5EF4-FFF2-40B4-BE49-F238E27FC236}">
                  <a16:creationId xmlns:a16="http://schemas.microsoft.com/office/drawing/2014/main" id="{AD0C689B-C7F9-17E8-BECD-E0910EF69C69}"/>
                </a:ext>
              </a:extLst>
            </p:cNvPr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" name="Google Shape;324;p40">
              <a:extLst>
                <a:ext uri="{FF2B5EF4-FFF2-40B4-BE49-F238E27FC236}">
                  <a16:creationId xmlns:a16="http://schemas.microsoft.com/office/drawing/2014/main" id="{5454711D-0072-F450-33CE-C17BEE18B11D}"/>
                </a:ext>
              </a:extLst>
            </p:cNvPr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" name="Google Shape;325;p40">
              <a:extLst>
                <a:ext uri="{FF2B5EF4-FFF2-40B4-BE49-F238E27FC236}">
                  <a16:creationId xmlns:a16="http://schemas.microsoft.com/office/drawing/2014/main" id="{C84017B6-7DA6-CFAC-1F2A-12A55DCB20FD}"/>
                </a:ext>
              </a:extLst>
            </p:cNvPr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" name="Google Shape;326;p40">
              <a:extLst>
                <a:ext uri="{FF2B5EF4-FFF2-40B4-BE49-F238E27FC236}">
                  <a16:creationId xmlns:a16="http://schemas.microsoft.com/office/drawing/2014/main" id="{B424AD68-6D05-CB07-0410-90E591E2E7A8}"/>
                </a:ext>
              </a:extLst>
            </p:cNvPr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" name="Google Shape;327;p40">
              <a:extLst>
                <a:ext uri="{FF2B5EF4-FFF2-40B4-BE49-F238E27FC236}">
                  <a16:creationId xmlns:a16="http://schemas.microsoft.com/office/drawing/2014/main" id="{42672901-F398-1AAB-8A0E-8D91AB8CCE05}"/>
                </a:ext>
              </a:extLst>
            </p:cNvPr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" name="Google Shape;328;p40">
              <a:extLst>
                <a:ext uri="{FF2B5EF4-FFF2-40B4-BE49-F238E27FC236}">
                  <a16:creationId xmlns:a16="http://schemas.microsoft.com/office/drawing/2014/main" id="{B036886C-2497-A1CA-DDB7-24BAD8B3F898}"/>
                </a:ext>
              </a:extLst>
            </p:cNvPr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" name="Google Shape;329;p40">
              <a:extLst>
                <a:ext uri="{FF2B5EF4-FFF2-40B4-BE49-F238E27FC236}">
                  <a16:creationId xmlns:a16="http://schemas.microsoft.com/office/drawing/2014/main" id="{8859E2A0-DEF9-AD1C-72CC-F39839FC3AC8}"/>
                </a:ext>
              </a:extLst>
            </p:cNvPr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" name="Google Shape;330;p40">
              <a:extLst>
                <a:ext uri="{FF2B5EF4-FFF2-40B4-BE49-F238E27FC236}">
                  <a16:creationId xmlns:a16="http://schemas.microsoft.com/office/drawing/2014/main" id="{E3321303-F21D-B67B-90C8-3E163FC89548}"/>
                </a:ext>
              </a:extLst>
            </p:cNvPr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" name="Google Shape;331;p40">
              <a:extLst>
                <a:ext uri="{FF2B5EF4-FFF2-40B4-BE49-F238E27FC236}">
                  <a16:creationId xmlns:a16="http://schemas.microsoft.com/office/drawing/2014/main" id="{16997A23-C00D-7681-71F5-DFA24529379D}"/>
                </a:ext>
              </a:extLst>
            </p:cNvPr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" name="Google Shape;332;p40">
              <a:extLst>
                <a:ext uri="{FF2B5EF4-FFF2-40B4-BE49-F238E27FC236}">
                  <a16:creationId xmlns:a16="http://schemas.microsoft.com/office/drawing/2014/main" id="{9DBF91B9-530C-01EF-093F-BC6514A4B797}"/>
                </a:ext>
              </a:extLst>
            </p:cNvPr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" name="Google Shape;333;p40">
              <a:extLst>
                <a:ext uri="{FF2B5EF4-FFF2-40B4-BE49-F238E27FC236}">
                  <a16:creationId xmlns:a16="http://schemas.microsoft.com/office/drawing/2014/main" id="{0618E96C-0FCA-B159-D0FD-6F978317F8CF}"/>
                </a:ext>
              </a:extLst>
            </p:cNvPr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6" name="Google Shape;334;p40">
              <a:extLst>
                <a:ext uri="{FF2B5EF4-FFF2-40B4-BE49-F238E27FC236}">
                  <a16:creationId xmlns:a16="http://schemas.microsoft.com/office/drawing/2014/main" id="{49CF3240-202C-621D-964F-A962E0949D7A}"/>
                </a:ext>
              </a:extLst>
            </p:cNvPr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7" name="Google Shape;335;p40">
              <a:extLst>
                <a:ext uri="{FF2B5EF4-FFF2-40B4-BE49-F238E27FC236}">
                  <a16:creationId xmlns:a16="http://schemas.microsoft.com/office/drawing/2014/main" id="{63437BA0-C263-A05B-134C-85F439C3217D}"/>
                </a:ext>
              </a:extLst>
            </p:cNvPr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8" name="Google Shape;336;p40">
              <a:extLst>
                <a:ext uri="{FF2B5EF4-FFF2-40B4-BE49-F238E27FC236}">
                  <a16:creationId xmlns:a16="http://schemas.microsoft.com/office/drawing/2014/main" id="{D2A586C9-C58B-09E2-C0CB-170F6C03EEFD}"/>
                </a:ext>
              </a:extLst>
            </p:cNvPr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9" name="Google Shape;337;p40">
              <a:extLst>
                <a:ext uri="{FF2B5EF4-FFF2-40B4-BE49-F238E27FC236}">
                  <a16:creationId xmlns:a16="http://schemas.microsoft.com/office/drawing/2014/main" id="{FC82DD77-91AC-0584-F2A7-E9FAC8C30D63}"/>
                </a:ext>
              </a:extLst>
            </p:cNvPr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0" name="Google Shape;338;p40">
              <a:extLst>
                <a:ext uri="{FF2B5EF4-FFF2-40B4-BE49-F238E27FC236}">
                  <a16:creationId xmlns:a16="http://schemas.microsoft.com/office/drawing/2014/main" id="{953F2D58-7263-7172-1857-CAF888698909}"/>
                </a:ext>
              </a:extLst>
            </p:cNvPr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1" name="Google Shape;339;p40">
              <a:extLst>
                <a:ext uri="{FF2B5EF4-FFF2-40B4-BE49-F238E27FC236}">
                  <a16:creationId xmlns:a16="http://schemas.microsoft.com/office/drawing/2014/main" id="{A95B172D-E2F6-2824-1357-11BCE88B874D}"/>
                </a:ext>
              </a:extLst>
            </p:cNvPr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14FA885-8115-B198-757B-6ECAB817BA42}"/>
              </a:ext>
            </a:extLst>
          </p:cNvPr>
          <p:cNvSpPr txBox="1"/>
          <p:nvPr/>
        </p:nvSpPr>
        <p:spPr>
          <a:xfrm>
            <a:off x="9310627" y="5612243"/>
            <a:ext cx="2601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2018182009 </a:t>
            </a:r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 김승환</a:t>
            </a:r>
            <a:endParaRPr lang="en-US" altLang="ko-KR" sz="20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2018180046  </a:t>
            </a:r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허재성</a:t>
            </a:r>
            <a:endParaRPr lang="en-US" altLang="ko-KR" sz="20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+mj-ea"/>
                <a:ea typeface="+mj-ea"/>
              </a:rPr>
              <a:t>2018180033  </a:t>
            </a:r>
            <a:r>
              <a:rPr lang="ko-KR" altLang="en-US" sz="2000" dirty="0">
                <a:solidFill>
                  <a:schemeClr val="accent6"/>
                </a:solidFill>
                <a:latin typeface="+mj-ea"/>
                <a:ea typeface="+mj-ea"/>
              </a:rPr>
              <a:t>이세철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88F5B-B934-0EC9-38BA-CA0AB728791C}"/>
              </a:ext>
            </a:extLst>
          </p:cNvPr>
          <p:cNvSpPr/>
          <p:nvPr/>
        </p:nvSpPr>
        <p:spPr>
          <a:xfrm>
            <a:off x="279378" y="5324400"/>
            <a:ext cx="2149813" cy="13035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6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DE43F-66F4-0C91-35C9-6422F381A817}"/>
              </a:ext>
            </a:extLst>
          </p:cNvPr>
          <p:cNvSpPr txBox="1"/>
          <p:nvPr/>
        </p:nvSpPr>
        <p:spPr>
          <a:xfrm>
            <a:off x="259336" y="4918408"/>
            <a:ext cx="2189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accent6"/>
                </a:solidFill>
                <a:latin typeface="+mj-ea"/>
                <a:ea typeface="+mj-ea"/>
              </a:rPr>
              <a:t>Professor.</a:t>
            </a:r>
            <a:r>
              <a:rPr lang="ko-KR" altLang="en-US" sz="2000">
                <a:solidFill>
                  <a:schemeClr val="accent6"/>
                </a:solidFill>
                <a:latin typeface="+mj-ea"/>
                <a:ea typeface="+mj-ea"/>
              </a:rPr>
              <a:t>정내훈</a:t>
            </a:r>
            <a:endParaRPr lang="ko-KR" altLang="en-US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120049" cy="467354"/>
            <a:chOff x="832325" y="1253416"/>
            <a:chExt cx="2120049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71713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538480" y="1663144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서버를 릴레이 서버와 로직 서버로 분리한다</a:t>
            </a:r>
            <a: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Connection Pool 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로직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실제 게임 로직 관리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로직 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Active-Standby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구조로 이중화 </a:t>
            </a: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서버군은 릴레이 서버 하나와 다수의 로직 서버로 구성되며 </a:t>
            </a:r>
            <a:b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서버군도 이중화하여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SPOF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없도록 한다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</a:t>
            </a:r>
            <a: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Actiive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서버와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주고 </a:t>
            </a: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받으며 </a:t>
            </a:r>
            <a:b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서로 상태를 확인하고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서버간의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동기화 </a:t>
            </a: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ko-KR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다운되었을 경우 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이루어진다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 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다운된 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서버의 장애 이슈 처리와 </a:t>
            </a:r>
            <a:b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복구가 이루어진다</a:t>
            </a: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84EBB5-12EF-5CE9-F1AE-6BD1F98C8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56" y="1145725"/>
            <a:ext cx="3048264" cy="5464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B2621-CD68-9B85-FA80-CEF64A28BBA1}"/>
              </a:ext>
            </a:extLst>
          </p:cNvPr>
          <p:cNvSpPr txBox="1"/>
          <p:nvPr/>
        </p:nvSpPr>
        <p:spPr>
          <a:xfrm>
            <a:off x="6665048" y="6258154"/>
            <a:ext cx="37497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그림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6&gt;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서버 이중화 도식화 예시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sym typeface="Advent Pro"/>
            </a:endParaRPr>
          </a:p>
        </p:txBody>
      </p:sp>
    </p:spTree>
    <p:extLst>
      <p:ext uri="{BB962C8B-B14F-4D97-AF65-F5344CB8AC3E}">
        <p14:creationId xmlns:p14="http://schemas.microsoft.com/office/powerpoint/2010/main" val="28389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2408589" cy="467354"/>
            <a:chOff x="832325" y="1253416"/>
            <a:chExt cx="2408589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200567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그림자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9B70943-98F7-F5D0-9401-424C592AA4D5}"/>
              </a:ext>
            </a:extLst>
          </p:cNvPr>
          <p:cNvSpPr txBox="1"/>
          <p:nvPr/>
        </p:nvSpPr>
        <p:spPr>
          <a:xfrm>
            <a:off x="5107300" y="6227381"/>
            <a:ext cx="5643558" cy="51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광선 추적을 통한 실시간 그림자가 적용된 사례와 래스터라이제이션 비교 예시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907154" y="1802115"/>
            <a:ext cx="10722594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내 건물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헬기 등 모든 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오브젝트에 실시간 그림자를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범용 그림자 행렬을 이용하여 실시간 그림자를 계산해 보여준다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0E52E-7312-7D70-E5A3-88E15906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76" y="3429000"/>
            <a:ext cx="4061162" cy="31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639464" y="1663144"/>
            <a:ext cx="11380162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빛을 추적하기 위해 카메라에서 발사된 광선을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광선이라 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광선이 다른 물체에 닿지 않고 광원으로 도달하는 경우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간접광은 없다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 판단하고 계산을 종료한다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광선이 광원으로 도달하는 중 다른 물체에 닿을 경우 그림자에 가려지거나 </a:t>
            </a: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반사와 굴절이 되는 과정을 판단하고 계산한다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그림자에 가려져서 생기는 그림자 광선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표면에서 반사로 생기는 반사 광선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표면에서 굴절하는 굴절 광선들을 생성한다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광선들로 계산하여 계산된 광선들이 물체에 부딪힘 없이 광원에 도달할 때까지 재귀적으로 위 과정을 반복한다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B115B-6942-6A16-2160-0A71B08042CD}"/>
              </a:ext>
            </a:extLst>
          </p:cNvPr>
          <p:cNvGrpSpPr/>
          <p:nvPr/>
        </p:nvGrpSpPr>
        <p:grpSpPr>
          <a:xfrm>
            <a:off x="639464" y="1201479"/>
            <a:ext cx="2408589" cy="467354"/>
            <a:chOff x="832325" y="1253416"/>
            <a:chExt cx="2408589" cy="4673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AE337-0230-B6E6-42D7-0316CEBF8E17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412F7-551A-B28D-E82A-1DDC1312D73C}"/>
                </a:ext>
              </a:extLst>
            </p:cNvPr>
            <p:cNvSpPr txBox="1"/>
            <p:nvPr/>
          </p:nvSpPr>
          <p:spPr>
            <a:xfrm>
              <a:off x="1235237" y="1259105"/>
              <a:ext cx="200567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그림자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8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3354361" cy="467354"/>
            <a:chOff x="832325" y="1253416"/>
            <a:chExt cx="3354361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295144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NPC – </a:t>
              </a:r>
              <a:r>
                <a:rPr lang="ko-KR" altLang="en-US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인공지능 </a:t>
              </a:r>
              <a:r>
                <a:rPr lang="en-US" altLang="ko-KR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</a:t>
              </a:r>
              <a:r>
                <a:rPr lang="ko-KR" altLang="en-US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</a:t>
              </a:r>
              <a:r>
                <a:rPr lang="en-US" altLang="ko-KR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907154" y="1802115"/>
            <a:ext cx="9196965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내 건물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헬기 등 모든 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오브젝트에 실시간 그림자를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범용 그림자 행렬을 이용하여 실시간 그림자를 계산해 보여준다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2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3705419" cy="467354"/>
            <a:chOff x="832325" y="1253416"/>
            <a:chExt cx="3705419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330250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쉐이더 프로그래밍 </a:t>
              </a:r>
              <a:r>
                <a:rPr lang="en-US" altLang="ko-KR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</a:t>
              </a:r>
              <a:r>
                <a:rPr lang="en-US" altLang="ko-KR" sz="2400" b="1" spc="-1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907154" y="1802115"/>
            <a:ext cx="9196965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내 건물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헬기 등 모든 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오브젝트에 실시간 그림자를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범용 그림자 행렬을 이용하여 실시간 그림자를 계산해 보여준다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3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3B15C-208B-8170-E3FC-443CA68BA863}"/>
              </a:ext>
            </a:extLst>
          </p:cNvPr>
          <p:cNvSpPr txBox="1"/>
          <p:nvPr/>
        </p:nvSpPr>
        <p:spPr>
          <a:xfrm>
            <a:off x="5106166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김승환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84EA-FE4D-17BF-8BB0-6BCF5DCB771A}"/>
              </a:ext>
            </a:extLst>
          </p:cNvPr>
          <p:cNvSpPr txBox="1"/>
          <p:nvPr/>
        </p:nvSpPr>
        <p:spPr>
          <a:xfrm>
            <a:off x="8862007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이세철</a:t>
            </a:r>
            <a:endParaRPr lang="en-US" altLang="ko-KR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1909B-D8BC-B016-A7E8-9CD71DEFC9FC}"/>
              </a:ext>
            </a:extLst>
          </p:cNvPr>
          <p:cNvSpPr txBox="1"/>
          <p:nvPr/>
        </p:nvSpPr>
        <p:spPr>
          <a:xfrm>
            <a:off x="660399" y="230703"/>
            <a:ext cx="40980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 현황 및 역할 분담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F0A90-D777-1CD4-9012-F2DD318A44C4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CEEE9B3D-3631-459E-7C3F-E34993FF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1B0B7-35CE-CFC4-A92B-565D19AD2F4A}"/>
              </a:ext>
            </a:extLst>
          </p:cNvPr>
          <p:cNvSpPr txBox="1"/>
          <p:nvPr/>
        </p:nvSpPr>
        <p:spPr>
          <a:xfrm>
            <a:off x="276123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수학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게임 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2A93C-5BE9-0FC5-3BA6-5D2F447C7EAD}"/>
              </a:ext>
            </a:extLst>
          </p:cNvPr>
          <p:cNvSpPr txBox="1"/>
          <p:nvPr/>
        </p:nvSpPr>
        <p:spPr>
          <a:xfrm>
            <a:off x="1176123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허재성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5EEBF-97A6-5043-3BEC-D8C413BEBD69}"/>
              </a:ext>
            </a:extLst>
          </p:cNvPr>
          <p:cNvSpPr txBox="1"/>
          <p:nvPr/>
        </p:nvSpPr>
        <p:spPr>
          <a:xfrm>
            <a:off x="4206166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STL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언어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서버 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AA566-CCCF-B799-8FC5-9C85C57D03FF}"/>
              </a:ext>
            </a:extLst>
          </p:cNvPr>
          <p:cNvSpPr txBox="1"/>
          <p:nvPr/>
        </p:nvSpPr>
        <p:spPr>
          <a:xfrm>
            <a:off x="8136209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C++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언어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게임 프로그래밍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기획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</a:t>
            </a:r>
          </a:p>
        </p:txBody>
      </p:sp>
    </p:spTree>
    <p:extLst>
      <p:ext uri="{BB962C8B-B14F-4D97-AF65-F5344CB8AC3E}">
        <p14:creationId xmlns:p14="http://schemas.microsoft.com/office/powerpoint/2010/main" val="25194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6D62C5-39A0-6AFB-D199-299BFCBE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7185"/>
              </p:ext>
            </p:extLst>
          </p:nvPr>
        </p:nvGraphicFramePr>
        <p:xfrm>
          <a:off x="330200" y="1709097"/>
          <a:ext cx="11531601" cy="240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867">
                  <a:extLst>
                    <a:ext uri="{9D8B030D-6E8A-4147-A177-3AD203B41FA5}">
                      <a16:colId xmlns:a16="http://schemas.microsoft.com/office/drawing/2014/main" val="1902811771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val="3586284677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val="2455631517"/>
                    </a:ext>
                  </a:extLst>
                </a:gridCol>
              </a:tblGrid>
              <a:tr h="483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허재성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김승환 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이세철 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57703"/>
                  </a:ext>
                </a:extLst>
              </a:tr>
              <a:tr h="182957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처리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텍스쳐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블렌딩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</a:t>
                      </a: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쉐이킹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빌보드 처리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적용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 </a:t>
                      </a:r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트레이싱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 제작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서버 프레임워크 제작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서버 이중화</a:t>
                      </a:r>
                      <a:endParaRPr lang="en-US" altLang="ko-KR" sz="2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간 통신 및 동기화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헬기 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 시설 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Lua Script (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 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AI)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움직임에 대한 로직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능력 로직 설계</a:t>
                      </a:r>
                      <a:endParaRPr lang="en-US" altLang="ko-KR" sz="2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손상 및 파괴 수치 로직 설계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9641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944FD3-8D29-3C07-8F9A-112209DD9BBD}"/>
              </a:ext>
            </a:extLst>
          </p:cNvPr>
          <p:cNvSpPr txBox="1"/>
          <p:nvPr/>
        </p:nvSpPr>
        <p:spPr>
          <a:xfrm>
            <a:off x="660400" y="230703"/>
            <a:ext cx="47105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 현황 및 역할 분담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83965-5FDC-4DA6-F418-F798F235BC89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68461EEA-180F-3ED9-5EF4-1970513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618CDA-7FB9-46D1-C357-267FDF70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611147"/>
              </p:ext>
            </p:extLst>
          </p:nvPr>
        </p:nvGraphicFramePr>
        <p:xfrm>
          <a:off x="660400" y="1158349"/>
          <a:ext cx="10522617" cy="509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640">
                  <a:extLst>
                    <a:ext uri="{9D8B030D-6E8A-4147-A177-3AD203B41FA5}">
                      <a16:colId xmlns:a16="http://schemas.microsoft.com/office/drawing/2014/main" val="411058285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320122971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59302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05191544"/>
                    </a:ext>
                  </a:extLst>
                </a:gridCol>
                <a:gridCol w="858346">
                  <a:extLst>
                    <a:ext uri="{9D8B030D-6E8A-4147-A177-3AD203B41FA5}">
                      <a16:colId xmlns:a16="http://schemas.microsoft.com/office/drawing/2014/main" val="1864995724"/>
                    </a:ext>
                  </a:extLst>
                </a:gridCol>
                <a:gridCol w="865532">
                  <a:extLst>
                    <a:ext uri="{9D8B030D-6E8A-4147-A177-3AD203B41FA5}">
                      <a16:colId xmlns:a16="http://schemas.microsoft.com/office/drawing/2014/main" val="3698250214"/>
                    </a:ext>
                  </a:extLst>
                </a:gridCol>
                <a:gridCol w="808465">
                  <a:extLst>
                    <a:ext uri="{9D8B030D-6E8A-4147-A177-3AD203B41FA5}">
                      <a16:colId xmlns:a16="http://schemas.microsoft.com/office/drawing/2014/main" val="3967112113"/>
                    </a:ext>
                  </a:extLst>
                </a:gridCol>
                <a:gridCol w="922601">
                  <a:extLst>
                    <a:ext uri="{9D8B030D-6E8A-4147-A177-3AD203B41FA5}">
                      <a16:colId xmlns:a16="http://schemas.microsoft.com/office/drawing/2014/main" val="2658826557"/>
                    </a:ext>
                  </a:extLst>
                </a:gridCol>
                <a:gridCol w="798953">
                  <a:extLst>
                    <a:ext uri="{9D8B030D-6E8A-4147-A177-3AD203B41FA5}">
                      <a16:colId xmlns:a16="http://schemas.microsoft.com/office/drawing/2014/main" val="2674535918"/>
                    </a:ext>
                  </a:extLst>
                </a:gridCol>
              </a:tblGrid>
              <a:tr h="22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02278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95183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프레임워크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21017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5076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294145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통신 및 동기화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3007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UI, 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링킹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84743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81100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그림자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4389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이중화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546191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특수능력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손상 및 파괴 로직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04955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8998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657D072-A263-C051-35A2-BC582D18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07396"/>
              </p:ext>
            </p:extLst>
          </p:nvPr>
        </p:nvGraphicFramePr>
        <p:xfrm>
          <a:off x="9621800" y="167640"/>
          <a:ext cx="2397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913">
                  <a:extLst>
                    <a:ext uri="{9D8B030D-6E8A-4147-A177-3AD203B41FA5}">
                      <a16:colId xmlns:a16="http://schemas.microsoft.com/office/drawing/2014/main" val="1117108802"/>
                    </a:ext>
                  </a:extLst>
                </a:gridCol>
                <a:gridCol w="1198913">
                  <a:extLst>
                    <a:ext uri="{9D8B030D-6E8A-4147-A177-3AD203B41FA5}">
                      <a16:colId xmlns:a16="http://schemas.microsoft.com/office/drawing/2014/main" val="38348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atin typeface="+mj-ea"/>
                          <a:ea typeface="+mj-ea"/>
                        </a:rPr>
                        <a:t>허재성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atin typeface="+mj-ea"/>
                          <a:ea typeface="+mj-ea"/>
                        </a:rPr>
                        <a:t>김승환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8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이세철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15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169A57-0FF0-A0CE-583F-469EBD5F45DF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02706-E52A-557C-D8BD-793E3C0FDA96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7C91C36C-2621-87E4-6138-C296FCF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3463067" y="2844224"/>
            <a:ext cx="52658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chemeClr val="bg1"/>
                </a:solidFill>
                <a:latin typeface="+mj-ea"/>
                <a:ea typeface="+mj-ea"/>
              </a:rPr>
              <a:t>THANK</a:t>
            </a:r>
            <a:r>
              <a:rPr lang="ko-KR" altLang="en-US" sz="7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7000" dirty="0">
                <a:solidFill>
                  <a:schemeClr val="bg1"/>
                </a:solidFill>
                <a:latin typeface="+mj-ea"/>
                <a:ea typeface="+mj-ea"/>
              </a:rPr>
              <a:t>YOU</a:t>
            </a:r>
            <a:endParaRPr lang="ko-KR" altLang="en-US" sz="7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7EC355-419A-F0F8-D1E8-3D1680290DE8}"/>
              </a:ext>
            </a:extLst>
          </p:cNvPr>
          <p:cNvSpPr/>
          <p:nvPr/>
        </p:nvSpPr>
        <p:spPr>
          <a:xfrm>
            <a:off x="1136970" y="1806993"/>
            <a:ext cx="9918060" cy="4599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B61AA1-F8B8-8F7C-5E16-2B27FA1220E8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27BA0-BDDF-7B60-F182-9AA25FA672E6}"/>
              </a:ext>
            </a:extLst>
          </p:cNvPr>
          <p:cNvSpPr txBox="1"/>
          <p:nvPr/>
        </p:nvSpPr>
        <p:spPr>
          <a:xfrm>
            <a:off x="1136970" y="2605041"/>
            <a:ext cx="4959019" cy="2899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1_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dvent Pro"/>
              </a:rPr>
              <a:t>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Advent Pro"/>
              </a:rPr>
              <a:t>비행 화면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https://www.youtube.com/watch?v=Vx2X-p3uM6A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2_ 1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스테이지 맵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 제작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 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3_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부위 별 손상 및 파괴 표시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https://from2015.tistory.com/1025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 헬기에게 공격 시 게임 화면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(Battle Field 4)</a:t>
            </a:r>
          </a:p>
          <a:p>
            <a:pPr algn="just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://www.youtube.com/watch?v=8R1XFU8ecEM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지정한 지역에 폭탄을 떨어뜨리는 게임 화면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(World of Warplanes)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https://www.youtube.com/watch?v=Cj8kp11kQUA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71935-BC04-5F64-A366-86A16B2969CC}"/>
              </a:ext>
            </a:extLst>
          </p:cNvPr>
          <p:cNvSpPr txBox="1"/>
          <p:nvPr/>
        </p:nvSpPr>
        <p:spPr>
          <a:xfrm>
            <a:off x="6095989" y="1977425"/>
            <a:ext cx="4959028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6_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이중화 도식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https://www.ncloud24.com/goods/marketplace/ha_double-take.php</a:t>
            </a:r>
            <a:endParaRPr lang="en-US" altLang="ko-KR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 </a:t>
            </a:r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 트레이싱과 래스터라이제이션 비교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Advent Pro"/>
            </a:endParaRPr>
          </a:p>
          <a:p>
            <a:pPr algn="just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https://developer.nvidia.com/ko-kr/blog/%ED%8C%A8%EC%8A%A4-%ED%8A%B8%EB%A0%88%EC%9D%B4%EC%8B%B1%EC%9D%B4%EB%9E%80/</a:t>
            </a:r>
            <a:endParaRPr lang="en-US" altLang="ko-KR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8_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스테이지 게임 화면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https://www.youtube.com/watch?v=lol70WbRs2c&amp;t=347s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9_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스테이지 게임 화면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https://www.youtube.com/watch?v=XIuvo6OOzJg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10_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키보드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마우스 표시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https://dpg.danawa.com/bbs/view?boardSeq=244&amp;listSeq=4044271&amp;past=Y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D0106E-C51A-2F74-F1D3-04827AED206A}"/>
              </a:ext>
            </a:extLst>
          </p:cNvPr>
          <p:cNvCxnSpPr>
            <a:cxnSpLocks/>
          </p:cNvCxnSpPr>
          <p:nvPr/>
        </p:nvCxnSpPr>
        <p:spPr>
          <a:xfrm flipV="1">
            <a:off x="6096000" y="1999542"/>
            <a:ext cx="0" cy="4110253"/>
          </a:xfrm>
          <a:prstGeom prst="line">
            <a:avLst/>
          </a:prstGeom>
          <a:ln w="28575">
            <a:solidFill>
              <a:srgbClr val="396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BBDAE1-5891-6E0D-6305-E74603A67FE2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출처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3D6BA-03C5-4337-CB24-58761B13C4F0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02A92DC7-3354-8B64-9ED8-D66CAF0D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</a:rPr>
              <a:pPr/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1AB71-60B3-8D7A-1388-DB376E044902}"/>
              </a:ext>
            </a:extLst>
          </p:cNvPr>
          <p:cNvCxnSpPr>
            <a:cxnSpLocks/>
            <a:endCxn id="59" idx="2"/>
          </p:cNvCxnSpPr>
          <p:nvPr/>
        </p:nvCxnSpPr>
        <p:spPr>
          <a:xfrm flipH="1">
            <a:off x="954324" y="1627502"/>
            <a:ext cx="10424876" cy="346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1112E0-7E78-EB03-F176-DB0F204AE65A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F5535D-D83E-0F73-3D1F-F1DE9462D826}"/>
              </a:ext>
            </a:extLst>
          </p:cNvPr>
          <p:cNvSpPr txBox="1"/>
          <p:nvPr/>
        </p:nvSpPr>
        <p:spPr>
          <a:xfrm>
            <a:off x="3275861" y="1662387"/>
            <a:ext cx="159873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A0ABC-89FF-E1C4-5F16-59CDF5E5CE2C}"/>
              </a:ext>
            </a:extLst>
          </p:cNvPr>
          <p:cNvSpPr txBox="1"/>
          <p:nvPr/>
        </p:nvSpPr>
        <p:spPr>
          <a:xfrm>
            <a:off x="9513890" y="1644188"/>
            <a:ext cx="250573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+mj-lt"/>
              <a:buAutoNum type="arabicParenR"/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서버 이중화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그림자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69B307-1721-BDED-A589-12768380926D}"/>
              </a:ext>
            </a:extLst>
          </p:cNvPr>
          <p:cNvGrpSpPr/>
          <p:nvPr/>
        </p:nvGrpSpPr>
        <p:grpSpPr>
          <a:xfrm>
            <a:off x="3022716" y="983740"/>
            <a:ext cx="1911686" cy="707886"/>
            <a:chOff x="3641880" y="2063658"/>
            <a:chExt cx="1702943" cy="9369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11D021-7C72-6D2B-3AFC-B87A1DE8DD01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5197D9-D8BA-5BC8-CCA8-9D217671AE62}"/>
                </a:ext>
              </a:extLst>
            </p:cNvPr>
            <p:cNvSpPr txBox="1"/>
            <p:nvPr/>
          </p:nvSpPr>
          <p:spPr>
            <a:xfrm>
              <a:off x="4150151" y="2063658"/>
              <a:ext cx="1194672" cy="9369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489F23-D145-5FA8-1190-42EC721EE3C8}"/>
              </a:ext>
            </a:extLst>
          </p:cNvPr>
          <p:cNvGrpSpPr/>
          <p:nvPr/>
        </p:nvGrpSpPr>
        <p:grpSpPr>
          <a:xfrm>
            <a:off x="657908" y="989922"/>
            <a:ext cx="2020201" cy="707886"/>
            <a:chOff x="3641880" y="2063658"/>
            <a:chExt cx="1702943" cy="93693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12A939-1AEC-219E-E42A-3A7C3CCB7148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8D8AFD-44B2-498D-140F-AA8270CEC0E2}"/>
                </a:ext>
              </a:extLst>
            </p:cNvPr>
            <p:cNvSpPr txBox="1"/>
            <p:nvPr/>
          </p:nvSpPr>
          <p:spPr>
            <a:xfrm>
              <a:off x="4150151" y="2063658"/>
              <a:ext cx="1194672" cy="9369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목적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6D111A7-C1BB-15F9-9B33-051D53D781A4}"/>
              </a:ext>
            </a:extLst>
          </p:cNvPr>
          <p:cNvGrpSpPr/>
          <p:nvPr/>
        </p:nvGrpSpPr>
        <p:grpSpPr>
          <a:xfrm>
            <a:off x="9257996" y="951522"/>
            <a:ext cx="2465810" cy="707886"/>
            <a:chOff x="3641880" y="2047517"/>
            <a:chExt cx="2276096" cy="95167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8DCF26-FDE7-4BFC-D2E3-3E0D4237B230}"/>
                </a:ext>
              </a:extLst>
            </p:cNvPr>
            <p:cNvSpPr txBox="1"/>
            <p:nvPr/>
          </p:nvSpPr>
          <p:spPr>
            <a:xfrm>
              <a:off x="3641880" y="2091233"/>
              <a:ext cx="499732" cy="8689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D25E-4705-734A-4DD3-67DE1281CE12}"/>
                </a:ext>
              </a:extLst>
            </p:cNvPr>
            <p:cNvSpPr txBox="1"/>
            <p:nvPr/>
          </p:nvSpPr>
          <p:spPr>
            <a:xfrm>
              <a:off x="4141612" y="2047517"/>
              <a:ext cx="1776364" cy="9516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중점 연구 분야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E12275-6772-A706-78B6-B573FEA83301}"/>
              </a:ext>
            </a:extLst>
          </p:cNvPr>
          <p:cNvGrpSpPr/>
          <p:nvPr/>
        </p:nvGrpSpPr>
        <p:grpSpPr>
          <a:xfrm>
            <a:off x="7244927" y="955310"/>
            <a:ext cx="1924357" cy="707886"/>
            <a:chOff x="3641880" y="2069225"/>
            <a:chExt cx="1702943" cy="92579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8586BD-02F2-789B-2E8A-E3590F5E4672}"/>
                </a:ext>
              </a:extLst>
            </p:cNvPr>
            <p:cNvSpPr txBox="1"/>
            <p:nvPr/>
          </p:nvSpPr>
          <p:spPr>
            <a:xfrm>
              <a:off x="3641880" y="2103047"/>
              <a:ext cx="499732" cy="8452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924D3-53B5-4A85-B447-7017EA64D98C}"/>
                </a:ext>
              </a:extLst>
            </p:cNvPr>
            <p:cNvSpPr txBox="1"/>
            <p:nvPr/>
          </p:nvSpPr>
          <p:spPr>
            <a:xfrm>
              <a:off x="4150151" y="2069225"/>
              <a:ext cx="1194672" cy="925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AD42E2-BA2D-18E6-754B-EE6FD00D4BB2}"/>
              </a:ext>
            </a:extLst>
          </p:cNvPr>
          <p:cNvGrpSpPr/>
          <p:nvPr/>
        </p:nvGrpSpPr>
        <p:grpSpPr>
          <a:xfrm>
            <a:off x="4408753" y="3535480"/>
            <a:ext cx="2091855" cy="707886"/>
            <a:chOff x="3641880" y="2004433"/>
            <a:chExt cx="1687247" cy="105538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136B8D-7D31-6C8A-9B44-BE01E9B72480}"/>
                </a:ext>
              </a:extLst>
            </p:cNvPr>
            <p:cNvSpPr txBox="1"/>
            <p:nvPr/>
          </p:nvSpPr>
          <p:spPr>
            <a:xfrm>
              <a:off x="3641880" y="2043890"/>
              <a:ext cx="499732" cy="963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236A8-7FE0-6788-7C4B-5B8FC33C4B74}"/>
                </a:ext>
              </a:extLst>
            </p:cNvPr>
            <p:cNvSpPr txBox="1"/>
            <p:nvPr/>
          </p:nvSpPr>
          <p:spPr>
            <a:xfrm>
              <a:off x="4150151" y="2004433"/>
              <a:ext cx="1178976" cy="10553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일정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1AFCA7C-BE93-E978-A7D1-97CF0150516D}"/>
              </a:ext>
            </a:extLst>
          </p:cNvPr>
          <p:cNvGrpSpPr/>
          <p:nvPr/>
        </p:nvGrpSpPr>
        <p:grpSpPr>
          <a:xfrm>
            <a:off x="7283516" y="3513466"/>
            <a:ext cx="1700685" cy="707886"/>
            <a:chOff x="3641880" y="1970926"/>
            <a:chExt cx="926027" cy="111632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DC08B8-F9BC-2E1B-EEC2-B370620E7B3F}"/>
                </a:ext>
              </a:extLst>
            </p:cNvPr>
            <p:cNvSpPr txBox="1"/>
            <p:nvPr/>
          </p:nvSpPr>
          <p:spPr>
            <a:xfrm>
              <a:off x="3641880" y="2016067"/>
              <a:ext cx="499732" cy="10192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64E1DE-6D29-ADA3-4879-661CF4718C7A}"/>
                </a:ext>
              </a:extLst>
            </p:cNvPr>
            <p:cNvSpPr txBox="1"/>
            <p:nvPr/>
          </p:nvSpPr>
          <p:spPr>
            <a:xfrm>
              <a:off x="4033723" y="1970926"/>
              <a:ext cx="534184" cy="1116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77EAED-7B1C-21EF-AE71-0496ACD5DD3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65005" y="4188422"/>
            <a:ext cx="10437217" cy="1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79BCF9-9243-1FAA-E149-4F53BD9A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/>
          <a:lstStyle/>
          <a:p>
            <a:fld id="{BFDD92F1-F94B-4A11-B68E-69D397619E45}" type="slidenum"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D7FF92-C685-CCFE-DBE6-D3821F30CF77}"/>
              </a:ext>
            </a:extLst>
          </p:cNvPr>
          <p:cNvGrpSpPr/>
          <p:nvPr/>
        </p:nvGrpSpPr>
        <p:grpSpPr>
          <a:xfrm>
            <a:off x="680930" y="3536031"/>
            <a:ext cx="3464942" cy="707886"/>
            <a:chOff x="3641880" y="2064239"/>
            <a:chExt cx="3047692" cy="935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A79EAE-7014-DBE3-FFD3-5D59599A12DF}"/>
                </a:ext>
              </a:extLst>
            </p:cNvPr>
            <p:cNvSpPr txBox="1"/>
            <p:nvPr/>
          </p:nvSpPr>
          <p:spPr>
            <a:xfrm>
              <a:off x="3641880" y="2098495"/>
              <a:ext cx="499732" cy="8543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91C50E-1668-DABF-7E1E-FF82EBD9805C}"/>
                </a:ext>
              </a:extLst>
            </p:cNvPr>
            <p:cNvSpPr txBox="1"/>
            <p:nvPr/>
          </p:nvSpPr>
          <p:spPr>
            <a:xfrm>
              <a:off x="4150152" y="2064239"/>
              <a:ext cx="2539420" cy="9357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 현황 및 역할 분담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목적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44F4C7-C8CC-650E-2A0D-FA4185738665}"/>
              </a:ext>
            </a:extLst>
          </p:cNvPr>
          <p:cNvGrpSpPr/>
          <p:nvPr/>
        </p:nvGrpSpPr>
        <p:grpSpPr>
          <a:xfrm>
            <a:off x="1416000" y="2070251"/>
            <a:ext cx="9360000" cy="3600000"/>
            <a:chOff x="1416000" y="1629000"/>
            <a:chExt cx="9360000" cy="3600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E5CD925-FB66-6D51-6F3A-A477DC70F6AE}"/>
                </a:ext>
              </a:extLst>
            </p:cNvPr>
            <p:cNvSpPr/>
            <p:nvPr/>
          </p:nvSpPr>
          <p:spPr>
            <a:xfrm>
              <a:off x="1416000" y="1629000"/>
              <a:ext cx="9360000" cy="3600000"/>
            </a:xfrm>
            <a:prstGeom prst="roundRect">
              <a:avLst/>
            </a:prstGeom>
            <a:solidFill>
              <a:srgbClr val="0F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237129-BC3D-F0A4-8795-833175E4D727}"/>
                </a:ext>
              </a:extLst>
            </p:cNvPr>
            <p:cNvSpPr txBox="1"/>
            <p:nvPr/>
          </p:nvSpPr>
          <p:spPr>
            <a:xfrm>
              <a:off x="1776000" y="2120949"/>
              <a:ext cx="86400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Direct3D 12</a:t>
              </a: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기반으로 </a:t>
              </a: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3D</a:t>
              </a: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게임을 만들어 게임 </a:t>
              </a:r>
              <a:r>
                <a:rPr lang="ko-KR" altLang="en-US" sz="2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제작 능력을향상시킨다</a:t>
              </a: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 게임을 제작함으로써 </a:t>
              </a: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IOCP</a:t>
              </a: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활용해 서버를 구현하는 능력을 기른다</a:t>
              </a: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서버와 클라이언트 간의 협업을 위한 프레임워크를 설계함으로써 프로젝트를 효율적으로 관리하는 능력을 기른다</a:t>
              </a:r>
              <a:r>
                <a:rPr lang="en-US" altLang="ko-KR" sz="2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7ED4E74A-3EF7-2191-0876-1D3DD3F64272}"/>
              </a:ext>
            </a:extLst>
          </p:cNvPr>
          <p:cNvSpPr txBox="1">
            <a:spLocks/>
          </p:cNvSpPr>
          <p:nvPr/>
        </p:nvSpPr>
        <p:spPr>
          <a:xfrm>
            <a:off x="11629748" y="6302570"/>
            <a:ext cx="389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>
              <a:defRPr sz="1200"/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D92F1-F94B-4A11-B68E-69D397619E45}" type="slidenum"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50675" y="5137038"/>
            <a:ext cx="12090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highlight>
                  <a:srgbClr val="BFDDF8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공중전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2200" dirty="0">
                <a:highlight>
                  <a:srgbClr val="9AE69A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지상전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즐길 수 있는 게임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플레이어들과 함께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제한 시간 안에 적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모두 처치하고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거점 지역을 점령하는 멀티 게임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2868675" y="4803763"/>
            <a:ext cx="64546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 algn="ctr">
              <a:buClr>
                <a:schemeClr val="lt2"/>
              </a:buClr>
              <a:buSzPts val="1400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&lt;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그림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1&gt;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게임 화면 예시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Battle Field 4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1C0D4-4C97-8F08-970C-028D1F2A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75" y="1377076"/>
            <a:ext cx="6454648" cy="3425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36AA5D-501B-33FF-C137-6C86AB723870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02643-99E1-591D-68DF-9D86E73E1423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EBA4066-8212-0775-3FFC-D4FC4D1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61211-2F5D-999A-9F35-FA80DD8CC70E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B22EE3-8D9F-A3A6-AB02-A8FE67E7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1839081"/>
            <a:ext cx="6105296" cy="406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/>
              <p:nvPr/>
            </p:nvSpPr>
            <p:spPr>
              <a:xfrm>
                <a:off x="7075436" y="2151995"/>
                <a:ext cx="5231726" cy="3908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스테이지 당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개의 맵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총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개의 스테이지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산악 지형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폐건물이 많은 평지 지형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50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𝑘𝑚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크기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약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500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개의 오브젝트들이 존재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플레이어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헬기 기체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군인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총알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(2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종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),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수류탄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미사일</a:t>
                </a:r>
                <a:endParaRPr lang="en-US" altLang="ko-KR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전투 시설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벙커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대공포 등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장애물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나무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폐건물</a:t>
                </a:r>
                <a:r>
                  <a:rPr lang="ko-KR" altLang="en-US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등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36" y="2151995"/>
                <a:ext cx="5231726" cy="3908762"/>
              </a:xfrm>
              <a:prstGeom prst="rect">
                <a:avLst/>
              </a:prstGeom>
              <a:blipFill>
                <a:blip r:embed="rId3"/>
                <a:stretch>
                  <a:fillRect l="-1049" t="-780" b="-1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2FB711-031D-C362-CB9D-041C2406B723}"/>
              </a:ext>
            </a:extLst>
          </p:cNvPr>
          <p:cNvSpPr txBox="1"/>
          <p:nvPr/>
        </p:nvSpPr>
        <p:spPr>
          <a:xfrm>
            <a:off x="776177" y="5901421"/>
            <a:ext cx="21534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lt2"/>
              </a:buClr>
              <a:buSzPts val="1400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&lt;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그림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2&gt; 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Advent Pro"/>
              </a:rPr>
              <a:t>스테이지 맵 예시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Advent Pr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128323-6AC6-1192-BFE6-57199E1F5D28}"/>
              </a:ext>
            </a:extLst>
          </p:cNvPr>
          <p:cNvSpPr/>
          <p:nvPr/>
        </p:nvSpPr>
        <p:spPr>
          <a:xfrm rot="20018767">
            <a:off x="1702385" y="1950269"/>
            <a:ext cx="1279010" cy="767838"/>
          </a:xfrm>
          <a:prstGeom prst="ellipse">
            <a:avLst/>
          </a:prstGeom>
          <a:solidFill>
            <a:srgbClr val="FF5050">
              <a:alpha val="15686"/>
            </a:srgbClr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C3EAB-E926-7B83-D1F7-E7FA0D6A413B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FDAB1-AC3D-C799-5286-DB447D8430F8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FED2BE04-8AA1-B4A6-05C0-C8C01D76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0E35B9-AB3D-1786-28B9-91205D83EAD4}"/>
              </a:ext>
            </a:extLst>
          </p:cNvPr>
          <p:cNvSpPr/>
          <p:nvPr/>
        </p:nvSpPr>
        <p:spPr>
          <a:xfrm rot="18627461">
            <a:off x="5379157" y="4914588"/>
            <a:ext cx="1279010" cy="767838"/>
          </a:xfrm>
          <a:prstGeom prst="ellipse">
            <a:avLst/>
          </a:prstGeom>
          <a:solidFill>
            <a:schemeClr val="accent1">
              <a:lumMod val="60000"/>
              <a:lumOff val="40000"/>
              <a:alpha val="15686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EEA28-8AFE-A0C5-6203-F8D8CE299380}"/>
              </a:ext>
            </a:extLst>
          </p:cNvPr>
          <p:cNvSpPr txBox="1"/>
          <p:nvPr/>
        </p:nvSpPr>
        <p:spPr>
          <a:xfrm rot="19900838">
            <a:off x="1684396" y="2130330"/>
            <a:ext cx="131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거점 지역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7D1074B-9147-7AB6-6897-E3C1554A81D0}"/>
              </a:ext>
            </a:extLst>
          </p:cNvPr>
          <p:cNvSpPr/>
          <p:nvPr/>
        </p:nvSpPr>
        <p:spPr>
          <a:xfrm>
            <a:off x="9325970" y="1674527"/>
            <a:ext cx="72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1BA966A-1422-27EF-441A-F2C7D9D72208}"/>
              </a:ext>
            </a:extLst>
          </p:cNvPr>
          <p:cNvSpPr/>
          <p:nvPr/>
        </p:nvSpPr>
        <p:spPr>
          <a:xfrm>
            <a:off x="8965970" y="3754488"/>
            <a:ext cx="144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7D773-8CA6-D679-9C48-611279B58A97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1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33278-61DD-8E47-A683-393F7F57E03D}"/>
              </a:ext>
            </a:extLst>
          </p:cNvPr>
          <p:cNvSpPr txBox="1"/>
          <p:nvPr/>
        </p:nvSpPr>
        <p:spPr>
          <a:xfrm>
            <a:off x="765683" y="1354201"/>
            <a:ext cx="11321034" cy="2566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플레이어로 진행된다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스테이지는 총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개이며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스테이지를 클리어하면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스테이지로 넘어간다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헬기로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공중전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군인으로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지상전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이루어진다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스테이지의 제한 시간은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5B22FA7-590B-AFC5-86F7-B44BE23D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F8F2FC-244F-B73F-FABB-2924DB9A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80718"/>
              </p:ext>
            </p:extLst>
          </p:nvPr>
        </p:nvGraphicFramePr>
        <p:xfrm>
          <a:off x="1776000" y="3975961"/>
          <a:ext cx="8639999" cy="250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55">
                  <a:extLst>
                    <a:ext uri="{9D8B030D-6E8A-4147-A177-3AD203B41FA5}">
                      <a16:colId xmlns:a16="http://schemas.microsoft.com/office/drawing/2014/main" val="3359675190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1647682193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3440511237"/>
                    </a:ext>
                  </a:extLst>
                </a:gridCol>
              </a:tblGrid>
              <a:tr h="5591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D6DCE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공중전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지상전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16089"/>
                  </a:ext>
                </a:extLst>
              </a:tr>
              <a:tr h="96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클리어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헬기 모두 처치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시설 모두 파괴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73805"/>
                  </a:ext>
                </a:extLst>
              </a:tr>
              <a:tr h="4825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오버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 시간 오버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34548"/>
                  </a:ext>
                </a:extLst>
              </a:tr>
              <a:tr h="482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플레이어가 사망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822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246083F-FCE4-835D-D58E-5A74DBA400ED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DF3205-547A-FDB0-BF32-8F5BC87811B4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457FB-4578-171E-3368-0A3F8C673A3F}"/>
              </a:ext>
            </a:extLst>
          </p:cNvPr>
          <p:cNvSpPr txBox="1"/>
          <p:nvPr/>
        </p:nvSpPr>
        <p:spPr>
          <a:xfrm>
            <a:off x="538480" y="1595157"/>
            <a:ext cx="11552532" cy="165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형태의 헬기 중 하나를 선택하여 플레이 한다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헬기들은 플레이어를 향해 전진하며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플레이어들은 적 헬기를 모두 처치하고 거점 지역에 도달해야 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한 명의 플레이어가 거점 지역에 들어가 있을 시 점령 게이지가 차오르며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100%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도달하면 </a:t>
            </a:r>
            <a:r>
              <a:rPr lang="ko-KR" altLang="en-US" sz="1600" spc="-15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클리어된다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타임이 지속되면 대공포 공격이 실시되며 해당 공격을 피해야 한다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BCEF7EF-E6D5-0D95-9B52-27F6BE83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49F37B-25B2-EFC4-E657-996BC1AE1F7E}"/>
              </a:ext>
            </a:extLst>
          </p:cNvPr>
          <p:cNvSpPr/>
          <p:nvPr/>
        </p:nvSpPr>
        <p:spPr>
          <a:xfrm>
            <a:off x="538480" y="1235157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765FED-D6E2-2B31-24FA-A9AC088FB8E5}"/>
              </a:ext>
            </a:extLst>
          </p:cNvPr>
          <p:cNvSpPr/>
          <p:nvPr/>
        </p:nvSpPr>
        <p:spPr>
          <a:xfrm>
            <a:off x="538480" y="3768010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9540E-2991-4F29-98C8-15F42764462E}"/>
              </a:ext>
            </a:extLst>
          </p:cNvPr>
          <p:cNvSpPr txBox="1"/>
          <p:nvPr/>
        </p:nvSpPr>
        <p:spPr>
          <a:xfrm>
            <a:off x="538480" y="4163414"/>
            <a:ext cx="1155253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플레이어는 총과 수류탄을 사용한다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곳곳에 벙커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대공포 등의 적 전투 시설이 배치된다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벙커는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플레이어를 향해 공격하며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벙커를 피해 대공포를 모두 무력화 시켜야 한다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스테이지와 동일한 방식으로 거점 점령 게이지가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도달하면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클리어된다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D1D02A-1759-C686-0368-79F28D7935C7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39EE1-45AC-EA9E-F710-E75D2CA0A440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B42DA5B-377A-252B-2B12-B7A0A323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9CB2C69-3F71-E5A1-8586-3FB3F374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23" y="148696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, unity 3d, logo icon - Free download on Iconfinder">
            <a:extLst>
              <a:ext uri="{FF2B5EF4-FFF2-40B4-BE49-F238E27FC236}">
                <a16:creationId xmlns:a16="http://schemas.microsoft.com/office/drawing/2014/main" id="{0C5176AF-F223-1C3C-4786-9571AF37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6" y="4949451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AB9D84-D9FA-BD5E-AEC3-C4D3DD5E7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05" y="1568804"/>
            <a:ext cx="1935302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DC556A-6FDF-D9AE-0069-F7C49DE75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673" y="3282938"/>
            <a:ext cx="1080000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CBE0CB-36FD-AE0C-1664-FDA3DE3EA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80" y="3211018"/>
            <a:ext cx="1080000" cy="1080000"/>
          </a:xfrm>
          <a:prstGeom prst="rect">
            <a:avLst/>
          </a:prstGeom>
        </p:spPr>
      </p:pic>
      <p:pic>
        <p:nvPicPr>
          <p:cNvPr id="1040" name="Picture 16" descr="GitHub (@github) / Twitter">
            <a:extLst>
              <a:ext uri="{FF2B5EF4-FFF2-40B4-BE49-F238E27FC236}">
                <a16:creationId xmlns:a16="http://schemas.microsoft.com/office/drawing/2014/main" id="{2FC30D44-5600-5063-CBE0-442B4133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57" y="487745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D6D06E-65E9-B8CC-2890-53E52C652005}"/>
              </a:ext>
            </a:extLst>
          </p:cNvPr>
          <p:cNvSpPr/>
          <p:nvPr/>
        </p:nvSpPr>
        <p:spPr>
          <a:xfrm>
            <a:off x="811837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0C37A-79CA-DB6E-9A1C-15033DC05C2E}"/>
              </a:ext>
            </a:extLst>
          </p:cNvPr>
          <p:cNvSpPr txBox="1"/>
          <p:nvPr/>
        </p:nvSpPr>
        <p:spPr>
          <a:xfrm>
            <a:off x="3028629" y="1865965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DirectX 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552334-ED19-BF41-0616-DC3A1449754E}"/>
              </a:ext>
            </a:extLst>
          </p:cNvPr>
          <p:cNvSpPr/>
          <p:nvPr/>
        </p:nvSpPr>
        <p:spPr>
          <a:xfrm>
            <a:off x="6470359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01CD59A-F963-30F6-3FB6-F5D594DF2295}"/>
              </a:ext>
            </a:extLst>
          </p:cNvPr>
          <p:cNvSpPr/>
          <p:nvPr/>
        </p:nvSpPr>
        <p:spPr>
          <a:xfrm>
            <a:off x="8128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A547BAA-65C8-926C-FF51-B3F9DBE7B688}"/>
              </a:ext>
            </a:extLst>
          </p:cNvPr>
          <p:cNvSpPr/>
          <p:nvPr/>
        </p:nvSpPr>
        <p:spPr>
          <a:xfrm>
            <a:off x="64262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FD091A-3D89-FBDB-3E1C-B1CBC1434E69}"/>
              </a:ext>
            </a:extLst>
          </p:cNvPr>
          <p:cNvSpPr/>
          <p:nvPr/>
        </p:nvSpPr>
        <p:spPr>
          <a:xfrm>
            <a:off x="6426200" y="4708034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0F1539B-EA66-4BBD-1430-2C3B46B75D7C}"/>
              </a:ext>
            </a:extLst>
          </p:cNvPr>
          <p:cNvSpPr/>
          <p:nvPr/>
        </p:nvSpPr>
        <p:spPr>
          <a:xfrm>
            <a:off x="811837" y="4706145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10568-01EE-7022-886B-CE6CB1F277E4}"/>
              </a:ext>
            </a:extLst>
          </p:cNvPr>
          <p:cNvSpPr txBox="1"/>
          <p:nvPr/>
        </p:nvSpPr>
        <p:spPr>
          <a:xfrm>
            <a:off x="7800907" y="1635132"/>
            <a:ext cx="3451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</a:t>
            </a:r>
          </a:p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08745-8CE0-8043-ED48-A41B435F538F}"/>
              </a:ext>
            </a:extLst>
          </p:cNvPr>
          <p:cNvSpPr txBox="1"/>
          <p:nvPr/>
        </p:nvSpPr>
        <p:spPr>
          <a:xfrm>
            <a:off x="3014474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3DS 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4BF7E-207C-9506-9C2C-D1BA64D3E1C4}"/>
              </a:ext>
            </a:extLst>
          </p:cNvPr>
          <p:cNvSpPr txBox="1"/>
          <p:nvPr/>
        </p:nvSpPr>
        <p:spPr>
          <a:xfrm>
            <a:off x="8608857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Lua Script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9E0FA2-67D3-7051-F35B-EDC39FFF9822}"/>
              </a:ext>
            </a:extLst>
          </p:cNvPr>
          <p:cNvSpPr txBox="1"/>
          <p:nvPr/>
        </p:nvSpPr>
        <p:spPr>
          <a:xfrm>
            <a:off x="2995313" y="517534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 3D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840C3-9D4E-8CEC-B7A9-45526EF29732}"/>
              </a:ext>
            </a:extLst>
          </p:cNvPr>
          <p:cNvSpPr txBox="1"/>
          <p:nvPr/>
        </p:nvSpPr>
        <p:spPr>
          <a:xfrm>
            <a:off x="8942932" y="5140452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분야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120049" cy="467354"/>
            <a:chOff x="832325" y="1253416"/>
            <a:chExt cx="2120049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71713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776177" y="1672491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이중화를 통한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HA(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고가용성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2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구현한다</a:t>
            </a:r>
            <a:r>
              <a:rPr lang="en-US" altLang="ko-KR" sz="22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각 장애 상황에 대해서 후속조치가 되는 서버를 구현한다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9F2B644-6004-08F3-A7EE-AF7A01A78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9065"/>
              </p:ext>
            </p:extLst>
          </p:nvPr>
        </p:nvGraphicFramePr>
        <p:xfrm>
          <a:off x="523374" y="3110163"/>
          <a:ext cx="1114525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81">
                  <a:extLst>
                    <a:ext uri="{9D8B030D-6E8A-4147-A177-3AD203B41FA5}">
                      <a16:colId xmlns:a16="http://schemas.microsoft.com/office/drawing/2014/main" val="3837919606"/>
                    </a:ext>
                  </a:extLst>
                </a:gridCol>
                <a:gridCol w="3990803">
                  <a:extLst>
                    <a:ext uri="{9D8B030D-6E8A-4147-A177-3AD203B41FA5}">
                      <a16:colId xmlns:a16="http://schemas.microsoft.com/office/drawing/2014/main" val="1825487979"/>
                    </a:ext>
                  </a:extLst>
                </a:gridCol>
                <a:gridCol w="5073367">
                  <a:extLst>
                    <a:ext uri="{9D8B030D-6E8A-4147-A177-3AD203B41FA5}">
                      <a16:colId xmlns:a16="http://schemas.microsoft.com/office/drawing/2014/main" val="324709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9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프로그램 강제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Standby 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서버로 서비스 이전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자가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하드웨어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Standby 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서버로 서비스 이전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 복구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en-US" altLang="ko-KR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연결 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2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1304</Words>
  <Application>Microsoft Office PowerPoint</Application>
  <PresentationFormat>와이드스크린</PresentationFormat>
  <Paragraphs>275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Cambria Math</vt:lpstr>
      <vt:lpstr>나눔스퀘어 ExtraBold</vt:lpstr>
      <vt:lpstr>나눔스퀘어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세철</cp:lastModifiedBy>
  <cp:revision>83</cp:revision>
  <dcterms:created xsi:type="dcterms:W3CDTF">2021-02-14T00:18:03Z</dcterms:created>
  <dcterms:modified xsi:type="dcterms:W3CDTF">2022-12-13T09:45:44Z</dcterms:modified>
</cp:coreProperties>
</file>