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312" r:id="rId5"/>
    <p:sldId id="332" r:id="rId6"/>
    <p:sldId id="324" r:id="rId7"/>
    <p:sldId id="333" r:id="rId8"/>
    <p:sldId id="307" r:id="rId9"/>
    <p:sldId id="309" r:id="rId10"/>
    <p:sldId id="299" r:id="rId11"/>
    <p:sldId id="325" r:id="rId12"/>
    <p:sldId id="310" r:id="rId13"/>
    <p:sldId id="319" r:id="rId14"/>
    <p:sldId id="311" r:id="rId15"/>
    <p:sldId id="326" r:id="rId16"/>
    <p:sldId id="331" r:id="rId17"/>
    <p:sldId id="327" r:id="rId18"/>
    <p:sldId id="320" r:id="rId19"/>
    <p:sldId id="305" r:id="rId20"/>
    <p:sldId id="328" r:id="rId21"/>
    <p:sldId id="329" r:id="rId22"/>
    <p:sldId id="330" r:id="rId23"/>
    <p:sldId id="289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E9A"/>
    <a:srgbClr val="6BC0FF"/>
    <a:srgbClr val="90CBDD"/>
    <a:srgbClr val="FFFFFF"/>
    <a:srgbClr val="01B1D0"/>
    <a:srgbClr val="0286AD"/>
    <a:srgbClr val="CC9900"/>
    <a:srgbClr val="FF9900"/>
    <a:srgbClr val="996600"/>
    <a:srgbClr val="4BE3F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62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zier.tistory.com/m/15309858" TargetMode="External"/><Relationship Id="rId7" Type="http://schemas.openxmlformats.org/officeDocument/2006/relationships/hyperlink" Target="https://from2015.tistory.com/1025" TargetMode="External"/><Relationship Id="rId2" Type="http://schemas.openxmlformats.org/officeDocument/2006/relationships/hyperlink" Target="https://youtu.be/l2UkzfwD_S8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youtu.be/xOmDB6ElgUI?t=325" TargetMode="External"/><Relationship Id="rId5" Type="http://schemas.openxmlformats.org/officeDocument/2006/relationships/hyperlink" Target="https://www.wallpaperbetter.com/ko/hd-wallpaper-nwycy" TargetMode="External"/><Relationship Id="rId4" Type="http://schemas.openxmlformats.org/officeDocument/2006/relationships/hyperlink" Target="https://donghwa-kim.github.io/SelectiveSearch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15822" y="4862735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5400" kern="1800" spc="11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10040894" y="5728176"/>
            <a:ext cx="2024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2018182009 </a:t>
            </a:r>
            <a:r>
              <a:rPr lang="ko-KR" altLang="en-US" sz="20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김승환</a:t>
            </a:r>
            <a:endParaRPr lang="en-US" altLang="ko-KR" sz="2000" spc="-3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2018180046  </a:t>
            </a:r>
            <a:r>
              <a:rPr lang="ko-KR" altLang="en-US" sz="20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허재성</a:t>
            </a:r>
            <a:endParaRPr lang="en-US" altLang="ko-KR" sz="2000" spc="-3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2018180033  </a:t>
            </a:r>
            <a:r>
              <a:rPr lang="ko-KR" altLang="en-US" sz="20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이세철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7E16EF-5EB8-8D70-6EFC-FB0702EB807B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D94-C345-97BC-E0FF-78CB9808AF38}"/>
              </a:ext>
            </a:extLst>
          </p:cNvPr>
          <p:cNvSpPr txBox="1"/>
          <p:nvPr/>
        </p:nvSpPr>
        <p:spPr>
          <a:xfrm>
            <a:off x="5144633" y="3205070"/>
            <a:ext cx="18004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</a:t>
            </a:r>
          </a:p>
        </p:txBody>
      </p:sp>
    </p:spTree>
    <p:extLst>
      <p:ext uri="{BB962C8B-B14F-4D97-AF65-F5344CB8AC3E}">
        <p14:creationId xmlns:p14="http://schemas.microsoft.com/office/powerpoint/2010/main" val="39857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7E16EF-5EB8-8D70-6EFC-FB0702EB807B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3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D94-C345-97BC-E0FF-78CB9808AF38}"/>
              </a:ext>
            </a:extLst>
          </p:cNvPr>
          <p:cNvSpPr txBox="1"/>
          <p:nvPr/>
        </p:nvSpPr>
        <p:spPr>
          <a:xfrm>
            <a:off x="5144633" y="3205070"/>
            <a:ext cx="18004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모드</a:t>
            </a:r>
          </a:p>
        </p:txBody>
      </p:sp>
    </p:spTree>
    <p:extLst>
      <p:ext uri="{BB962C8B-B14F-4D97-AF65-F5344CB8AC3E}">
        <p14:creationId xmlns:p14="http://schemas.microsoft.com/office/powerpoint/2010/main" val="26552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모드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Mode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3740C3-069E-4353-9B25-E7B3DE8BAA4D}"/>
              </a:ext>
            </a:extLst>
          </p:cNvPr>
          <p:cNvSpPr/>
          <p:nvPr/>
        </p:nvSpPr>
        <p:spPr>
          <a:xfrm>
            <a:off x="1254397" y="1629000"/>
            <a:ext cx="3600000" cy="360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38D64-4887-4532-897B-22069EC1B706}"/>
              </a:ext>
            </a:extLst>
          </p:cNvPr>
          <p:cNvSpPr txBox="1"/>
          <p:nvPr/>
        </p:nvSpPr>
        <p:spPr>
          <a:xfrm>
            <a:off x="2731116" y="2022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PVP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4" name="Google Shape;1759;p69">
            <a:extLst>
              <a:ext uri="{FF2B5EF4-FFF2-40B4-BE49-F238E27FC236}">
                <a16:creationId xmlns:a16="http://schemas.microsoft.com/office/drawing/2014/main" id="{CA94F8DB-1A97-FF64-53D3-563F79A6679F}"/>
              </a:ext>
            </a:extLst>
          </p:cNvPr>
          <p:cNvGrpSpPr/>
          <p:nvPr/>
        </p:nvGrpSpPr>
        <p:grpSpPr>
          <a:xfrm>
            <a:off x="2061115" y="2574889"/>
            <a:ext cx="2068814" cy="1998062"/>
            <a:chOff x="3382845" y="3536796"/>
            <a:chExt cx="418406" cy="477008"/>
          </a:xfrm>
        </p:grpSpPr>
        <p:sp>
          <p:nvSpPr>
            <p:cNvPr id="5" name="Google Shape;1760;p69">
              <a:extLst>
                <a:ext uri="{FF2B5EF4-FFF2-40B4-BE49-F238E27FC236}">
                  <a16:creationId xmlns:a16="http://schemas.microsoft.com/office/drawing/2014/main" id="{CC564DF7-1143-8826-F074-09858C07875A}"/>
                </a:ext>
              </a:extLst>
            </p:cNvPr>
            <p:cNvSpPr/>
            <p:nvPr/>
          </p:nvSpPr>
          <p:spPr>
            <a:xfrm>
              <a:off x="3399188" y="3536796"/>
              <a:ext cx="385674" cy="216950"/>
            </a:xfrm>
            <a:custGeom>
              <a:avLst/>
              <a:gdLst/>
              <a:ahLst/>
              <a:cxnLst/>
              <a:rect l="l" t="t" r="r" b="b"/>
              <a:pathLst>
                <a:path w="17322" h="9744" extrusionOk="0">
                  <a:moveTo>
                    <a:pt x="8662" y="0"/>
                  </a:moveTo>
                  <a:cubicBezTo>
                    <a:pt x="6091" y="0"/>
                    <a:pt x="4038" y="781"/>
                    <a:pt x="2563" y="2322"/>
                  </a:cubicBezTo>
                  <a:cubicBezTo>
                    <a:pt x="1" y="5000"/>
                    <a:pt x="145" y="8975"/>
                    <a:pt x="153" y="9144"/>
                  </a:cubicBezTo>
                  <a:lnTo>
                    <a:pt x="178" y="9744"/>
                  </a:lnTo>
                  <a:lnTo>
                    <a:pt x="17144" y="9744"/>
                  </a:lnTo>
                  <a:lnTo>
                    <a:pt x="17170" y="9144"/>
                  </a:lnTo>
                  <a:cubicBezTo>
                    <a:pt x="17178" y="8976"/>
                    <a:pt x="17321" y="5000"/>
                    <a:pt x="14759" y="2322"/>
                  </a:cubicBezTo>
                  <a:cubicBezTo>
                    <a:pt x="13292" y="789"/>
                    <a:pt x="11254" y="8"/>
                    <a:pt x="869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761;p69">
              <a:extLst>
                <a:ext uri="{FF2B5EF4-FFF2-40B4-BE49-F238E27FC236}">
                  <a16:creationId xmlns:a16="http://schemas.microsoft.com/office/drawing/2014/main" id="{61CB7B2A-8696-7B54-1D54-569A650CB1B9}"/>
                </a:ext>
              </a:extLst>
            </p:cNvPr>
            <p:cNvSpPr/>
            <p:nvPr/>
          </p:nvSpPr>
          <p:spPr>
            <a:xfrm>
              <a:off x="3592850" y="3536796"/>
              <a:ext cx="192013" cy="216950"/>
            </a:xfrm>
            <a:custGeom>
              <a:avLst/>
              <a:gdLst/>
              <a:ahLst/>
              <a:cxnLst/>
              <a:rect l="l" t="t" r="r" b="b"/>
              <a:pathLst>
                <a:path w="8624" h="9744" extrusionOk="0">
                  <a:moveTo>
                    <a:pt x="1" y="0"/>
                  </a:moveTo>
                  <a:lnTo>
                    <a:pt x="1" y="9744"/>
                  </a:lnTo>
                  <a:lnTo>
                    <a:pt x="8446" y="9744"/>
                  </a:lnTo>
                  <a:lnTo>
                    <a:pt x="8472" y="9144"/>
                  </a:lnTo>
                  <a:cubicBezTo>
                    <a:pt x="8480" y="8976"/>
                    <a:pt x="8623" y="5000"/>
                    <a:pt x="6061" y="2322"/>
                  </a:cubicBezTo>
                  <a:cubicBezTo>
                    <a:pt x="4594" y="789"/>
                    <a:pt x="2556" y="8"/>
                    <a:pt x="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762;p69">
              <a:extLst>
                <a:ext uri="{FF2B5EF4-FFF2-40B4-BE49-F238E27FC236}">
                  <a16:creationId xmlns:a16="http://schemas.microsoft.com/office/drawing/2014/main" id="{829BEB36-03F7-69D3-E585-E8792583DD00}"/>
                </a:ext>
              </a:extLst>
            </p:cNvPr>
            <p:cNvSpPr/>
            <p:nvPr/>
          </p:nvSpPr>
          <p:spPr>
            <a:xfrm>
              <a:off x="3625001" y="3829627"/>
              <a:ext cx="137909" cy="160353"/>
            </a:xfrm>
            <a:custGeom>
              <a:avLst/>
              <a:gdLst/>
              <a:ahLst/>
              <a:cxnLst/>
              <a:rect l="l" t="t" r="r" b="b"/>
              <a:pathLst>
                <a:path w="6194" h="7202" extrusionOk="0">
                  <a:moveTo>
                    <a:pt x="4941" y="0"/>
                  </a:moveTo>
                  <a:cubicBezTo>
                    <a:pt x="4940" y="12"/>
                    <a:pt x="4855" y="1287"/>
                    <a:pt x="4190" y="2676"/>
                  </a:cubicBezTo>
                  <a:cubicBezTo>
                    <a:pt x="3320" y="4496"/>
                    <a:pt x="1910" y="5604"/>
                    <a:pt x="1" y="5968"/>
                  </a:cubicBezTo>
                  <a:lnTo>
                    <a:pt x="235" y="7201"/>
                  </a:lnTo>
                  <a:cubicBezTo>
                    <a:pt x="2527" y="6764"/>
                    <a:pt x="4286" y="5387"/>
                    <a:pt x="5323" y="3218"/>
                  </a:cubicBezTo>
                  <a:cubicBezTo>
                    <a:pt x="6091" y="1611"/>
                    <a:pt x="6189" y="139"/>
                    <a:pt x="6194" y="78"/>
                  </a:cubicBezTo>
                  <a:lnTo>
                    <a:pt x="4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3;p69">
              <a:extLst>
                <a:ext uri="{FF2B5EF4-FFF2-40B4-BE49-F238E27FC236}">
                  <a16:creationId xmlns:a16="http://schemas.microsoft.com/office/drawing/2014/main" id="{99618E42-6565-C205-FA67-39EF090F45A2}"/>
                </a:ext>
              </a:extLst>
            </p:cNvPr>
            <p:cNvSpPr/>
            <p:nvPr/>
          </p:nvSpPr>
          <p:spPr>
            <a:xfrm>
              <a:off x="3421164" y="3829583"/>
              <a:ext cx="137909" cy="160397"/>
            </a:xfrm>
            <a:custGeom>
              <a:avLst/>
              <a:gdLst/>
              <a:ahLst/>
              <a:cxnLst/>
              <a:rect l="l" t="t" r="r" b="b"/>
              <a:pathLst>
                <a:path w="6194" h="7204" extrusionOk="0">
                  <a:moveTo>
                    <a:pt x="1253" y="1"/>
                  </a:moveTo>
                  <a:lnTo>
                    <a:pt x="1" y="80"/>
                  </a:lnTo>
                  <a:cubicBezTo>
                    <a:pt x="4" y="141"/>
                    <a:pt x="102" y="1613"/>
                    <a:pt x="871" y="3220"/>
                  </a:cubicBezTo>
                  <a:cubicBezTo>
                    <a:pt x="1909" y="5389"/>
                    <a:pt x="3667" y="6766"/>
                    <a:pt x="5958" y="7203"/>
                  </a:cubicBezTo>
                  <a:lnTo>
                    <a:pt x="6194" y="5970"/>
                  </a:lnTo>
                  <a:cubicBezTo>
                    <a:pt x="4296" y="5609"/>
                    <a:pt x="2893" y="4513"/>
                    <a:pt x="2021" y="2714"/>
                  </a:cubicBezTo>
                  <a:cubicBezTo>
                    <a:pt x="1346" y="1324"/>
                    <a:pt x="1253" y="14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4;p69">
              <a:extLst>
                <a:ext uri="{FF2B5EF4-FFF2-40B4-BE49-F238E27FC236}">
                  <a16:creationId xmlns:a16="http://schemas.microsoft.com/office/drawing/2014/main" id="{468DED93-78C6-95CE-890C-989E563D085E}"/>
                </a:ext>
              </a:extLst>
            </p:cNvPr>
            <p:cNvSpPr/>
            <p:nvPr/>
          </p:nvSpPr>
          <p:spPr>
            <a:xfrm>
              <a:off x="3556736" y="3629107"/>
              <a:ext cx="72272" cy="68732"/>
            </a:xfrm>
            <a:custGeom>
              <a:avLst/>
              <a:gdLst/>
              <a:ahLst/>
              <a:cxnLst/>
              <a:rect l="l" t="t" r="r" b="b"/>
              <a:pathLst>
                <a:path w="3246" h="3087" extrusionOk="0">
                  <a:moveTo>
                    <a:pt x="1623" y="0"/>
                  </a:moveTo>
                  <a:lnTo>
                    <a:pt x="1121" y="1017"/>
                  </a:lnTo>
                  <a:lnTo>
                    <a:pt x="0" y="1180"/>
                  </a:lnTo>
                  <a:lnTo>
                    <a:pt x="812" y="1970"/>
                  </a:lnTo>
                  <a:lnTo>
                    <a:pt x="620" y="3087"/>
                  </a:lnTo>
                  <a:lnTo>
                    <a:pt x="1623" y="2560"/>
                  </a:lnTo>
                  <a:lnTo>
                    <a:pt x="1660" y="2579"/>
                  </a:lnTo>
                  <a:lnTo>
                    <a:pt x="2626" y="3087"/>
                  </a:lnTo>
                  <a:lnTo>
                    <a:pt x="2434" y="1970"/>
                  </a:lnTo>
                  <a:lnTo>
                    <a:pt x="3246" y="1180"/>
                  </a:lnTo>
                  <a:lnTo>
                    <a:pt x="2125" y="1017"/>
                  </a:lnTo>
                  <a:lnTo>
                    <a:pt x="1660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5;p69">
              <a:extLst>
                <a:ext uri="{FF2B5EF4-FFF2-40B4-BE49-F238E27FC236}">
                  <a16:creationId xmlns:a16="http://schemas.microsoft.com/office/drawing/2014/main" id="{70D07F29-9D88-AB09-3E0A-768DC67CE02D}"/>
                </a:ext>
              </a:extLst>
            </p:cNvPr>
            <p:cNvSpPr/>
            <p:nvPr/>
          </p:nvSpPr>
          <p:spPr>
            <a:xfrm>
              <a:off x="3382845" y="3725783"/>
              <a:ext cx="418404" cy="139067"/>
            </a:xfrm>
            <a:custGeom>
              <a:avLst/>
              <a:gdLst/>
              <a:ahLst/>
              <a:cxnLst/>
              <a:rect l="l" t="t" r="r" b="b"/>
              <a:pathLst>
                <a:path w="18792" h="6246" extrusionOk="0">
                  <a:moveTo>
                    <a:pt x="0" y="0"/>
                  </a:moveTo>
                  <a:lnTo>
                    <a:pt x="0" y="6245"/>
                  </a:lnTo>
                  <a:lnTo>
                    <a:pt x="2274" y="6245"/>
                  </a:lnTo>
                  <a:lnTo>
                    <a:pt x="3159" y="4485"/>
                  </a:lnTo>
                  <a:lnTo>
                    <a:pt x="15632" y="4485"/>
                  </a:lnTo>
                  <a:lnTo>
                    <a:pt x="16517" y="6245"/>
                  </a:lnTo>
                  <a:lnTo>
                    <a:pt x="18791" y="6245"/>
                  </a:lnTo>
                  <a:lnTo>
                    <a:pt x="1879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6;p69">
              <a:extLst>
                <a:ext uri="{FF2B5EF4-FFF2-40B4-BE49-F238E27FC236}">
                  <a16:creationId xmlns:a16="http://schemas.microsoft.com/office/drawing/2014/main" id="{C429ECA2-A9E5-2C5A-984C-3E32EB23B3EB}"/>
                </a:ext>
              </a:extLst>
            </p:cNvPr>
            <p:cNvSpPr/>
            <p:nvPr/>
          </p:nvSpPr>
          <p:spPr>
            <a:xfrm>
              <a:off x="3542442" y="3942356"/>
              <a:ext cx="99168" cy="71448"/>
            </a:xfrm>
            <a:custGeom>
              <a:avLst/>
              <a:gdLst/>
              <a:ahLst/>
              <a:cxnLst/>
              <a:rect l="l" t="t" r="r" b="b"/>
              <a:pathLst>
                <a:path w="4454" h="3209" extrusionOk="0">
                  <a:moveTo>
                    <a:pt x="0" y="0"/>
                  </a:moveTo>
                  <a:lnTo>
                    <a:pt x="0" y="3209"/>
                  </a:lnTo>
                  <a:lnTo>
                    <a:pt x="4454" y="3209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7;p69">
              <a:extLst>
                <a:ext uri="{FF2B5EF4-FFF2-40B4-BE49-F238E27FC236}">
                  <a16:creationId xmlns:a16="http://schemas.microsoft.com/office/drawing/2014/main" id="{F2272D52-CB18-0DE4-9E58-BA495D4E4D06}"/>
                </a:ext>
              </a:extLst>
            </p:cNvPr>
            <p:cNvSpPr/>
            <p:nvPr/>
          </p:nvSpPr>
          <p:spPr>
            <a:xfrm>
              <a:off x="3592850" y="3942356"/>
              <a:ext cx="48760" cy="71448"/>
            </a:xfrm>
            <a:custGeom>
              <a:avLst/>
              <a:gdLst/>
              <a:ahLst/>
              <a:cxnLst/>
              <a:rect l="l" t="t" r="r" b="b"/>
              <a:pathLst>
                <a:path w="2190" h="3209" extrusionOk="0">
                  <a:moveTo>
                    <a:pt x="1" y="0"/>
                  </a:moveTo>
                  <a:lnTo>
                    <a:pt x="1" y="3209"/>
                  </a:lnTo>
                  <a:lnTo>
                    <a:pt x="2190" y="3209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8;p69">
              <a:extLst>
                <a:ext uri="{FF2B5EF4-FFF2-40B4-BE49-F238E27FC236}">
                  <a16:creationId xmlns:a16="http://schemas.microsoft.com/office/drawing/2014/main" id="{8E02F8AD-AAEA-6CB6-877B-89833939B592}"/>
                </a:ext>
              </a:extLst>
            </p:cNvPr>
            <p:cNvSpPr/>
            <p:nvPr/>
          </p:nvSpPr>
          <p:spPr>
            <a:xfrm>
              <a:off x="3592850" y="3725783"/>
              <a:ext cx="208400" cy="139067"/>
            </a:xfrm>
            <a:custGeom>
              <a:avLst/>
              <a:gdLst/>
              <a:ahLst/>
              <a:cxnLst/>
              <a:rect l="l" t="t" r="r" b="b"/>
              <a:pathLst>
                <a:path w="9360" h="6246" extrusionOk="0">
                  <a:moveTo>
                    <a:pt x="1" y="0"/>
                  </a:moveTo>
                  <a:lnTo>
                    <a:pt x="1" y="4485"/>
                  </a:lnTo>
                  <a:lnTo>
                    <a:pt x="6200" y="4485"/>
                  </a:lnTo>
                  <a:lnTo>
                    <a:pt x="7085" y="6245"/>
                  </a:lnTo>
                  <a:lnTo>
                    <a:pt x="9359" y="6245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69;p69">
              <a:extLst>
                <a:ext uri="{FF2B5EF4-FFF2-40B4-BE49-F238E27FC236}">
                  <a16:creationId xmlns:a16="http://schemas.microsoft.com/office/drawing/2014/main" id="{53025717-DA61-1C95-32A3-2ECFF3034131}"/>
                </a:ext>
              </a:extLst>
            </p:cNvPr>
            <p:cNvSpPr/>
            <p:nvPr/>
          </p:nvSpPr>
          <p:spPr>
            <a:xfrm>
              <a:off x="3592850" y="3629107"/>
              <a:ext cx="36158" cy="68732"/>
            </a:xfrm>
            <a:custGeom>
              <a:avLst/>
              <a:gdLst/>
              <a:ahLst/>
              <a:cxnLst/>
              <a:rect l="l" t="t" r="r" b="b"/>
              <a:pathLst>
                <a:path w="1624" h="3087" extrusionOk="0">
                  <a:moveTo>
                    <a:pt x="1" y="0"/>
                  </a:moveTo>
                  <a:lnTo>
                    <a:pt x="1" y="2560"/>
                  </a:lnTo>
                  <a:lnTo>
                    <a:pt x="38" y="2579"/>
                  </a:lnTo>
                  <a:lnTo>
                    <a:pt x="1004" y="3087"/>
                  </a:lnTo>
                  <a:lnTo>
                    <a:pt x="812" y="1970"/>
                  </a:lnTo>
                  <a:lnTo>
                    <a:pt x="1624" y="1180"/>
                  </a:lnTo>
                  <a:lnTo>
                    <a:pt x="503" y="1017"/>
                  </a:lnTo>
                  <a:lnTo>
                    <a:pt x="3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74A232-8750-F967-7A86-567937E59EC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08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EE86D4-B88A-B491-14F4-592F41AEEED6}"/>
              </a:ext>
            </a:extLst>
          </p:cNvPr>
          <p:cNvGrpSpPr/>
          <p:nvPr/>
        </p:nvGrpSpPr>
        <p:grpSpPr>
          <a:xfrm>
            <a:off x="832325" y="1253416"/>
            <a:ext cx="988329" cy="375021"/>
            <a:chOff x="832325" y="1253416"/>
            <a:chExt cx="988329" cy="3750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635A4-8167-BA3C-E614-EE744E71B5EE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D21F8-D90C-DEF5-6323-F8DB581F11AA}"/>
                </a:ext>
              </a:extLst>
            </p:cNvPr>
            <p:cNvSpPr txBox="1"/>
            <p:nvPr/>
          </p:nvSpPr>
          <p:spPr>
            <a:xfrm>
              <a:off x="1235237" y="1259105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spc="-150">
                  <a:solidFill>
                    <a:schemeClr val="tx1"/>
                  </a:solidFill>
                  <a:latin typeface="+mj-ea"/>
                  <a:ea typeface="+mj-ea"/>
                </a:rPr>
                <a:t>PVP</a:t>
              </a:r>
              <a:endPara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2AF335-4439-FC78-2C1E-61769F371ACA}"/>
              </a:ext>
            </a:extLst>
          </p:cNvPr>
          <p:cNvSpPr txBox="1"/>
          <p:nvPr/>
        </p:nvSpPr>
        <p:spPr>
          <a:xfrm>
            <a:off x="6426200" y="1954637"/>
            <a:ext cx="5265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시놉시스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인원 수 총 </a:t>
            </a:r>
            <a:r>
              <a:rPr lang="en-US" altLang="ko-KR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명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5 VS 5 </a:t>
            </a:r>
            <a:r>
              <a:rPr lang="ko-KR" altLang="en-US" dirty="0">
                <a:latin typeface="+mj-ea"/>
                <a:ea typeface="+mj-ea"/>
              </a:rPr>
              <a:t>구도로 진행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팀 내 기체들의 조합을 맞춰 상대 팀에 대응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점령 지역을 목표로 전투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점령 시간 달성 혹은 모든 적 기능 정지인 경우 승리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특수 룰 존재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격추 혹은 기능 정지 시 일정 시간 뒤에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정해진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 err="1">
                <a:latin typeface="+mj-ea"/>
                <a:ea typeface="+mj-ea"/>
              </a:rPr>
              <a:t>리스폰</a:t>
            </a:r>
            <a:r>
              <a:rPr lang="ko-KR" altLang="en-US" dirty="0">
                <a:latin typeface="+mj-ea"/>
                <a:ea typeface="+mj-ea"/>
              </a:rPr>
              <a:t> 구역에서 부활</a:t>
            </a:r>
          </a:p>
        </p:txBody>
      </p:sp>
    </p:spTree>
    <p:extLst>
      <p:ext uri="{BB962C8B-B14F-4D97-AF65-F5344CB8AC3E}">
        <p14:creationId xmlns:p14="http://schemas.microsoft.com/office/powerpoint/2010/main" val="30152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모드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Mode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3740C3-069E-4353-9B25-E7B3DE8BAA4D}"/>
              </a:ext>
            </a:extLst>
          </p:cNvPr>
          <p:cNvSpPr/>
          <p:nvPr/>
        </p:nvSpPr>
        <p:spPr>
          <a:xfrm>
            <a:off x="1254397" y="1629000"/>
            <a:ext cx="3600000" cy="360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38D64-4887-4532-897B-22069EC1B706}"/>
              </a:ext>
            </a:extLst>
          </p:cNvPr>
          <p:cNvSpPr txBox="1"/>
          <p:nvPr/>
        </p:nvSpPr>
        <p:spPr>
          <a:xfrm>
            <a:off x="2303116" y="20223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+mj-ea"/>
                <a:ea typeface="+mj-ea"/>
              </a:rPr>
              <a:t>특수룰의 기능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4" name="Google Shape;1759;p69">
            <a:extLst>
              <a:ext uri="{FF2B5EF4-FFF2-40B4-BE49-F238E27FC236}">
                <a16:creationId xmlns:a16="http://schemas.microsoft.com/office/drawing/2014/main" id="{CA94F8DB-1A97-FF64-53D3-563F79A6679F}"/>
              </a:ext>
            </a:extLst>
          </p:cNvPr>
          <p:cNvGrpSpPr/>
          <p:nvPr/>
        </p:nvGrpSpPr>
        <p:grpSpPr>
          <a:xfrm>
            <a:off x="2061115" y="2574889"/>
            <a:ext cx="2068814" cy="1998062"/>
            <a:chOff x="3382845" y="3536796"/>
            <a:chExt cx="418406" cy="477008"/>
          </a:xfrm>
        </p:grpSpPr>
        <p:sp>
          <p:nvSpPr>
            <p:cNvPr id="5" name="Google Shape;1760;p69">
              <a:extLst>
                <a:ext uri="{FF2B5EF4-FFF2-40B4-BE49-F238E27FC236}">
                  <a16:creationId xmlns:a16="http://schemas.microsoft.com/office/drawing/2014/main" id="{CC564DF7-1143-8826-F074-09858C07875A}"/>
                </a:ext>
              </a:extLst>
            </p:cNvPr>
            <p:cNvSpPr/>
            <p:nvPr/>
          </p:nvSpPr>
          <p:spPr>
            <a:xfrm>
              <a:off x="3399188" y="3536796"/>
              <a:ext cx="385674" cy="216950"/>
            </a:xfrm>
            <a:custGeom>
              <a:avLst/>
              <a:gdLst/>
              <a:ahLst/>
              <a:cxnLst/>
              <a:rect l="l" t="t" r="r" b="b"/>
              <a:pathLst>
                <a:path w="17322" h="9744" extrusionOk="0">
                  <a:moveTo>
                    <a:pt x="8662" y="0"/>
                  </a:moveTo>
                  <a:cubicBezTo>
                    <a:pt x="6091" y="0"/>
                    <a:pt x="4038" y="781"/>
                    <a:pt x="2563" y="2322"/>
                  </a:cubicBezTo>
                  <a:cubicBezTo>
                    <a:pt x="1" y="5000"/>
                    <a:pt x="145" y="8975"/>
                    <a:pt x="153" y="9144"/>
                  </a:cubicBezTo>
                  <a:lnTo>
                    <a:pt x="178" y="9744"/>
                  </a:lnTo>
                  <a:lnTo>
                    <a:pt x="17144" y="9744"/>
                  </a:lnTo>
                  <a:lnTo>
                    <a:pt x="17170" y="9144"/>
                  </a:lnTo>
                  <a:cubicBezTo>
                    <a:pt x="17178" y="8976"/>
                    <a:pt x="17321" y="5000"/>
                    <a:pt x="14759" y="2322"/>
                  </a:cubicBezTo>
                  <a:cubicBezTo>
                    <a:pt x="13292" y="789"/>
                    <a:pt x="11254" y="8"/>
                    <a:pt x="869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761;p69">
              <a:extLst>
                <a:ext uri="{FF2B5EF4-FFF2-40B4-BE49-F238E27FC236}">
                  <a16:creationId xmlns:a16="http://schemas.microsoft.com/office/drawing/2014/main" id="{61CB7B2A-8696-7B54-1D54-569A650CB1B9}"/>
                </a:ext>
              </a:extLst>
            </p:cNvPr>
            <p:cNvSpPr/>
            <p:nvPr/>
          </p:nvSpPr>
          <p:spPr>
            <a:xfrm>
              <a:off x="3592850" y="3536796"/>
              <a:ext cx="192013" cy="216950"/>
            </a:xfrm>
            <a:custGeom>
              <a:avLst/>
              <a:gdLst/>
              <a:ahLst/>
              <a:cxnLst/>
              <a:rect l="l" t="t" r="r" b="b"/>
              <a:pathLst>
                <a:path w="8624" h="9744" extrusionOk="0">
                  <a:moveTo>
                    <a:pt x="1" y="0"/>
                  </a:moveTo>
                  <a:lnTo>
                    <a:pt x="1" y="9744"/>
                  </a:lnTo>
                  <a:lnTo>
                    <a:pt x="8446" y="9744"/>
                  </a:lnTo>
                  <a:lnTo>
                    <a:pt x="8472" y="9144"/>
                  </a:lnTo>
                  <a:cubicBezTo>
                    <a:pt x="8480" y="8976"/>
                    <a:pt x="8623" y="5000"/>
                    <a:pt x="6061" y="2322"/>
                  </a:cubicBezTo>
                  <a:cubicBezTo>
                    <a:pt x="4594" y="789"/>
                    <a:pt x="2556" y="8"/>
                    <a:pt x="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762;p69">
              <a:extLst>
                <a:ext uri="{FF2B5EF4-FFF2-40B4-BE49-F238E27FC236}">
                  <a16:creationId xmlns:a16="http://schemas.microsoft.com/office/drawing/2014/main" id="{829BEB36-03F7-69D3-E585-E8792583DD00}"/>
                </a:ext>
              </a:extLst>
            </p:cNvPr>
            <p:cNvSpPr/>
            <p:nvPr/>
          </p:nvSpPr>
          <p:spPr>
            <a:xfrm>
              <a:off x="3625001" y="3829627"/>
              <a:ext cx="137909" cy="160353"/>
            </a:xfrm>
            <a:custGeom>
              <a:avLst/>
              <a:gdLst/>
              <a:ahLst/>
              <a:cxnLst/>
              <a:rect l="l" t="t" r="r" b="b"/>
              <a:pathLst>
                <a:path w="6194" h="7202" extrusionOk="0">
                  <a:moveTo>
                    <a:pt x="4941" y="0"/>
                  </a:moveTo>
                  <a:cubicBezTo>
                    <a:pt x="4940" y="12"/>
                    <a:pt x="4855" y="1287"/>
                    <a:pt x="4190" y="2676"/>
                  </a:cubicBezTo>
                  <a:cubicBezTo>
                    <a:pt x="3320" y="4496"/>
                    <a:pt x="1910" y="5604"/>
                    <a:pt x="1" y="5968"/>
                  </a:cubicBezTo>
                  <a:lnTo>
                    <a:pt x="235" y="7201"/>
                  </a:lnTo>
                  <a:cubicBezTo>
                    <a:pt x="2527" y="6764"/>
                    <a:pt x="4286" y="5387"/>
                    <a:pt x="5323" y="3218"/>
                  </a:cubicBezTo>
                  <a:cubicBezTo>
                    <a:pt x="6091" y="1611"/>
                    <a:pt x="6189" y="139"/>
                    <a:pt x="6194" y="78"/>
                  </a:cubicBezTo>
                  <a:lnTo>
                    <a:pt x="4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3;p69">
              <a:extLst>
                <a:ext uri="{FF2B5EF4-FFF2-40B4-BE49-F238E27FC236}">
                  <a16:creationId xmlns:a16="http://schemas.microsoft.com/office/drawing/2014/main" id="{99618E42-6565-C205-FA67-39EF090F45A2}"/>
                </a:ext>
              </a:extLst>
            </p:cNvPr>
            <p:cNvSpPr/>
            <p:nvPr/>
          </p:nvSpPr>
          <p:spPr>
            <a:xfrm>
              <a:off x="3421164" y="3829583"/>
              <a:ext cx="137909" cy="160397"/>
            </a:xfrm>
            <a:custGeom>
              <a:avLst/>
              <a:gdLst/>
              <a:ahLst/>
              <a:cxnLst/>
              <a:rect l="l" t="t" r="r" b="b"/>
              <a:pathLst>
                <a:path w="6194" h="7204" extrusionOk="0">
                  <a:moveTo>
                    <a:pt x="1253" y="1"/>
                  </a:moveTo>
                  <a:lnTo>
                    <a:pt x="1" y="80"/>
                  </a:lnTo>
                  <a:cubicBezTo>
                    <a:pt x="4" y="141"/>
                    <a:pt x="102" y="1613"/>
                    <a:pt x="871" y="3220"/>
                  </a:cubicBezTo>
                  <a:cubicBezTo>
                    <a:pt x="1909" y="5389"/>
                    <a:pt x="3667" y="6766"/>
                    <a:pt x="5958" y="7203"/>
                  </a:cubicBezTo>
                  <a:lnTo>
                    <a:pt x="6194" y="5970"/>
                  </a:lnTo>
                  <a:cubicBezTo>
                    <a:pt x="4296" y="5609"/>
                    <a:pt x="2893" y="4513"/>
                    <a:pt x="2021" y="2714"/>
                  </a:cubicBezTo>
                  <a:cubicBezTo>
                    <a:pt x="1346" y="1324"/>
                    <a:pt x="1253" y="14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4;p69">
              <a:extLst>
                <a:ext uri="{FF2B5EF4-FFF2-40B4-BE49-F238E27FC236}">
                  <a16:creationId xmlns:a16="http://schemas.microsoft.com/office/drawing/2014/main" id="{468DED93-78C6-95CE-890C-989E563D085E}"/>
                </a:ext>
              </a:extLst>
            </p:cNvPr>
            <p:cNvSpPr/>
            <p:nvPr/>
          </p:nvSpPr>
          <p:spPr>
            <a:xfrm>
              <a:off x="3556736" y="3629107"/>
              <a:ext cx="72272" cy="68732"/>
            </a:xfrm>
            <a:custGeom>
              <a:avLst/>
              <a:gdLst/>
              <a:ahLst/>
              <a:cxnLst/>
              <a:rect l="l" t="t" r="r" b="b"/>
              <a:pathLst>
                <a:path w="3246" h="3087" extrusionOk="0">
                  <a:moveTo>
                    <a:pt x="1623" y="0"/>
                  </a:moveTo>
                  <a:lnTo>
                    <a:pt x="1121" y="1017"/>
                  </a:lnTo>
                  <a:lnTo>
                    <a:pt x="0" y="1180"/>
                  </a:lnTo>
                  <a:lnTo>
                    <a:pt x="812" y="1970"/>
                  </a:lnTo>
                  <a:lnTo>
                    <a:pt x="620" y="3087"/>
                  </a:lnTo>
                  <a:lnTo>
                    <a:pt x="1623" y="2560"/>
                  </a:lnTo>
                  <a:lnTo>
                    <a:pt x="1660" y="2579"/>
                  </a:lnTo>
                  <a:lnTo>
                    <a:pt x="2626" y="3087"/>
                  </a:lnTo>
                  <a:lnTo>
                    <a:pt x="2434" y="1970"/>
                  </a:lnTo>
                  <a:lnTo>
                    <a:pt x="3246" y="1180"/>
                  </a:lnTo>
                  <a:lnTo>
                    <a:pt x="2125" y="1017"/>
                  </a:lnTo>
                  <a:lnTo>
                    <a:pt x="1660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5;p69">
              <a:extLst>
                <a:ext uri="{FF2B5EF4-FFF2-40B4-BE49-F238E27FC236}">
                  <a16:creationId xmlns:a16="http://schemas.microsoft.com/office/drawing/2014/main" id="{70D07F29-9D88-AB09-3E0A-768DC67CE02D}"/>
                </a:ext>
              </a:extLst>
            </p:cNvPr>
            <p:cNvSpPr/>
            <p:nvPr/>
          </p:nvSpPr>
          <p:spPr>
            <a:xfrm>
              <a:off x="3382845" y="3725783"/>
              <a:ext cx="418404" cy="139067"/>
            </a:xfrm>
            <a:custGeom>
              <a:avLst/>
              <a:gdLst/>
              <a:ahLst/>
              <a:cxnLst/>
              <a:rect l="l" t="t" r="r" b="b"/>
              <a:pathLst>
                <a:path w="18792" h="6246" extrusionOk="0">
                  <a:moveTo>
                    <a:pt x="0" y="0"/>
                  </a:moveTo>
                  <a:lnTo>
                    <a:pt x="0" y="6245"/>
                  </a:lnTo>
                  <a:lnTo>
                    <a:pt x="2274" y="6245"/>
                  </a:lnTo>
                  <a:lnTo>
                    <a:pt x="3159" y="4485"/>
                  </a:lnTo>
                  <a:lnTo>
                    <a:pt x="15632" y="4485"/>
                  </a:lnTo>
                  <a:lnTo>
                    <a:pt x="16517" y="6245"/>
                  </a:lnTo>
                  <a:lnTo>
                    <a:pt x="18791" y="6245"/>
                  </a:lnTo>
                  <a:lnTo>
                    <a:pt x="1879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6;p69">
              <a:extLst>
                <a:ext uri="{FF2B5EF4-FFF2-40B4-BE49-F238E27FC236}">
                  <a16:creationId xmlns:a16="http://schemas.microsoft.com/office/drawing/2014/main" id="{C429ECA2-A9E5-2C5A-984C-3E32EB23B3EB}"/>
                </a:ext>
              </a:extLst>
            </p:cNvPr>
            <p:cNvSpPr/>
            <p:nvPr/>
          </p:nvSpPr>
          <p:spPr>
            <a:xfrm>
              <a:off x="3542442" y="3942356"/>
              <a:ext cx="99168" cy="71448"/>
            </a:xfrm>
            <a:custGeom>
              <a:avLst/>
              <a:gdLst/>
              <a:ahLst/>
              <a:cxnLst/>
              <a:rect l="l" t="t" r="r" b="b"/>
              <a:pathLst>
                <a:path w="4454" h="3209" extrusionOk="0">
                  <a:moveTo>
                    <a:pt x="0" y="0"/>
                  </a:moveTo>
                  <a:lnTo>
                    <a:pt x="0" y="3209"/>
                  </a:lnTo>
                  <a:lnTo>
                    <a:pt x="4454" y="3209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7;p69">
              <a:extLst>
                <a:ext uri="{FF2B5EF4-FFF2-40B4-BE49-F238E27FC236}">
                  <a16:creationId xmlns:a16="http://schemas.microsoft.com/office/drawing/2014/main" id="{F2272D52-CB18-0DE4-9E58-BA495D4E4D06}"/>
                </a:ext>
              </a:extLst>
            </p:cNvPr>
            <p:cNvSpPr/>
            <p:nvPr/>
          </p:nvSpPr>
          <p:spPr>
            <a:xfrm>
              <a:off x="3592850" y="3942356"/>
              <a:ext cx="48760" cy="71448"/>
            </a:xfrm>
            <a:custGeom>
              <a:avLst/>
              <a:gdLst/>
              <a:ahLst/>
              <a:cxnLst/>
              <a:rect l="l" t="t" r="r" b="b"/>
              <a:pathLst>
                <a:path w="2190" h="3209" extrusionOk="0">
                  <a:moveTo>
                    <a:pt x="1" y="0"/>
                  </a:moveTo>
                  <a:lnTo>
                    <a:pt x="1" y="3209"/>
                  </a:lnTo>
                  <a:lnTo>
                    <a:pt x="2190" y="3209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8;p69">
              <a:extLst>
                <a:ext uri="{FF2B5EF4-FFF2-40B4-BE49-F238E27FC236}">
                  <a16:creationId xmlns:a16="http://schemas.microsoft.com/office/drawing/2014/main" id="{8E02F8AD-AAEA-6CB6-877B-89833939B592}"/>
                </a:ext>
              </a:extLst>
            </p:cNvPr>
            <p:cNvSpPr/>
            <p:nvPr/>
          </p:nvSpPr>
          <p:spPr>
            <a:xfrm>
              <a:off x="3592850" y="3725783"/>
              <a:ext cx="208400" cy="139067"/>
            </a:xfrm>
            <a:custGeom>
              <a:avLst/>
              <a:gdLst/>
              <a:ahLst/>
              <a:cxnLst/>
              <a:rect l="l" t="t" r="r" b="b"/>
              <a:pathLst>
                <a:path w="9360" h="6246" extrusionOk="0">
                  <a:moveTo>
                    <a:pt x="1" y="0"/>
                  </a:moveTo>
                  <a:lnTo>
                    <a:pt x="1" y="4485"/>
                  </a:lnTo>
                  <a:lnTo>
                    <a:pt x="6200" y="4485"/>
                  </a:lnTo>
                  <a:lnTo>
                    <a:pt x="7085" y="6245"/>
                  </a:lnTo>
                  <a:lnTo>
                    <a:pt x="9359" y="6245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69;p69">
              <a:extLst>
                <a:ext uri="{FF2B5EF4-FFF2-40B4-BE49-F238E27FC236}">
                  <a16:creationId xmlns:a16="http://schemas.microsoft.com/office/drawing/2014/main" id="{53025717-DA61-1C95-32A3-2ECFF3034131}"/>
                </a:ext>
              </a:extLst>
            </p:cNvPr>
            <p:cNvSpPr/>
            <p:nvPr/>
          </p:nvSpPr>
          <p:spPr>
            <a:xfrm>
              <a:off x="3592850" y="3629107"/>
              <a:ext cx="36158" cy="68732"/>
            </a:xfrm>
            <a:custGeom>
              <a:avLst/>
              <a:gdLst/>
              <a:ahLst/>
              <a:cxnLst/>
              <a:rect l="l" t="t" r="r" b="b"/>
              <a:pathLst>
                <a:path w="1624" h="3087" extrusionOk="0">
                  <a:moveTo>
                    <a:pt x="1" y="0"/>
                  </a:moveTo>
                  <a:lnTo>
                    <a:pt x="1" y="2560"/>
                  </a:lnTo>
                  <a:lnTo>
                    <a:pt x="38" y="2579"/>
                  </a:lnTo>
                  <a:lnTo>
                    <a:pt x="1004" y="3087"/>
                  </a:lnTo>
                  <a:lnTo>
                    <a:pt x="812" y="1970"/>
                  </a:lnTo>
                  <a:lnTo>
                    <a:pt x="1624" y="1180"/>
                  </a:lnTo>
                  <a:lnTo>
                    <a:pt x="503" y="1017"/>
                  </a:lnTo>
                  <a:lnTo>
                    <a:pt x="3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6426200" y="2647135"/>
            <a:ext cx="510789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특수 룰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자신이 죽지 않고 적을 연속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회 처치한 플레이어에게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플레이어 좌우에 </a:t>
            </a:r>
            <a:r>
              <a:rPr lang="en-US" altLang="ko-KR" dirty="0">
                <a:solidFill>
                  <a:srgbClr val="396E9A"/>
                </a:solidFill>
                <a:latin typeface="+mj-ea"/>
                <a:ea typeface="+mj-ea"/>
              </a:rPr>
              <a:t>‘</a:t>
            </a:r>
            <a:r>
              <a:rPr lang="ko-KR" altLang="en-US" dirty="0" err="1">
                <a:solidFill>
                  <a:srgbClr val="396E9A"/>
                </a:solidFill>
                <a:latin typeface="+mj-ea"/>
                <a:ea typeface="+mj-ea"/>
              </a:rPr>
              <a:t>윙맨</a:t>
            </a:r>
            <a:r>
              <a:rPr lang="en-US" altLang="ko-KR" dirty="0">
                <a:solidFill>
                  <a:srgbClr val="396E9A"/>
                </a:solidFill>
                <a:latin typeface="+mj-ea"/>
                <a:ea typeface="+mj-ea"/>
              </a:rPr>
              <a:t>‘ </a:t>
            </a:r>
            <a:r>
              <a:rPr lang="ko-KR" altLang="en-US" dirty="0">
                <a:solidFill>
                  <a:srgbClr val="396E9A"/>
                </a:solidFill>
                <a:latin typeface="+mj-ea"/>
                <a:ea typeface="+mj-ea"/>
              </a:rPr>
              <a:t>보조 기체가 생성</a:t>
            </a:r>
            <a:r>
              <a:rPr lang="ko-KR" altLang="en-US" dirty="0">
                <a:latin typeface="+mj-ea"/>
                <a:ea typeface="+mj-ea"/>
              </a:rPr>
              <a:t>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96E9A"/>
                </a:solidFill>
                <a:latin typeface="+mj-ea"/>
                <a:ea typeface="+mj-ea"/>
              </a:rPr>
              <a:t>윙맨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플레이어를 따라다니며 오로지 플레이어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사격 시 </a:t>
            </a:r>
            <a:r>
              <a:rPr lang="ko-KR" altLang="en-US" dirty="0">
                <a:solidFill>
                  <a:srgbClr val="396E9A"/>
                </a:solidFill>
                <a:latin typeface="+mj-ea"/>
                <a:ea typeface="+mj-ea"/>
              </a:rPr>
              <a:t>보조로 지원 사격</a:t>
            </a:r>
            <a:r>
              <a:rPr lang="ko-KR" altLang="en-US" dirty="0">
                <a:latin typeface="+mj-ea"/>
                <a:ea typeface="+mj-ea"/>
              </a:rPr>
              <a:t>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74A232-8750-F967-7A86-567937E59EC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09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EE86D4-B88A-B491-14F4-592F41AEEED6}"/>
              </a:ext>
            </a:extLst>
          </p:cNvPr>
          <p:cNvGrpSpPr/>
          <p:nvPr/>
        </p:nvGrpSpPr>
        <p:grpSpPr>
          <a:xfrm>
            <a:off x="832325" y="1253416"/>
            <a:ext cx="988329" cy="375021"/>
            <a:chOff x="832325" y="1253416"/>
            <a:chExt cx="988329" cy="3750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635A4-8167-BA3C-E614-EE744E71B5EE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D21F8-D90C-DEF5-6323-F8DB581F11AA}"/>
                </a:ext>
              </a:extLst>
            </p:cNvPr>
            <p:cNvSpPr txBox="1"/>
            <p:nvPr/>
          </p:nvSpPr>
          <p:spPr>
            <a:xfrm>
              <a:off x="1235237" y="1259105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spc="-150">
                  <a:solidFill>
                    <a:schemeClr val="tx1"/>
                  </a:solidFill>
                  <a:latin typeface="+mj-ea"/>
                  <a:ea typeface="+mj-ea"/>
                </a:rPr>
                <a:t>PVP</a:t>
              </a:r>
              <a:endPara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Google Shape;1759;p69">
            <a:extLst>
              <a:ext uri="{FF2B5EF4-FFF2-40B4-BE49-F238E27FC236}">
                <a16:creationId xmlns:a16="http://schemas.microsoft.com/office/drawing/2014/main" id="{51696367-66FD-105A-34B5-8800AB781BC8}"/>
              </a:ext>
            </a:extLst>
          </p:cNvPr>
          <p:cNvGrpSpPr/>
          <p:nvPr/>
        </p:nvGrpSpPr>
        <p:grpSpPr>
          <a:xfrm>
            <a:off x="3760579" y="4077420"/>
            <a:ext cx="727321" cy="617331"/>
            <a:chOff x="3382845" y="3536796"/>
            <a:chExt cx="418406" cy="477008"/>
          </a:xfrm>
        </p:grpSpPr>
        <p:sp>
          <p:nvSpPr>
            <p:cNvPr id="22" name="Google Shape;1760;p69">
              <a:extLst>
                <a:ext uri="{FF2B5EF4-FFF2-40B4-BE49-F238E27FC236}">
                  <a16:creationId xmlns:a16="http://schemas.microsoft.com/office/drawing/2014/main" id="{33E3CA0D-0565-44C7-1D3A-A51A6A50E272}"/>
                </a:ext>
              </a:extLst>
            </p:cNvPr>
            <p:cNvSpPr/>
            <p:nvPr/>
          </p:nvSpPr>
          <p:spPr>
            <a:xfrm>
              <a:off x="3399188" y="3536796"/>
              <a:ext cx="385674" cy="216950"/>
            </a:xfrm>
            <a:custGeom>
              <a:avLst/>
              <a:gdLst/>
              <a:ahLst/>
              <a:cxnLst/>
              <a:rect l="l" t="t" r="r" b="b"/>
              <a:pathLst>
                <a:path w="17322" h="9744" extrusionOk="0">
                  <a:moveTo>
                    <a:pt x="8662" y="0"/>
                  </a:moveTo>
                  <a:cubicBezTo>
                    <a:pt x="6091" y="0"/>
                    <a:pt x="4038" y="781"/>
                    <a:pt x="2563" y="2322"/>
                  </a:cubicBezTo>
                  <a:cubicBezTo>
                    <a:pt x="1" y="5000"/>
                    <a:pt x="145" y="8975"/>
                    <a:pt x="153" y="9144"/>
                  </a:cubicBezTo>
                  <a:lnTo>
                    <a:pt x="178" y="9744"/>
                  </a:lnTo>
                  <a:lnTo>
                    <a:pt x="17144" y="9744"/>
                  </a:lnTo>
                  <a:lnTo>
                    <a:pt x="17170" y="9144"/>
                  </a:lnTo>
                  <a:cubicBezTo>
                    <a:pt x="17178" y="8976"/>
                    <a:pt x="17321" y="5000"/>
                    <a:pt x="14759" y="2322"/>
                  </a:cubicBezTo>
                  <a:cubicBezTo>
                    <a:pt x="13292" y="789"/>
                    <a:pt x="11254" y="8"/>
                    <a:pt x="869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761;p69">
              <a:extLst>
                <a:ext uri="{FF2B5EF4-FFF2-40B4-BE49-F238E27FC236}">
                  <a16:creationId xmlns:a16="http://schemas.microsoft.com/office/drawing/2014/main" id="{D968B931-E5B5-1A9E-2720-C399CE301AFA}"/>
                </a:ext>
              </a:extLst>
            </p:cNvPr>
            <p:cNvSpPr/>
            <p:nvPr/>
          </p:nvSpPr>
          <p:spPr>
            <a:xfrm>
              <a:off x="3592850" y="3536796"/>
              <a:ext cx="192013" cy="216950"/>
            </a:xfrm>
            <a:custGeom>
              <a:avLst/>
              <a:gdLst/>
              <a:ahLst/>
              <a:cxnLst/>
              <a:rect l="l" t="t" r="r" b="b"/>
              <a:pathLst>
                <a:path w="8624" h="9744" extrusionOk="0">
                  <a:moveTo>
                    <a:pt x="1" y="0"/>
                  </a:moveTo>
                  <a:lnTo>
                    <a:pt x="1" y="9744"/>
                  </a:lnTo>
                  <a:lnTo>
                    <a:pt x="8446" y="9744"/>
                  </a:lnTo>
                  <a:lnTo>
                    <a:pt x="8472" y="9144"/>
                  </a:lnTo>
                  <a:cubicBezTo>
                    <a:pt x="8480" y="8976"/>
                    <a:pt x="8623" y="5000"/>
                    <a:pt x="6061" y="2322"/>
                  </a:cubicBezTo>
                  <a:cubicBezTo>
                    <a:pt x="4594" y="789"/>
                    <a:pt x="2556" y="8"/>
                    <a:pt x="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762;p69">
              <a:extLst>
                <a:ext uri="{FF2B5EF4-FFF2-40B4-BE49-F238E27FC236}">
                  <a16:creationId xmlns:a16="http://schemas.microsoft.com/office/drawing/2014/main" id="{CB319DD2-128E-6D02-0E8D-5F2506F0A699}"/>
                </a:ext>
              </a:extLst>
            </p:cNvPr>
            <p:cNvSpPr/>
            <p:nvPr/>
          </p:nvSpPr>
          <p:spPr>
            <a:xfrm>
              <a:off x="3625001" y="3829627"/>
              <a:ext cx="137909" cy="160353"/>
            </a:xfrm>
            <a:custGeom>
              <a:avLst/>
              <a:gdLst/>
              <a:ahLst/>
              <a:cxnLst/>
              <a:rect l="l" t="t" r="r" b="b"/>
              <a:pathLst>
                <a:path w="6194" h="7202" extrusionOk="0">
                  <a:moveTo>
                    <a:pt x="4941" y="0"/>
                  </a:moveTo>
                  <a:cubicBezTo>
                    <a:pt x="4940" y="12"/>
                    <a:pt x="4855" y="1287"/>
                    <a:pt x="4190" y="2676"/>
                  </a:cubicBezTo>
                  <a:cubicBezTo>
                    <a:pt x="3320" y="4496"/>
                    <a:pt x="1910" y="5604"/>
                    <a:pt x="1" y="5968"/>
                  </a:cubicBezTo>
                  <a:lnTo>
                    <a:pt x="235" y="7201"/>
                  </a:lnTo>
                  <a:cubicBezTo>
                    <a:pt x="2527" y="6764"/>
                    <a:pt x="4286" y="5387"/>
                    <a:pt x="5323" y="3218"/>
                  </a:cubicBezTo>
                  <a:cubicBezTo>
                    <a:pt x="6091" y="1611"/>
                    <a:pt x="6189" y="139"/>
                    <a:pt x="6194" y="78"/>
                  </a:cubicBezTo>
                  <a:lnTo>
                    <a:pt x="4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3;p69">
              <a:extLst>
                <a:ext uri="{FF2B5EF4-FFF2-40B4-BE49-F238E27FC236}">
                  <a16:creationId xmlns:a16="http://schemas.microsoft.com/office/drawing/2014/main" id="{A7912913-C290-D268-F37A-3ECEBDE9FA8C}"/>
                </a:ext>
              </a:extLst>
            </p:cNvPr>
            <p:cNvSpPr/>
            <p:nvPr/>
          </p:nvSpPr>
          <p:spPr>
            <a:xfrm>
              <a:off x="3421164" y="3829583"/>
              <a:ext cx="137909" cy="160397"/>
            </a:xfrm>
            <a:custGeom>
              <a:avLst/>
              <a:gdLst/>
              <a:ahLst/>
              <a:cxnLst/>
              <a:rect l="l" t="t" r="r" b="b"/>
              <a:pathLst>
                <a:path w="6194" h="7204" extrusionOk="0">
                  <a:moveTo>
                    <a:pt x="1253" y="1"/>
                  </a:moveTo>
                  <a:lnTo>
                    <a:pt x="1" y="80"/>
                  </a:lnTo>
                  <a:cubicBezTo>
                    <a:pt x="4" y="141"/>
                    <a:pt x="102" y="1613"/>
                    <a:pt x="871" y="3220"/>
                  </a:cubicBezTo>
                  <a:cubicBezTo>
                    <a:pt x="1909" y="5389"/>
                    <a:pt x="3667" y="6766"/>
                    <a:pt x="5958" y="7203"/>
                  </a:cubicBezTo>
                  <a:lnTo>
                    <a:pt x="6194" y="5970"/>
                  </a:lnTo>
                  <a:cubicBezTo>
                    <a:pt x="4296" y="5609"/>
                    <a:pt x="2893" y="4513"/>
                    <a:pt x="2021" y="2714"/>
                  </a:cubicBezTo>
                  <a:cubicBezTo>
                    <a:pt x="1346" y="1324"/>
                    <a:pt x="1253" y="14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4;p69">
              <a:extLst>
                <a:ext uri="{FF2B5EF4-FFF2-40B4-BE49-F238E27FC236}">
                  <a16:creationId xmlns:a16="http://schemas.microsoft.com/office/drawing/2014/main" id="{35D13B33-DF78-2302-B8FC-E2A8D9E620D2}"/>
                </a:ext>
              </a:extLst>
            </p:cNvPr>
            <p:cNvSpPr/>
            <p:nvPr/>
          </p:nvSpPr>
          <p:spPr>
            <a:xfrm>
              <a:off x="3556736" y="3629107"/>
              <a:ext cx="72272" cy="68732"/>
            </a:xfrm>
            <a:custGeom>
              <a:avLst/>
              <a:gdLst/>
              <a:ahLst/>
              <a:cxnLst/>
              <a:rect l="l" t="t" r="r" b="b"/>
              <a:pathLst>
                <a:path w="3246" h="3087" extrusionOk="0">
                  <a:moveTo>
                    <a:pt x="1623" y="0"/>
                  </a:moveTo>
                  <a:lnTo>
                    <a:pt x="1121" y="1017"/>
                  </a:lnTo>
                  <a:lnTo>
                    <a:pt x="0" y="1180"/>
                  </a:lnTo>
                  <a:lnTo>
                    <a:pt x="812" y="1970"/>
                  </a:lnTo>
                  <a:lnTo>
                    <a:pt x="620" y="3087"/>
                  </a:lnTo>
                  <a:lnTo>
                    <a:pt x="1623" y="2560"/>
                  </a:lnTo>
                  <a:lnTo>
                    <a:pt x="1660" y="2579"/>
                  </a:lnTo>
                  <a:lnTo>
                    <a:pt x="2626" y="3087"/>
                  </a:lnTo>
                  <a:lnTo>
                    <a:pt x="2434" y="1970"/>
                  </a:lnTo>
                  <a:lnTo>
                    <a:pt x="3246" y="1180"/>
                  </a:lnTo>
                  <a:lnTo>
                    <a:pt x="2125" y="1017"/>
                  </a:lnTo>
                  <a:lnTo>
                    <a:pt x="1660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5;p69">
              <a:extLst>
                <a:ext uri="{FF2B5EF4-FFF2-40B4-BE49-F238E27FC236}">
                  <a16:creationId xmlns:a16="http://schemas.microsoft.com/office/drawing/2014/main" id="{23410790-6A8A-B3AF-7D90-175203D10EF8}"/>
                </a:ext>
              </a:extLst>
            </p:cNvPr>
            <p:cNvSpPr/>
            <p:nvPr/>
          </p:nvSpPr>
          <p:spPr>
            <a:xfrm>
              <a:off x="3382845" y="3725783"/>
              <a:ext cx="418404" cy="139067"/>
            </a:xfrm>
            <a:custGeom>
              <a:avLst/>
              <a:gdLst/>
              <a:ahLst/>
              <a:cxnLst/>
              <a:rect l="l" t="t" r="r" b="b"/>
              <a:pathLst>
                <a:path w="18792" h="6246" extrusionOk="0">
                  <a:moveTo>
                    <a:pt x="0" y="0"/>
                  </a:moveTo>
                  <a:lnTo>
                    <a:pt x="0" y="6245"/>
                  </a:lnTo>
                  <a:lnTo>
                    <a:pt x="2274" y="6245"/>
                  </a:lnTo>
                  <a:lnTo>
                    <a:pt x="3159" y="4485"/>
                  </a:lnTo>
                  <a:lnTo>
                    <a:pt x="15632" y="4485"/>
                  </a:lnTo>
                  <a:lnTo>
                    <a:pt x="16517" y="6245"/>
                  </a:lnTo>
                  <a:lnTo>
                    <a:pt x="18791" y="6245"/>
                  </a:lnTo>
                  <a:lnTo>
                    <a:pt x="1879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6;p69">
              <a:extLst>
                <a:ext uri="{FF2B5EF4-FFF2-40B4-BE49-F238E27FC236}">
                  <a16:creationId xmlns:a16="http://schemas.microsoft.com/office/drawing/2014/main" id="{F86752DF-23C0-A953-9CBE-8914203E3EE3}"/>
                </a:ext>
              </a:extLst>
            </p:cNvPr>
            <p:cNvSpPr/>
            <p:nvPr/>
          </p:nvSpPr>
          <p:spPr>
            <a:xfrm>
              <a:off x="3542442" y="3942356"/>
              <a:ext cx="99168" cy="71448"/>
            </a:xfrm>
            <a:custGeom>
              <a:avLst/>
              <a:gdLst/>
              <a:ahLst/>
              <a:cxnLst/>
              <a:rect l="l" t="t" r="r" b="b"/>
              <a:pathLst>
                <a:path w="4454" h="3209" extrusionOk="0">
                  <a:moveTo>
                    <a:pt x="0" y="0"/>
                  </a:moveTo>
                  <a:lnTo>
                    <a:pt x="0" y="3209"/>
                  </a:lnTo>
                  <a:lnTo>
                    <a:pt x="4454" y="3209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7;p69">
              <a:extLst>
                <a:ext uri="{FF2B5EF4-FFF2-40B4-BE49-F238E27FC236}">
                  <a16:creationId xmlns:a16="http://schemas.microsoft.com/office/drawing/2014/main" id="{C1E4B0F4-1D1C-0B91-6AB0-D903E4014A60}"/>
                </a:ext>
              </a:extLst>
            </p:cNvPr>
            <p:cNvSpPr/>
            <p:nvPr/>
          </p:nvSpPr>
          <p:spPr>
            <a:xfrm>
              <a:off x="3592850" y="3942356"/>
              <a:ext cx="48760" cy="71448"/>
            </a:xfrm>
            <a:custGeom>
              <a:avLst/>
              <a:gdLst/>
              <a:ahLst/>
              <a:cxnLst/>
              <a:rect l="l" t="t" r="r" b="b"/>
              <a:pathLst>
                <a:path w="2190" h="3209" extrusionOk="0">
                  <a:moveTo>
                    <a:pt x="1" y="0"/>
                  </a:moveTo>
                  <a:lnTo>
                    <a:pt x="1" y="3209"/>
                  </a:lnTo>
                  <a:lnTo>
                    <a:pt x="2190" y="3209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8;p69">
              <a:extLst>
                <a:ext uri="{FF2B5EF4-FFF2-40B4-BE49-F238E27FC236}">
                  <a16:creationId xmlns:a16="http://schemas.microsoft.com/office/drawing/2014/main" id="{7927D60B-51A5-68DA-D7DA-C1DD6BC8BE49}"/>
                </a:ext>
              </a:extLst>
            </p:cNvPr>
            <p:cNvSpPr/>
            <p:nvPr/>
          </p:nvSpPr>
          <p:spPr>
            <a:xfrm>
              <a:off x="3592850" y="3725783"/>
              <a:ext cx="208400" cy="139067"/>
            </a:xfrm>
            <a:custGeom>
              <a:avLst/>
              <a:gdLst/>
              <a:ahLst/>
              <a:cxnLst/>
              <a:rect l="l" t="t" r="r" b="b"/>
              <a:pathLst>
                <a:path w="9360" h="6246" extrusionOk="0">
                  <a:moveTo>
                    <a:pt x="1" y="0"/>
                  </a:moveTo>
                  <a:lnTo>
                    <a:pt x="1" y="4485"/>
                  </a:lnTo>
                  <a:lnTo>
                    <a:pt x="6200" y="4485"/>
                  </a:lnTo>
                  <a:lnTo>
                    <a:pt x="7085" y="6245"/>
                  </a:lnTo>
                  <a:lnTo>
                    <a:pt x="9359" y="6245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769;p69">
              <a:extLst>
                <a:ext uri="{FF2B5EF4-FFF2-40B4-BE49-F238E27FC236}">
                  <a16:creationId xmlns:a16="http://schemas.microsoft.com/office/drawing/2014/main" id="{F94DB148-AD33-28DB-D164-53EA5C23B542}"/>
                </a:ext>
              </a:extLst>
            </p:cNvPr>
            <p:cNvSpPr/>
            <p:nvPr/>
          </p:nvSpPr>
          <p:spPr>
            <a:xfrm>
              <a:off x="3592850" y="3629107"/>
              <a:ext cx="36158" cy="68732"/>
            </a:xfrm>
            <a:custGeom>
              <a:avLst/>
              <a:gdLst/>
              <a:ahLst/>
              <a:cxnLst/>
              <a:rect l="l" t="t" r="r" b="b"/>
              <a:pathLst>
                <a:path w="1624" h="3087" extrusionOk="0">
                  <a:moveTo>
                    <a:pt x="1" y="0"/>
                  </a:moveTo>
                  <a:lnTo>
                    <a:pt x="1" y="2560"/>
                  </a:lnTo>
                  <a:lnTo>
                    <a:pt x="38" y="2579"/>
                  </a:lnTo>
                  <a:lnTo>
                    <a:pt x="1004" y="3087"/>
                  </a:lnTo>
                  <a:lnTo>
                    <a:pt x="812" y="1970"/>
                  </a:lnTo>
                  <a:lnTo>
                    <a:pt x="1624" y="1180"/>
                  </a:lnTo>
                  <a:lnTo>
                    <a:pt x="503" y="1017"/>
                  </a:lnTo>
                  <a:lnTo>
                    <a:pt x="3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759;p69">
            <a:extLst>
              <a:ext uri="{FF2B5EF4-FFF2-40B4-BE49-F238E27FC236}">
                <a16:creationId xmlns:a16="http://schemas.microsoft.com/office/drawing/2014/main" id="{0B1BB509-BAE0-FE7F-EA77-60D94F40C918}"/>
              </a:ext>
            </a:extLst>
          </p:cNvPr>
          <p:cNvGrpSpPr/>
          <p:nvPr/>
        </p:nvGrpSpPr>
        <p:grpSpPr>
          <a:xfrm>
            <a:off x="1697351" y="4076402"/>
            <a:ext cx="727321" cy="617331"/>
            <a:chOff x="3382845" y="3536796"/>
            <a:chExt cx="418406" cy="477008"/>
          </a:xfrm>
        </p:grpSpPr>
        <p:sp>
          <p:nvSpPr>
            <p:cNvPr id="38" name="Google Shape;1760;p69">
              <a:extLst>
                <a:ext uri="{FF2B5EF4-FFF2-40B4-BE49-F238E27FC236}">
                  <a16:creationId xmlns:a16="http://schemas.microsoft.com/office/drawing/2014/main" id="{AA2BBAED-9857-DF22-6083-B7D0E4F30F9A}"/>
                </a:ext>
              </a:extLst>
            </p:cNvPr>
            <p:cNvSpPr/>
            <p:nvPr/>
          </p:nvSpPr>
          <p:spPr>
            <a:xfrm>
              <a:off x="3399188" y="3536796"/>
              <a:ext cx="385674" cy="216950"/>
            </a:xfrm>
            <a:custGeom>
              <a:avLst/>
              <a:gdLst/>
              <a:ahLst/>
              <a:cxnLst/>
              <a:rect l="l" t="t" r="r" b="b"/>
              <a:pathLst>
                <a:path w="17322" h="9744" extrusionOk="0">
                  <a:moveTo>
                    <a:pt x="8662" y="0"/>
                  </a:moveTo>
                  <a:cubicBezTo>
                    <a:pt x="6091" y="0"/>
                    <a:pt x="4038" y="781"/>
                    <a:pt x="2563" y="2322"/>
                  </a:cubicBezTo>
                  <a:cubicBezTo>
                    <a:pt x="1" y="5000"/>
                    <a:pt x="145" y="8975"/>
                    <a:pt x="153" y="9144"/>
                  </a:cubicBezTo>
                  <a:lnTo>
                    <a:pt x="178" y="9744"/>
                  </a:lnTo>
                  <a:lnTo>
                    <a:pt x="17144" y="9744"/>
                  </a:lnTo>
                  <a:lnTo>
                    <a:pt x="17170" y="9144"/>
                  </a:lnTo>
                  <a:cubicBezTo>
                    <a:pt x="17178" y="8976"/>
                    <a:pt x="17321" y="5000"/>
                    <a:pt x="14759" y="2322"/>
                  </a:cubicBezTo>
                  <a:cubicBezTo>
                    <a:pt x="13292" y="789"/>
                    <a:pt x="11254" y="8"/>
                    <a:pt x="869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761;p69">
              <a:extLst>
                <a:ext uri="{FF2B5EF4-FFF2-40B4-BE49-F238E27FC236}">
                  <a16:creationId xmlns:a16="http://schemas.microsoft.com/office/drawing/2014/main" id="{9A886C06-AAB3-05E9-F794-D74DD33F0C89}"/>
                </a:ext>
              </a:extLst>
            </p:cNvPr>
            <p:cNvSpPr/>
            <p:nvPr/>
          </p:nvSpPr>
          <p:spPr>
            <a:xfrm>
              <a:off x="3592850" y="3536796"/>
              <a:ext cx="192013" cy="216950"/>
            </a:xfrm>
            <a:custGeom>
              <a:avLst/>
              <a:gdLst/>
              <a:ahLst/>
              <a:cxnLst/>
              <a:rect l="l" t="t" r="r" b="b"/>
              <a:pathLst>
                <a:path w="8624" h="9744" extrusionOk="0">
                  <a:moveTo>
                    <a:pt x="1" y="0"/>
                  </a:moveTo>
                  <a:lnTo>
                    <a:pt x="1" y="9744"/>
                  </a:lnTo>
                  <a:lnTo>
                    <a:pt x="8446" y="9744"/>
                  </a:lnTo>
                  <a:lnTo>
                    <a:pt x="8472" y="9144"/>
                  </a:lnTo>
                  <a:cubicBezTo>
                    <a:pt x="8480" y="8976"/>
                    <a:pt x="8623" y="5000"/>
                    <a:pt x="6061" y="2322"/>
                  </a:cubicBezTo>
                  <a:cubicBezTo>
                    <a:pt x="4594" y="789"/>
                    <a:pt x="2556" y="8"/>
                    <a:pt x="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762;p69">
              <a:extLst>
                <a:ext uri="{FF2B5EF4-FFF2-40B4-BE49-F238E27FC236}">
                  <a16:creationId xmlns:a16="http://schemas.microsoft.com/office/drawing/2014/main" id="{83EDB45E-04F1-A223-7BDA-9343C1EE4B75}"/>
                </a:ext>
              </a:extLst>
            </p:cNvPr>
            <p:cNvSpPr/>
            <p:nvPr/>
          </p:nvSpPr>
          <p:spPr>
            <a:xfrm>
              <a:off x="3625001" y="3829627"/>
              <a:ext cx="137909" cy="160353"/>
            </a:xfrm>
            <a:custGeom>
              <a:avLst/>
              <a:gdLst/>
              <a:ahLst/>
              <a:cxnLst/>
              <a:rect l="l" t="t" r="r" b="b"/>
              <a:pathLst>
                <a:path w="6194" h="7202" extrusionOk="0">
                  <a:moveTo>
                    <a:pt x="4941" y="0"/>
                  </a:moveTo>
                  <a:cubicBezTo>
                    <a:pt x="4940" y="12"/>
                    <a:pt x="4855" y="1287"/>
                    <a:pt x="4190" y="2676"/>
                  </a:cubicBezTo>
                  <a:cubicBezTo>
                    <a:pt x="3320" y="4496"/>
                    <a:pt x="1910" y="5604"/>
                    <a:pt x="1" y="5968"/>
                  </a:cubicBezTo>
                  <a:lnTo>
                    <a:pt x="235" y="7201"/>
                  </a:lnTo>
                  <a:cubicBezTo>
                    <a:pt x="2527" y="6764"/>
                    <a:pt x="4286" y="5387"/>
                    <a:pt x="5323" y="3218"/>
                  </a:cubicBezTo>
                  <a:cubicBezTo>
                    <a:pt x="6091" y="1611"/>
                    <a:pt x="6189" y="139"/>
                    <a:pt x="6194" y="78"/>
                  </a:cubicBezTo>
                  <a:lnTo>
                    <a:pt x="4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3;p69">
              <a:extLst>
                <a:ext uri="{FF2B5EF4-FFF2-40B4-BE49-F238E27FC236}">
                  <a16:creationId xmlns:a16="http://schemas.microsoft.com/office/drawing/2014/main" id="{20280107-4C03-48C8-6E54-72396BD3EBDE}"/>
                </a:ext>
              </a:extLst>
            </p:cNvPr>
            <p:cNvSpPr/>
            <p:nvPr/>
          </p:nvSpPr>
          <p:spPr>
            <a:xfrm>
              <a:off x="3421164" y="3829583"/>
              <a:ext cx="137909" cy="160397"/>
            </a:xfrm>
            <a:custGeom>
              <a:avLst/>
              <a:gdLst/>
              <a:ahLst/>
              <a:cxnLst/>
              <a:rect l="l" t="t" r="r" b="b"/>
              <a:pathLst>
                <a:path w="6194" h="7204" extrusionOk="0">
                  <a:moveTo>
                    <a:pt x="1253" y="1"/>
                  </a:moveTo>
                  <a:lnTo>
                    <a:pt x="1" y="80"/>
                  </a:lnTo>
                  <a:cubicBezTo>
                    <a:pt x="4" y="141"/>
                    <a:pt x="102" y="1613"/>
                    <a:pt x="871" y="3220"/>
                  </a:cubicBezTo>
                  <a:cubicBezTo>
                    <a:pt x="1909" y="5389"/>
                    <a:pt x="3667" y="6766"/>
                    <a:pt x="5958" y="7203"/>
                  </a:cubicBezTo>
                  <a:lnTo>
                    <a:pt x="6194" y="5970"/>
                  </a:lnTo>
                  <a:cubicBezTo>
                    <a:pt x="4296" y="5609"/>
                    <a:pt x="2893" y="4513"/>
                    <a:pt x="2021" y="2714"/>
                  </a:cubicBezTo>
                  <a:cubicBezTo>
                    <a:pt x="1346" y="1324"/>
                    <a:pt x="1253" y="14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4;p69">
              <a:extLst>
                <a:ext uri="{FF2B5EF4-FFF2-40B4-BE49-F238E27FC236}">
                  <a16:creationId xmlns:a16="http://schemas.microsoft.com/office/drawing/2014/main" id="{DC5DFD34-5F7D-EEDB-B48A-0F860148B16D}"/>
                </a:ext>
              </a:extLst>
            </p:cNvPr>
            <p:cNvSpPr/>
            <p:nvPr/>
          </p:nvSpPr>
          <p:spPr>
            <a:xfrm>
              <a:off x="3556736" y="3629107"/>
              <a:ext cx="72272" cy="68732"/>
            </a:xfrm>
            <a:custGeom>
              <a:avLst/>
              <a:gdLst/>
              <a:ahLst/>
              <a:cxnLst/>
              <a:rect l="l" t="t" r="r" b="b"/>
              <a:pathLst>
                <a:path w="3246" h="3087" extrusionOk="0">
                  <a:moveTo>
                    <a:pt x="1623" y="0"/>
                  </a:moveTo>
                  <a:lnTo>
                    <a:pt x="1121" y="1017"/>
                  </a:lnTo>
                  <a:lnTo>
                    <a:pt x="0" y="1180"/>
                  </a:lnTo>
                  <a:lnTo>
                    <a:pt x="812" y="1970"/>
                  </a:lnTo>
                  <a:lnTo>
                    <a:pt x="620" y="3087"/>
                  </a:lnTo>
                  <a:lnTo>
                    <a:pt x="1623" y="2560"/>
                  </a:lnTo>
                  <a:lnTo>
                    <a:pt x="1660" y="2579"/>
                  </a:lnTo>
                  <a:lnTo>
                    <a:pt x="2626" y="3087"/>
                  </a:lnTo>
                  <a:lnTo>
                    <a:pt x="2434" y="1970"/>
                  </a:lnTo>
                  <a:lnTo>
                    <a:pt x="3246" y="1180"/>
                  </a:lnTo>
                  <a:lnTo>
                    <a:pt x="2125" y="1017"/>
                  </a:lnTo>
                  <a:lnTo>
                    <a:pt x="1660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65;p69">
              <a:extLst>
                <a:ext uri="{FF2B5EF4-FFF2-40B4-BE49-F238E27FC236}">
                  <a16:creationId xmlns:a16="http://schemas.microsoft.com/office/drawing/2014/main" id="{7C3C7242-D2B9-63C2-B22F-E8BE0101960A}"/>
                </a:ext>
              </a:extLst>
            </p:cNvPr>
            <p:cNvSpPr/>
            <p:nvPr/>
          </p:nvSpPr>
          <p:spPr>
            <a:xfrm>
              <a:off x="3382845" y="3725783"/>
              <a:ext cx="418404" cy="139067"/>
            </a:xfrm>
            <a:custGeom>
              <a:avLst/>
              <a:gdLst/>
              <a:ahLst/>
              <a:cxnLst/>
              <a:rect l="l" t="t" r="r" b="b"/>
              <a:pathLst>
                <a:path w="18792" h="6246" extrusionOk="0">
                  <a:moveTo>
                    <a:pt x="0" y="0"/>
                  </a:moveTo>
                  <a:lnTo>
                    <a:pt x="0" y="6245"/>
                  </a:lnTo>
                  <a:lnTo>
                    <a:pt x="2274" y="6245"/>
                  </a:lnTo>
                  <a:lnTo>
                    <a:pt x="3159" y="4485"/>
                  </a:lnTo>
                  <a:lnTo>
                    <a:pt x="15632" y="4485"/>
                  </a:lnTo>
                  <a:lnTo>
                    <a:pt x="16517" y="6245"/>
                  </a:lnTo>
                  <a:lnTo>
                    <a:pt x="18791" y="6245"/>
                  </a:lnTo>
                  <a:lnTo>
                    <a:pt x="1879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66;p69">
              <a:extLst>
                <a:ext uri="{FF2B5EF4-FFF2-40B4-BE49-F238E27FC236}">
                  <a16:creationId xmlns:a16="http://schemas.microsoft.com/office/drawing/2014/main" id="{FB834C97-6FE2-92EC-D3D3-DDF13157B955}"/>
                </a:ext>
              </a:extLst>
            </p:cNvPr>
            <p:cNvSpPr/>
            <p:nvPr/>
          </p:nvSpPr>
          <p:spPr>
            <a:xfrm>
              <a:off x="3542442" y="3942356"/>
              <a:ext cx="99168" cy="71448"/>
            </a:xfrm>
            <a:custGeom>
              <a:avLst/>
              <a:gdLst/>
              <a:ahLst/>
              <a:cxnLst/>
              <a:rect l="l" t="t" r="r" b="b"/>
              <a:pathLst>
                <a:path w="4454" h="3209" extrusionOk="0">
                  <a:moveTo>
                    <a:pt x="0" y="0"/>
                  </a:moveTo>
                  <a:lnTo>
                    <a:pt x="0" y="3209"/>
                  </a:lnTo>
                  <a:lnTo>
                    <a:pt x="4454" y="3209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67;p69">
              <a:extLst>
                <a:ext uri="{FF2B5EF4-FFF2-40B4-BE49-F238E27FC236}">
                  <a16:creationId xmlns:a16="http://schemas.microsoft.com/office/drawing/2014/main" id="{BAB19122-7184-7728-E4B9-13F9AEE15421}"/>
                </a:ext>
              </a:extLst>
            </p:cNvPr>
            <p:cNvSpPr/>
            <p:nvPr/>
          </p:nvSpPr>
          <p:spPr>
            <a:xfrm>
              <a:off x="3592850" y="3942356"/>
              <a:ext cx="48760" cy="71448"/>
            </a:xfrm>
            <a:custGeom>
              <a:avLst/>
              <a:gdLst/>
              <a:ahLst/>
              <a:cxnLst/>
              <a:rect l="l" t="t" r="r" b="b"/>
              <a:pathLst>
                <a:path w="2190" h="3209" extrusionOk="0">
                  <a:moveTo>
                    <a:pt x="1" y="0"/>
                  </a:moveTo>
                  <a:lnTo>
                    <a:pt x="1" y="3209"/>
                  </a:lnTo>
                  <a:lnTo>
                    <a:pt x="2190" y="3209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8;p69">
              <a:extLst>
                <a:ext uri="{FF2B5EF4-FFF2-40B4-BE49-F238E27FC236}">
                  <a16:creationId xmlns:a16="http://schemas.microsoft.com/office/drawing/2014/main" id="{A99149E5-3E0E-21ED-304C-3E82589A9DD6}"/>
                </a:ext>
              </a:extLst>
            </p:cNvPr>
            <p:cNvSpPr/>
            <p:nvPr/>
          </p:nvSpPr>
          <p:spPr>
            <a:xfrm>
              <a:off x="3592850" y="3725783"/>
              <a:ext cx="208400" cy="139067"/>
            </a:xfrm>
            <a:custGeom>
              <a:avLst/>
              <a:gdLst/>
              <a:ahLst/>
              <a:cxnLst/>
              <a:rect l="l" t="t" r="r" b="b"/>
              <a:pathLst>
                <a:path w="9360" h="6246" extrusionOk="0">
                  <a:moveTo>
                    <a:pt x="1" y="0"/>
                  </a:moveTo>
                  <a:lnTo>
                    <a:pt x="1" y="4485"/>
                  </a:lnTo>
                  <a:lnTo>
                    <a:pt x="6200" y="4485"/>
                  </a:lnTo>
                  <a:lnTo>
                    <a:pt x="7085" y="6245"/>
                  </a:lnTo>
                  <a:lnTo>
                    <a:pt x="9359" y="6245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769;p69">
              <a:extLst>
                <a:ext uri="{FF2B5EF4-FFF2-40B4-BE49-F238E27FC236}">
                  <a16:creationId xmlns:a16="http://schemas.microsoft.com/office/drawing/2014/main" id="{55722C1F-D28E-D4B6-21D3-89C1BA59252C}"/>
                </a:ext>
              </a:extLst>
            </p:cNvPr>
            <p:cNvSpPr/>
            <p:nvPr/>
          </p:nvSpPr>
          <p:spPr>
            <a:xfrm>
              <a:off x="3592850" y="3629107"/>
              <a:ext cx="36158" cy="68732"/>
            </a:xfrm>
            <a:custGeom>
              <a:avLst/>
              <a:gdLst/>
              <a:ahLst/>
              <a:cxnLst/>
              <a:rect l="l" t="t" r="r" b="b"/>
              <a:pathLst>
                <a:path w="1624" h="3087" extrusionOk="0">
                  <a:moveTo>
                    <a:pt x="1" y="0"/>
                  </a:moveTo>
                  <a:lnTo>
                    <a:pt x="1" y="2560"/>
                  </a:lnTo>
                  <a:lnTo>
                    <a:pt x="38" y="2579"/>
                  </a:lnTo>
                  <a:lnTo>
                    <a:pt x="1004" y="3087"/>
                  </a:lnTo>
                  <a:lnTo>
                    <a:pt x="812" y="1970"/>
                  </a:lnTo>
                  <a:lnTo>
                    <a:pt x="1624" y="1180"/>
                  </a:lnTo>
                  <a:lnTo>
                    <a:pt x="503" y="1017"/>
                  </a:lnTo>
                  <a:lnTo>
                    <a:pt x="3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390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모드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Mode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F3B5A2-A914-05A6-70FC-F2509DEF9FC5}"/>
              </a:ext>
            </a:extLst>
          </p:cNvPr>
          <p:cNvGrpSpPr/>
          <p:nvPr/>
        </p:nvGrpSpPr>
        <p:grpSpPr>
          <a:xfrm>
            <a:off x="1254397" y="1629000"/>
            <a:ext cx="3600000" cy="3600000"/>
            <a:chOff x="7337603" y="1629000"/>
            <a:chExt cx="3600000" cy="360000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B3CD962-A4DF-4807-81D5-4328295A2B77}"/>
                </a:ext>
              </a:extLst>
            </p:cNvPr>
            <p:cNvSpPr/>
            <p:nvPr/>
          </p:nvSpPr>
          <p:spPr>
            <a:xfrm>
              <a:off x="7337603" y="1629000"/>
              <a:ext cx="3600000" cy="360000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B99579-E9A1-6211-F01F-469EC4C9F2C2}"/>
                </a:ext>
              </a:extLst>
            </p:cNvPr>
            <p:cNvSpPr txBox="1"/>
            <p:nvPr/>
          </p:nvSpPr>
          <p:spPr>
            <a:xfrm>
              <a:off x="8814438" y="20223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PVE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grpSp>
          <p:nvGrpSpPr>
            <p:cNvPr id="15" name="Google Shape;491;p46">
              <a:extLst>
                <a:ext uri="{FF2B5EF4-FFF2-40B4-BE49-F238E27FC236}">
                  <a16:creationId xmlns:a16="http://schemas.microsoft.com/office/drawing/2014/main" id="{96921560-0CD5-5DE1-C11C-F94290CA34C6}"/>
                </a:ext>
              </a:extLst>
            </p:cNvPr>
            <p:cNvGrpSpPr/>
            <p:nvPr/>
          </p:nvGrpSpPr>
          <p:grpSpPr>
            <a:xfrm>
              <a:off x="8103196" y="2658732"/>
              <a:ext cx="2068814" cy="1998061"/>
              <a:chOff x="2109925" y="1041250"/>
              <a:chExt cx="427850" cy="535600"/>
            </a:xfrm>
          </p:grpSpPr>
          <p:sp>
            <p:nvSpPr>
              <p:cNvPr id="16" name="Google Shape;492;p46">
                <a:extLst>
                  <a:ext uri="{FF2B5EF4-FFF2-40B4-BE49-F238E27FC236}">
                    <a16:creationId xmlns:a16="http://schemas.microsoft.com/office/drawing/2014/main" id="{BF4A198D-6631-BC23-470F-F5724446F6D7}"/>
                  </a:ext>
                </a:extLst>
              </p:cNvPr>
              <p:cNvSpPr/>
              <p:nvPr/>
            </p:nvSpPr>
            <p:spPr>
              <a:xfrm>
                <a:off x="2262575" y="1041250"/>
                <a:ext cx="275200" cy="263650"/>
              </a:xfrm>
              <a:custGeom>
                <a:avLst/>
                <a:gdLst/>
                <a:ahLst/>
                <a:cxnLst/>
                <a:rect l="l" t="t" r="r" b="b"/>
                <a:pathLst>
                  <a:path w="11008" h="10546" extrusionOk="0">
                    <a:moveTo>
                      <a:pt x="4075" y="0"/>
                    </a:moveTo>
                    <a:lnTo>
                      <a:pt x="1885" y="4554"/>
                    </a:lnTo>
                    <a:lnTo>
                      <a:pt x="1" y="9290"/>
                    </a:lnTo>
                    <a:lnTo>
                      <a:pt x="1" y="10546"/>
                    </a:lnTo>
                    <a:lnTo>
                      <a:pt x="5935" y="10546"/>
                    </a:lnTo>
                    <a:lnTo>
                      <a:pt x="110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93;p46">
                <a:extLst>
                  <a:ext uri="{FF2B5EF4-FFF2-40B4-BE49-F238E27FC236}">
                    <a16:creationId xmlns:a16="http://schemas.microsoft.com/office/drawing/2014/main" id="{E609CE65-83C7-3EA3-DA4C-283E8C593221}"/>
                  </a:ext>
                </a:extLst>
              </p:cNvPr>
              <p:cNvSpPr/>
              <p:nvPr/>
            </p:nvSpPr>
            <p:spPr>
              <a:xfrm>
                <a:off x="2109925" y="1041250"/>
                <a:ext cx="300125" cy="2636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0545" extrusionOk="0">
                    <a:moveTo>
                      <a:pt x="0" y="0"/>
                    </a:moveTo>
                    <a:lnTo>
                      <a:pt x="5074" y="10544"/>
                    </a:lnTo>
                    <a:lnTo>
                      <a:pt x="12004" y="10544"/>
                    </a:lnTo>
                    <a:lnTo>
                      <a:pt x="69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94;p46">
                <a:extLst>
                  <a:ext uri="{FF2B5EF4-FFF2-40B4-BE49-F238E27FC236}">
                    <a16:creationId xmlns:a16="http://schemas.microsoft.com/office/drawing/2014/main" id="{F41DFD7E-F3F4-A3AF-C530-9032A1C066CA}"/>
                  </a:ext>
                </a:extLst>
              </p:cNvPr>
              <p:cNvSpPr/>
              <p:nvPr/>
            </p:nvSpPr>
            <p:spPr>
              <a:xfrm>
                <a:off x="2204750" y="1273475"/>
                <a:ext cx="2381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9527" h="3213" extrusionOk="0">
                    <a:moveTo>
                      <a:pt x="1" y="1"/>
                    </a:moveTo>
                    <a:lnTo>
                      <a:pt x="1" y="1257"/>
                    </a:lnTo>
                    <a:lnTo>
                      <a:pt x="4135" y="1257"/>
                    </a:lnTo>
                    <a:lnTo>
                      <a:pt x="4135" y="3212"/>
                    </a:lnTo>
                    <a:lnTo>
                      <a:pt x="5391" y="3212"/>
                    </a:lnTo>
                    <a:lnTo>
                      <a:pt x="5391" y="1257"/>
                    </a:lnTo>
                    <a:lnTo>
                      <a:pt x="9526" y="1257"/>
                    </a:lnTo>
                    <a:lnTo>
                      <a:pt x="9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95;p46">
                <a:extLst>
                  <a:ext uri="{FF2B5EF4-FFF2-40B4-BE49-F238E27FC236}">
                    <a16:creationId xmlns:a16="http://schemas.microsoft.com/office/drawing/2014/main" id="{8BF43D33-6485-8758-4D51-FB9FC43BD021}"/>
                  </a:ext>
                </a:extLst>
              </p:cNvPr>
              <p:cNvSpPr/>
              <p:nvPr/>
            </p:nvSpPr>
            <p:spPr>
              <a:xfrm>
                <a:off x="2323825" y="1273475"/>
                <a:ext cx="1191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3213" extrusionOk="0">
                    <a:moveTo>
                      <a:pt x="1" y="1"/>
                    </a:moveTo>
                    <a:lnTo>
                      <a:pt x="1" y="3212"/>
                    </a:lnTo>
                    <a:lnTo>
                      <a:pt x="628" y="3212"/>
                    </a:lnTo>
                    <a:lnTo>
                      <a:pt x="628" y="1257"/>
                    </a:lnTo>
                    <a:lnTo>
                      <a:pt x="4763" y="1257"/>
                    </a:lnTo>
                    <a:lnTo>
                      <a:pt x="47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96;p46">
                <a:extLst>
                  <a:ext uri="{FF2B5EF4-FFF2-40B4-BE49-F238E27FC236}">
                    <a16:creationId xmlns:a16="http://schemas.microsoft.com/office/drawing/2014/main" id="{AB8886CE-BB9D-72D7-8C49-DE40724C8772}"/>
                  </a:ext>
                </a:extLst>
              </p:cNvPr>
              <p:cNvSpPr/>
              <p:nvPr/>
            </p:nvSpPr>
            <p:spPr>
              <a:xfrm>
                <a:off x="2189375" y="1321100"/>
                <a:ext cx="268925" cy="255750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10230" extrusionOk="0">
                    <a:moveTo>
                      <a:pt x="5379" y="1"/>
                    </a:moveTo>
                    <a:lnTo>
                      <a:pt x="3716" y="3368"/>
                    </a:lnTo>
                    <a:lnTo>
                      <a:pt x="1" y="3907"/>
                    </a:lnTo>
                    <a:lnTo>
                      <a:pt x="2690" y="6528"/>
                    </a:lnTo>
                    <a:lnTo>
                      <a:pt x="2055" y="10230"/>
                    </a:lnTo>
                    <a:lnTo>
                      <a:pt x="5379" y="8481"/>
                    </a:lnTo>
                    <a:lnTo>
                      <a:pt x="8701" y="10230"/>
                    </a:lnTo>
                    <a:lnTo>
                      <a:pt x="8701" y="10230"/>
                    </a:lnTo>
                    <a:lnTo>
                      <a:pt x="8066" y="6528"/>
                    </a:lnTo>
                    <a:lnTo>
                      <a:pt x="10757" y="3908"/>
                    </a:lnTo>
                    <a:lnTo>
                      <a:pt x="7040" y="3368"/>
                    </a:lnTo>
                    <a:lnTo>
                      <a:pt x="5379" y="1"/>
                    </a:lnTo>
                    <a:close/>
                  </a:path>
                </a:pathLst>
              </a:custGeom>
              <a:solidFill>
                <a:srgbClr val="6BC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497;p46">
                <a:extLst>
                  <a:ext uri="{FF2B5EF4-FFF2-40B4-BE49-F238E27FC236}">
                    <a16:creationId xmlns:a16="http://schemas.microsoft.com/office/drawing/2014/main" id="{8582DFF3-F8F4-6639-58B2-5509DD935C09}"/>
                  </a:ext>
                </a:extLst>
              </p:cNvPr>
              <p:cNvSpPr/>
              <p:nvPr/>
            </p:nvSpPr>
            <p:spPr>
              <a:xfrm>
                <a:off x="2323825" y="1321100"/>
                <a:ext cx="134450" cy="255750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10230" extrusionOk="0">
                    <a:moveTo>
                      <a:pt x="1" y="1"/>
                    </a:moveTo>
                    <a:lnTo>
                      <a:pt x="1" y="8481"/>
                    </a:lnTo>
                    <a:lnTo>
                      <a:pt x="3323" y="10230"/>
                    </a:lnTo>
                    <a:lnTo>
                      <a:pt x="3323" y="10230"/>
                    </a:lnTo>
                    <a:lnTo>
                      <a:pt x="2688" y="6528"/>
                    </a:lnTo>
                    <a:lnTo>
                      <a:pt x="5377" y="3908"/>
                    </a:lnTo>
                    <a:lnTo>
                      <a:pt x="1662" y="33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BC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B058B3-0E9B-ED2D-21F9-9336E965754B}"/>
              </a:ext>
            </a:extLst>
          </p:cNvPr>
          <p:cNvSpPr txBox="1"/>
          <p:nvPr/>
        </p:nvSpPr>
        <p:spPr>
          <a:xfrm>
            <a:off x="6426200" y="1966716"/>
            <a:ext cx="51078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시놉시스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플레이어 </a:t>
            </a:r>
            <a:r>
              <a:rPr lang="en-US" altLang="ko-KR" dirty="0">
                <a:latin typeface="+mj-ea"/>
                <a:ea typeface="+mj-ea"/>
              </a:rPr>
              <a:t>vs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단계 별 스토리가 존재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단계 별 여러 제약 조건으로 인한 난이도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단계 별 주 목적은 공중 요격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추격전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도망전</a:t>
            </a:r>
            <a:r>
              <a:rPr lang="ko-KR" altLang="en-US" dirty="0">
                <a:latin typeface="+mj-ea"/>
                <a:ea typeface="+mj-ea"/>
              </a:rPr>
              <a:t> 등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스테이지 총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개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플레이어 기체는 </a:t>
            </a:r>
            <a:r>
              <a:rPr lang="en-US" altLang="ko-KR" dirty="0">
                <a:latin typeface="+mj-ea"/>
                <a:ea typeface="+mj-ea"/>
              </a:rPr>
              <a:t>PVP</a:t>
            </a:r>
            <a:r>
              <a:rPr lang="ko-KR" altLang="en-US" dirty="0">
                <a:latin typeface="+mj-ea"/>
                <a:ea typeface="+mj-ea"/>
              </a:rPr>
              <a:t>에 있는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 기체 중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하나 선택하여 플레이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8D8B00-73FC-8473-2719-4E06404F6D30}"/>
              </a:ext>
            </a:extLst>
          </p:cNvPr>
          <p:cNvGrpSpPr/>
          <p:nvPr/>
        </p:nvGrpSpPr>
        <p:grpSpPr>
          <a:xfrm>
            <a:off x="832325" y="1253416"/>
            <a:ext cx="981917" cy="375021"/>
            <a:chOff x="832325" y="1253416"/>
            <a:chExt cx="981917" cy="3750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04F88-13CE-B0B3-6C73-8FEB74DEA100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B4F829-48B1-8936-B960-40E491654773}"/>
                </a:ext>
              </a:extLst>
            </p:cNvPr>
            <p:cNvSpPr txBox="1"/>
            <p:nvPr/>
          </p:nvSpPr>
          <p:spPr>
            <a:xfrm>
              <a:off x="1235237" y="1259105"/>
              <a:ext cx="57900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spc="-150">
                  <a:solidFill>
                    <a:schemeClr val="tx1"/>
                  </a:solidFill>
                  <a:latin typeface="+mj-ea"/>
                  <a:ea typeface="+mj-ea"/>
                </a:rPr>
                <a:t>PVE</a:t>
              </a:r>
              <a:endPara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2546E7A-4CF6-AFC3-C3AC-8D069DE0B4D0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11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3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7E16EF-5EB8-8D70-6EFC-FB0702EB807B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4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D94-C345-97BC-E0FF-78CB9808AF38}"/>
              </a:ext>
            </a:extLst>
          </p:cNvPr>
          <p:cNvSpPr txBox="1"/>
          <p:nvPr/>
        </p:nvSpPr>
        <p:spPr>
          <a:xfrm>
            <a:off x="5144633" y="3205070"/>
            <a:ext cx="18004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7009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Enviroment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74A232-8750-F967-7A86-567937E59EC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08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AF335-4439-FC78-2C1E-61769F371ACA}"/>
              </a:ext>
            </a:extLst>
          </p:cNvPr>
          <p:cNvSpPr txBox="1"/>
          <p:nvPr/>
        </p:nvSpPr>
        <p:spPr>
          <a:xfrm>
            <a:off x="660400" y="1582340"/>
            <a:ext cx="51078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Microsoft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DirectX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Visual Studio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Unity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LUA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3DS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FMOD 2.02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7E16EF-5EB8-8D70-6EFC-FB0702EB807B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5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D94-C345-97BC-E0FF-78CB9808AF38}"/>
              </a:ext>
            </a:extLst>
          </p:cNvPr>
          <p:cNvSpPr txBox="1"/>
          <p:nvPr/>
        </p:nvSpPr>
        <p:spPr>
          <a:xfrm>
            <a:off x="4263334" y="3269401"/>
            <a:ext cx="39104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중점 연구 목적 및 사항</a:t>
            </a:r>
          </a:p>
        </p:txBody>
      </p:sp>
    </p:spTree>
    <p:extLst>
      <p:ext uri="{BB962C8B-B14F-4D97-AF65-F5344CB8AC3E}">
        <p14:creationId xmlns:p14="http://schemas.microsoft.com/office/powerpoint/2010/main" val="34284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D7A6E-56D1-1EB3-2EE7-0870FF1B42B4}"/>
              </a:ext>
            </a:extLst>
          </p:cNvPr>
          <p:cNvSpPr/>
          <p:nvPr/>
        </p:nvSpPr>
        <p:spPr>
          <a:xfrm>
            <a:off x="9051702" y="1543912"/>
            <a:ext cx="2041451" cy="4730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F0C711-37F5-85B5-AA51-9CE8D7FF9129}"/>
              </a:ext>
            </a:extLst>
          </p:cNvPr>
          <p:cNvSpPr/>
          <p:nvPr/>
        </p:nvSpPr>
        <p:spPr>
          <a:xfrm>
            <a:off x="6638902" y="1917292"/>
            <a:ext cx="2041451" cy="4203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639469" y="2095423"/>
            <a:ext cx="2041451" cy="1453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639469" y="2095422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995268" y="221039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 이중화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749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중점 </a:t>
            </a:r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연구 목적 및 사항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2473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Research Objectives and Points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0AE7CC-35B3-0E65-65F5-7C1C69676812}"/>
              </a:ext>
            </a:extLst>
          </p:cNvPr>
          <p:cNvGrpSpPr/>
          <p:nvPr/>
        </p:nvGrpSpPr>
        <p:grpSpPr>
          <a:xfrm>
            <a:off x="832325" y="1253416"/>
            <a:ext cx="1579837" cy="375021"/>
            <a:chOff x="832325" y="1253416"/>
            <a:chExt cx="1579837" cy="3750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40B0E3-B70F-065C-3D89-F0D93DEF95C7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6F723-685C-6EE7-81F1-2AAC9F559DD0}"/>
                </a:ext>
              </a:extLst>
            </p:cNvPr>
            <p:cNvSpPr txBox="1"/>
            <p:nvPr/>
          </p:nvSpPr>
          <p:spPr>
            <a:xfrm>
              <a:off x="1235237" y="1259105"/>
              <a:ext cx="117692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solidFill>
                    <a:schemeClr val="tx1"/>
                  </a:solidFill>
                  <a:latin typeface="+mj-ea"/>
                  <a:ea typeface="+mj-ea"/>
                </a:rPr>
                <a:t>서버 이중화</a:t>
              </a:r>
              <a:endPara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FB52A4-AFE9-10FA-FE77-D03D18C149DE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7A6E70-D8AA-288F-3D6F-1CE0E6DD2E7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18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2837713" y="4720304"/>
            <a:ext cx="3749770" cy="207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75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&lt;</a:t>
            </a:r>
            <a:r>
              <a:rPr lang="ko-KR" altLang="en-US" sz="75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그림 </a:t>
            </a:r>
            <a:r>
              <a:rPr lang="en-US" altLang="ko-KR" sz="75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2&gt; </a:t>
            </a:r>
            <a:r>
              <a:rPr lang="ko-KR" altLang="en-US" sz="75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서버 이중화 도식화 예시</a:t>
            </a:r>
            <a:endParaRPr lang="en-US" altLang="ko-KR" sz="75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Advent 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14E61F-93AE-FDFA-F48D-12F2167299A3}"/>
              </a:ext>
            </a:extLst>
          </p:cNvPr>
          <p:cNvSpPr txBox="1"/>
          <p:nvPr/>
        </p:nvSpPr>
        <p:spPr>
          <a:xfrm>
            <a:off x="9051702" y="1543912"/>
            <a:ext cx="2041452" cy="472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 서버를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서버와 로직 서버로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분리한다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Connection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Pool 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로직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게임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로직 관리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로직 서버는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Active-Standby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구조로 이중화 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Actiive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서버와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Standby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서버는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Heartbeat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주고 받으며 서로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상태를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확인한다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서버간의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데이터를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동기화 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A2D0F-D9EB-FA6D-1CE3-499434A4EA7C}"/>
              </a:ext>
            </a:extLst>
          </p:cNvPr>
          <p:cNvSpPr txBox="1"/>
          <p:nvPr/>
        </p:nvSpPr>
        <p:spPr>
          <a:xfrm>
            <a:off x="623918" y="2706203"/>
            <a:ext cx="2041451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 이중화를 통한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HA(High Availability,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고가용성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구현한다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FAE92-B3E7-2DB0-1BBF-45B1B335CACC}"/>
              </a:ext>
            </a:extLst>
          </p:cNvPr>
          <p:cNvSpPr txBox="1"/>
          <p:nvPr/>
        </p:nvSpPr>
        <p:spPr>
          <a:xfrm>
            <a:off x="6623351" y="1917292"/>
            <a:ext cx="2041452" cy="42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운영중인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서비스의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안정성을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위해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각종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자원을 이중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또는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이상으로 구성한다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서비스에 장애가 발생하는 경우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다른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서버를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통해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서비스를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지속가능하게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결과적으로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 하나가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다운되어도 다른 서버로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연결되도록 하여 약간의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렉만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발생할 뿐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사용자가 이를 인지하지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못하도록 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679FC5-AD05-CBF5-7C2F-7C50C1D7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68" y="2245950"/>
            <a:ext cx="3128220" cy="24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657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중점 연구 목적 및 사항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51C2C5-F57E-5E3B-53F3-AAC87D682E3B}"/>
              </a:ext>
            </a:extLst>
          </p:cNvPr>
          <p:cNvSpPr/>
          <p:nvPr/>
        </p:nvSpPr>
        <p:spPr>
          <a:xfrm>
            <a:off x="3398027" y="1725920"/>
            <a:ext cx="2041451" cy="4562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74A160-24EB-429E-3A52-CD78BA5308CB}"/>
              </a:ext>
            </a:extLst>
          </p:cNvPr>
          <p:cNvSpPr/>
          <p:nvPr/>
        </p:nvSpPr>
        <p:spPr>
          <a:xfrm>
            <a:off x="639470" y="1725918"/>
            <a:ext cx="2041451" cy="1486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0E011-679C-8997-8C95-A73E8EF1ECDB}"/>
              </a:ext>
            </a:extLst>
          </p:cNvPr>
          <p:cNvSpPr txBox="1"/>
          <p:nvPr/>
        </p:nvSpPr>
        <p:spPr>
          <a:xfrm>
            <a:off x="2860204" y="25867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10E5C2-4DE5-EBF9-EB07-FA9A132198F6}"/>
              </a:ext>
            </a:extLst>
          </p:cNvPr>
          <p:cNvSpPr/>
          <p:nvPr/>
        </p:nvSpPr>
        <p:spPr>
          <a:xfrm>
            <a:off x="639468" y="17259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6B059-3288-B3A3-BE8D-3D97E8AEBC70}"/>
              </a:ext>
            </a:extLst>
          </p:cNvPr>
          <p:cNvSpPr txBox="1"/>
          <p:nvPr/>
        </p:nvSpPr>
        <p:spPr>
          <a:xfrm>
            <a:off x="1366361" y="184088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충돌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98E169-C59F-2CB6-EEBE-4A334CE56BEC}"/>
              </a:ext>
            </a:extLst>
          </p:cNvPr>
          <p:cNvSpPr/>
          <p:nvPr/>
        </p:nvSpPr>
        <p:spPr>
          <a:xfrm>
            <a:off x="3398023" y="1725918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DC87-65A6-0AF8-22BF-07B5CC21C45E}"/>
              </a:ext>
            </a:extLst>
          </p:cNvPr>
          <p:cNvSpPr txBox="1"/>
          <p:nvPr/>
        </p:nvSpPr>
        <p:spPr>
          <a:xfrm>
            <a:off x="3559645" y="184089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충돌 애니메이션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6B2AD-7085-E81D-7FA9-6833AACA322C}"/>
              </a:ext>
            </a:extLst>
          </p:cNvPr>
          <p:cNvSpPr txBox="1"/>
          <p:nvPr/>
        </p:nvSpPr>
        <p:spPr>
          <a:xfrm>
            <a:off x="827239" y="2474236"/>
            <a:ext cx="1682895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지형에 의한 장애물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충돌 시 발생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C1591-3BDC-B89A-8FF1-9847CCD5235D}"/>
              </a:ext>
            </a:extLst>
          </p:cNvPr>
          <p:cNvSpPr txBox="1"/>
          <p:nvPr/>
        </p:nvSpPr>
        <p:spPr>
          <a:xfrm>
            <a:off x="5637886" y="6286226"/>
            <a:ext cx="5896206" cy="207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75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&lt;</a:t>
            </a:r>
            <a:r>
              <a:rPr lang="ko-KR" altLang="en-US" sz="75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그림 </a:t>
            </a:r>
            <a:r>
              <a:rPr lang="en-US" altLang="ko-KR" sz="75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3</a:t>
            </a:r>
            <a:r>
              <a:rPr lang="en-US" altLang="ko-KR" sz="75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&gt; </a:t>
            </a:r>
            <a:r>
              <a:rPr lang="ko-KR" altLang="en-US" sz="75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계층적 클러스터링 알고리즘으로 생성된 바운딩 박스들 </a:t>
            </a:r>
            <a:r>
              <a:rPr lang="en-US" altLang="ko-KR" sz="75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(</a:t>
            </a:r>
            <a:r>
              <a:rPr lang="ko-KR" altLang="en-US" sz="75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왼쪽에서 오른쪽으로 진행</a:t>
            </a:r>
            <a:r>
              <a:rPr lang="en-US" altLang="ko-KR" sz="75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) </a:t>
            </a:r>
            <a:r>
              <a:rPr lang="ko-KR" altLang="en-US" sz="750"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예시</a:t>
            </a:r>
            <a:endParaRPr lang="en-US" altLang="ko-KR" sz="75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Advent Pro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36A2EC-3EE9-D793-3B0F-FDA4C0126A23}"/>
              </a:ext>
            </a:extLst>
          </p:cNvPr>
          <p:cNvSpPr/>
          <p:nvPr/>
        </p:nvSpPr>
        <p:spPr>
          <a:xfrm>
            <a:off x="639468" y="3682572"/>
            <a:ext cx="2041451" cy="1876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2D71C-DA97-C8F7-0972-75E3EF9C1D10}"/>
              </a:ext>
            </a:extLst>
          </p:cNvPr>
          <p:cNvSpPr txBox="1"/>
          <p:nvPr/>
        </p:nvSpPr>
        <p:spPr>
          <a:xfrm>
            <a:off x="639468" y="3682572"/>
            <a:ext cx="2041451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이미지는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구체적인 자료가 없어서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기체가 충돌 후 폭발하는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이미지로 대체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>
                <a:solidFill>
                  <a:srgbClr val="00B050"/>
                </a:solidFill>
                <a:latin typeface="+mn-ea"/>
              </a:rPr>
              <a:t>파티클의 개수는</a:t>
            </a:r>
            <a:endParaRPr lang="en-US" altLang="ko-KR" sz="1400" b="1" spc="-150">
              <a:solidFill>
                <a:srgbClr val="00B05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>
                <a:solidFill>
                  <a:srgbClr val="00B050"/>
                </a:solidFill>
                <a:latin typeface="+mn-ea"/>
              </a:rPr>
              <a:t>게임 시스템에서 서술 </a:t>
            </a:r>
            <a:endParaRPr lang="ko-KR" altLang="en-US" sz="1400" b="1" spc="-15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800001-CB42-EBE4-7B0F-F7FF8698BB3B}"/>
              </a:ext>
            </a:extLst>
          </p:cNvPr>
          <p:cNvSpPr/>
          <p:nvPr/>
        </p:nvSpPr>
        <p:spPr>
          <a:xfrm>
            <a:off x="10104119" y="6566950"/>
            <a:ext cx="2009079" cy="246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4CF183-5246-91DB-6937-C0D6D792C20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21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832325" y="1253416"/>
            <a:ext cx="1770594" cy="375021"/>
            <a:chOff x="832325" y="1253416"/>
            <a:chExt cx="1770594" cy="3750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13676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solidFill>
                    <a:schemeClr val="tx1"/>
                  </a:solidFill>
                  <a:latin typeface="+mj-ea"/>
                  <a:ea typeface="+mj-ea"/>
                </a:rPr>
                <a:t>레이 </a:t>
              </a:r>
              <a:r>
                <a:rPr lang="ko-KR" altLang="en-US" b="1" spc="-150" dirty="0" err="1">
                  <a:solidFill>
                    <a:schemeClr val="tx1"/>
                  </a:solidFill>
                  <a:latin typeface="+mj-ea"/>
                  <a:ea typeface="+mj-ea"/>
                </a:rPr>
                <a:t>트레이싱</a:t>
              </a:r>
              <a:endParaRPr lang="ko-KR" altLang="en-US" sz="36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8CF9A1-FBC8-4A8C-95B4-4ABE4898120B}"/>
              </a:ext>
            </a:extLst>
          </p:cNvPr>
          <p:cNvSpPr/>
          <p:nvPr/>
        </p:nvSpPr>
        <p:spPr>
          <a:xfrm>
            <a:off x="5637886" y="1725916"/>
            <a:ext cx="2041451" cy="2652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43ABF8-8566-1376-383B-06FFD8E88FA7}"/>
              </a:ext>
            </a:extLst>
          </p:cNvPr>
          <p:cNvSpPr txBox="1"/>
          <p:nvPr/>
        </p:nvSpPr>
        <p:spPr>
          <a:xfrm>
            <a:off x="3398023" y="2343247"/>
            <a:ext cx="2041451" cy="394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장애물 공격 시 장애물이 파괴되고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rgbClr val="00B050"/>
                </a:solidFill>
                <a:latin typeface="+mn-ea"/>
              </a:rPr>
              <a:t>파괴된 장애물의 잔해에 맞을 </a:t>
            </a:r>
            <a:r>
              <a:rPr lang="ko-KR" altLang="en-US" sz="1400" b="1" spc="-150">
                <a:solidFill>
                  <a:srgbClr val="00B050"/>
                </a:solidFill>
                <a:latin typeface="+mn-ea"/>
              </a:rPr>
              <a:t>경우 </a:t>
            </a:r>
            <a:endParaRPr lang="en-US" altLang="ko-KR" sz="1400" b="1" spc="-150">
              <a:solidFill>
                <a:srgbClr val="00B05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>
                <a:solidFill>
                  <a:srgbClr val="00B050"/>
                </a:solidFill>
                <a:latin typeface="+mn-ea"/>
              </a:rPr>
              <a:t>손상 </a:t>
            </a:r>
            <a:r>
              <a:rPr lang="ko-KR" altLang="en-US" sz="1400" b="1" spc="-150" dirty="0">
                <a:solidFill>
                  <a:srgbClr val="00B050"/>
                </a:solidFill>
                <a:latin typeface="+mn-ea"/>
              </a:rPr>
              <a:t>및</a:t>
            </a:r>
            <a:r>
              <a:rPr lang="en-US" altLang="ko-KR" sz="1400" b="1" spc="-150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0B050"/>
                </a:solidFill>
                <a:latin typeface="+mn-ea"/>
              </a:rPr>
              <a:t>파괴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기체 일부분이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파손 혹은 부러지는 등의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애니메이션 추가 이후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사망 판정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계층적 클러스터링 알고리즘으로 바운딩박스를 세분화해서 생성하여서 세밀한 충돌 계산이 이루어져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실시간 충돌이 가능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E208F-652F-B418-A059-5D27147221EF}"/>
              </a:ext>
            </a:extLst>
          </p:cNvPr>
          <p:cNvSpPr txBox="1"/>
          <p:nvPr/>
        </p:nvSpPr>
        <p:spPr>
          <a:xfrm>
            <a:off x="5637886" y="1725916"/>
            <a:ext cx="2041451" cy="26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단순히 만들어진 부위 별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애니메이션이나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단순 반복 작업이 아니라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총알이 맞는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위치를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계산하여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위치에서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파편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혹은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파괴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위치서부터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파괴되는 애니메이션 등이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나타나도록 구현하는 것이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목표이다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D0B371D-A01C-C1CE-BD6C-27B71F20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29" y="4438118"/>
            <a:ext cx="5934903" cy="1848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E9C745-83F5-B9B5-5670-A9A35232F0D1}"/>
              </a:ext>
            </a:extLst>
          </p:cNvPr>
          <p:cNvSpPr txBox="1"/>
          <p:nvPr/>
        </p:nvSpPr>
        <p:spPr>
          <a:xfrm>
            <a:off x="660400" y="694970"/>
            <a:ext cx="2473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Research Objectives and Points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07774" y="1627502"/>
            <a:ext cx="1047142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5926FB-531C-D679-B620-636F8294BD44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/ 29</a:t>
            </a:r>
            <a:endParaRPr lang="ko-KR" altLang="en-US" sz="1600" b="1" spc="-15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907774" y="1674624"/>
            <a:ext cx="205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+mj-ea"/>
                <a:ea typeface="+mj-ea"/>
              </a:rPr>
              <a:t>배경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+mj-ea"/>
                <a:ea typeface="+mj-ea"/>
              </a:rPr>
              <a:t>게임 정보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+mj-ea"/>
                <a:ea typeface="+mj-ea"/>
              </a:rPr>
              <a:t>조작 키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+mj-ea"/>
                <a:ea typeface="+mj-ea"/>
              </a:rPr>
              <a:t>무력 시스템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907774" y="4181905"/>
            <a:ext cx="20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+mj-ea"/>
                <a:ea typeface="+mj-ea"/>
              </a:rPr>
              <a:t>서버 이중화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+mj-ea"/>
                <a:ea typeface="+mj-ea"/>
              </a:rPr>
              <a:t>레이 </a:t>
            </a:r>
            <a:r>
              <a:rPr lang="ko-KR" altLang="en-US" dirty="0" err="1">
                <a:latin typeface="+mj-ea"/>
                <a:ea typeface="+mj-ea"/>
              </a:rPr>
              <a:t>트레이싱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677748" y="1015842"/>
            <a:ext cx="1702943" cy="646331"/>
            <a:chOff x="3641880" y="2097965"/>
            <a:chExt cx="1702943" cy="8554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1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유사 게임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1015842"/>
            <a:ext cx="1702943" cy="646331"/>
            <a:chOff x="3641880" y="2097965"/>
            <a:chExt cx="1702943" cy="8554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게임 소개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74EAFF-9647-B871-7F93-CA64D9375F51}"/>
              </a:ext>
            </a:extLst>
          </p:cNvPr>
          <p:cNvGrpSpPr/>
          <p:nvPr/>
        </p:nvGrpSpPr>
        <p:grpSpPr>
          <a:xfrm>
            <a:off x="6811309" y="986908"/>
            <a:ext cx="1702943" cy="646331"/>
            <a:chOff x="3641880" y="2103047"/>
            <a:chExt cx="1702943" cy="8452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B38EAE-85EB-A85A-220A-955471F540ED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838753B-8AF5-AB1D-BF4F-824F425ECDF9}"/>
                </a:ext>
              </a:extLst>
            </p:cNvPr>
            <p:cNvSpPr txBox="1"/>
            <p:nvPr/>
          </p:nvSpPr>
          <p:spPr>
            <a:xfrm>
              <a:off x="4150151" y="2270485"/>
              <a:ext cx="1194672" cy="5232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게임 모드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680930" y="3594164"/>
            <a:ext cx="3131403" cy="594258"/>
            <a:chOff x="3641880" y="2126236"/>
            <a:chExt cx="3131403" cy="79891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126236"/>
              <a:ext cx="499732" cy="7989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50150" y="2263172"/>
              <a:ext cx="2623133" cy="5379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중점 연구 목적 및 사항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9831149" y="986907"/>
            <a:ext cx="1702943" cy="646331"/>
            <a:chOff x="3641880" y="2103047"/>
            <a:chExt cx="1702943" cy="8452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4150151" y="2270485"/>
              <a:ext cx="1194672" cy="5232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개발 환경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1B1DFA-A6CF-458E-5FA5-00017F8D8537}"/>
              </a:ext>
            </a:extLst>
          </p:cNvPr>
          <p:cNvGrpSpPr/>
          <p:nvPr/>
        </p:nvGrpSpPr>
        <p:grpSpPr>
          <a:xfrm>
            <a:off x="3675337" y="3578890"/>
            <a:ext cx="3120454" cy="594258"/>
            <a:chOff x="3641880" y="2132913"/>
            <a:chExt cx="3120454" cy="785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3588C5-249C-5669-8165-DF3D6DA3400E}"/>
                </a:ext>
              </a:extLst>
            </p:cNvPr>
            <p:cNvSpPr txBox="1"/>
            <p:nvPr/>
          </p:nvSpPr>
          <p:spPr>
            <a:xfrm>
              <a:off x="3641880" y="2132913"/>
              <a:ext cx="499732" cy="7855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83E2F5-69C6-71E7-2D1D-4F930D2DF32B}"/>
                </a:ext>
              </a:extLst>
            </p:cNvPr>
            <p:cNvSpPr txBox="1"/>
            <p:nvPr/>
          </p:nvSpPr>
          <p:spPr>
            <a:xfrm>
              <a:off x="4150151" y="2288974"/>
              <a:ext cx="2612183" cy="4863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역할 분담 및 준비 현황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6806741" y="3578890"/>
            <a:ext cx="1687247" cy="542186"/>
            <a:chOff x="3641880" y="2121524"/>
            <a:chExt cx="1687247" cy="80834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121524"/>
              <a:ext cx="499732" cy="8083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281923"/>
              <a:ext cx="1178976" cy="5004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9836930" y="3581052"/>
            <a:ext cx="1674140" cy="542184"/>
            <a:chOff x="3641880" y="2098186"/>
            <a:chExt cx="1305497" cy="85501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98186"/>
              <a:ext cx="499732" cy="8550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150151" y="2267475"/>
              <a:ext cx="797226" cy="5292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65" idx="2"/>
          </p:cNvCxnSpPr>
          <p:nvPr/>
        </p:nvCxnSpPr>
        <p:spPr>
          <a:xfrm flipH="1">
            <a:off x="930796" y="4188422"/>
            <a:ext cx="104714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FDCA897-20F8-A022-A3C5-6E23DA38D205}"/>
              </a:ext>
            </a:extLst>
          </p:cNvPr>
          <p:cNvSpPr txBox="1"/>
          <p:nvPr/>
        </p:nvSpPr>
        <p:spPr>
          <a:xfrm>
            <a:off x="7056607" y="1662173"/>
            <a:ext cx="20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dirty="0">
                <a:latin typeface="+mj-ea"/>
                <a:ea typeface="+mj-ea"/>
              </a:rPr>
              <a:t>PVP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dirty="0">
                <a:latin typeface="+mj-ea"/>
                <a:ea typeface="+mj-ea"/>
              </a:rPr>
              <a:t>PVE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7E16EF-5EB8-8D70-6EFC-FB0702EB807B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6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D94-C345-97BC-E0FF-78CB9808AF38}"/>
              </a:ext>
            </a:extLst>
          </p:cNvPr>
          <p:cNvSpPr txBox="1"/>
          <p:nvPr/>
        </p:nvSpPr>
        <p:spPr>
          <a:xfrm>
            <a:off x="4263334" y="3269401"/>
            <a:ext cx="39104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 및 준비 현황</a:t>
            </a:r>
          </a:p>
        </p:txBody>
      </p:sp>
    </p:spTree>
    <p:extLst>
      <p:ext uri="{BB962C8B-B14F-4D97-AF65-F5344CB8AC3E}">
        <p14:creationId xmlns:p14="http://schemas.microsoft.com/office/powerpoint/2010/main" val="40401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7E16EF-5EB8-8D70-6EFC-FB0702EB807B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7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D94-C345-97BC-E0FF-78CB9808AF38}"/>
              </a:ext>
            </a:extLst>
          </p:cNvPr>
          <p:cNvSpPr txBox="1"/>
          <p:nvPr/>
        </p:nvSpPr>
        <p:spPr>
          <a:xfrm>
            <a:off x="4263334" y="3269401"/>
            <a:ext cx="39104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317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7E16EF-5EB8-8D70-6EFC-FB0702EB807B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8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3BD94-C345-97BC-E0FF-78CB9808AF38}"/>
              </a:ext>
            </a:extLst>
          </p:cNvPr>
          <p:cNvSpPr txBox="1"/>
          <p:nvPr/>
        </p:nvSpPr>
        <p:spPr>
          <a:xfrm>
            <a:off x="4263334" y="3269401"/>
            <a:ext cx="39104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9011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997992-439C-F07E-2376-FBEDF3405A1F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8771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출처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1136970" y="1806993"/>
            <a:ext cx="9918060" cy="4599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27BA0-BDDF-7B60-F182-9AA25FA672E6}"/>
              </a:ext>
            </a:extLst>
          </p:cNvPr>
          <p:cNvSpPr txBox="1"/>
          <p:nvPr/>
        </p:nvSpPr>
        <p:spPr>
          <a:xfrm>
            <a:off x="1136970" y="3246755"/>
            <a:ext cx="4959019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100" dirty="0">
                <a:latin typeface="+mj-ea"/>
                <a:ea typeface="+mj-ea"/>
              </a:rPr>
              <a:t>페이지 </a:t>
            </a:r>
            <a:r>
              <a:rPr lang="en-US" altLang="ko-KR" sz="1100" dirty="0">
                <a:latin typeface="+mj-ea"/>
                <a:ea typeface="+mj-ea"/>
              </a:rPr>
              <a:t>04~06 : </a:t>
            </a:r>
            <a:r>
              <a:rPr lang="ko-KR" altLang="en-US" sz="1100" dirty="0">
                <a:latin typeface="+mj-ea"/>
                <a:ea typeface="+mj-ea"/>
              </a:rPr>
              <a:t>그림 </a:t>
            </a:r>
            <a:r>
              <a:rPr lang="en-US" altLang="ko-KR" sz="1100" dirty="0">
                <a:latin typeface="+mj-ea"/>
                <a:ea typeface="+mj-ea"/>
              </a:rPr>
              <a:t>1_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  <a:sym typeface="Advent Pro"/>
              </a:rPr>
              <a:t> </a:t>
            </a:r>
            <a:r>
              <a:rPr lang="ko-KR" altLang="en-US" sz="1100" dirty="0">
                <a:latin typeface="+mj-ea"/>
                <a:ea typeface="+mj-ea"/>
                <a:sym typeface="Advent Pro"/>
              </a:rPr>
              <a:t>비행 화면 예시</a:t>
            </a:r>
            <a:endParaRPr lang="en-US" altLang="ko-KR" sz="1100" dirty="0">
              <a:latin typeface="+mj-ea"/>
              <a:ea typeface="+mj-ea"/>
            </a:endParaRPr>
          </a:p>
          <a:p>
            <a:pPr algn="just"/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https://youtu.be/l2UkzfwD_S8</a:t>
            </a: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endParaRPr lang="en-US" altLang="ko-KR" sz="1100" dirty="0">
              <a:latin typeface="+mj-ea"/>
              <a:ea typeface="+mj-ea"/>
            </a:endParaRPr>
          </a:p>
          <a:p>
            <a:pPr algn="just"/>
            <a:r>
              <a:rPr lang="ko-KR" altLang="en-US" sz="1100" dirty="0">
                <a:latin typeface="+mj-ea"/>
                <a:ea typeface="+mj-ea"/>
              </a:rPr>
              <a:t>페이지 </a:t>
            </a:r>
            <a:r>
              <a:rPr lang="en-US" altLang="ko-KR" sz="1100" dirty="0">
                <a:latin typeface="+mj-ea"/>
                <a:ea typeface="+mj-ea"/>
              </a:rPr>
              <a:t>18 : </a:t>
            </a:r>
            <a:r>
              <a:rPr lang="ko-KR" altLang="en-US" sz="1100" dirty="0">
                <a:latin typeface="+mj-ea"/>
                <a:ea typeface="+mj-ea"/>
              </a:rPr>
              <a:t>그림 </a:t>
            </a:r>
            <a:r>
              <a:rPr lang="en-US" altLang="ko-KR" sz="1100" dirty="0">
                <a:latin typeface="+mj-ea"/>
                <a:ea typeface="+mj-ea"/>
              </a:rPr>
              <a:t>2_</a:t>
            </a:r>
            <a:r>
              <a:rPr lang="ko-KR" altLang="en-US" sz="1100" dirty="0">
                <a:latin typeface="+mj-ea"/>
                <a:ea typeface="+mj-ea"/>
              </a:rPr>
              <a:t>서버 이중화 </a:t>
            </a:r>
            <a:r>
              <a:rPr lang="ko-KR" altLang="en-US" sz="1100">
                <a:latin typeface="+mj-ea"/>
                <a:ea typeface="+mj-ea"/>
              </a:rPr>
              <a:t>도식 예시</a:t>
            </a:r>
            <a:endParaRPr lang="en-US" altLang="ko-KR" sz="1100">
              <a:latin typeface="+mj-ea"/>
              <a:ea typeface="+mj-ea"/>
            </a:endParaRPr>
          </a:p>
          <a:p>
            <a:pPr algn="just"/>
            <a:r>
              <a:rPr lang="en-US" altLang="ko-KR" sz="1100">
                <a:solidFill>
                  <a:schemeClr val="bg1"/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https://creazier.tistory.com/m/15309858</a:t>
            </a:r>
            <a:endParaRPr lang="en-US" altLang="ko-KR" sz="110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100">
                <a:latin typeface="+mj-ea"/>
                <a:ea typeface="+mj-ea"/>
              </a:rPr>
              <a:t>페이지 </a:t>
            </a:r>
            <a:r>
              <a:rPr lang="en-US" altLang="ko-KR" sz="1100" dirty="0">
                <a:latin typeface="+mj-ea"/>
                <a:ea typeface="+mj-ea"/>
              </a:rPr>
              <a:t>19 : </a:t>
            </a:r>
            <a:r>
              <a:rPr lang="ko-KR" altLang="en-US" sz="1100" dirty="0">
                <a:latin typeface="+mj-ea"/>
                <a:ea typeface="+mj-ea"/>
              </a:rPr>
              <a:t>그림 </a:t>
            </a:r>
            <a:r>
              <a:rPr lang="en-US" altLang="ko-KR" sz="1100" dirty="0">
                <a:latin typeface="+mj-ea"/>
                <a:ea typeface="+mj-ea"/>
              </a:rPr>
              <a:t>3</a:t>
            </a:r>
            <a:r>
              <a:rPr lang="en-US" altLang="ko-KR" sz="1100">
                <a:latin typeface="+mj-ea"/>
                <a:ea typeface="+mj-ea"/>
              </a:rPr>
              <a:t>_</a:t>
            </a:r>
            <a:r>
              <a:rPr lang="ko-KR" altLang="en-US" sz="1100">
                <a:latin typeface="+mj-ea"/>
                <a:ea typeface="+mj-ea"/>
                <a:sym typeface="Advent Pro"/>
              </a:rPr>
              <a:t> 계층적 클러스터링 알고리즘으로 생성된 바운딩 박스들 </a:t>
            </a:r>
            <a:r>
              <a:rPr lang="en-US" altLang="ko-KR" sz="1100">
                <a:latin typeface="+mj-ea"/>
                <a:ea typeface="+mj-ea"/>
                <a:sym typeface="Advent Pro"/>
              </a:rPr>
              <a:t>(</a:t>
            </a:r>
            <a:r>
              <a:rPr lang="ko-KR" altLang="en-US" sz="1100">
                <a:latin typeface="+mj-ea"/>
                <a:ea typeface="+mj-ea"/>
                <a:sym typeface="Advent Pro"/>
              </a:rPr>
              <a:t>왼쪽에서 오른쪽으로 진행</a:t>
            </a:r>
            <a:r>
              <a:rPr lang="en-US" altLang="ko-KR" sz="1100">
                <a:latin typeface="+mj-ea"/>
                <a:ea typeface="+mj-ea"/>
                <a:sym typeface="Advent Pro"/>
              </a:rPr>
              <a:t>) </a:t>
            </a:r>
            <a:r>
              <a:rPr lang="ko-KR" altLang="en-US" sz="1100">
                <a:latin typeface="+mj-ea"/>
                <a:ea typeface="+mj-ea"/>
                <a:sym typeface="Advent Pro"/>
              </a:rPr>
              <a:t>예시 </a:t>
            </a:r>
            <a:endParaRPr lang="en-US" altLang="ko-KR" sz="1100">
              <a:latin typeface="+mj-ea"/>
              <a:ea typeface="+mj-ea"/>
              <a:sym typeface="Advent Pro"/>
            </a:endParaRPr>
          </a:p>
          <a:p>
            <a:pPr algn="just"/>
            <a:r>
              <a:rPr lang="en-US" altLang="ko-KR" sz="1100">
                <a:solidFill>
                  <a:schemeClr val="bg1"/>
                </a:solidFill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https://donghwa-kim.github.io/SelectiveSearch.html</a:t>
            </a:r>
            <a:endParaRPr lang="en-US" altLang="ko-KR" sz="11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1935-BC04-5F64-A366-86A16B2969CC}"/>
              </a:ext>
            </a:extLst>
          </p:cNvPr>
          <p:cNvSpPr txBox="1"/>
          <p:nvPr/>
        </p:nvSpPr>
        <p:spPr>
          <a:xfrm>
            <a:off x="6095989" y="3331395"/>
            <a:ext cx="495902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100">
                <a:latin typeface="+mj-ea"/>
                <a:ea typeface="+mj-ea"/>
              </a:rPr>
              <a:t>페이지 </a:t>
            </a:r>
            <a:r>
              <a:rPr lang="en-US" altLang="ko-KR" sz="1100" dirty="0">
                <a:latin typeface="+mj-ea"/>
                <a:ea typeface="+mj-ea"/>
              </a:rPr>
              <a:t>23 : </a:t>
            </a:r>
            <a:r>
              <a:rPr lang="ko-KR" altLang="en-US" sz="1100">
                <a:latin typeface="+mj-ea"/>
                <a:ea typeface="+mj-ea"/>
              </a:rPr>
              <a:t>그림 </a:t>
            </a:r>
            <a:r>
              <a:rPr lang="en-US" altLang="ko-KR" sz="1100" dirty="0">
                <a:latin typeface="+mj-ea"/>
                <a:ea typeface="+mj-ea"/>
              </a:rPr>
              <a:t>4</a:t>
            </a:r>
            <a:r>
              <a:rPr lang="en-US" altLang="ko-KR" sz="1100">
                <a:latin typeface="+mj-ea"/>
                <a:ea typeface="+mj-ea"/>
              </a:rPr>
              <a:t>_</a:t>
            </a:r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배경 예시</a:t>
            </a:r>
            <a:endParaRPr lang="en-US" altLang="ko-KR" sz="1100" dirty="0">
              <a:latin typeface="+mj-ea"/>
              <a:ea typeface="+mj-ea"/>
            </a:endParaRPr>
          </a:p>
          <a:p>
            <a:pPr algn="just"/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https://www.wallpaperbetter.com/ko/hd-wallpaper-nwycy</a:t>
            </a: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endParaRPr lang="en-US" altLang="ko-KR" sz="1100" dirty="0">
              <a:latin typeface="+mj-ea"/>
              <a:ea typeface="+mj-ea"/>
            </a:endParaRPr>
          </a:p>
          <a:p>
            <a:pPr algn="just"/>
            <a:r>
              <a:rPr lang="ko-KR" altLang="en-US" sz="1100" dirty="0">
                <a:latin typeface="+mj-ea"/>
                <a:ea typeface="+mj-ea"/>
              </a:rPr>
              <a:t>페이지 </a:t>
            </a:r>
            <a:r>
              <a:rPr lang="en-US" altLang="ko-KR" sz="1100" dirty="0">
                <a:latin typeface="+mj-ea"/>
                <a:ea typeface="+mj-ea"/>
              </a:rPr>
              <a:t>25 : </a:t>
            </a:r>
            <a:r>
              <a:rPr lang="ko-KR" altLang="en-US" sz="1100">
                <a:latin typeface="+mj-ea"/>
                <a:ea typeface="+mj-ea"/>
              </a:rPr>
              <a:t>그림 </a:t>
            </a:r>
            <a:r>
              <a:rPr lang="en-US" altLang="ko-KR" sz="1100">
                <a:latin typeface="+mj-ea"/>
                <a:ea typeface="+mj-ea"/>
              </a:rPr>
              <a:t>5_</a:t>
            </a:r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카메라 줌인 예시</a:t>
            </a:r>
            <a:endParaRPr lang="en-US" altLang="ko-KR" sz="1100" dirty="0">
              <a:latin typeface="+mj-ea"/>
              <a:ea typeface="+mj-ea"/>
            </a:endParaRPr>
          </a:p>
          <a:p>
            <a:pPr algn="just"/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https://youtu.be/xOmDB6ElgUI?t=325</a:t>
            </a: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100" dirty="0">
                <a:latin typeface="+mj-ea"/>
                <a:ea typeface="+mj-ea"/>
              </a:rPr>
              <a:t>페이지 </a:t>
            </a:r>
            <a:r>
              <a:rPr lang="en-US" altLang="ko-KR" sz="1100" dirty="0">
                <a:latin typeface="+mj-ea"/>
                <a:ea typeface="+mj-ea"/>
              </a:rPr>
              <a:t>26 : </a:t>
            </a:r>
            <a:r>
              <a:rPr lang="ko-KR" altLang="en-US" sz="1100">
                <a:latin typeface="+mj-ea"/>
                <a:ea typeface="+mj-ea"/>
              </a:rPr>
              <a:t>그림 </a:t>
            </a:r>
            <a:r>
              <a:rPr lang="en-US" altLang="ko-KR" sz="1100">
                <a:latin typeface="+mj-ea"/>
                <a:ea typeface="+mj-ea"/>
              </a:rPr>
              <a:t>6_</a:t>
            </a:r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무력 시스템 예시</a:t>
            </a:r>
            <a:endParaRPr lang="en-US" altLang="ko-KR" sz="1100" dirty="0">
              <a:latin typeface="+mj-ea"/>
              <a:ea typeface="+mj-ea"/>
            </a:endParaRPr>
          </a:p>
          <a:p>
            <a:pPr algn="just"/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https://from2015.tistory.com/1025</a:t>
            </a: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0106E-C51A-2F74-F1D3-04827AED206A}"/>
              </a:ext>
            </a:extLst>
          </p:cNvPr>
          <p:cNvCxnSpPr>
            <a:cxnSpLocks/>
          </p:cNvCxnSpPr>
          <p:nvPr/>
        </p:nvCxnSpPr>
        <p:spPr>
          <a:xfrm flipV="1">
            <a:off x="6096000" y="1999542"/>
            <a:ext cx="0" cy="4110253"/>
          </a:xfrm>
          <a:prstGeom prst="line">
            <a:avLst/>
          </a:prstGeom>
          <a:ln w="28575">
            <a:solidFill>
              <a:srgbClr val="396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34D475-A151-7158-673C-3EC20002AB3E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28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45563" y="2680659"/>
            <a:ext cx="18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sz="3200" spc="6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A897A-79CE-CC83-102D-977C592FF196}"/>
              </a:ext>
            </a:extLst>
          </p:cNvPr>
          <p:cNvSpPr txBox="1"/>
          <p:nvPr/>
        </p:nvSpPr>
        <p:spPr>
          <a:xfrm>
            <a:off x="5144633" y="3205070"/>
            <a:ext cx="18004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Description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6426200" y="2636431"/>
            <a:ext cx="5107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“World of </a:t>
            </a:r>
            <a:r>
              <a:rPr lang="en-US" altLang="ko-KR" dirty="0" err="1">
                <a:latin typeface="+mj-ea"/>
                <a:ea typeface="+mj-ea"/>
              </a:rPr>
              <a:t>WarPlanes</a:t>
            </a:r>
            <a:r>
              <a:rPr lang="en-US" altLang="ko-KR" dirty="0">
                <a:latin typeface="+mj-ea"/>
                <a:ea typeface="+mj-ea"/>
              </a:rPr>
              <a:t>”</a:t>
            </a:r>
            <a:r>
              <a:rPr lang="ko-KR" altLang="en-US" dirty="0">
                <a:latin typeface="+mj-ea"/>
                <a:ea typeface="+mj-ea"/>
              </a:rPr>
              <a:t>와 같은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공중 전투 </a:t>
            </a:r>
            <a:r>
              <a:rPr lang="en-US" altLang="ko-KR" dirty="0">
                <a:latin typeface="+mj-ea"/>
                <a:ea typeface="+mj-ea"/>
              </a:rPr>
              <a:t>PVP </a:t>
            </a:r>
            <a:r>
              <a:rPr lang="ko-KR" altLang="en-US" dirty="0">
                <a:latin typeface="+mj-ea"/>
                <a:ea typeface="+mj-ea"/>
              </a:rPr>
              <a:t>게임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야간이라는 특수한 상황과 날씨 같은 효과를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추가해 점령지를 점령하기 위해 제공권을 장악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조건이 제약된 미션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특수한 상황에서의 미션을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해결 및 체험하기 위한 </a:t>
            </a:r>
            <a:r>
              <a:rPr lang="en-US" altLang="ko-KR" dirty="0">
                <a:latin typeface="+mj-ea"/>
                <a:ea typeface="+mj-ea"/>
              </a:rPr>
              <a:t>PVE</a:t>
            </a:r>
            <a:r>
              <a:rPr lang="ko-KR" altLang="en-US" dirty="0">
                <a:latin typeface="+mj-ea"/>
                <a:ea typeface="+mj-ea"/>
              </a:rPr>
              <a:t>모드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E5CD925-FB66-6D51-6F3A-A477DC70F6AE}"/>
              </a:ext>
            </a:extLst>
          </p:cNvPr>
          <p:cNvSpPr/>
          <p:nvPr/>
        </p:nvSpPr>
        <p:spPr>
          <a:xfrm>
            <a:off x="333031" y="1254539"/>
            <a:ext cx="5432770" cy="5231424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7E22CA-0B78-D82D-F2B7-C78A32AF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2" y="2345560"/>
            <a:ext cx="5181766" cy="2890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455702" y="5235626"/>
            <a:ext cx="518176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0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&lt;</a:t>
            </a:r>
            <a:r>
              <a:rPr lang="ko-KR" altLang="en-US" sz="10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그림 </a:t>
            </a:r>
            <a:r>
              <a:rPr lang="en-US" altLang="ko-KR" sz="10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1&gt; </a:t>
            </a:r>
            <a:r>
              <a:rPr lang="ko-KR" altLang="en-US" sz="10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비행 화면 예시</a:t>
            </a:r>
            <a:endParaRPr lang="en-US" altLang="ko-KR" sz="1000" b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Advent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96425-5766-832F-441D-560160897EC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04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5EF30-5968-42BE-5E7F-ED14C86AC23E}"/>
              </a:ext>
            </a:extLst>
          </p:cNvPr>
          <p:cNvSpPr txBox="1"/>
          <p:nvPr/>
        </p:nvSpPr>
        <p:spPr>
          <a:xfrm>
            <a:off x="639469" y="1082716"/>
            <a:ext cx="94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+mj-ea"/>
                <a:ea typeface="+mj-ea"/>
              </a:rPr>
              <a:t>배경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Description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6426200" y="2636431"/>
            <a:ext cx="5107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“World of </a:t>
            </a:r>
            <a:r>
              <a:rPr lang="en-US" altLang="ko-KR" dirty="0" err="1">
                <a:latin typeface="+mj-ea"/>
                <a:ea typeface="+mj-ea"/>
              </a:rPr>
              <a:t>WarPlanes</a:t>
            </a:r>
            <a:r>
              <a:rPr lang="en-US" altLang="ko-KR" dirty="0">
                <a:latin typeface="+mj-ea"/>
                <a:ea typeface="+mj-ea"/>
              </a:rPr>
              <a:t>”</a:t>
            </a:r>
            <a:r>
              <a:rPr lang="ko-KR" altLang="en-US" dirty="0">
                <a:latin typeface="+mj-ea"/>
                <a:ea typeface="+mj-ea"/>
              </a:rPr>
              <a:t>와 같은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공중 전투 </a:t>
            </a:r>
            <a:r>
              <a:rPr lang="en-US" altLang="ko-KR" dirty="0">
                <a:latin typeface="+mj-ea"/>
                <a:ea typeface="+mj-ea"/>
              </a:rPr>
              <a:t>PVP </a:t>
            </a:r>
            <a:r>
              <a:rPr lang="ko-KR" altLang="en-US" dirty="0">
                <a:latin typeface="+mj-ea"/>
                <a:ea typeface="+mj-ea"/>
              </a:rPr>
              <a:t>게임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야간이라는 특수한 상황과 날씨 같은 효과를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추가해 점령지를 점령하기 위해 제공권을 장악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조건이 제약된 미션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특수한 상황에서의 미션을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해결 및 체험하기 위한 </a:t>
            </a:r>
            <a:r>
              <a:rPr lang="en-US" altLang="ko-KR" dirty="0">
                <a:latin typeface="+mj-ea"/>
                <a:ea typeface="+mj-ea"/>
              </a:rPr>
              <a:t>PVE</a:t>
            </a:r>
            <a:r>
              <a:rPr lang="ko-KR" altLang="en-US" dirty="0">
                <a:latin typeface="+mj-ea"/>
                <a:ea typeface="+mj-ea"/>
              </a:rPr>
              <a:t>모드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E5CD925-FB66-6D51-6F3A-A477DC70F6AE}"/>
              </a:ext>
            </a:extLst>
          </p:cNvPr>
          <p:cNvSpPr/>
          <p:nvPr/>
        </p:nvSpPr>
        <p:spPr>
          <a:xfrm>
            <a:off x="333031" y="1254539"/>
            <a:ext cx="5432770" cy="5231424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980732" y="5283524"/>
            <a:ext cx="4137370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9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&lt;</a:t>
            </a:r>
            <a:r>
              <a:rPr lang="ko-KR" altLang="en-US" sz="9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그림 </a:t>
            </a:r>
            <a:r>
              <a:rPr lang="en-US" altLang="ko-KR" sz="9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2&gt; </a:t>
            </a:r>
            <a:r>
              <a:rPr lang="ko-KR" altLang="en-US" sz="9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게임 배경 예시</a:t>
            </a:r>
            <a:endParaRPr lang="en-US" altLang="ko-KR" sz="900" b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Advent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96425-5766-832F-441D-560160897EC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04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5EF30-5968-42BE-5E7F-ED14C86AC23E}"/>
              </a:ext>
            </a:extLst>
          </p:cNvPr>
          <p:cNvSpPr txBox="1"/>
          <p:nvPr/>
        </p:nvSpPr>
        <p:spPr>
          <a:xfrm>
            <a:off x="639468" y="1082716"/>
            <a:ext cx="145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dirty="0">
                <a:latin typeface="+mj-ea"/>
                <a:ea typeface="+mj-ea"/>
              </a:rPr>
              <a:t>게임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정보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24B6B-6675-B643-1111-943DAF65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31" y="2456980"/>
            <a:ext cx="4137370" cy="28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Description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6426200" y="1805433"/>
            <a:ext cx="4507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기체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기체는 총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대 존재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1. HP</a:t>
            </a:r>
            <a:r>
              <a:rPr lang="ko-KR" altLang="en-US" dirty="0">
                <a:latin typeface="+mj-ea"/>
                <a:ea typeface="+mj-ea"/>
              </a:rPr>
              <a:t>가 높고 거대한 모델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이동 속도가 빠르고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왜소한 모델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공격력이 높고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평범한 크기의 모델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방어력이 높고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특정 부위가 부각된 모델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공격 속도가 빠르고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평범한 크기의 모델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각 모델은 장점과 단점을 갖춤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게임 시작 전 선택 창에서 고른 뒤 게임 시작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388036" y="5235626"/>
            <a:ext cx="1846613" cy="207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&lt;</a:t>
            </a:r>
            <a:r>
              <a:rPr lang="ko-KR" altLang="en-US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그림 </a:t>
            </a:r>
            <a:r>
              <a:rPr lang="en-US" altLang="ko-KR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1&gt; </a:t>
            </a:r>
            <a:r>
              <a:rPr lang="ko-KR" altLang="en-US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비행 화면 예시</a:t>
            </a:r>
            <a:endParaRPr lang="en-US" altLang="ko-KR" sz="75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Advent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96425-5766-832F-441D-560160897EC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06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C3980-C07F-387C-968F-22B3D0DD3165}"/>
              </a:ext>
            </a:extLst>
          </p:cNvPr>
          <p:cNvSpPr txBox="1"/>
          <p:nvPr/>
        </p:nvSpPr>
        <p:spPr>
          <a:xfrm>
            <a:off x="988108" y="1720840"/>
            <a:ext cx="4777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맵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PVE, PVP </a:t>
            </a:r>
            <a:r>
              <a:rPr lang="ko-KR" altLang="en-US" dirty="0">
                <a:latin typeface="+mj-ea"/>
                <a:ea typeface="+mj-ea"/>
              </a:rPr>
              <a:t>통합 맵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개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10km * 10km</a:t>
            </a:r>
            <a:r>
              <a:rPr lang="ko-KR" altLang="en-US" dirty="0">
                <a:latin typeface="+mj-ea"/>
                <a:ea typeface="+mj-ea"/>
              </a:rPr>
              <a:t>의 맵 크기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&lt;UI/UX&gt;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중앙 크로스 헤어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조준 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표시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좌측 상단에 플레이어 </a:t>
            </a:r>
            <a:r>
              <a:rPr lang="en-US" altLang="ko-KR" dirty="0">
                <a:latin typeface="+mj-ea"/>
                <a:ea typeface="+mj-ea"/>
              </a:rPr>
              <a:t>HP, </a:t>
            </a:r>
            <a:r>
              <a:rPr lang="ko-KR" altLang="en-US" dirty="0">
                <a:latin typeface="+mj-ea"/>
                <a:ea typeface="+mj-ea"/>
              </a:rPr>
              <a:t>우측 상단에 </a:t>
            </a:r>
            <a:r>
              <a:rPr lang="ko-KR" altLang="en-US" dirty="0" err="1">
                <a:latin typeface="+mj-ea"/>
                <a:ea typeface="+mj-ea"/>
              </a:rPr>
              <a:t>미니맵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좌측 중단에 기체 파괴 현황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적 공격이나 객체 접근 시 백미러 생성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카메라 회전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이동 중 카메라 회전이 가능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39468" y="1082716"/>
            <a:ext cx="145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dirty="0">
                <a:latin typeface="+mj-ea"/>
                <a:ea typeface="+mj-ea"/>
              </a:rPr>
              <a:t>게임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정보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Description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8DB3BC-F1D7-6863-0B25-8EFC0206843D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6426200" y="2636431"/>
            <a:ext cx="5107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“World of </a:t>
            </a:r>
            <a:r>
              <a:rPr lang="en-US" altLang="ko-KR" dirty="0" err="1">
                <a:latin typeface="+mj-ea"/>
                <a:ea typeface="+mj-ea"/>
              </a:rPr>
              <a:t>WarPlanes</a:t>
            </a:r>
            <a:r>
              <a:rPr lang="en-US" altLang="ko-KR" dirty="0">
                <a:latin typeface="+mj-ea"/>
                <a:ea typeface="+mj-ea"/>
              </a:rPr>
              <a:t>”</a:t>
            </a:r>
            <a:r>
              <a:rPr lang="ko-KR" altLang="en-US" dirty="0">
                <a:latin typeface="+mj-ea"/>
                <a:ea typeface="+mj-ea"/>
              </a:rPr>
              <a:t>와 같은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공중 전투 </a:t>
            </a:r>
            <a:r>
              <a:rPr lang="en-US" altLang="ko-KR" dirty="0">
                <a:latin typeface="+mj-ea"/>
                <a:ea typeface="+mj-ea"/>
              </a:rPr>
              <a:t>PVP </a:t>
            </a:r>
            <a:r>
              <a:rPr lang="ko-KR" altLang="en-US" dirty="0">
                <a:latin typeface="+mj-ea"/>
                <a:ea typeface="+mj-ea"/>
              </a:rPr>
              <a:t>게임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야간이라는 특수한 상황과 날씨 같은 효과를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추가해 점령지를 점령하기 위해 제공권을 장악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조건이 제약된 미션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특수한 상황에서의 미션을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해결 및 체험하기 위한 </a:t>
            </a:r>
            <a:r>
              <a:rPr lang="en-US" altLang="ko-KR" dirty="0">
                <a:latin typeface="+mj-ea"/>
                <a:ea typeface="+mj-ea"/>
              </a:rPr>
              <a:t>PVE</a:t>
            </a:r>
            <a:r>
              <a:rPr lang="ko-KR" altLang="en-US" dirty="0">
                <a:latin typeface="+mj-ea"/>
                <a:ea typeface="+mj-ea"/>
              </a:rPr>
              <a:t>모드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E5CD925-FB66-6D51-6F3A-A477DC70F6AE}"/>
              </a:ext>
            </a:extLst>
          </p:cNvPr>
          <p:cNvSpPr/>
          <p:nvPr/>
        </p:nvSpPr>
        <p:spPr>
          <a:xfrm>
            <a:off x="333031" y="1254539"/>
            <a:ext cx="5432770" cy="5231424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7E22CA-0B78-D82D-F2B7-C78A32AF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2" y="2345560"/>
            <a:ext cx="5181766" cy="2890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388036" y="5235626"/>
            <a:ext cx="1846613" cy="207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&lt;</a:t>
            </a:r>
            <a:r>
              <a:rPr lang="ko-KR" altLang="en-US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그림 </a:t>
            </a:r>
            <a:r>
              <a:rPr lang="en-US" altLang="ko-KR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1&gt; </a:t>
            </a:r>
            <a:r>
              <a:rPr lang="ko-KR" altLang="en-US" sz="75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Advent Pro"/>
              </a:rPr>
              <a:t>비행 화면 예시</a:t>
            </a:r>
            <a:endParaRPr lang="en-US" altLang="ko-KR" sz="75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Advent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96425-5766-832F-441D-560160897EC9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04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5EF30-5968-42BE-5E7F-ED14C86AC23E}"/>
              </a:ext>
            </a:extLst>
          </p:cNvPr>
          <p:cNvSpPr txBox="1"/>
          <p:nvPr/>
        </p:nvSpPr>
        <p:spPr>
          <a:xfrm>
            <a:off x="639468" y="1082716"/>
            <a:ext cx="13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ko-KR" altLang="en-US" dirty="0">
                <a:latin typeface="+mj-ea"/>
                <a:ea typeface="+mj-ea"/>
              </a:rPr>
              <a:t>조작 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5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199445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게임 시스템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075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Game System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4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0B248-5E32-C678-0D6E-F5E542328A06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D5EFC1-C730-40C4-AD62-C8F73EB885A0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813398-6154-5704-430F-477982252EBE}"/>
              </a:ext>
            </a:extLst>
          </p:cNvPr>
          <p:cNvSpPr/>
          <p:nvPr/>
        </p:nvSpPr>
        <p:spPr>
          <a:xfrm>
            <a:off x="8294092" y="1864602"/>
            <a:ext cx="3240000" cy="4163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B5D5B0-AAFA-868F-27E4-A972B2EB9EEC}"/>
              </a:ext>
            </a:extLst>
          </p:cNvPr>
          <p:cNvCxnSpPr/>
          <p:nvPr/>
        </p:nvCxnSpPr>
        <p:spPr>
          <a:xfrm>
            <a:off x="8294092" y="187383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D2B8CA-C342-D9D5-8C4D-21B032CE4C1A}"/>
              </a:ext>
            </a:extLst>
          </p:cNvPr>
          <p:cNvCxnSpPr/>
          <p:nvPr/>
        </p:nvCxnSpPr>
        <p:spPr>
          <a:xfrm>
            <a:off x="8294092" y="602879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7274A9-9393-E560-539E-8E81E0780672}"/>
              </a:ext>
            </a:extLst>
          </p:cNvPr>
          <p:cNvSpPr/>
          <p:nvPr/>
        </p:nvSpPr>
        <p:spPr>
          <a:xfrm>
            <a:off x="1016121" y="1868398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441ADD-CCBB-C60A-37AC-14F4778EDA97}"/>
              </a:ext>
            </a:extLst>
          </p:cNvPr>
          <p:cNvCxnSpPr/>
          <p:nvPr/>
        </p:nvCxnSpPr>
        <p:spPr>
          <a:xfrm>
            <a:off x="1016121" y="1877629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CDCF2-B362-6410-844B-1EB03EA61365}"/>
              </a:ext>
            </a:extLst>
          </p:cNvPr>
          <p:cNvSpPr txBox="1"/>
          <p:nvPr/>
        </p:nvSpPr>
        <p:spPr>
          <a:xfrm>
            <a:off x="1120896" y="1952248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02C74-9535-D0CE-E00E-B22C301F20AA}"/>
              </a:ext>
            </a:extLst>
          </p:cNvPr>
          <p:cNvSpPr txBox="1"/>
          <p:nvPr/>
        </p:nvSpPr>
        <p:spPr>
          <a:xfrm>
            <a:off x="1588681" y="205520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6F7DF0-3AFC-46E3-29BC-BBCE1200391A}"/>
              </a:ext>
            </a:extLst>
          </p:cNvPr>
          <p:cNvCxnSpPr/>
          <p:nvPr/>
        </p:nvCxnSpPr>
        <p:spPr>
          <a:xfrm>
            <a:off x="1016121" y="602828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633575-3B93-0C9B-2D00-FD7EDC0BDE4E}"/>
              </a:ext>
            </a:extLst>
          </p:cNvPr>
          <p:cNvSpPr txBox="1"/>
          <p:nvPr/>
        </p:nvSpPr>
        <p:spPr>
          <a:xfrm>
            <a:off x="1016120" y="5764008"/>
            <a:ext cx="2394971" cy="22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7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ko-KR" altLang="en-US" sz="7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sz="7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en-US" altLang="ko-KR" sz="7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7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배경 예시</a:t>
            </a:r>
            <a:endParaRPr lang="en-US" altLang="ko-KR" sz="7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6F341A7-6D42-9930-4FCC-E77CD57B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20" y="2588397"/>
            <a:ext cx="3240000" cy="315716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537E03-5717-A0C9-71FF-D25680A86421}"/>
              </a:ext>
            </a:extLst>
          </p:cNvPr>
          <p:cNvSpPr/>
          <p:nvPr/>
        </p:nvSpPr>
        <p:spPr>
          <a:xfrm>
            <a:off x="4655106" y="1865130"/>
            <a:ext cx="3240000" cy="4156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F07267-D146-27A6-F18E-64C6D8D6215E}"/>
              </a:ext>
            </a:extLst>
          </p:cNvPr>
          <p:cNvCxnSpPr/>
          <p:nvPr/>
        </p:nvCxnSpPr>
        <p:spPr>
          <a:xfrm>
            <a:off x="4655106" y="1874362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0884F38-75AB-AD31-A2D9-EA8F1B3A2594}"/>
              </a:ext>
            </a:extLst>
          </p:cNvPr>
          <p:cNvCxnSpPr/>
          <p:nvPr/>
        </p:nvCxnSpPr>
        <p:spPr>
          <a:xfrm>
            <a:off x="4655106" y="6029319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CFB82F-CF82-6DBD-5B66-16FCC2B5981F}"/>
              </a:ext>
            </a:extLst>
          </p:cNvPr>
          <p:cNvSpPr txBox="1"/>
          <p:nvPr/>
        </p:nvSpPr>
        <p:spPr>
          <a:xfrm>
            <a:off x="4655106" y="1857738"/>
            <a:ext cx="324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테마는 </a:t>
            </a:r>
            <a:r>
              <a:rPr lang="en-US" altLang="ko-KR" sz="1600" b="1">
                <a:solidFill>
                  <a:schemeClr val="accent6">
                    <a:lumMod val="50000"/>
                  </a:schemeClr>
                </a:solidFill>
              </a:rPr>
              <a:t>‘</a:t>
            </a:r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야간 </a:t>
            </a:r>
            <a:r>
              <a:rPr lang="en-US" altLang="ko-KR" sz="1600" b="1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날씨</a:t>
            </a:r>
            <a:r>
              <a:rPr lang="en-US" altLang="ko-KR" sz="1600" b="1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ko-KR" altLang="en-US" sz="1600"/>
              <a:t>가 </a:t>
            </a:r>
            <a:endParaRPr lang="en-US" altLang="ko-KR" sz="1600"/>
          </a:p>
          <a:p>
            <a:pPr algn="ctr"/>
            <a:r>
              <a:rPr lang="ko-KR" altLang="en-US" sz="1600"/>
              <a:t>가미된 공중전이다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팀 </a:t>
            </a:r>
            <a:r>
              <a:rPr lang="en-US" altLang="ko-KR" sz="1600" dirty="0"/>
              <a:t>vs </a:t>
            </a:r>
            <a:r>
              <a:rPr lang="ko-KR" altLang="en-US" sz="1600"/>
              <a:t>팀 구도로 </a:t>
            </a:r>
            <a:r>
              <a:rPr lang="en-US" altLang="ko-KR" sz="1600"/>
              <a:t>5 vs 5</a:t>
            </a:r>
            <a:r>
              <a:rPr lang="ko-KR" altLang="en-US" sz="1600"/>
              <a:t> 이다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맵 마다 충돌 </a:t>
            </a:r>
            <a:r>
              <a:rPr lang="ko-KR" altLang="en-US" sz="1600"/>
              <a:t>장애물이 존재하여</a:t>
            </a:r>
            <a:endParaRPr lang="en-US" altLang="ko-KR" sz="1600"/>
          </a:p>
          <a:p>
            <a:pPr algn="ctr"/>
            <a:r>
              <a:rPr lang="ko-KR" altLang="en-US" sz="1600"/>
              <a:t>플레이어가 회피하여야 한다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맵은 도시같은 건물들이 많은 맵</a:t>
            </a:r>
            <a:endParaRPr lang="en-US" altLang="ko-KR" sz="1600"/>
          </a:p>
          <a:p>
            <a:pPr algn="ctr"/>
            <a:r>
              <a:rPr lang="ko-KR" altLang="en-US" sz="1600"/>
              <a:t>혹은 자연 풍경이 주로 </a:t>
            </a:r>
            <a:endParaRPr lang="en-US" altLang="ko-KR" sz="1600"/>
          </a:p>
          <a:p>
            <a:pPr algn="ctr"/>
            <a:r>
              <a:rPr lang="ko-KR" altLang="en-US" sz="1600"/>
              <a:t>드러난 맵이 존재한다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대립 </a:t>
            </a:r>
            <a:r>
              <a:rPr lang="ko-KR" altLang="en-US" sz="1600"/>
              <a:t>세력은 </a:t>
            </a:r>
            <a:r>
              <a:rPr lang="en-US" altLang="ko-KR" sz="1600"/>
              <a:t>Cielo, Terra</a:t>
            </a:r>
            <a:r>
              <a:rPr lang="ko-KR" altLang="en-US" sz="1600"/>
              <a:t>로 </a:t>
            </a:r>
            <a:endParaRPr lang="en-US" altLang="ko-KR" sz="1600"/>
          </a:p>
          <a:p>
            <a:pPr algn="ctr"/>
            <a:r>
              <a:rPr lang="ko-KR" altLang="en-US" sz="1600"/>
              <a:t>플레이어가 선택할 수 있다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/>
              <a:t>시대적 배경은 </a:t>
            </a:r>
            <a:r>
              <a:rPr lang="en-US" altLang="ko-KR" sz="1600"/>
              <a:t>19</a:t>
            </a:r>
            <a:r>
              <a:rPr lang="ko-KR" altLang="en-US" sz="1600"/>
              <a:t>세기 중반으로</a:t>
            </a:r>
            <a:endParaRPr lang="en-US" altLang="ko-KR" sz="1600"/>
          </a:p>
          <a:p>
            <a:pPr algn="ctr"/>
            <a:r>
              <a:rPr lang="ko-KR" altLang="en-US" sz="1600"/>
              <a:t>헬기를 사용한다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0FE46-41FF-E203-5ED0-4AF999C61230}"/>
              </a:ext>
            </a:extLst>
          </p:cNvPr>
          <p:cNvSpPr txBox="1"/>
          <p:nvPr/>
        </p:nvSpPr>
        <p:spPr>
          <a:xfrm>
            <a:off x="8294092" y="1857209"/>
            <a:ext cx="324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19</a:t>
            </a:r>
            <a:r>
              <a:rPr lang="ko-KR" altLang="en-US" sz="1600"/>
              <a:t>세기 중반</a:t>
            </a:r>
            <a:r>
              <a:rPr lang="en-US" altLang="ko-KR" sz="1600"/>
              <a:t>, </a:t>
            </a:r>
            <a:r>
              <a:rPr lang="ko-KR" altLang="en-US" sz="1600"/>
              <a:t>어떤 두 세력은 사상은 다르나 정치적</a:t>
            </a:r>
            <a:r>
              <a:rPr lang="en-US" altLang="ko-KR" sz="1600"/>
              <a:t>, </a:t>
            </a:r>
            <a:r>
              <a:rPr lang="ko-KR" altLang="en-US" sz="1600"/>
              <a:t>경제적으로 항상 대립되는 구도를 불러 일으켰다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각각의 세력은 천공과 대지라는 별칭으로 불리우고 있다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어느 여명의 시간</a:t>
            </a:r>
            <a:r>
              <a:rPr lang="en-US" altLang="ko-KR" sz="1600"/>
              <a:t>, </a:t>
            </a:r>
          </a:p>
          <a:p>
            <a:pPr algn="ctr"/>
            <a:r>
              <a:rPr lang="ko-KR" altLang="en-US" sz="1600"/>
              <a:t>우연한 두 세력의 기습으로 </a:t>
            </a:r>
            <a:endParaRPr lang="en-US" altLang="ko-KR" sz="1600"/>
          </a:p>
          <a:p>
            <a:pPr algn="ctr"/>
            <a:r>
              <a:rPr lang="ko-KR" altLang="en-US" sz="1600"/>
              <a:t>전쟁이 발발하게 되었고</a:t>
            </a:r>
            <a:r>
              <a:rPr lang="en-US" altLang="ko-KR" sz="1600"/>
              <a:t>, </a:t>
            </a:r>
          </a:p>
          <a:p>
            <a:pPr algn="ctr"/>
            <a:r>
              <a:rPr lang="ko-KR" altLang="en-US" sz="1600"/>
              <a:t>전략적 구역인 </a:t>
            </a:r>
            <a:r>
              <a:rPr lang="en-US" altLang="ko-KR" sz="1600"/>
              <a:t>‘</a:t>
            </a:r>
            <a:r>
              <a:rPr lang="ko-KR" altLang="en-US" sz="1600"/>
              <a:t>자연의 요새</a:t>
            </a:r>
            <a:r>
              <a:rPr lang="en-US" altLang="ko-KR" sz="1600"/>
              <a:t>’ </a:t>
            </a:r>
            <a:r>
              <a:rPr lang="ko-KR" altLang="en-US" sz="1600"/>
              <a:t>을</a:t>
            </a:r>
            <a:endParaRPr lang="en-US" altLang="ko-KR" sz="1600"/>
          </a:p>
          <a:p>
            <a:pPr algn="ctr"/>
            <a:r>
              <a:rPr lang="ko-KR" altLang="en-US" sz="1600"/>
              <a:t>차지하기 위한 싸움이 되었다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‘</a:t>
            </a:r>
            <a:r>
              <a:rPr lang="ko-KR" altLang="en-US" sz="1600"/>
              <a:t>자연의 요새</a:t>
            </a:r>
            <a:r>
              <a:rPr lang="en-US" altLang="ko-KR" sz="1600"/>
              <a:t>’ </a:t>
            </a:r>
            <a:r>
              <a:rPr lang="ko-KR" altLang="en-US" sz="1600"/>
              <a:t>는 구역이 다양하며</a:t>
            </a:r>
            <a:endParaRPr lang="en-US" altLang="ko-KR" sz="1600"/>
          </a:p>
          <a:p>
            <a:pPr algn="ctr"/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산이 많은 구역</a:t>
            </a:r>
            <a:r>
              <a:rPr lang="ko-KR" altLang="en-US" sz="1600"/>
              <a:t> 혹은 </a:t>
            </a:r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건물들이 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즐비한 구역</a:t>
            </a:r>
            <a:r>
              <a:rPr lang="ko-KR" altLang="en-US" sz="1600"/>
              <a:t>들이 존재한다</a:t>
            </a:r>
            <a:r>
              <a:rPr lang="en-US" altLang="ko-KR" sz="160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B6960E-9897-F9D7-E1C9-B48EC2B0D288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23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03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07F5AD-001B-D1CC-C5D1-DE22EF937182}"/>
              </a:ext>
            </a:extLst>
          </p:cNvPr>
          <p:cNvSpPr/>
          <p:nvPr/>
        </p:nvSpPr>
        <p:spPr>
          <a:xfrm>
            <a:off x="8294092" y="1871588"/>
            <a:ext cx="3240000" cy="4157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655107" y="1864601"/>
            <a:ext cx="3240000" cy="4157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655107" y="1873832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655107" y="6028789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55108" y="1912606"/>
            <a:ext cx="32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피격이나 충돌 </a:t>
            </a:r>
            <a:r>
              <a:rPr lang="ko-KR" altLang="en-US" sz="1600"/>
              <a:t>시 데미지를 입고 </a:t>
            </a:r>
            <a:endParaRPr lang="en-US" altLang="ko-KR" sz="1600"/>
          </a:p>
          <a:p>
            <a:pPr algn="ctr"/>
            <a:r>
              <a:rPr lang="ko-KR" altLang="en-US" sz="1600"/>
              <a:t>부위 별 파괴 시 </a:t>
            </a:r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특수 효과 생성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199445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게임 시스템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075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Game System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4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F9887B-0FB7-4C23-AB14-F0043DABB562}"/>
              </a:ext>
            </a:extLst>
          </p:cNvPr>
          <p:cNvSpPr/>
          <p:nvPr/>
        </p:nvSpPr>
        <p:spPr>
          <a:xfrm>
            <a:off x="1016122" y="1861669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7B8785-C908-E134-CAFC-8DA698E1F38C}"/>
              </a:ext>
            </a:extLst>
          </p:cNvPr>
          <p:cNvCxnSpPr/>
          <p:nvPr/>
        </p:nvCxnSpPr>
        <p:spPr>
          <a:xfrm>
            <a:off x="1016122" y="1870900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0114BC-0021-384E-2F61-1C76C846E1B1}"/>
              </a:ext>
            </a:extLst>
          </p:cNvPr>
          <p:cNvSpPr txBox="1"/>
          <p:nvPr/>
        </p:nvSpPr>
        <p:spPr>
          <a:xfrm>
            <a:off x="1120897" y="1945519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CBEE3-3D62-0E34-96F8-E89525E244E2}"/>
              </a:ext>
            </a:extLst>
          </p:cNvPr>
          <p:cNvSpPr txBox="1"/>
          <p:nvPr/>
        </p:nvSpPr>
        <p:spPr>
          <a:xfrm>
            <a:off x="1588682" y="204847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무력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6D3A03-B37C-D13A-FEA5-908690BC1699}"/>
              </a:ext>
            </a:extLst>
          </p:cNvPr>
          <p:cNvCxnSpPr/>
          <p:nvPr/>
        </p:nvCxnSpPr>
        <p:spPr>
          <a:xfrm>
            <a:off x="1016122" y="6021769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5A8DD1E-4C70-BBC6-7BD9-234B34FA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22" y="2581668"/>
            <a:ext cx="3240000" cy="32762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94C728-B3DB-047D-1DB3-33A1A3426FBB}"/>
              </a:ext>
            </a:extLst>
          </p:cNvPr>
          <p:cNvSpPr txBox="1"/>
          <p:nvPr/>
        </p:nvSpPr>
        <p:spPr>
          <a:xfrm>
            <a:off x="1016123" y="5756438"/>
            <a:ext cx="2394970" cy="22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7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ko-KR" altLang="en-US" sz="7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sz="7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6&gt; </a:t>
            </a:r>
            <a:r>
              <a:rPr lang="ko-KR" altLang="en-US" sz="7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무력 시스템 예시</a:t>
            </a:r>
            <a:endParaRPr lang="en-US" altLang="ko-KR" sz="7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307982-8459-CBF7-4528-D4866EE7AA4B}"/>
                  </a:ext>
                </a:extLst>
              </p:cNvPr>
              <p:cNvSpPr txBox="1"/>
              <p:nvPr/>
            </p:nvSpPr>
            <p:spPr>
              <a:xfrm>
                <a:off x="4655106" y="4229536"/>
                <a:ext cx="3240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기체의 머리 부분 파괴 시</a:t>
                </a:r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/>
                  <a:t>기체 흔들림 효과 </a:t>
                </a:r>
                <a:r>
                  <a:rPr lang="ko-KR" altLang="en-US" sz="1600"/>
                  <a:t>및 </a:t>
                </a:r>
                <a:r>
                  <a:rPr lang="en-US" altLang="ko-KR" sz="1600"/>
                  <a:t>	   </a:t>
                </a:r>
                <a:r>
                  <a:rPr lang="ko-KR" altLang="en-US" sz="1600"/>
                  <a:t>명중률 </a:t>
                </a:r>
                <a:r>
                  <a:rPr lang="ko-KR" altLang="en-US" sz="1600" dirty="0"/>
                  <a:t>하락</a:t>
                </a:r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/>
                  <a:t>일시적으로 조준점 표시</a:t>
                </a:r>
                <a:r>
                  <a:rPr lang="en-US" altLang="ko-KR" sz="1600"/>
                  <a:t>X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/>
                  <a:t>피격 시 조금 부서진 것처럼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600" b="0"/>
                  <a:t> </a:t>
                </a:r>
                <a:r>
                  <a:rPr lang="ko-KR" altLang="en-US" sz="1600"/>
                  <a:t>크기의 알갱이들이 </a:t>
                </a:r>
                <a:endParaRPr lang="en-US" altLang="ko-KR" sz="1600"/>
              </a:p>
              <a:p>
                <a:r>
                  <a:rPr lang="en-US" altLang="ko-KR" sz="1600"/>
                  <a:t>     </a:t>
                </a:r>
                <a:r>
                  <a:rPr lang="ko-KR" altLang="en-US" sz="1600"/>
                  <a:t>약 </a:t>
                </a:r>
                <a:r>
                  <a:rPr lang="en-US" altLang="ko-KR" sz="1600"/>
                  <a:t>20</a:t>
                </a:r>
                <a:r>
                  <a:rPr lang="ko-KR" altLang="en-US" sz="1600"/>
                  <a:t>개 내외로 분산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307982-8459-CBF7-4528-D4866EE7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06" y="4229536"/>
                <a:ext cx="3240000" cy="1815882"/>
              </a:xfrm>
              <a:prstGeom prst="rect">
                <a:avLst/>
              </a:prstGeom>
              <a:blipFill>
                <a:blip r:embed="rId3"/>
                <a:stretch>
                  <a:fillRect l="-1130" t="-1342" b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0C604B-9E8D-0FB1-463C-7D7ACDC3669E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9C1F73-0426-594C-D3A8-283B2AB6DAE9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0F8C08-481A-8BC6-F9ED-DC20EB603BBE}"/>
                  </a:ext>
                </a:extLst>
              </p:cNvPr>
              <p:cNvSpPr txBox="1"/>
              <p:nvPr/>
            </p:nvSpPr>
            <p:spPr>
              <a:xfrm>
                <a:off x="8294092" y="1896794"/>
                <a:ext cx="3240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기체의 </a:t>
                </a:r>
                <a:r>
                  <a:rPr lang="ko-KR" altLang="en-US" sz="1600" dirty="0"/>
                  <a:t>엔진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날개 부분 파괴 시</a:t>
                </a:r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/>
                  <a:t>기체 회전 및 </a:t>
                </a:r>
                <a:r>
                  <a:rPr lang="ko-KR" altLang="en-US" sz="1600"/>
                  <a:t>추락 </a:t>
                </a:r>
                <a:r>
                  <a:rPr lang="en-US" altLang="ko-KR" sz="1600"/>
                  <a:t>	  </a:t>
                </a:r>
                <a:r>
                  <a:rPr lang="ko-KR" altLang="en-US" sz="1600"/>
                  <a:t>애니메이션 </a:t>
                </a:r>
                <a:r>
                  <a:rPr lang="ko-KR" altLang="en-US" sz="1600" dirty="0"/>
                  <a:t>출력</a:t>
                </a:r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/>
                  <a:t>프로펠러 피격 시 프로펠러 날개 개수 만큼 날개들이 흩어지며 약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/>
                  <a:t>크기의 잔해들이 약 </a:t>
                </a:r>
                <a:r>
                  <a:rPr lang="en-US" altLang="ko-KR" sz="1600" b="0"/>
                  <a:t>15</a:t>
                </a:r>
                <a:r>
                  <a:rPr lang="ko-KR" altLang="en-US" sz="1600" b="0"/>
                  <a:t>개 내외로 분산</a:t>
                </a:r>
                <a:endParaRPr lang="en-US" altLang="ko-KR" sz="1600" b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0F8C08-481A-8BC6-F9ED-DC20EB60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092" y="1896794"/>
                <a:ext cx="3240000" cy="1815882"/>
              </a:xfrm>
              <a:prstGeom prst="rect">
                <a:avLst/>
              </a:prstGeom>
              <a:blipFill>
                <a:blip r:embed="rId4"/>
                <a:stretch>
                  <a:fillRect l="-1130" t="-1342" b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8F2A71-1FAA-DDC8-4DB8-ED35459821AE}"/>
              </a:ext>
            </a:extLst>
          </p:cNvPr>
          <p:cNvCxnSpPr/>
          <p:nvPr/>
        </p:nvCxnSpPr>
        <p:spPr>
          <a:xfrm>
            <a:off x="8294092" y="1880819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306945-E748-8BAA-8322-793DB2E11FF4}"/>
              </a:ext>
            </a:extLst>
          </p:cNvPr>
          <p:cNvCxnSpPr/>
          <p:nvPr/>
        </p:nvCxnSpPr>
        <p:spPr>
          <a:xfrm>
            <a:off x="8294092" y="603577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FA982-9F5A-FC95-1990-202EB6EDF1AD}"/>
                  </a:ext>
                </a:extLst>
              </p:cNvPr>
              <p:cNvSpPr txBox="1"/>
              <p:nvPr/>
            </p:nvSpPr>
            <p:spPr>
              <a:xfrm>
                <a:off x="8294092" y="4229536"/>
                <a:ext cx="3240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기체의 </a:t>
                </a:r>
                <a:r>
                  <a:rPr lang="ko-KR" altLang="en-US" sz="1600" dirty="0"/>
                  <a:t>몸통 부분 파괴 시</a:t>
                </a:r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/>
                  <a:t>기체 파괴로 인한 흔들림 효과</a:t>
                </a:r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/>
                  <a:t>이후 몸체가 제일 크게 두동강나며 약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크</m:t>
                    </m:r>
                  </m:oMath>
                </a14:m>
                <a:r>
                  <a:rPr lang="ko-KR" altLang="en-US" sz="1600" dirty="0"/>
                  <a:t>기의 </a:t>
                </a:r>
                <a:r>
                  <a:rPr lang="ko-KR" altLang="en-US" sz="1600"/>
                  <a:t>중간 파편들이 </a:t>
                </a:r>
                <a:r>
                  <a:rPr lang="en-US" altLang="ko-KR" sz="1600"/>
                  <a:t>30</a:t>
                </a:r>
                <a:r>
                  <a:rPr lang="ko-KR" altLang="en-US" sz="1600"/>
                  <a:t>개 내외로 분산 및  약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크</m:t>
                    </m:r>
                  </m:oMath>
                </a14:m>
                <a:r>
                  <a:rPr lang="ko-KR" altLang="en-US" sz="1600" dirty="0"/>
                  <a:t>기의 </a:t>
                </a:r>
                <a:r>
                  <a:rPr lang="ko-KR" altLang="en-US" sz="1600"/>
                  <a:t>작은 파편들이 약 </a:t>
                </a:r>
                <a:r>
                  <a:rPr lang="en-US" altLang="ko-KR" sz="1600"/>
                  <a:t>40</a:t>
                </a:r>
                <a:r>
                  <a:rPr lang="ko-KR" altLang="en-US" sz="1600"/>
                  <a:t>개 내외로 분산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FA982-9F5A-FC95-1990-202EB6EDF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092" y="4229536"/>
                <a:ext cx="3240000" cy="1815882"/>
              </a:xfrm>
              <a:prstGeom prst="rect">
                <a:avLst/>
              </a:prstGeom>
              <a:blipFill>
                <a:blip r:embed="rId5"/>
                <a:stretch>
                  <a:fillRect l="-1130" t="-1342" b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4A6A919-E07C-2054-0FAB-09EF54D0B177}"/>
              </a:ext>
            </a:extLst>
          </p:cNvPr>
          <p:cNvSpPr txBox="1"/>
          <p:nvPr/>
        </p:nvSpPr>
        <p:spPr>
          <a:xfrm>
            <a:off x="4655106" y="2947960"/>
            <a:ext cx="32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이때</a:t>
            </a:r>
            <a:r>
              <a:rPr lang="ko-KR" altLang="en-US" sz="16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생성된 잔해들로부터 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피격 시 데미지 혹은 부위 파괴</a:t>
            </a:r>
            <a:r>
              <a:rPr lang="ko-KR" altLang="en-US" sz="1600"/>
              <a:t>가 일어날 수 있다</a:t>
            </a:r>
            <a:r>
              <a:rPr lang="en-US" altLang="ko-KR" sz="160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BB2C8-3B81-7AF1-2723-7B43B33F5AC1}"/>
              </a:ext>
            </a:extLst>
          </p:cNvPr>
          <p:cNvSpPr txBox="1"/>
          <p:nvPr/>
        </p:nvSpPr>
        <p:spPr>
          <a:xfrm>
            <a:off x="11534092" y="6412701"/>
            <a:ext cx="49725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spc="-150" dirty="0">
                <a:solidFill>
                  <a:schemeClr val="tx1"/>
                </a:solidFill>
                <a:latin typeface="+mj-ea"/>
                <a:ea typeface="+mj-ea"/>
              </a:rPr>
              <a:t>26 / 29</a:t>
            </a:r>
            <a:endParaRPr lang="ko-KR" altLang="en-US" sz="1600" b="1" spc="-15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97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1272</Words>
  <Application>Microsoft Office PowerPoint</Application>
  <PresentationFormat>와이드스크린</PresentationFormat>
  <Paragraphs>346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 ExtraBold</vt:lpstr>
      <vt:lpstr>나눔스퀘어 Light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세철</cp:lastModifiedBy>
  <cp:revision>36</cp:revision>
  <dcterms:created xsi:type="dcterms:W3CDTF">2021-02-14T00:18:03Z</dcterms:created>
  <dcterms:modified xsi:type="dcterms:W3CDTF">2022-11-23T18:36:12Z</dcterms:modified>
</cp:coreProperties>
</file>