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49" r:id="rId2"/>
    <p:sldId id="351" r:id="rId3"/>
    <p:sldId id="350" r:id="rId4"/>
    <p:sldId id="34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6AAC6-CEAA-43D4-9FAD-A562E1DA21A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1D26E-4433-4B44-841D-FA82515A4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8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5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4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0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2ADC5-9805-085C-5A75-8A09CD7A1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8D6F42-D506-809F-04E9-DECACBF11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7B488-5AC6-DCA1-F3C9-E8A67154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FEDC9-DE44-EAC2-F398-DBC67ECB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920C6-7750-2FDE-78D0-22AC2EFE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0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D2664-83F1-0C77-8309-CCE5DB9F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91494E-78BF-9069-789F-CF88CC7AC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3A88F-4A70-4D16-0B02-90EC4937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5A842-F3A1-B882-5137-BF6B095D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16D54-FDEC-11D7-077E-405AEE6C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7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34B3CF-8485-ED4E-088F-6C2FAE3DD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38C009-6F32-93BD-B863-DBA060ECA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0D522-9AA6-55A9-38EF-C080DFF6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893A4-1695-29C3-D964-7F4257F2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F1901-ABD8-08F8-19E8-B2539D8E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7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5A22B-DBB3-3875-C293-273F4F25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A3432-96EA-E551-227F-9B82F42F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5C4ED-5AA8-0B27-234F-75ABEEF1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3597-373C-96F0-DB1B-2A6C763E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BF8C1-3A4D-6383-3A88-F617652A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5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61675-1D03-5971-8144-659B9116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72E50-9CAD-39BC-8B9E-B729A6554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7C771-4334-15CE-EE51-554E311E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F6B41-2C85-7811-D4FD-31515A3C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68328-5933-06FC-BAF6-CE88654F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4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D51CE-AFD5-B596-9813-DA3BFBE8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82667-1CBD-83F9-0EAD-C48C0B7E0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B6121C-5425-4643-B476-4D3CBACCF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A0A04-BD7C-F9CB-BE8A-D3C20524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C5B61A-54E1-3E72-E517-C6DC7404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8C2D60-1706-FB88-7A4B-23450B8F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6F0D2-BB1F-B6D2-CCEC-A58E550A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2DAA6-897E-F838-6127-E18EC498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3ADED-7CF2-BDCD-EA50-AD621CC14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0A4F27-0000-C103-11AD-7CB580590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1C106E-03D0-0054-091C-E8EEC5ED1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495529-A73D-7A47-F54D-260FA6DB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EF0849-10B5-80E5-6AE0-B7032524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7694FE-B7D7-A31B-9113-47BA35E2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2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38374-4000-22F5-E4C2-808BCCAC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83A665-79D8-91FE-87AD-C67B4572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9E05DF-A638-3C9A-DB6E-3D63080E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6C8113-3E6F-D9E8-BCC3-F6874EB5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3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D8E58-0E21-7E14-2B3B-01A324F5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7541D8-A83E-C78E-2441-4E67BAF5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9CF11-FDBD-5444-7CD4-FA606AF1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89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457AC-6970-26C1-DB33-99CCAD13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4A260-1825-AB96-BA79-7D2739563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614EF-3A78-2CDD-16C0-8AAC9A70E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3D88-D508-4395-FB44-F7DE6193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BEFFAF-6176-AEC3-A6D5-5318BB14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941B8-CC77-D8CD-B1AD-35CFEEC4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64C41-31F7-132E-8851-DDC96388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0BBF84-73FA-365C-65B8-6AF375BA6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942E4-52F9-C0B7-A1F9-4DAFFB500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04E5DC-8029-A031-4985-35F88DB1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8EDE08-41C9-E4E3-7BAD-F4F1A355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87E4EC-DE3F-EF3A-5609-A89036EA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5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BCC19C-4C2C-6C4F-A662-F3D10C02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39AD6-6559-793F-A650-BD57168F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15DD9-FFD3-E5C3-879B-872A27088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AAF3-43B3-4A8D-BC7E-D6AFBB3104FA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9754F-D1E0-05EC-F99D-A29986BF2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74E4-8D3A-A50B-32B5-8C30D7E89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156999" y="3255707"/>
            <a:ext cx="1878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8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24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Active-Standby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간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Heart-beat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C39039-8D86-B190-4302-F1BA5AA2DDD8}"/>
              </a:ext>
            </a:extLst>
          </p:cNvPr>
          <p:cNvSpPr/>
          <p:nvPr/>
        </p:nvSpPr>
        <p:spPr>
          <a:xfrm>
            <a:off x="529854" y="1106521"/>
            <a:ext cx="11469490" cy="2689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서버와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Standby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서버는 주기적으로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를 주고 받으며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서로의 상태를 확인합니다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주기동안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받지 못하면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다운된 것으로 간주하고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이루어집니다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자가회복이 가능한 경우라면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Failover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상태가 된 서버가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다운된 서버를 종료하고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ShellExecute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재실행하게 됩니다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자가회복이 불가능한 상황이라면 개발자가 수동복구를 실시합니다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13F6D792-5C03-884D-9EE4-84C5940AF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901295"/>
              </p:ext>
            </p:extLst>
          </p:nvPr>
        </p:nvGraphicFramePr>
        <p:xfrm>
          <a:off x="1649563" y="4707300"/>
          <a:ext cx="5631132" cy="1259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74860">
                  <a:extLst>
                    <a:ext uri="{9D8B030D-6E8A-4147-A177-3AD203B41FA5}">
                      <a16:colId xmlns:a16="http://schemas.microsoft.com/office/drawing/2014/main" val="2520644423"/>
                    </a:ext>
                  </a:extLst>
                </a:gridCol>
                <a:gridCol w="1656272">
                  <a:extLst>
                    <a:ext uri="{9D8B030D-6E8A-4147-A177-3AD203B41FA5}">
                      <a16:colId xmlns:a16="http://schemas.microsoft.com/office/drawing/2014/main" val="3554158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36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서버간 </a:t>
                      </a:r>
                      <a:r>
                        <a:rPr lang="en-US" altLang="ko-KR" sz="1400" dirty="0"/>
                        <a:t>Heartbeat </a:t>
                      </a:r>
                      <a:r>
                        <a:rPr lang="ko-KR" altLang="en-US" sz="1400" dirty="0"/>
                        <a:t>교환 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7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Heartbeat</a:t>
                      </a:r>
                      <a:r>
                        <a:rPr lang="ko-KR" altLang="en-US" sz="1400" dirty="0"/>
                        <a:t>를 몇 회 이상 받지 못했을 때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서버 다운으로 간주하는가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회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총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466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FABDB1-49CF-3514-E92B-5FB6989ED1A2}"/>
              </a:ext>
            </a:extLst>
          </p:cNvPr>
          <p:cNvSpPr/>
          <p:nvPr/>
        </p:nvSpPr>
        <p:spPr>
          <a:xfrm>
            <a:off x="529854" y="4110488"/>
            <a:ext cx="11469490" cy="1766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Heartbeat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값 설계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65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 도식화</a:t>
            </a: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4EBA4066-8212-0775-3FFC-D4FC4D12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00E43F-BDBB-AED8-E758-8DCDB79201E9}"/>
              </a:ext>
            </a:extLst>
          </p:cNvPr>
          <p:cNvSpPr/>
          <p:nvPr/>
        </p:nvSpPr>
        <p:spPr>
          <a:xfrm>
            <a:off x="1948063" y="1236008"/>
            <a:ext cx="1406105" cy="63835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C514D0-72F1-AA58-0760-9C323D860E0C}"/>
              </a:ext>
            </a:extLst>
          </p:cNvPr>
          <p:cNvSpPr/>
          <p:nvPr/>
        </p:nvSpPr>
        <p:spPr>
          <a:xfrm>
            <a:off x="761931" y="2396067"/>
            <a:ext cx="1406105" cy="63835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릴레이 서버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(Active)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245A53-6739-AF06-9CE0-5340A22F0DB3}"/>
              </a:ext>
            </a:extLst>
          </p:cNvPr>
          <p:cNvSpPr/>
          <p:nvPr/>
        </p:nvSpPr>
        <p:spPr>
          <a:xfrm>
            <a:off x="3285155" y="2396067"/>
            <a:ext cx="1406105" cy="63835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릴레이 서버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(Standby)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FFF84E-F2A7-5EA2-02F3-9383CFEF0176}"/>
              </a:ext>
            </a:extLst>
          </p:cNvPr>
          <p:cNvSpPr/>
          <p:nvPr/>
        </p:nvSpPr>
        <p:spPr>
          <a:xfrm>
            <a:off x="761930" y="3875303"/>
            <a:ext cx="1406105" cy="63835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로직 </a:t>
            </a:r>
            <a:r>
              <a:rPr lang="ko-KR" altLang="en-US" sz="1600" dirty="0">
                <a:solidFill>
                  <a:schemeClr val="tx1"/>
                </a:solidFill>
              </a:rPr>
              <a:t>서버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(Active)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EFA359-6654-048A-5AA8-BC97BCE542A7}"/>
              </a:ext>
            </a:extLst>
          </p:cNvPr>
          <p:cNvSpPr/>
          <p:nvPr/>
        </p:nvSpPr>
        <p:spPr>
          <a:xfrm>
            <a:off x="3285155" y="3875303"/>
            <a:ext cx="1406105" cy="63835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로직 서버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(Standby)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DAB1DE4-5D4A-E2AE-1FEA-B53D49A18F4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464984" y="1874362"/>
            <a:ext cx="1186132" cy="52170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98EA57-805D-1E76-6B88-25F913117E0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464983" y="3034421"/>
            <a:ext cx="1" cy="84088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0657369-7A9E-303D-D78C-45AD116EFC6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168036" y="2715244"/>
            <a:ext cx="111711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43F39A-6905-D586-E28E-4FAFB753AEA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168035" y="4194480"/>
            <a:ext cx="1117120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14DA3E6-B0E5-A804-011B-5E5193D58F83}"/>
              </a:ext>
            </a:extLst>
          </p:cNvPr>
          <p:cNvSpPr txBox="1"/>
          <p:nvPr/>
        </p:nvSpPr>
        <p:spPr>
          <a:xfrm>
            <a:off x="2237048" y="2379957"/>
            <a:ext cx="111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A3A3"/>
                </a:solidFill>
              </a:rPr>
              <a:t>Heartbeat</a:t>
            </a:r>
            <a:endParaRPr lang="ko-KR" altLang="en-US" sz="1400" b="1" dirty="0">
              <a:solidFill>
                <a:srgbClr val="FFA3A3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FCD25-B07F-26EF-7B06-2E241D35E84D}"/>
              </a:ext>
            </a:extLst>
          </p:cNvPr>
          <p:cNvSpPr txBox="1"/>
          <p:nvPr/>
        </p:nvSpPr>
        <p:spPr>
          <a:xfrm>
            <a:off x="2237048" y="3822099"/>
            <a:ext cx="111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A3A3"/>
                </a:solidFill>
              </a:rPr>
              <a:t>Heartbeat</a:t>
            </a:r>
            <a:endParaRPr lang="ko-KR" altLang="en-US" sz="1400" b="1" dirty="0">
              <a:solidFill>
                <a:srgbClr val="FFA3A3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1D8942-1D27-4DC8-E77A-8A18C10C9643}"/>
              </a:ext>
            </a:extLst>
          </p:cNvPr>
          <p:cNvSpPr/>
          <p:nvPr/>
        </p:nvSpPr>
        <p:spPr>
          <a:xfrm>
            <a:off x="8279555" y="1236008"/>
            <a:ext cx="1406105" cy="63835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D5E5532-2DB8-8952-F8AE-225942962DEB}"/>
              </a:ext>
            </a:extLst>
          </p:cNvPr>
          <p:cNvSpPr/>
          <p:nvPr/>
        </p:nvSpPr>
        <p:spPr>
          <a:xfrm>
            <a:off x="7093423" y="2396067"/>
            <a:ext cx="1406105" cy="63835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릴레이 서버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(Active)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BC84A8-7C47-B7F3-3BA1-8D07E25872AF}"/>
              </a:ext>
            </a:extLst>
          </p:cNvPr>
          <p:cNvSpPr/>
          <p:nvPr/>
        </p:nvSpPr>
        <p:spPr>
          <a:xfrm>
            <a:off x="9616647" y="2396067"/>
            <a:ext cx="1406105" cy="63835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릴레이 서버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(Standby)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FB398D-DB1D-991E-0295-FE9087D7CDB6}"/>
              </a:ext>
            </a:extLst>
          </p:cNvPr>
          <p:cNvSpPr/>
          <p:nvPr/>
        </p:nvSpPr>
        <p:spPr>
          <a:xfrm>
            <a:off x="7093422" y="3875303"/>
            <a:ext cx="1406105" cy="63835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로직 서버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(Down)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D954493-5B69-A981-6628-5931A11B137E}"/>
              </a:ext>
            </a:extLst>
          </p:cNvPr>
          <p:cNvSpPr/>
          <p:nvPr/>
        </p:nvSpPr>
        <p:spPr>
          <a:xfrm>
            <a:off x="9616647" y="3875303"/>
            <a:ext cx="1406105" cy="63835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로직 서버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(Active)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367DAA8-A56D-FD1C-C2CD-EBD9C04BB04E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7796476" y="1874362"/>
            <a:ext cx="1186132" cy="52170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143352D-AB61-667C-8F11-AABF64E6455A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>
          <a:xfrm flipH="1" flipV="1">
            <a:off x="7796476" y="3034421"/>
            <a:ext cx="2523224" cy="840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15E8235-7ED6-A447-9D9A-0AD619F3C0D3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8499528" y="2715244"/>
            <a:ext cx="111711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441300-FDB9-0752-9CC6-F2903AAA3168}"/>
              </a:ext>
            </a:extLst>
          </p:cNvPr>
          <p:cNvSpPr txBox="1"/>
          <p:nvPr/>
        </p:nvSpPr>
        <p:spPr>
          <a:xfrm>
            <a:off x="8568540" y="2379957"/>
            <a:ext cx="111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A3A3"/>
                </a:solidFill>
              </a:rPr>
              <a:t>Heartbeat</a:t>
            </a:r>
            <a:endParaRPr lang="ko-KR" altLang="en-US" sz="1400" b="1" dirty="0">
              <a:solidFill>
                <a:srgbClr val="FFA3A3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55CA0F2F-ECCC-8F3A-3977-377ABDDA767C}"/>
              </a:ext>
            </a:extLst>
          </p:cNvPr>
          <p:cNvSpPr/>
          <p:nvPr/>
        </p:nvSpPr>
        <p:spPr>
          <a:xfrm>
            <a:off x="5618453" y="2954548"/>
            <a:ext cx="644105" cy="396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44F35F-5365-E6E9-76A0-46A99C225F94}"/>
              </a:ext>
            </a:extLst>
          </p:cNvPr>
          <p:cNvSpPr txBox="1"/>
          <p:nvPr/>
        </p:nvSpPr>
        <p:spPr>
          <a:xfrm>
            <a:off x="6901918" y="4593651"/>
            <a:ext cx="4161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자가회복을 할 수 있는 경우라면</a:t>
            </a:r>
            <a:endParaRPr lang="en-US" altLang="ko-KR" sz="1400" dirty="0"/>
          </a:p>
          <a:p>
            <a:pPr algn="ctr"/>
            <a:r>
              <a:rPr lang="ko-KR" altLang="en-US" sz="1400" dirty="0"/>
              <a:t>자가회복이 이뤄지고</a:t>
            </a:r>
            <a:endParaRPr lang="en-US" altLang="ko-KR" sz="1400" dirty="0"/>
          </a:p>
          <a:p>
            <a:pPr algn="ctr"/>
            <a:r>
              <a:rPr lang="ko-KR" altLang="en-US" sz="1400" dirty="0"/>
              <a:t>그렇지 않은 경우에는</a:t>
            </a:r>
            <a:endParaRPr lang="en-US" altLang="ko-KR" sz="1400" dirty="0"/>
          </a:p>
          <a:p>
            <a:pPr algn="ctr"/>
            <a:r>
              <a:rPr lang="ko-KR" altLang="en-US" sz="1400" dirty="0"/>
              <a:t>개발자가 수동으로 복구합니다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539FA7-6C5D-C915-7DE3-841F433FE2AC}"/>
              </a:ext>
            </a:extLst>
          </p:cNvPr>
          <p:cNvSpPr txBox="1"/>
          <p:nvPr/>
        </p:nvSpPr>
        <p:spPr>
          <a:xfrm>
            <a:off x="121920" y="4566861"/>
            <a:ext cx="5209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Active</a:t>
            </a:r>
            <a:r>
              <a:rPr lang="ko-KR" altLang="en-US" sz="1400" dirty="0"/>
              <a:t>서버와 </a:t>
            </a:r>
            <a:r>
              <a:rPr lang="en-US" altLang="ko-KR" sz="1400" dirty="0"/>
              <a:t>Standby </a:t>
            </a:r>
            <a:r>
              <a:rPr lang="ko-KR" altLang="en-US" sz="1400" dirty="0"/>
              <a:t>서버는</a:t>
            </a:r>
            <a:endParaRPr lang="en-US" altLang="ko-KR" sz="1400" dirty="0"/>
          </a:p>
          <a:p>
            <a:pPr algn="ctr"/>
            <a:r>
              <a:rPr lang="ko-KR" altLang="en-US" sz="1400" dirty="0"/>
              <a:t>주기적으로</a:t>
            </a:r>
            <a:r>
              <a:rPr lang="en-US" altLang="ko-KR" sz="1400" dirty="0"/>
              <a:t> Heartbeat</a:t>
            </a:r>
            <a:r>
              <a:rPr lang="ko-KR" altLang="en-US" sz="1400" dirty="0"/>
              <a:t>를 주고받으며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일정 주기동안 </a:t>
            </a:r>
            <a:r>
              <a:rPr lang="en-US" altLang="ko-KR" sz="1400" dirty="0"/>
              <a:t>Heartbeat</a:t>
            </a:r>
            <a:r>
              <a:rPr lang="ko-KR" altLang="en-US" sz="1400" dirty="0"/>
              <a:t>를 받지 못하면</a:t>
            </a:r>
            <a:endParaRPr lang="en-US" altLang="ko-KR" sz="1400" dirty="0"/>
          </a:p>
          <a:p>
            <a:pPr algn="ctr"/>
            <a:r>
              <a:rPr lang="ko-KR" altLang="en-US" sz="1400" dirty="0"/>
              <a:t>서버다운으로 간주합니다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8A756D-F95A-2867-4FFF-04502EBAD974}"/>
              </a:ext>
            </a:extLst>
          </p:cNvPr>
          <p:cNvSpPr txBox="1"/>
          <p:nvPr/>
        </p:nvSpPr>
        <p:spPr>
          <a:xfrm>
            <a:off x="9887015" y="3058272"/>
            <a:ext cx="235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릴레이 서버에게</a:t>
            </a:r>
            <a:endParaRPr lang="en-US" altLang="ko-KR" sz="1200" dirty="0"/>
          </a:p>
          <a:p>
            <a:pPr algn="ctr"/>
            <a:r>
              <a:rPr lang="ko-KR" altLang="en-US" sz="1200" dirty="0"/>
              <a:t>현재 </a:t>
            </a:r>
            <a:r>
              <a:rPr lang="en-US" altLang="ko-KR" sz="1200" dirty="0"/>
              <a:t>Active</a:t>
            </a:r>
            <a:r>
              <a:rPr lang="ko-KR" altLang="en-US" sz="1200" dirty="0"/>
              <a:t>서버가</a:t>
            </a:r>
            <a:endParaRPr lang="en-US" altLang="ko-KR" sz="1200" dirty="0"/>
          </a:p>
          <a:p>
            <a:pPr algn="ctr"/>
            <a:r>
              <a:rPr lang="ko-KR" altLang="en-US" sz="1200" dirty="0"/>
              <a:t>다운되었음 알리고</a:t>
            </a:r>
            <a:endParaRPr lang="en-US" altLang="ko-KR" sz="1200" dirty="0"/>
          </a:p>
          <a:p>
            <a:pPr algn="ctr"/>
            <a:r>
              <a:rPr lang="ko-KR" altLang="en-US" sz="1200" dirty="0"/>
              <a:t>자신과 연결하도록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29B556F-3068-D55E-5968-2F983D63F6A7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8499527" y="4194480"/>
            <a:ext cx="111712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F59CC01-CCFF-B6C8-805D-BA37A7C5539C}"/>
              </a:ext>
            </a:extLst>
          </p:cNvPr>
          <p:cNvSpPr txBox="1"/>
          <p:nvPr/>
        </p:nvSpPr>
        <p:spPr>
          <a:xfrm>
            <a:off x="7516550" y="3837487"/>
            <a:ext cx="3043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Kill &amp; Execute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1994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서버를 감시하는 별도의 프로그램 제작</a:t>
            </a: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4EBA4066-8212-0775-3FFC-D4FC4D12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</a:t>
            </a:fld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9A8B59-8873-2D53-D1C9-7B5AB916FB1A}"/>
              </a:ext>
            </a:extLst>
          </p:cNvPr>
          <p:cNvSpPr txBox="1"/>
          <p:nvPr/>
        </p:nvSpPr>
        <p:spPr>
          <a:xfrm>
            <a:off x="616773" y="1120676"/>
            <a:ext cx="108215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서버를 감시하는 프로그램을 별도 제작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(Watchdog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유사한 작업을 수행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 latinLnBrk="1"/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감시를 받는 모든 서버는 주기적으로 유사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Watchdog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전달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1"/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1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Watchdog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서버들로 부터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받을 때마다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1"/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1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주기동안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받지 못해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일정 수치 이상에 도달한 서버가 발견되면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Watchdog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이를 서버다운으로 간주하고 즉시 해당 서버를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kill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다음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ShellExecute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재실행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60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271</Words>
  <Application>Microsoft Office PowerPoint</Application>
  <PresentationFormat>와이드스크린</PresentationFormat>
  <Paragraphs>64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김승환(2018182009)</dc:creator>
  <cp:lastModifiedBy>김승환(2018182009)</cp:lastModifiedBy>
  <cp:revision>4</cp:revision>
  <dcterms:created xsi:type="dcterms:W3CDTF">2023-01-03T09:23:04Z</dcterms:created>
  <dcterms:modified xsi:type="dcterms:W3CDTF">2023-01-03T10:20:09Z</dcterms:modified>
</cp:coreProperties>
</file>