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49" r:id="rId2"/>
    <p:sldId id="356" r:id="rId3"/>
    <p:sldId id="355" r:id="rId4"/>
    <p:sldId id="360" r:id="rId5"/>
    <p:sldId id="365" r:id="rId6"/>
    <p:sldId id="358" r:id="rId7"/>
    <p:sldId id="366" r:id="rId8"/>
    <p:sldId id="352" r:id="rId9"/>
    <p:sldId id="359" r:id="rId10"/>
    <p:sldId id="361" r:id="rId11"/>
    <p:sldId id="362" r:id="rId12"/>
    <p:sldId id="364" r:id="rId13"/>
    <p:sldId id="354" r:id="rId14"/>
    <p:sldId id="36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6AAC6-CEAA-43D4-9FAD-A562E1DA21A9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1D26E-4433-4B44-841D-FA82515A4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86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03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869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161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374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013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41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22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891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263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876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2ADC5-9805-085C-5A75-8A09CD7A1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8D6F42-D506-809F-04E9-DECACBF11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7B488-5AC6-DCA1-F3C9-E8A67154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FEDC9-DE44-EAC2-F398-DBC67ECB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6920C6-7750-2FDE-78D0-22AC2EFE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00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D2664-83F1-0C77-8309-CCE5DB9F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91494E-78BF-9069-789F-CF88CC7AC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3A88F-4A70-4D16-0B02-90EC4937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5A842-F3A1-B882-5137-BF6B095D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16D54-FDEC-11D7-077E-405AEE6C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47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34B3CF-8485-ED4E-088F-6C2FAE3DD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38C009-6F32-93BD-B863-DBA060ECA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30D522-9AA6-55A9-38EF-C080DFF6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8893A4-1695-29C3-D964-7F4257F2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F1901-ABD8-08F8-19E8-B2539D8E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17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5A22B-DBB3-3875-C293-273F4F25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A3432-96EA-E551-227F-9B82F42F2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5C4ED-5AA8-0B27-234F-75ABEEF1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3597-373C-96F0-DB1B-2A6C763E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BF8C1-3A4D-6383-3A88-F617652A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5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61675-1D03-5971-8144-659B9116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472E50-9CAD-39BC-8B9E-B729A6554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7C771-4334-15CE-EE51-554E311E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F6B41-2C85-7811-D4FD-31515A3C4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68328-5933-06FC-BAF6-CE88654F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4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D51CE-AFD5-B596-9813-DA3BFBE8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82667-1CBD-83F9-0EAD-C48C0B7E0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B6121C-5425-4643-B476-4D3CBACCF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4A0A04-BD7C-F9CB-BE8A-D3C20524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C5B61A-54E1-3E72-E517-C6DC7404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8C2D60-1706-FB88-7A4B-23450B8F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03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6F0D2-BB1F-B6D2-CCEC-A58E550AA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42DAA6-897E-F838-6127-E18EC4982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C3ADED-7CF2-BDCD-EA50-AD621CC14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0A4F27-0000-C103-11AD-7CB580590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1C106E-03D0-0054-091C-E8EEC5ED1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495529-A73D-7A47-F54D-260FA6DB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EF0849-10B5-80E5-6AE0-B7032524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7694FE-B7D7-A31B-9113-47BA35E2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42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38374-4000-22F5-E4C2-808BCCAC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83A665-79D8-91FE-87AD-C67B4572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9E05DF-A638-3C9A-DB6E-3D63080E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6C8113-3E6F-D9E8-BCC3-F6874EB5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3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8D8E58-0E21-7E14-2B3B-01A324F5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7541D8-A83E-C78E-2441-4E67BAF5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B9CF11-FDBD-5444-7CD4-FA606AF1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89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457AC-6970-26C1-DB33-99CCAD13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4A260-1825-AB96-BA79-7D2739563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5614EF-3A78-2CDD-16C0-8AAC9A70E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B3D88-D508-4395-FB44-F7DE6193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BEFFAF-6176-AEC3-A6D5-5318BB14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E941B8-CC77-D8CD-B1AD-35CFEEC4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2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64C41-31F7-132E-8851-DDC96388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0BBF84-73FA-365C-65B8-6AF375BA6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942E4-52F9-C0B7-A1F9-4DAFFB500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04E5DC-8029-A031-4985-35F88DB1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8EDE08-41C9-E4E3-7BAD-F4F1A355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87E4EC-DE3F-EF3A-5609-A89036EA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5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BCC19C-4C2C-6C4F-A662-F3D10C021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339AD6-6559-793F-A650-BD57168FD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15DD9-FFD3-E5C3-879B-872A27088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0AAF3-43B3-4A8D-BC7E-D6AFBB3104FA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9754F-D1E0-05EC-F99D-A29986BF2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74E4-8D3A-A50B-32B5-8C30D7E89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5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92E6BB-3C2A-BE3D-8634-F0EA3F55F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5"/>
            <a:ext cx="12192000" cy="6850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768563" y="3255707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이중화 방식</a:t>
            </a:r>
            <a:endParaRPr lang="en-US" altLang="ko-KR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415557" y="2670932"/>
            <a:ext cx="1360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1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1777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24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1A312446-A79A-DF85-A9C6-B4F7F051C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631" y="532501"/>
            <a:ext cx="1104900" cy="12954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A695627-BFC6-D03E-2992-EC9296A81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832" y="2276850"/>
            <a:ext cx="561975" cy="116205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2A04858-B7E5-A61D-BF71-5D93CDEBE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3091" y="2294078"/>
            <a:ext cx="561975" cy="116205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Failover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F481DC-51B6-4E8A-A578-D7044BF9EB12}"/>
              </a:ext>
            </a:extLst>
          </p:cNvPr>
          <p:cNvSpPr/>
          <p:nvPr/>
        </p:nvSpPr>
        <p:spPr>
          <a:xfrm>
            <a:off x="361255" y="396000"/>
            <a:ext cx="11469490" cy="64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285750">
              <a:spcAft>
                <a:spcPts val="22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다운이 되면 어떤 일이 일어나는가 </a:t>
            </a: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</a:p>
          <a:p>
            <a:pPr>
              <a:spcAft>
                <a:spcPts val="2200"/>
              </a:spcAft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Active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다운됨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다운된 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교환하던 다른 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다운을 알아내면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B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400" b="1" u="sng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 서버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에게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알립니다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 서버는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서버로 승격시키고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앞으로는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통신을 하게 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동시에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복구 작업 또한 이루어지게 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Standby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다운됨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: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다운된 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교환하던 다른 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다운을 알아내면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400" b="1" u="sng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 서버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에게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알립니다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 서버는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복구 작업을 수행합니다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1A6BED-B6D3-09E1-3ECB-55FAF5122F0F}"/>
              </a:ext>
            </a:extLst>
          </p:cNvPr>
          <p:cNvCxnSpPr>
            <a:cxnSpLocks/>
          </p:cNvCxnSpPr>
          <p:nvPr/>
        </p:nvCxnSpPr>
        <p:spPr>
          <a:xfrm flipV="1">
            <a:off x="7600820" y="1681899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6CE215A-5A6E-AD74-5525-186F20C862FA}"/>
              </a:ext>
            </a:extLst>
          </p:cNvPr>
          <p:cNvCxnSpPr>
            <a:cxnSpLocks/>
          </p:cNvCxnSpPr>
          <p:nvPr/>
        </p:nvCxnSpPr>
        <p:spPr>
          <a:xfrm flipH="1" flipV="1">
            <a:off x="9164776" y="1673599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308F90-A2F9-E7D7-1134-7933173D4716}"/>
              </a:ext>
            </a:extLst>
          </p:cNvPr>
          <p:cNvSpPr txBox="1"/>
          <p:nvPr/>
        </p:nvSpPr>
        <p:spPr>
          <a:xfrm>
            <a:off x="8112778" y="2240834"/>
            <a:ext cx="118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A3A3"/>
                </a:solidFill>
              </a:rPr>
              <a:t>Heartbeat</a:t>
            </a:r>
            <a:endParaRPr lang="ko-KR" altLang="en-US" sz="1600" b="1" dirty="0">
              <a:solidFill>
                <a:srgbClr val="FFA3A3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7B6EF94-7677-2FFA-EEED-7083BB80FA05}"/>
              </a:ext>
            </a:extLst>
          </p:cNvPr>
          <p:cNvCxnSpPr>
            <a:cxnSpLocks/>
          </p:cNvCxnSpPr>
          <p:nvPr/>
        </p:nvCxnSpPr>
        <p:spPr>
          <a:xfrm flipH="1">
            <a:off x="7934079" y="2579388"/>
            <a:ext cx="1623831" cy="0"/>
          </a:xfrm>
          <a:prstGeom prst="straightConnector1">
            <a:avLst/>
          </a:prstGeom>
          <a:ln w="28575">
            <a:solidFill>
              <a:srgbClr val="FFA3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5EE6CCB-7CFF-8B8E-F9D8-1486B8518856}"/>
              </a:ext>
            </a:extLst>
          </p:cNvPr>
          <p:cNvCxnSpPr>
            <a:cxnSpLocks/>
          </p:cNvCxnSpPr>
          <p:nvPr/>
        </p:nvCxnSpPr>
        <p:spPr>
          <a:xfrm>
            <a:off x="7987990" y="2857875"/>
            <a:ext cx="15699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E0F16C72-BDAE-696D-A787-DAE9BEDAA13C}"/>
              </a:ext>
            </a:extLst>
          </p:cNvPr>
          <p:cNvSpPr/>
          <p:nvPr/>
        </p:nvSpPr>
        <p:spPr>
          <a:xfrm>
            <a:off x="8521707" y="2579388"/>
            <a:ext cx="448573" cy="53483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4260D8A4-F76B-17E8-765C-F4ADA183760D}"/>
              </a:ext>
            </a:extLst>
          </p:cNvPr>
          <p:cNvSpPr/>
          <p:nvPr/>
        </p:nvSpPr>
        <p:spPr>
          <a:xfrm>
            <a:off x="6943090" y="2348893"/>
            <a:ext cx="778042" cy="8601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C5713E-0661-EFFE-9EE9-075978ED551A}"/>
              </a:ext>
            </a:extLst>
          </p:cNvPr>
          <p:cNvCxnSpPr/>
          <p:nvPr/>
        </p:nvCxnSpPr>
        <p:spPr>
          <a:xfrm flipH="1" flipV="1">
            <a:off x="9296388" y="1578633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DB5E96-8011-96AE-9F70-03D9006CC47B}"/>
              </a:ext>
            </a:extLst>
          </p:cNvPr>
          <p:cNvSpPr txBox="1"/>
          <p:nvPr/>
        </p:nvSpPr>
        <p:spPr>
          <a:xfrm>
            <a:off x="9557910" y="1578633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 알림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FCF4AA-10B7-0EE1-5282-0A8E04EE5C9C}"/>
              </a:ext>
            </a:extLst>
          </p:cNvPr>
          <p:cNvSpPr txBox="1"/>
          <p:nvPr/>
        </p:nvSpPr>
        <p:spPr>
          <a:xfrm>
            <a:off x="7190887" y="2102334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EF6F22-E0CE-B946-3241-839CE4B324DC}"/>
              </a:ext>
            </a:extLst>
          </p:cNvPr>
          <p:cNvSpPr txBox="1"/>
          <p:nvPr/>
        </p:nvSpPr>
        <p:spPr>
          <a:xfrm>
            <a:off x="10032201" y="2164427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52D7E0B-7312-81A3-E0F2-824ED94EC98E}"/>
              </a:ext>
            </a:extLst>
          </p:cNvPr>
          <p:cNvCxnSpPr>
            <a:cxnSpLocks/>
          </p:cNvCxnSpPr>
          <p:nvPr/>
        </p:nvCxnSpPr>
        <p:spPr>
          <a:xfrm>
            <a:off x="9017095" y="1785677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07F035-41EC-6C2A-BA1B-A94FCE70C227}"/>
              </a:ext>
            </a:extLst>
          </p:cNvPr>
          <p:cNvSpPr txBox="1"/>
          <p:nvPr/>
        </p:nvSpPr>
        <p:spPr>
          <a:xfrm>
            <a:off x="8377628" y="1765738"/>
            <a:ext cx="1884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이제부터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통신</a:t>
            </a:r>
            <a:endParaRPr lang="ko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138D506-7AE1-93EE-FA2B-67A350F5FA29}"/>
              </a:ext>
            </a:extLst>
          </p:cNvPr>
          <p:cNvCxnSpPr>
            <a:cxnSpLocks/>
          </p:cNvCxnSpPr>
          <p:nvPr/>
        </p:nvCxnSpPr>
        <p:spPr>
          <a:xfrm flipH="1">
            <a:off x="7479262" y="1550050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EC0814C-2EE0-9392-55EA-106EA46CAC1C}"/>
              </a:ext>
            </a:extLst>
          </p:cNvPr>
          <p:cNvSpPr txBox="1"/>
          <p:nvPr/>
        </p:nvSpPr>
        <p:spPr>
          <a:xfrm>
            <a:off x="6816033" y="1522109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복구작업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E81C8E-EB54-B61C-E199-2354E39AAF8A}"/>
              </a:ext>
            </a:extLst>
          </p:cNvPr>
          <p:cNvSpPr txBox="1"/>
          <p:nvPr/>
        </p:nvSpPr>
        <p:spPr>
          <a:xfrm>
            <a:off x="9146354" y="2570864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①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030C4E-0295-FC7D-C922-0073462B3F1C}"/>
              </a:ext>
            </a:extLst>
          </p:cNvPr>
          <p:cNvSpPr txBox="1"/>
          <p:nvPr/>
        </p:nvSpPr>
        <p:spPr>
          <a:xfrm>
            <a:off x="9364133" y="1359266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②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4A2E27-9352-203C-8628-F2B2DF69D8D0}"/>
              </a:ext>
            </a:extLst>
          </p:cNvPr>
          <p:cNvSpPr txBox="1"/>
          <p:nvPr/>
        </p:nvSpPr>
        <p:spPr>
          <a:xfrm>
            <a:off x="9075907" y="1959450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③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168C5D-686A-AD79-C89F-2FC50946C4B1}"/>
              </a:ext>
            </a:extLst>
          </p:cNvPr>
          <p:cNvSpPr txBox="1"/>
          <p:nvPr/>
        </p:nvSpPr>
        <p:spPr>
          <a:xfrm>
            <a:off x="7273653" y="1669959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④</a:t>
            </a:r>
            <a:endParaRPr lang="ko-KR" altLang="en-US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C031148-C0D5-8F0A-7700-82C6CDB70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454" y="3801574"/>
            <a:ext cx="1104900" cy="12954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31FBFDD-D4B6-A1CF-6C8D-E38416268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655" y="5545923"/>
            <a:ext cx="561975" cy="116205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705CD26-F7A8-E05E-8709-93F888AA6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7914" y="5563151"/>
            <a:ext cx="561975" cy="1162050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ED94AA0-8FC6-2D48-EC49-52A4683A17B6}"/>
              </a:ext>
            </a:extLst>
          </p:cNvPr>
          <p:cNvCxnSpPr>
            <a:cxnSpLocks/>
          </p:cNvCxnSpPr>
          <p:nvPr/>
        </p:nvCxnSpPr>
        <p:spPr>
          <a:xfrm flipV="1">
            <a:off x="7595643" y="4950972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2DCD33D-E51E-B97F-B525-BA75BF27E951}"/>
              </a:ext>
            </a:extLst>
          </p:cNvPr>
          <p:cNvCxnSpPr>
            <a:cxnSpLocks/>
          </p:cNvCxnSpPr>
          <p:nvPr/>
        </p:nvCxnSpPr>
        <p:spPr>
          <a:xfrm flipH="1" flipV="1">
            <a:off x="9159599" y="4942672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BE43552-161F-75DD-E82F-9F12988FAB92}"/>
              </a:ext>
            </a:extLst>
          </p:cNvPr>
          <p:cNvSpPr txBox="1"/>
          <p:nvPr/>
        </p:nvSpPr>
        <p:spPr>
          <a:xfrm>
            <a:off x="8175346" y="6164816"/>
            <a:ext cx="118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A3A3"/>
                </a:solidFill>
              </a:rPr>
              <a:t>Heartbeat</a:t>
            </a:r>
            <a:endParaRPr lang="ko-KR" altLang="en-US" sz="1600" b="1" dirty="0">
              <a:solidFill>
                <a:srgbClr val="FFA3A3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DA84524-2A2B-FD42-3A0B-FBA9D27119C3}"/>
              </a:ext>
            </a:extLst>
          </p:cNvPr>
          <p:cNvCxnSpPr>
            <a:cxnSpLocks/>
          </p:cNvCxnSpPr>
          <p:nvPr/>
        </p:nvCxnSpPr>
        <p:spPr>
          <a:xfrm>
            <a:off x="7910662" y="6122184"/>
            <a:ext cx="1623831" cy="0"/>
          </a:xfrm>
          <a:prstGeom prst="straightConnector1">
            <a:avLst/>
          </a:prstGeom>
          <a:ln w="28575">
            <a:solidFill>
              <a:srgbClr val="FFA3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9784056-3E0A-2C82-554D-0C579EBB41B3}"/>
              </a:ext>
            </a:extLst>
          </p:cNvPr>
          <p:cNvCxnSpPr>
            <a:cxnSpLocks/>
          </p:cNvCxnSpPr>
          <p:nvPr/>
        </p:nvCxnSpPr>
        <p:spPr>
          <a:xfrm flipH="1">
            <a:off x="7879844" y="5875089"/>
            <a:ext cx="15699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곱하기 기호 37">
            <a:extLst>
              <a:ext uri="{FF2B5EF4-FFF2-40B4-BE49-F238E27FC236}">
                <a16:creationId xmlns:a16="http://schemas.microsoft.com/office/drawing/2014/main" id="{63E32A61-F2B5-E4A1-81FA-ECF5820180A7}"/>
              </a:ext>
            </a:extLst>
          </p:cNvPr>
          <p:cNvSpPr/>
          <p:nvPr/>
        </p:nvSpPr>
        <p:spPr>
          <a:xfrm>
            <a:off x="8413561" y="5596602"/>
            <a:ext cx="448573" cy="53483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곱하기 기호 38">
            <a:extLst>
              <a:ext uri="{FF2B5EF4-FFF2-40B4-BE49-F238E27FC236}">
                <a16:creationId xmlns:a16="http://schemas.microsoft.com/office/drawing/2014/main" id="{A82B26EE-52BD-D46C-21F6-12E60449ED39}"/>
              </a:ext>
            </a:extLst>
          </p:cNvPr>
          <p:cNvSpPr/>
          <p:nvPr/>
        </p:nvSpPr>
        <p:spPr>
          <a:xfrm>
            <a:off x="9759880" y="5617150"/>
            <a:ext cx="778042" cy="8601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9356C33-1A6F-5EAF-698B-010771112109}"/>
              </a:ext>
            </a:extLst>
          </p:cNvPr>
          <p:cNvCxnSpPr>
            <a:cxnSpLocks/>
          </p:cNvCxnSpPr>
          <p:nvPr/>
        </p:nvCxnSpPr>
        <p:spPr>
          <a:xfrm flipV="1">
            <a:off x="7479262" y="4863940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E50D2E5-F56C-9620-8859-4397840D6D54}"/>
              </a:ext>
            </a:extLst>
          </p:cNvPr>
          <p:cNvSpPr txBox="1"/>
          <p:nvPr/>
        </p:nvSpPr>
        <p:spPr>
          <a:xfrm>
            <a:off x="6199620" y="4841787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 알림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933D22-9BC5-1CAF-D925-A1A3410AAAFD}"/>
              </a:ext>
            </a:extLst>
          </p:cNvPr>
          <p:cNvSpPr txBox="1"/>
          <p:nvPr/>
        </p:nvSpPr>
        <p:spPr>
          <a:xfrm>
            <a:off x="7185710" y="5371407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2C2DA7-225E-686C-7152-5E40E7A51C2A}"/>
              </a:ext>
            </a:extLst>
          </p:cNvPr>
          <p:cNvSpPr txBox="1"/>
          <p:nvPr/>
        </p:nvSpPr>
        <p:spPr>
          <a:xfrm>
            <a:off x="10027024" y="5433500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E9D905-4DDA-02FC-3BB5-B845234A98F0}"/>
              </a:ext>
            </a:extLst>
          </p:cNvPr>
          <p:cNvSpPr txBox="1"/>
          <p:nvPr/>
        </p:nvSpPr>
        <p:spPr>
          <a:xfrm>
            <a:off x="7952363" y="5597387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①</a:t>
            </a:r>
            <a:endParaRPr lang="ko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BB140B-5335-2624-6E3F-DC315276EC2F}"/>
              </a:ext>
            </a:extLst>
          </p:cNvPr>
          <p:cNvSpPr txBox="1"/>
          <p:nvPr/>
        </p:nvSpPr>
        <p:spPr>
          <a:xfrm>
            <a:off x="7575532" y="4553616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②</a:t>
            </a:r>
            <a:endParaRPr lang="ko-KR" altLang="en-US" b="1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4466717-0681-4C4F-D827-8F8494A52870}"/>
              </a:ext>
            </a:extLst>
          </p:cNvPr>
          <p:cNvCxnSpPr>
            <a:cxnSpLocks/>
          </p:cNvCxnSpPr>
          <p:nvPr/>
        </p:nvCxnSpPr>
        <p:spPr>
          <a:xfrm>
            <a:off x="9276197" y="4870858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E3E2980-3418-350A-121A-F196C529F970}"/>
              </a:ext>
            </a:extLst>
          </p:cNvPr>
          <p:cNvSpPr txBox="1"/>
          <p:nvPr/>
        </p:nvSpPr>
        <p:spPr>
          <a:xfrm>
            <a:off x="9668787" y="4892713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복구작업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73F85E-4054-552F-3A18-E3DA01916186}"/>
              </a:ext>
            </a:extLst>
          </p:cNvPr>
          <p:cNvSpPr txBox="1"/>
          <p:nvPr/>
        </p:nvSpPr>
        <p:spPr>
          <a:xfrm>
            <a:off x="9453073" y="4751889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③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9032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B2835CB-ABE9-E931-6256-0DD847B86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576" y="5203517"/>
            <a:ext cx="1104900" cy="1295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F556F4A8-C0D9-31C6-A00F-5DD772DED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315" y="2289742"/>
            <a:ext cx="704850" cy="1057275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74B97D77-A4A8-AD1E-41D1-56D4C223F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6212" y="2282918"/>
            <a:ext cx="704850" cy="105727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Failover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F481DC-51B6-4E8A-A578-D7044BF9EB12}"/>
              </a:ext>
            </a:extLst>
          </p:cNvPr>
          <p:cNvSpPr/>
          <p:nvPr/>
        </p:nvSpPr>
        <p:spPr>
          <a:xfrm>
            <a:off x="361255" y="396000"/>
            <a:ext cx="11469490" cy="64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285750">
              <a:spcAft>
                <a:spcPts val="22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다운이 되면 어떤 일이 일어나는가 </a:t>
            </a: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</a:p>
          <a:p>
            <a:pPr>
              <a:spcAft>
                <a:spcPts val="2200"/>
              </a:spcAft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NPC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다운됨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다운된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NPC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교환하던 다른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NPC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다운을 알아내면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</a:t>
            </a:r>
            <a:r>
              <a:rPr lang="ko-KR" altLang="en-US" sz="14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상태의 로직 서버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에게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알립니다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이후 과정은 다른 서버와 동일한 과정을 진행합니다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</a:t>
            </a:r>
            <a:r>
              <a:rPr lang="en-US" altLang="ko-KR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다운됨</a:t>
            </a:r>
            <a:r>
              <a:rPr lang="en-US" altLang="ko-KR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다운된 릴레이 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교환하던 다른 릴레이 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다운을 알아내면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u="sng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에게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 알립니다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클라이언트는 릴레이 서버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복구 작업을 진행합니다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서버였다면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클라이언트에서는 앞으로는 릴레이 서버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통해서 서버군과 통신을 하도록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작업이 이뤄집니다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클라이언트는 모든 릴레이 서버들의 주소 정보를 갖고 있습니다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>
              <a:spcAft>
                <a:spcPts val="2200"/>
              </a:spcAft>
              <a:defRPr/>
            </a:pP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75E6BC-E9C6-1FCB-DB4B-B64E4BA61A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6934" y="3916858"/>
            <a:ext cx="904875" cy="8953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65FEABC-0901-9B11-DB17-1FB361C7B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854" y="5253237"/>
            <a:ext cx="1104900" cy="12954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B12D165-B410-1A0E-7065-1829211A1551}"/>
              </a:ext>
            </a:extLst>
          </p:cNvPr>
          <p:cNvCxnSpPr>
            <a:cxnSpLocks/>
          </p:cNvCxnSpPr>
          <p:nvPr/>
        </p:nvCxnSpPr>
        <p:spPr>
          <a:xfrm flipV="1">
            <a:off x="7807853" y="4658013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5A34A57-1C25-015C-0271-1FB1E7ADD11F}"/>
              </a:ext>
            </a:extLst>
          </p:cNvPr>
          <p:cNvCxnSpPr>
            <a:cxnSpLocks/>
          </p:cNvCxnSpPr>
          <p:nvPr/>
        </p:nvCxnSpPr>
        <p:spPr>
          <a:xfrm flipH="1" flipV="1">
            <a:off x="9371809" y="4649713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AF8A9C-3A84-CC08-0792-D8DEE77DF93B}"/>
              </a:ext>
            </a:extLst>
          </p:cNvPr>
          <p:cNvSpPr txBox="1"/>
          <p:nvPr/>
        </p:nvSpPr>
        <p:spPr>
          <a:xfrm>
            <a:off x="8319811" y="5216948"/>
            <a:ext cx="118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A3A3"/>
                </a:solidFill>
              </a:rPr>
              <a:t>Heartbeat</a:t>
            </a:r>
            <a:endParaRPr lang="ko-KR" altLang="en-US" sz="1600" b="1" dirty="0">
              <a:solidFill>
                <a:srgbClr val="FFA3A3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C42378B-62EE-B51D-92F5-EC8A4A752C7F}"/>
              </a:ext>
            </a:extLst>
          </p:cNvPr>
          <p:cNvCxnSpPr>
            <a:cxnSpLocks/>
          </p:cNvCxnSpPr>
          <p:nvPr/>
        </p:nvCxnSpPr>
        <p:spPr>
          <a:xfrm flipH="1">
            <a:off x="8141112" y="5555502"/>
            <a:ext cx="1623831" cy="0"/>
          </a:xfrm>
          <a:prstGeom prst="straightConnector1">
            <a:avLst/>
          </a:prstGeom>
          <a:ln w="28575">
            <a:solidFill>
              <a:srgbClr val="FFA3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A0E7E89-2EB4-8D40-B433-5BB0207A9683}"/>
              </a:ext>
            </a:extLst>
          </p:cNvPr>
          <p:cNvCxnSpPr>
            <a:cxnSpLocks/>
          </p:cNvCxnSpPr>
          <p:nvPr/>
        </p:nvCxnSpPr>
        <p:spPr>
          <a:xfrm>
            <a:off x="8195023" y="5833989"/>
            <a:ext cx="15699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E2F3A926-46C5-72B2-15E3-67DF31983516}"/>
              </a:ext>
            </a:extLst>
          </p:cNvPr>
          <p:cNvSpPr/>
          <p:nvPr/>
        </p:nvSpPr>
        <p:spPr>
          <a:xfrm>
            <a:off x="8728740" y="5555502"/>
            <a:ext cx="448573" cy="53483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하기 기호 15">
            <a:extLst>
              <a:ext uri="{FF2B5EF4-FFF2-40B4-BE49-F238E27FC236}">
                <a16:creationId xmlns:a16="http://schemas.microsoft.com/office/drawing/2014/main" id="{8721EA09-DE3E-AF6F-7455-5506A9D38DC2}"/>
              </a:ext>
            </a:extLst>
          </p:cNvPr>
          <p:cNvSpPr/>
          <p:nvPr/>
        </p:nvSpPr>
        <p:spPr>
          <a:xfrm>
            <a:off x="7150123" y="5325007"/>
            <a:ext cx="778042" cy="8601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3D69567-F480-6B13-DB8B-1E4B953467B3}"/>
              </a:ext>
            </a:extLst>
          </p:cNvPr>
          <p:cNvCxnSpPr/>
          <p:nvPr/>
        </p:nvCxnSpPr>
        <p:spPr>
          <a:xfrm flipH="1" flipV="1">
            <a:off x="9503421" y="4554747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50030A-BA64-CDEC-BA56-6705CC0ACBA7}"/>
              </a:ext>
            </a:extLst>
          </p:cNvPr>
          <p:cNvSpPr txBox="1"/>
          <p:nvPr/>
        </p:nvSpPr>
        <p:spPr>
          <a:xfrm>
            <a:off x="9764943" y="4554747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 알림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F11DAE-2E48-F544-622B-0DB9C9786A2A}"/>
              </a:ext>
            </a:extLst>
          </p:cNvPr>
          <p:cNvSpPr txBox="1"/>
          <p:nvPr/>
        </p:nvSpPr>
        <p:spPr>
          <a:xfrm>
            <a:off x="7397920" y="5078448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7C2D93-6BFE-E762-8FF1-3B5692DAA498}"/>
              </a:ext>
            </a:extLst>
          </p:cNvPr>
          <p:cNvSpPr txBox="1"/>
          <p:nvPr/>
        </p:nvSpPr>
        <p:spPr>
          <a:xfrm>
            <a:off x="10239234" y="5140541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EAD04F2-B184-C781-A204-26674419D032}"/>
              </a:ext>
            </a:extLst>
          </p:cNvPr>
          <p:cNvCxnSpPr>
            <a:cxnSpLocks/>
          </p:cNvCxnSpPr>
          <p:nvPr/>
        </p:nvCxnSpPr>
        <p:spPr>
          <a:xfrm>
            <a:off x="9224128" y="4761791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1A4E1FB-1CEC-1453-03B9-14D02C7277AD}"/>
              </a:ext>
            </a:extLst>
          </p:cNvPr>
          <p:cNvSpPr txBox="1"/>
          <p:nvPr/>
        </p:nvSpPr>
        <p:spPr>
          <a:xfrm>
            <a:off x="8584661" y="4741852"/>
            <a:ext cx="1884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이제부터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통신</a:t>
            </a:r>
            <a:endParaRPr lang="ko-KR" altLang="en-US" sz="12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19E5ECA-B1D8-0BAE-14EB-00B77CA2E0E5}"/>
              </a:ext>
            </a:extLst>
          </p:cNvPr>
          <p:cNvCxnSpPr>
            <a:cxnSpLocks/>
          </p:cNvCxnSpPr>
          <p:nvPr/>
        </p:nvCxnSpPr>
        <p:spPr>
          <a:xfrm flipH="1">
            <a:off x="7686295" y="4526164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DDE060C-312E-A2DF-CC97-86839984650A}"/>
              </a:ext>
            </a:extLst>
          </p:cNvPr>
          <p:cNvSpPr txBox="1"/>
          <p:nvPr/>
        </p:nvSpPr>
        <p:spPr>
          <a:xfrm>
            <a:off x="7023066" y="4498223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복구작업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C719E3-4DA6-2274-1C2D-D8010FC4861C}"/>
              </a:ext>
            </a:extLst>
          </p:cNvPr>
          <p:cNvSpPr txBox="1"/>
          <p:nvPr/>
        </p:nvSpPr>
        <p:spPr>
          <a:xfrm>
            <a:off x="9353387" y="5546978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①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C36009-9194-CAA7-4CAB-5FB03EE0B60D}"/>
              </a:ext>
            </a:extLst>
          </p:cNvPr>
          <p:cNvSpPr txBox="1"/>
          <p:nvPr/>
        </p:nvSpPr>
        <p:spPr>
          <a:xfrm>
            <a:off x="9571166" y="4335380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②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DB4BF7-EFDD-D284-0804-9FFDE19F801D}"/>
              </a:ext>
            </a:extLst>
          </p:cNvPr>
          <p:cNvSpPr txBox="1"/>
          <p:nvPr/>
        </p:nvSpPr>
        <p:spPr>
          <a:xfrm>
            <a:off x="9282940" y="4935564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③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F3CCFE-0864-EE87-47B9-37CE87419F56}"/>
              </a:ext>
            </a:extLst>
          </p:cNvPr>
          <p:cNvSpPr txBox="1"/>
          <p:nvPr/>
        </p:nvSpPr>
        <p:spPr>
          <a:xfrm>
            <a:off x="7480686" y="4646073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④</a:t>
            </a:r>
            <a:endParaRPr lang="ko-KR" altLang="en-US" b="1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176485D-07F9-7156-F3AF-6724B1CAF6F0}"/>
              </a:ext>
            </a:extLst>
          </p:cNvPr>
          <p:cNvCxnSpPr>
            <a:cxnSpLocks/>
          </p:cNvCxnSpPr>
          <p:nvPr/>
        </p:nvCxnSpPr>
        <p:spPr>
          <a:xfrm flipV="1">
            <a:off x="7807853" y="1668715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467F6D9-1C44-3047-3FE0-1D44A8DB49FB}"/>
              </a:ext>
            </a:extLst>
          </p:cNvPr>
          <p:cNvCxnSpPr>
            <a:cxnSpLocks/>
          </p:cNvCxnSpPr>
          <p:nvPr/>
        </p:nvCxnSpPr>
        <p:spPr>
          <a:xfrm flipH="1" flipV="1">
            <a:off x="9371809" y="1660415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124133-2898-6CEC-50BC-A3F046CD4653}"/>
              </a:ext>
            </a:extLst>
          </p:cNvPr>
          <p:cNvSpPr txBox="1"/>
          <p:nvPr/>
        </p:nvSpPr>
        <p:spPr>
          <a:xfrm>
            <a:off x="8319811" y="2227650"/>
            <a:ext cx="118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A3A3"/>
                </a:solidFill>
              </a:rPr>
              <a:t>Heartbeat</a:t>
            </a:r>
            <a:endParaRPr lang="ko-KR" altLang="en-US" sz="1600" b="1" dirty="0">
              <a:solidFill>
                <a:srgbClr val="FFA3A3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A6CC00F-71B6-BC5A-CB99-3ED5EF1CB0FA}"/>
              </a:ext>
            </a:extLst>
          </p:cNvPr>
          <p:cNvCxnSpPr>
            <a:cxnSpLocks/>
          </p:cNvCxnSpPr>
          <p:nvPr/>
        </p:nvCxnSpPr>
        <p:spPr>
          <a:xfrm flipH="1">
            <a:off x="8141112" y="2566204"/>
            <a:ext cx="1623831" cy="0"/>
          </a:xfrm>
          <a:prstGeom prst="straightConnector1">
            <a:avLst/>
          </a:prstGeom>
          <a:ln w="28575">
            <a:solidFill>
              <a:srgbClr val="FFA3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ACE4E44-46C4-0226-B7F7-87620A42A272}"/>
              </a:ext>
            </a:extLst>
          </p:cNvPr>
          <p:cNvCxnSpPr>
            <a:cxnSpLocks/>
          </p:cNvCxnSpPr>
          <p:nvPr/>
        </p:nvCxnSpPr>
        <p:spPr>
          <a:xfrm>
            <a:off x="8195023" y="2844691"/>
            <a:ext cx="15699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곱하기 기호 38">
            <a:extLst>
              <a:ext uri="{FF2B5EF4-FFF2-40B4-BE49-F238E27FC236}">
                <a16:creationId xmlns:a16="http://schemas.microsoft.com/office/drawing/2014/main" id="{D0DE8B80-B771-B009-B69F-21CC5F67A127}"/>
              </a:ext>
            </a:extLst>
          </p:cNvPr>
          <p:cNvSpPr/>
          <p:nvPr/>
        </p:nvSpPr>
        <p:spPr>
          <a:xfrm>
            <a:off x="8728740" y="2566204"/>
            <a:ext cx="448573" cy="53483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곱하기 기호 39">
            <a:extLst>
              <a:ext uri="{FF2B5EF4-FFF2-40B4-BE49-F238E27FC236}">
                <a16:creationId xmlns:a16="http://schemas.microsoft.com/office/drawing/2014/main" id="{EA86F6F8-5C08-3912-4A22-CB5652075072}"/>
              </a:ext>
            </a:extLst>
          </p:cNvPr>
          <p:cNvSpPr/>
          <p:nvPr/>
        </p:nvSpPr>
        <p:spPr>
          <a:xfrm>
            <a:off x="7150123" y="2335709"/>
            <a:ext cx="778042" cy="8601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4FF8AB2-0442-463D-2367-950CCCF683A5}"/>
              </a:ext>
            </a:extLst>
          </p:cNvPr>
          <p:cNvCxnSpPr/>
          <p:nvPr/>
        </p:nvCxnSpPr>
        <p:spPr>
          <a:xfrm flipH="1" flipV="1">
            <a:off x="9503421" y="1565449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39AEA32-1CE9-56B8-8FEE-6DD05CA6AA0C}"/>
              </a:ext>
            </a:extLst>
          </p:cNvPr>
          <p:cNvSpPr txBox="1"/>
          <p:nvPr/>
        </p:nvSpPr>
        <p:spPr>
          <a:xfrm>
            <a:off x="9796612" y="1749890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 알림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78108E-F299-07A5-AF56-7639DD033BA0}"/>
              </a:ext>
            </a:extLst>
          </p:cNvPr>
          <p:cNvSpPr txBox="1"/>
          <p:nvPr/>
        </p:nvSpPr>
        <p:spPr>
          <a:xfrm>
            <a:off x="7397920" y="2089150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C8AE71-3F0E-3F6A-F99F-68C086EA8DFF}"/>
              </a:ext>
            </a:extLst>
          </p:cNvPr>
          <p:cNvSpPr txBox="1"/>
          <p:nvPr/>
        </p:nvSpPr>
        <p:spPr>
          <a:xfrm>
            <a:off x="10239234" y="2151243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04F1620-422A-FFBE-7E12-84E742E9D10A}"/>
              </a:ext>
            </a:extLst>
          </p:cNvPr>
          <p:cNvCxnSpPr>
            <a:cxnSpLocks/>
          </p:cNvCxnSpPr>
          <p:nvPr/>
        </p:nvCxnSpPr>
        <p:spPr>
          <a:xfrm>
            <a:off x="9224128" y="1772493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9D988E9-50B6-1120-E251-819CBFEDC994}"/>
              </a:ext>
            </a:extLst>
          </p:cNvPr>
          <p:cNvSpPr txBox="1"/>
          <p:nvPr/>
        </p:nvSpPr>
        <p:spPr>
          <a:xfrm>
            <a:off x="8584661" y="1752554"/>
            <a:ext cx="1884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이제부터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통신</a:t>
            </a:r>
            <a:endParaRPr lang="ko-KR" altLang="en-US" sz="12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AD48116-DB32-360D-DD6C-A65F3FF14814}"/>
              </a:ext>
            </a:extLst>
          </p:cNvPr>
          <p:cNvCxnSpPr>
            <a:cxnSpLocks/>
          </p:cNvCxnSpPr>
          <p:nvPr/>
        </p:nvCxnSpPr>
        <p:spPr>
          <a:xfrm flipH="1">
            <a:off x="7686295" y="1536866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DBD2AC7-6288-1422-4DD6-582684095591}"/>
              </a:ext>
            </a:extLst>
          </p:cNvPr>
          <p:cNvSpPr txBox="1"/>
          <p:nvPr/>
        </p:nvSpPr>
        <p:spPr>
          <a:xfrm>
            <a:off x="7023066" y="1508925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복구작업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EC96F9-A9EF-654A-9E86-4F7947EC6770}"/>
              </a:ext>
            </a:extLst>
          </p:cNvPr>
          <p:cNvSpPr txBox="1"/>
          <p:nvPr/>
        </p:nvSpPr>
        <p:spPr>
          <a:xfrm>
            <a:off x="9353387" y="2557680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①</a:t>
            </a:r>
            <a:endParaRPr lang="ko-KR" alt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1C8686-DA91-3F3C-11FB-E5FECA7D818A}"/>
              </a:ext>
            </a:extLst>
          </p:cNvPr>
          <p:cNvSpPr txBox="1"/>
          <p:nvPr/>
        </p:nvSpPr>
        <p:spPr>
          <a:xfrm>
            <a:off x="9571166" y="1346082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②</a:t>
            </a:r>
            <a:endParaRPr lang="ko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1ADF22-3A70-044B-31DA-A73B21CB9410}"/>
              </a:ext>
            </a:extLst>
          </p:cNvPr>
          <p:cNvSpPr txBox="1"/>
          <p:nvPr/>
        </p:nvSpPr>
        <p:spPr>
          <a:xfrm>
            <a:off x="9282940" y="1946266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③</a:t>
            </a:r>
            <a:endParaRPr lang="ko-KR" alt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456DE5-5310-26C8-200A-1C5E68C2485E}"/>
              </a:ext>
            </a:extLst>
          </p:cNvPr>
          <p:cNvSpPr txBox="1"/>
          <p:nvPr/>
        </p:nvSpPr>
        <p:spPr>
          <a:xfrm>
            <a:off x="7480686" y="1656775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④</a:t>
            </a:r>
            <a:endParaRPr lang="ko-KR" altLang="en-US" b="1" dirty="0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BAAA4107-ED66-A523-2012-80C2460F0F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5803" y="700069"/>
            <a:ext cx="6953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9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Failover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F481DC-51B6-4E8A-A578-D7044BF9EB12}"/>
              </a:ext>
            </a:extLst>
          </p:cNvPr>
          <p:cNvSpPr/>
          <p:nvPr/>
        </p:nvSpPr>
        <p:spPr>
          <a:xfrm>
            <a:off x="361255" y="396000"/>
            <a:ext cx="11469490" cy="64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285750">
              <a:spcAft>
                <a:spcPts val="22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6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수평 확장된 서버 간 </a:t>
            </a:r>
            <a:r>
              <a:rPr lang="ko-KR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통신이 끊어진 경우는 어떻게 되는가</a:t>
            </a:r>
            <a:endParaRPr lang="en-US" altLang="ko-KR" sz="1600" b="1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ko-KR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상황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서버간 통신이 끊어져 두 서버 모두가 상위 서버에게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상대 측 서버가 다운되었다고 말하는 상황입니다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ko-KR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해결방안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 이상의 하위 서버에게서 비슷한 시간대에 상대측 서버가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다운되었다는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통보를 받게 되면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 서버는 하위 서버에게 직접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Heartbeat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보내고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돌아오는 지를 확인합니다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실제로 서버 다운이 확인됨</a:t>
            </a:r>
            <a:r>
              <a:rPr lang="en-US" altLang="ko-KR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슬라이드에서 말씀드린 시나리오대로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Failover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진행합니다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하위 서버가 잘 살아있음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 서버는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간 통신이 끊어진 경우로 판단하여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개발자에게 수동으로 서버 간 네트워크 복구를 진행할 수 있도록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서버 간 네트워크 장애에 대한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사실을 알려주도록 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A6CC00F-71B6-BC5A-CB99-3ED5EF1CB0FA}"/>
              </a:ext>
            </a:extLst>
          </p:cNvPr>
          <p:cNvCxnSpPr>
            <a:cxnSpLocks/>
          </p:cNvCxnSpPr>
          <p:nvPr/>
        </p:nvCxnSpPr>
        <p:spPr>
          <a:xfrm flipH="1">
            <a:off x="8180230" y="2393079"/>
            <a:ext cx="162383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ACE4E44-46C4-0226-B7F7-87620A42A272}"/>
              </a:ext>
            </a:extLst>
          </p:cNvPr>
          <p:cNvCxnSpPr>
            <a:cxnSpLocks/>
          </p:cNvCxnSpPr>
          <p:nvPr/>
        </p:nvCxnSpPr>
        <p:spPr>
          <a:xfrm>
            <a:off x="8234141" y="2671566"/>
            <a:ext cx="15699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곱하기 기호 38">
            <a:extLst>
              <a:ext uri="{FF2B5EF4-FFF2-40B4-BE49-F238E27FC236}">
                <a16:creationId xmlns:a16="http://schemas.microsoft.com/office/drawing/2014/main" id="{D0DE8B80-B771-B009-B69F-21CC5F67A127}"/>
              </a:ext>
            </a:extLst>
          </p:cNvPr>
          <p:cNvSpPr/>
          <p:nvPr/>
        </p:nvSpPr>
        <p:spPr>
          <a:xfrm>
            <a:off x="8758385" y="2041094"/>
            <a:ext cx="448573" cy="954818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C58FC-8ED8-D243-8482-6C7E8BA362B1}"/>
              </a:ext>
            </a:extLst>
          </p:cNvPr>
          <p:cNvSpPr txBox="1"/>
          <p:nvPr/>
        </p:nvSpPr>
        <p:spPr>
          <a:xfrm>
            <a:off x="8148377" y="2839109"/>
            <a:ext cx="1770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① </a:t>
            </a:r>
            <a:r>
              <a:rPr lang="ko-KR" altLang="en-US" sz="1200" dirty="0"/>
              <a:t>서버간 통신 단절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2CFBC2-5BEB-A5C2-C178-75C9C243A75C}"/>
              </a:ext>
            </a:extLst>
          </p:cNvPr>
          <p:cNvSpPr txBox="1"/>
          <p:nvPr/>
        </p:nvSpPr>
        <p:spPr>
          <a:xfrm>
            <a:off x="9735421" y="1139345"/>
            <a:ext cx="17855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② </a:t>
            </a:r>
            <a:r>
              <a:rPr lang="en-US" altLang="ko-KR" sz="1200" dirty="0"/>
              <a:t>Active</a:t>
            </a:r>
            <a:r>
              <a:rPr lang="ko-KR" altLang="en-US" sz="1200" dirty="0"/>
              <a:t>서버가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다운되었다고 알림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281FF19-09FB-F434-99F3-CB16BA2C5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028" y="2093825"/>
            <a:ext cx="561975" cy="11620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27B9826-FB08-B5CA-75AD-03C83265E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269" y="2093825"/>
            <a:ext cx="561975" cy="116205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CC8AE71-3F0E-3F6A-F99F-68C086EA8DFF}"/>
              </a:ext>
            </a:extLst>
          </p:cNvPr>
          <p:cNvSpPr txBox="1"/>
          <p:nvPr/>
        </p:nvSpPr>
        <p:spPr>
          <a:xfrm>
            <a:off x="10066544" y="1931469"/>
            <a:ext cx="8130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Standby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78108E-F299-07A5-AF56-7639DD033BA0}"/>
              </a:ext>
            </a:extLst>
          </p:cNvPr>
          <p:cNvSpPr txBox="1"/>
          <p:nvPr/>
        </p:nvSpPr>
        <p:spPr>
          <a:xfrm>
            <a:off x="7278590" y="1926132"/>
            <a:ext cx="958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</a:t>
            </a:r>
            <a:endParaRPr lang="ko-KR" altLang="en-US" sz="12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90F41CD-7B60-8024-98E1-2433D187B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221" y="427705"/>
            <a:ext cx="1104900" cy="1295400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176485D-07F9-7156-F3AF-6724B1CAF6F0}"/>
              </a:ext>
            </a:extLst>
          </p:cNvPr>
          <p:cNvCxnSpPr>
            <a:cxnSpLocks/>
          </p:cNvCxnSpPr>
          <p:nvPr/>
        </p:nvCxnSpPr>
        <p:spPr>
          <a:xfrm flipV="1">
            <a:off x="7846971" y="1495590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467F6D9-1C44-3047-3FE0-1D44A8DB49FB}"/>
              </a:ext>
            </a:extLst>
          </p:cNvPr>
          <p:cNvCxnSpPr>
            <a:cxnSpLocks/>
          </p:cNvCxnSpPr>
          <p:nvPr/>
        </p:nvCxnSpPr>
        <p:spPr>
          <a:xfrm flipH="1" flipV="1">
            <a:off x="9410927" y="1487290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4FF8AB2-0442-463D-2367-950CCCF683A5}"/>
              </a:ext>
            </a:extLst>
          </p:cNvPr>
          <p:cNvCxnSpPr/>
          <p:nvPr/>
        </p:nvCxnSpPr>
        <p:spPr>
          <a:xfrm flipH="1" flipV="1">
            <a:off x="9542539" y="1392324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0716E08-567E-34B0-438F-82134111AD6A}"/>
              </a:ext>
            </a:extLst>
          </p:cNvPr>
          <p:cNvSpPr txBox="1"/>
          <p:nvPr/>
        </p:nvSpPr>
        <p:spPr>
          <a:xfrm>
            <a:off x="6728343" y="1152622"/>
            <a:ext cx="20300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② </a:t>
            </a:r>
            <a:r>
              <a:rPr lang="en-US" altLang="ko-KR" sz="1200" dirty="0"/>
              <a:t>Standby</a:t>
            </a:r>
            <a:r>
              <a:rPr lang="ko-KR" altLang="en-US" sz="1200" dirty="0"/>
              <a:t>서버가</a:t>
            </a:r>
            <a:endParaRPr lang="en-US" altLang="ko-KR" sz="1200" dirty="0"/>
          </a:p>
          <a:p>
            <a:r>
              <a:rPr lang="ko-KR" altLang="en-US" sz="1200" dirty="0"/>
              <a:t>다운되었다고 알림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68D5F5-2A14-CBFB-5FC5-DF0083C1CCD3}"/>
              </a:ext>
            </a:extLst>
          </p:cNvPr>
          <p:cNvCxnSpPr>
            <a:cxnSpLocks/>
          </p:cNvCxnSpPr>
          <p:nvPr/>
        </p:nvCxnSpPr>
        <p:spPr>
          <a:xfrm flipV="1">
            <a:off x="7781207" y="1406737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D70510A-49E6-FD2C-AE86-27500B66EB2E}"/>
              </a:ext>
            </a:extLst>
          </p:cNvPr>
          <p:cNvSpPr txBox="1"/>
          <p:nvPr/>
        </p:nvSpPr>
        <p:spPr>
          <a:xfrm>
            <a:off x="9177313" y="373480"/>
            <a:ext cx="1785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?</a:t>
            </a:r>
            <a:endParaRPr lang="ko-KR" altLang="en-US" sz="4400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341AD295-788A-630B-D126-402E0FF3C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3657" y="3827827"/>
            <a:ext cx="1104900" cy="12954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EEA76209-BD54-9492-4264-3C038048C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768" y="3835706"/>
            <a:ext cx="561975" cy="1162050"/>
          </a:xfrm>
          <a:prstGeom prst="rect">
            <a:avLst/>
          </a:prstGeom>
        </p:spPr>
      </p:pic>
      <p:sp>
        <p:nvSpPr>
          <p:cNvPr id="61" name="곱하기 기호 60">
            <a:extLst>
              <a:ext uri="{FF2B5EF4-FFF2-40B4-BE49-F238E27FC236}">
                <a16:creationId xmlns:a16="http://schemas.microsoft.com/office/drawing/2014/main" id="{2BB3AC40-FE80-D8B0-2F9A-665E5D4F906F}"/>
              </a:ext>
            </a:extLst>
          </p:cNvPr>
          <p:cNvSpPr/>
          <p:nvPr/>
        </p:nvSpPr>
        <p:spPr>
          <a:xfrm>
            <a:off x="8707026" y="3907749"/>
            <a:ext cx="778042" cy="8601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2E9A7B-42D8-DB25-369B-C9F45188921B}"/>
              </a:ext>
            </a:extLst>
          </p:cNvPr>
          <p:cNvSpPr txBox="1"/>
          <p:nvPr/>
        </p:nvSpPr>
        <p:spPr>
          <a:xfrm>
            <a:off x="7912183" y="3860036"/>
            <a:ext cx="1884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서버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복구작업</a:t>
            </a:r>
            <a:endParaRPr lang="ko-KR" altLang="en-US" sz="12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1F75F56-E07D-615C-FD54-A90BBD3CEB60}"/>
              </a:ext>
            </a:extLst>
          </p:cNvPr>
          <p:cNvCxnSpPr>
            <a:cxnSpLocks/>
          </p:cNvCxnSpPr>
          <p:nvPr/>
        </p:nvCxnSpPr>
        <p:spPr>
          <a:xfrm>
            <a:off x="8117960" y="4353909"/>
            <a:ext cx="4200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그림 68">
            <a:extLst>
              <a:ext uri="{FF2B5EF4-FFF2-40B4-BE49-F238E27FC236}">
                <a16:creationId xmlns:a16="http://schemas.microsoft.com/office/drawing/2014/main" id="{76045315-A961-55B3-2439-01CA67DAE1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46" y="5467469"/>
            <a:ext cx="909202" cy="909202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41C43D4F-5D19-F218-32DA-BA4E73746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3657" y="5329648"/>
            <a:ext cx="1104900" cy="1295400"/>
          </a:xfrm>
          <a:prstGeom prst="rect">
            <a:avLst/>
          </a:prstGeom>
        </p:spPr>
      </p:pic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BE0E40A-01A7-2F4E-A6C1-825101EDA141}"/>
              </a:ext>
            </a:extLst>
          </p:cNvPr>
          <p:cNvCxnSpPr>
            <a:cxnSpLocks/>
          </p:cNvCxnSpPr>
          <p:nvPr/>
        </p:nvCxnSpPr>
        <p:spPr>
          <a:xfrm>
            <a:off x="8158710" y="5909688"/>
            <a:ext cx="4200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B984130-CF2E-3C74-F2BA-3994BA8F98BF}"/>
              </a:ext>
            </a:extLst>
          </p:cNvPr>
          <p:cNvSpPr txBox="1"/>
          <p:nvPr/>
        </p:nvSpPr>
        <p:spPr>
          <a:xfrm>
            <a:off x="7768810" y="5382047"/>
            <a:ext cx="1884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서버간 통신장애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사실을 알림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3230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92E6BB-3C2A-BE3D-8634-F0EA3F55F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5"/>
            <a:ext cx="12192000" cy="6850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5131576" y="3255707"/>
            <a:ext cx="1928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Failback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415558" y="2670932"/>
            <a:ext cx="1360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4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1777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07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Failback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F481DC-51B6-4E8A-A578-D7044BF9EB12}"/>
              </a:ext>
            </a:extLst>
          </p:cNvPr>
          <p:cNvSpPr/>
          <p:nvPr/>
        </p:nvSpPr>
        <p:spPr>
          <a:xfrm>
            <a:off x="361255" y="992038"/>
            <a:ext cx="11469490" cy="5865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서버는 어떻게 복구하는가</a:t>
            </a:r>
            <a:endParaRPr lang="en-US" altLang="ko-KR" b="1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서버 재실행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다운이 감지되면 같은 역할의 서버 혹은 상위 서버가 다운된 서버의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exe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재실행합니다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릴레이 서버와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 서버의 경우 클라이언트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NPC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서버의 경우 로직 서버와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연결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같은 종류의 서버들과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교환 재개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Standby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서버의 세션 정보를 복제</a:t>
            </a:r>
            <a:endParaRPr lang="en-US" altLang="ko-KR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36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이중화 방식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F481DC-51B6-4E8A-A578-D7044BF9EB12}"/>
              </a:ext>
            </a:extLst>
          </p:cNvPr>
          <p:cNvSpPr/>
          <p:nvPr/>
        </p:nvSpPr>
        <p:spPr>
          <a:xfrm>
            <a:off x="564360" y="1632732"/>
            <a:ext cx="11469490" cy="5225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Actvie</a:t>
            </a:r>
            <a:r>
              <a:rPr lang="en-US" altLang="ko-KR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Standby </a:t>
            </a:r>
            <a:r>
              <a:rPr lang="ko-KR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lang="en-US" altLang="ko-KR" b="1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서버를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 – Standby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구조로 이중화 합니다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서버는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상태가 되어 클라이언트 측 요청을 전담하여 처리를 하고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 서버는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Standby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상태로 대기하고 있게 됩니다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Standby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서버는 대기하고 있는 동안 주기적으로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서버의 데이터를 복제합니다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000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92E6BB-3C2A-BE3D-8634-F0EA3F55F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5"/>
            <a:ext cx="12192000" cy="6850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306897" y="3255707"/>
            <a:ext cx="357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서버군</a:t>
            </a:r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구성요소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415558" y="2670932"/>
            <a:ext cx="1360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2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1777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38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서버군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구성요소 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도식화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550E92-886B-BA04-E830-F20571ED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379" y="888986"/>
            <a:ext cx="904875" cy="895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1189CC-3CA4-A7D6-3CF2-76347CB6C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042" y="4377027"/>
            <a:ext cx="723900" cy="990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ACE2A1-CDF3-83C8-1313-F796631FD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408" y="4368750"/>
            <a:ext cx="723900" cy="990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3D2D30-69A7-5108-4659-0422A3C41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693" y="4368751"/>
            <a:ext cx="714375" cy="10382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A284982-B136-26C1-F6E6-D20C9BB14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826" y="4368750"/>
            <a:ext cx="714375" cy="10382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82E06E0-DF04-E2F3-DA4A-86209BF3B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5592" y="5548951"/>
            <a:ext cx="704850" cy="10572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89A9B74-C40A-CD42-700D-7739907695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3833" y="4368750"/>
            <a:ext cx="695325" cy="10477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FC4A353-001B-2C76-CECC-772808C23B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9918" y="4368750"/>
            <a:ext cx="695325" cy="104775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B482AA7-41C5-920A-F955-C0080A848A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1677" y="5548951"/>
            <a:ext cx="704850" cy="1057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F28CA8-C832-8644-2322-0103B6E3A0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7299" y="2225365"/>
            <a:ext cx="1104900" cy="1295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BAED0E-AE8C-108A-682E-06D03FFE23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4021" y="2175645"/>
            <a:ext cx="1104900" cy="1295400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FA7F842-05AF-DAD9-4599-F686C52AF08F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8228017" y="5199244"/>
            <a:ext cx="750549" cy="349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47C75FB-5011-42A4-940F-239BDFE4F1B0}"/>
              </a:ext>
            </a:extLst>
          </p:cNvPr>
          <p:cNvCxnSpPr>
            <a:cxnSpLocks/>
          </p:cNvCxnSpPr>
          <p:nvPr/>
        </p:nvCxnSpPr>
        <p:spPr>
          <a:xfrm flipH="1" flipV="1">
            <a:off x="5990254" y="1621841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D85F6DC-1DD7-B0CC-3B0F-23C6793B537F}"/>
              </a:ext>
            </a:extLst>
          </p:cNvPr>
          <p:cNvCxnSpPr>
            <a:cxnSpLocks/>
          </p:cNvCxnSpPr>
          <p:nvPr/>
        </p:nvCxnSpPr>
        <p:spPr>
          <a:xfrm flipV="1">
            <a:off x="2378687" y="3237908"/>
            <a:ext cx="1215334" cy="963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9049064-B61C-0AE4-2B2B-2EA7CD5B2B90}"/>
              </a:ext>
            </a:extLst>
          </p:cNvPr>
          <p:cNvCxnSpPr>
            <a:cxnSpLocks/>
          </p:cNvCxnSpPr>
          <p:nvPr/>
        </p:nvCxnSpPr>
        <p:spPr>
          <a:xfrm flipV="1">
            <a:off x="3407013" y="3321751"/>
            <a:ext cx="607667" cy="965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D108495-20E8-8036-BADF-89F03DC4A010}"/>
              </a:ext>
            </a:extLst>
          </p:cNvPr>
          <p:cNvCxnSpPr>
            <a:cxnSpLocks/>
          </p:cNvCxnSpPr>
          <p:nvPr/>
        </p:nvCxnSpPr>
        <p:spPr>
          <a:xfrm flipH="1" flipV="1">
            <a:off x="4313208" y="3321751"/>
            <a:ext cx="608948" cy="960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8230E4A-F94D-375A-2A69-966F2221F09E}"/>
              </a:ext>
            </a:extLst>
          </p:cNvPr>
          <p:cNvCxnSpPr>
            <a:cxnSpLocks/>
          </p:cNvCxnSpPr>
          <p:nvPr/>
        </p:nvCxnSpPr>
        <p:spPr>
          <a:xfrm flipH="1" flipV="1">
            <a:off x="4673042" y="3337293"/>
            <a:ext cx="1422958" cy="945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77A1AF5-FD78-2E0B-3087-8EAE22D86BC5}"/>
              </a:ext>
            </a:extLst>
          </p:cNvPr>
          <p:cNvCxnSpPr>
            <a:cxnSpLocks/>
          </p:cNvCxnSpPr>
          <p:nvPr/>
        </p:nvCxnSpPr>
        <p:spPr>
          <a:xfrm flipH="1" flipV="1">
            <a:off x="4809355" y="3237908"/>
            <a:ext cx="3161453" cy="1091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01B893E-E3B8-0FE7-93C3-ACA2663C5848}"/>
              </a:ext>
            </a:extLst>
          </p:cNvPr>
          <p:cNvCxnSpPr>
            <a:cxnSpLocks/>
          </p:cNvCxnSpPr>
          <p:nvPr/>
        </p:nvCxnSpPr>
        <p:spPr>
          <a:xfrm flipH="1" flipV="1">
            <a:off x="4922156" y="3148642"/>
            <a:ext cx="4213218" cy="1180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9B920DC-E879-6C88-92C8-D92B35EB16E8}"/>
              </a:ext>
            </a:extLst>
          </p:cNvPr>
          <p:cNvCxnSpPr>
            <a:cxnSpLocks/>
          </p:cNvCxnSpPr>
          <p:nvPr/>
        </p:nvCxnSpPr>
        <p:spPr>
          <a:xfrm flipV="1">
            <a:off x="2518913" y="3289806"/>
            <a:ext cx="3918386" cy="911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DEC25FA-0A0B-694B-4130-02F7F413BB65}"/>
              </a:ext>
            </a:extLst>
          </p:cNvPr>
          <p:cNvCxnSpPr>
            <a:cxnSpLocks/>
          </p:cNvCxnSpPr>
          <p:nvPr/>
        </p:nvCxnSpPr>
        <p:spPr>
          <a:xfrm flipV="1">
            <a:off x="3485072" y="3357009"/>
            <a:ext cx="3088540" cy="9254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D685BF6-1A92-CEB5-F878-151B1CB6269B}"/>
              </a:ext>
            </a:extLst>
          </p:cNvPr>
          <p:cNvCxnSpPr>
            <a:cxnSpLocks/>
          </p:cNvCxnSpPr>
          <p:nvPr/>
        </p:nvCxnSpPr>
        <p:spPr>
          <a:xfrm flipV="1">
            <a:off x="5029342" y="3429000"/>
            <a:ext cx="1654704" cy="839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13E44DA-0569-D07D-7D64-78A3A11519A9}"/>
              </a:ext>
            </a:extLst>
          </p:cNvPr>
          <p:cNvCxnSpPr>
            <a:cxnSpLocks/>
          </p:cNvCxnSpPr>
          <p:nvPr/>
        </p:nvCxnSpPr>
        <p:spPr>
          <a:xfrm flipV="1">
            <a:off x="6182049" y="3471045"/>
            <a:ext cx="702815" cy="797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B5CE468-084B-00D1-A083-A37AE605497F}"/>
              </a:ext>
            </a:extLst>
          </p:cNvPr>
          <p:cNvCxnSpPr>
            <a:cxnSpLocks/>
          </p:cNvCxnSpPr>
          <p:nvPr/>
        </p:nvCxnSpPr>
        <p:spPr>
          <a:xfrm flipH="1" flipV="1">
            <a:off x="7108099" y="3471045"/>
            <a:ext cx="923352" cy="858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AF01FF7-053F-BD4C-F48E-0C6087446244}"/>
              </a:ext>
            </a:extLst>
          </p:cNvPr>
          <p:cNvCxnSpPr>
            <a:cxnSpLocks/>
          </p:cNvCxnSpPr>
          <p:nvPr/>
        </p:nvCxnSpPr>
        <p:spPr>
          <a:xfrm flipH="1" flipV="1">
            <a:off x="7403525" y="3429000"/>
            <a:ext cx="1770762" cy="853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51503C5-A50E-71EE-FD83-F11D88A02AB4}"/>
              </a:ext>
            </a:extLst>
          </p:cNvPr>
          <p:cNvCxnSpPr>
            <a:cxnSpLocks/>
          </p:cNvCxnSpPr>
          <p:nvPr/>
        </p:nvCxnSpPr>
        <p:spPr>
          <a:xfrm>
            <a:off x="4695738" y="2711201"/>
            <a:ext cx="1694343" cy="0"/>
          </a:xfrm>
          <a:prstGeom prst="straightConnector1">
            <a:avLst/>
          </a:prstGeom>
          <a:ln w="28575">
            <a:solidFill>
              <a:srgbClr val="FFA3A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8021042-12BF-6739-3B33-4DA166A1555E}"/>
              </a:ext>
            </a:extLst>
          </p:cNvPr>
          <p:cNvSpPr txBox="1"/>
          <p:nvPr/>
        </p:nvSpPr>
        <p:spPr>
          <a:xfrm>
            <a:off x="4992167" y="2389925"/>
            <a:ext cx="118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A3A3"/>
                </a:solidFill>
              </a:rPr>
              <a:t>Heartbeat</a:t>
            </a:r>
            <a:endParaRPr lang="ko-KR" altLang="en-US" sz="1600" b="1" dirty="0">
              <a:solidFill>
                <a:srgbClr val="FFA3A3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0855740-B89B-7741-0216-A0D8F136EEB4}"/>
              </a:ext>
            </a:extLst>
          </p:cNvPr>
          <p:cNvCxnSpPr>
            <a:cxnSpLocks/>
          </p:cNvCxnSpPr>
          <p:nvPr/>
        </p:nvCxnSpPr>
        <p:spPr>
          <a:xfrm>
            <a:off x="2518913" y="4820549"/>
            <a:ext cx="591939" cy="0"/>
          </a:xfrm>
          <a:prstGeom prst="straightConnector1">
            <a:avLst/>
          </a:prstGeom>
          <a:ln w="28575">
            <a:solidFill>
              <a:srgbClr val="FFA3A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DA3968E-6193-DBB2-21A4-38F89291A3EC}"/>
              </a:ext>
            </a:extLst>
          </p:cNvPr>
          <p:cNvSpPr txBox="1"/>
          <p:nvPr/>
        </p:nvSpPr>
        <p:spPr>
          <a:xfrm>
            <a:off x="2445071" y="4574328"/>
            <a:ext cx="1183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A3A3"/>
                </a:solidFill>
              </a:rPr>
              <a:t>Heartbeat</a:t>
            </a:r>
            <a:endParaRPr lang="ko-KR" altLang="en-US" sz="1000" b="1" dirty="0">
              <a:solidFill>
                <a:srgbClr val="FFA3A3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A7670BD-5AB2-0521-EA8F-48C8C8D21238}"/>
              </a:ext>
            </a:extLst>
          </p:cNvPr>
          <p:cNvCxnSpPr>
            <a:cxnSpLocks/>
          </p:cNvCxnSpPr>
          <p:nvPr/>
        </p:nvCxnSpPr>
        <p:spPr>
          <a:xfrm>
            <a:off x="5280313" y="4845514"/>
            <a:ext cx="591939" cy="0"/>
          </a:xfrm>
          <a:prstGeom prst="straightConnector1">
            <a:avLst/>
          </a:prstGeom>
          <a:ln w="28575">
            <a:solidFill>
              <a:srgbClr val="FFA3A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24EF1F3-E8E4-13BB-F18B-3BDD702E23FF}"/>
              </a:ext>
            </a:extLst>
          </p:cNvPr>
          <p:cNvSpPr txBox="1"/>
          <p:nvPr/>
        </p:nvSpPr>
        <p:spPr>
          <a:xfrm>
            <a:off x="5206471" y="4599293"/>
            <a:ext cx="1183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A3A3"/>
                </a:solidFill>
              </a:rPr>
              <a:t>Heartbeat</a:t>
            </a:r>
            <a:endParaRPr lang="ko-KR" altLang="en-US" sz="1000" b="1" dirty="0">
              <a:solidFill>
                <a:srgbClr val="FFA3A3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463DC84-E17F-7F62-7931-A6379FE80CE6}"/>
              </a:ext>
            </a:extLst>
          </p:cNvPr>
          <p:cNvCxnSpPr>
            <a:cxnSpLocks/>
          </p:cNvCxnSpPr>
          <p:nvPr/>
        </p:nvCxnSpPr>
        <p:spPr>
          <a:xfrm>
            <a:off x="8425236" y="4856119"/>
            <a:ext cx="591939" cy="0"/>
          </a:xfrm>
          <a:prstGeom prst="straightConnector1">
            <a:avLst/>
          </a:prstGeom>
          <a:ln w="28575">
            <a:solidFill>
              <a:srgbClr val="FFA3A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F5A2FBC-98FB-93DB-4163-8868BE525C92}"/>
              </a:ext>
            </a:extLst>
          </p:cNvPr>
          <p:cNvSpPr txBox="1"/>
          <p:nvPr/>
        </p:nvSpPr>
        <p:spPr>
          <a:xfrm>
            <a:off x="8351394" y="4609898"/>
            <a:ext cx="1183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A3A3"/>
                </a:solidFill>
              </a:rPr>
              <a:t>Heartbeat</a:t>
            </a:r>
            <a:endParaRPr lang="ko-KR" altLang="en-US" sz="1000" b="1" dirty="0">
              <a:solidFill>
                <a:srgbClr val="FFA3A3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30C017B-AFC1-EE08-0CDC-412FC3DA1FC9}"/>
              </a:ext>
            </a:extLst>
          </p:cNvPr>
          <p:cNvCxnSpPr>
            <a:cxnSpLocks/>
          </p:cNvCxnSpPr>
          <p:nvPr/>
        </p:nvCxnSpPr>
        <p:spPr>
          <a:xfrm>
            <a:off x="8443714" y="6042625"/>
            <a:ext cx="591939" cy="0"/>
          </a:xfrm>
          <a:prstGeom prst="straightConnector1">
            <a:avLst/>
          </a:prstGeom>
          <a:ln w="28575">
            <a:solidFill>
              <a:srgbClr val="FFA3A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B16FCC4-5CB3-4C70-2560-118220D79107}"/>
              </a:ext>
            </a:extLst>
          </p:cNvPr>
          <p:cNvSpPr txBox="1"/>
          <p:nvPr/>
        </p:nvSpPr>
        <p:spPr>
          <a:xfrm>
            <a:off x="8369872" y="5796404"/>
            <a:ext cx="1183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A3A3"/>
                </a:solidFill>
              </a:rPr>
              <a:t>Heartbeat</a:t>
            </a:r>
            <a:endParaRPr lang="ko-KR" altLang="en-US" sz="1000" b="1" dirty="0">
              <a:solidFill>
                <a:srgbClr val="FFA3A3"/>
              </a:solidFill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AA694629-2BDF-5DDF-0BC3-B442EB7854FE}"/>
              </a:ext>
            </a:extLst>
          </p:cNvPr>
          <p:cNvCxnSpPr>
            <a:cxnSpLocks/>
          </p:cNvCxnSpPr>
          <p:nvPr/>
        </p:nvCxnSpPr>
        <p:spPr>
          <a:xfrm flipV="1">
            <a:off x="4426298" y="1630141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A57A780-9E40-8634-520A-F2F798B81959}"/>
              </a:ext>
            </a:extLst>
          </p:cNvPr>
          <p:cNvCxnSpPr>
            <a:cxnSpLocks/>
          </p:cNvCxnSpPr>
          <p:nvPr/>
        </p:nvCxnSpPr>
        <p:spPr>
          <a:xfrm flipH="1" flipV="1">
            <a:off x="8473650" y="5205826"/>
            <a:ext cx="750549" cy="349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55403FC-4633-6BAB-2643-6D2A6EF1058C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8228017" y="5307872"/>
            <a:ext cx="0" cy="241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7A4974C-0733-4007-98D0-C89A0B14BB8D}"/>
              </a:ext>
            </a:extLst>
          </p:cNvPr>
          <p:cNvCxnSpPr>
            <a:cxnSpLocks/>
          </p:cNvCxnSpPr>
          <p:nvPr/>
        </p:nvCxnSpPr>
        <p:spPr>
          <a:xfrm flipV="1">
            <a:off x="9224199" y="5314454"/>
            <a:ext cx="0" cy="241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04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서버군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구성요소 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도식화 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수정 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(23.04.13)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550E92-886B-BA04-E830-F20571ED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737" y="698486"/>
            <a:ext cx="904875" cy="8953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82E06E0-DF04-E2F3-DA4A-86209BF3B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689" y="5266171"/>
            <a:ext cx="704850" cy="10572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89A9B74-C40A-CD42-700D-773990769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930" y="4085970"/>
            <a:ext cx="695325" cy="10477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FC4A353-001B-2C76-CECC-772808C23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3015" y="4085970"/>
            <a:ext cx="695325" cy="104775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B482AA7-41C5-920A-F955-C0080A848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774" y="5266171"/>
            <a:ext cx="704850" cy="1057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F28CA8-C832-8644-2322-0103B6E3A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2657" y="2034865"/>
            <a:ext cx="1104900" cy="1295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BAED0E-AE8C-108A-682E-06D03FFE23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9379" y="1985145"/>
            <a:ext cx="1104900" cy="1295400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FA7F842-05AF-DAD9-4599-F686C52AF08F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571114" y="4916464"/>
            <a:ext cx="750549" cy="349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47C75FB-5011-42A4-940F-239BDFE4F1B0}"/>
              </a:ext>
            </a:extLst>
          </p:cNvPr>
          <p:cNvCxnSpPr>
            <a:cxnSpLocks/>
          </p:cNvCxnSpPr>
          <p:nvPr/>
        </p:nvCxnSpPr>
        <p:spPr>
          <a:xfrm flipH="1" flipV="1">
            <a:off x="4185612" y="1431341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9049064-B61C-0AE4-2B2B-2EA7CD5B2B9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590680" y="3131251"/>
            <a:ext cx="619358" cy="917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D108495-20E8-8036-BADF-89F03DC4A010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2508566" y="3131251"/>
            <a:ext cx="233124" cy="893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8230E4A-F94D-375A-2A69-966F2221F09E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2741690" y="3131251"/>
            <a:ext cx="1772903" cy="954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77A1AF5-FD78-2E0B-3087-8EAE22D86BC5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2830858" y="3086100"/>
            <a:ext cx="2769820" cy="999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DEC25FA-0A0B-694B-4130-02F7F413BB65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590680" y="3196455"/>
            <a:ext cx="3203626" cy="852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D685BF6-1A92-CEB5-F878-151B1CB6269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741690" y="3238500"/>
            <a:ext cx="2137714" cy="786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13E44DA-0569-D07D-7D64-78A3A11519A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514593" y="3280545"/>
            <a:ext cx="565629" cy="805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B5CE468-084B-00D1-A083-A37AE605497F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5303457" y="3280545"/>
            <a:ext cx="297221" cy="805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51503C5-A50E-71EE-FD83-F11D88A02AB4}"/>
              </a:ext>
            </a:extLst>
          </p:cNvPr>
          <p:cNvCxnSpPr>
            <a:cxnSpLocks/>
          </p:cNvCxnSpPr>
          <p:nvPr/>
        </p:nvCxnSpPr>
        <p:spPr>
          <a:xfrm>
            <a:off x="2891096" y="2520701"/>
            <a:ext cx="1694343" cy="0"/>
          </a:xfrm>
          <a:prstGeom prst="straightConnector1">
            <a:avLst/>
          </a:prstGeom>
          <a:ln w="28575">
            <a:solidFill>
              <a:srgbClr val="FFA3A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8021042-12BF-6739-3B33-4DA166A1555E}"/>
              </a:ext>
            </a:extLst>
          </p:cNvPr>
          <p:cNvSpPr txBox="1"/>
          <p:nvPr/>
        </p:nvSpPr>
        <p:spPr>
          <a:xfrm>
            <a:off x="3187525" y="2199425"/>
            <a:ext cx="118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A3A3"/>
                </a:solidFill>
              </a:rPr>
              <a:t>Heartbeat</a:t>
            </a:r>
            <a:endParaRPr lang="ko-KR" altLang="en-US" sz="1600" b="1" dirty="0">
              <a:solidFill>
                <a:srgbClr val="FFA3A3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463DC84-E17F-7F62-7931-A6379FE80CE6}"/>
              </a:ext>
            </a:extLst>
          </p:cNvPr>
          <p:cNvCxnSpPr>
            <a:cxnSpLocks/>
          </p:cNvCxnSpPr>
          <p:nvPr/>
        </p:nvCxnSpPr>
        <p:spPr>
          <a:xfrm>
            <a:off x="4768333" y="4573339"/>
            <a:ext cx="591939" cy="0"/>
          </a:xfrm>
          <a:prstGeom prst="straightConnector1">
            <a:avLst/>
          </a:prstGeom>
          <a:ln w="28575">
            <a:solidFill>
              <a:srgbClr val="FFA3A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F5A2FBC-98FB-93DB-4163-8868BE525C92}"/>
              </a:ext>
            </a:extLst>
          </p:cNvPr>
          <p:cNvSpPr txBox="1"/>
          <p:nvPr/>
        </p:nvSpPr>
        <p:spPr>
          <a:xfrm>
            <a:off x="4694491" y="4327118"/>
            <a:ext cx="1183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A3A3"/>
                </a:solidFill>
              </a:rPr>
              <a:t>Heartbeat</a:t>
            </a:r>
            <a:endParaRPr lang="ko-KR" altLang="en-US" sz="1000" b="1" dirty="0">
              <a:solidFill>
                <a:srgbClr val="FFA3A3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30C017B-AFC1-EE08-0CDC-412FC3DA1FC9}"/>
              </a:ext>
            </a:extLst>
          </p:cNvPr>
          <p:cNvCxnSpPr>
            <a:cxnSpLocks/>
          </p:cNvCxnSpPr>
          <p:nvPr/>
        </p:nvCxnSpPr>
        <p:spPr>
          <a:xfrm>
            <a:off x="4786811" y="5759845"/>
            <a:ext cx="591939" cy="0"/>
          </a:xfrm>
          <a:prstGeom prst="straightConnector1">
            <a:avLst/>
          </a:prstGeom>
          <a:ln w="28575">
            <a:solidFill>
              <a:srgbClr val="FFA3A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B16FCC4-5CB3-4C70-2560-118220D79107}"/>
              </a:ext>
            </a:extLst>
          </p:cNvPr>
          <p:cNvSpPr txBox="1"/>
          <p:nvPr/>
        </p:nvSpPr>
        <p:spPr>
          <a:xfrm>
            <a:off x="4712969" y="5513624"/>
            <a:ext cx="1183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A3A3"/>
                </a:solidFill>
              </a:rPr>
              <a:t>Heartbeat</a:t>
            </a:r>
            <a:endParaRPr lang="ko-KR" altLang="en-US" sz="1000" b="1" dirty="0">
              <a:solidFill>
                <a:srgbClr val="FFA3A3"/>
              </a:solidFill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AA694629-2BDF-5DDF-0BC3-B442EB7854FE}"/>
              </a:ext>
            </a:extLst>
          </p:cNvPr>
          <p:cNvCxnSpPr>
            <a:cxnSpLocks/>
          </p:cNvCxnSpPr>
          <p:nvPr/>
        </p:nvCxnSpPr>
        <p:spPr>
          <a:xfrm flipV="1">
            <a:off x="2621656" y="1439641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A57A780-9E40-8634-520A-F2F798B81959}"/>
              </a:ext>
            </a:extLst>
          </p:cNvPr>
          <p:cNvCxnSpPr>
            <a:cxnSpLocks/>
          </p:cNvCxnSpPr>
          <p:nvPr/>
        </p:nvCxnSpPr>
        <p:spPr>
          <a:xfrm flipH="1" flipV="1">
            <a:off x="4816747" y="4923046"/>
            <a:ext cx="750549" cy="349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55403FC-4633-6BAB-2643-6D2A6EF1058C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571114" y="5025092"/>
            <a:ext cx="0" cy="241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7A4974C-0733-4007-98D0-C89A0B14BB8D}"/>
              </a:ext>
            </a:extLst>
          </p:cNvPr>
          <p:cNvCxnSpPr>
            <a:cxnSpLocks/>
          </p:cNvCxnSpPr>
          <p:nvPr/>
        </p:nvCxnSpPr>
        <p:spPr>
          <a:xfrm flipV="1">
            <a:off x="5567296" y="5031674"/>
            <a:ext cx="0" cy="241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CBC0A66-15D3-7EA8-7BBE-01F1850FD8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2055" y="4048994"/>
            <a:ext cx="857250" cy="13144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42AD5B-4235-5BA6-FB50-DA96F5107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3065" y="4024993"/>
            <a:ext cx="857250" cy="1314450"/>
          </a:xfrm>
          <a:prstGeom prst="rect">
            <a:avLst/>
          </a:prstGeom>
        </p:spPr>
      </p:pic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A7670BD-5AB2-0521-EA8F-48C8C8D21238}"/>
              </a:ext>
            </a:extLst>
          </p:cNvPr>
          <p:cNvCxnSpPr>
            <a:cxnSpLocks/>
          </p:cNvCxnSpPr>
          <p:nvPr/>
        </p:nvCxnSpPr>
        <p:spPr>
          <a:xfrm>
            <a:off x="1869974" y="4555451"/>
            <a:ext cx="591939" cy="0"/>
          </a:xfrm>
          <a:prstGeom prst="straightConnector1">
            <a:avLst/>
          </a:prstGeom>
          <a:ln w="28575">
            <a:solidFill>
              <a:srgbClr val="FFA3A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24EF1F3-E8E4-13BB-F18B-3BDD702E23FF}"/>
              </a:ext>
            </a:extLst>
          </p:cNvPr>
          <p:cNvSpPr txBox="1"/>
          <p:nvPr/>
        </p:nvSpPr>
        <p:spPr>
          <a:xfrm>
            <a:off x="1769921" y="4284538"/>
            <a:ext cx="889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A3A3"/>
                </a:solidFill>
              </a:rPr>
              <a:t>Heartbeat</a:t>
            </a:r>
            <a:endParaRPr lang="ko-KR" altLang="en-US" sz="1000" b="1" dirty="0">
              <a:solidFill>
                <a:srgbClr val="FFA3A3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D65D43-D561-F24B-0271-67F37419312C}"/>
              </a:ext>
            </a:extLst>
          </p:cNvPr>
          <p:cNvSpPr txBox="1"/>
          <p:nvPr/>
        </p:nvSpPr>
        <p:spPr>
          <a:xfrm>
            <a:off x="6701531" y="1603978"/>
            <a:ext cx="45202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수정 내용</a:t>
            </a:r>
            <a:endParaRPr lang="en-US" altLang="ko-KR" b="1" dirty="0"/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인증 서버와 로비</a:t>
            </a:r>
            <a:r>
              <a:rPr lang="en-US" altLang="ko-KR" sz="1600" dirty="0"/>
              <a:t> </a:t>
            </a:r>
            <a:r>
              <a:rPr lang="ko-KR" altLang="en-US" sz="1600" dirty="0"/>
              <a:t>서버를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하나의 서버로 통합하였습니다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C81FFD-F8EC-087E-5310-73E38F715484}"/>
              </a:ext>
            </a:extLst>
          </p:cNvPr>
          <p:cNvSpPr txBox="1"/>
          <p:nvPr/>
        </p:nvSpPr>
        <p:spPr>
          <a:xfrm>
            <a:off x="6700536" y="3086100"/>
            <a:ext cx="452024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수정 이유</a:t>
            </a:r>
            <a:endParaRPr lang="en-US" altLang="ko-KR" b="1" dirty="0"/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로그인 작업은 처리 부하가</a:t>
            </a:r>
            <a:r>
              <a:rPr lang="en-US" altLang="ko-KR" sz="1600" dirty="0"/>
              <a:t> </a:t>
            </a:r>
            <a:r>
              <a:rPr lang="ko-KR" altLang="en-US" sz="1600" dirty="0"/>
              <a:t>적을 것이라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생각되었고</a:t>
            </a:r>
            <a:r>
              <a:rPr lang="en-US" altLang="ko-KR" sz="1600" dirty="0"/>
              <a:t>, </a:t>
            </a:r>
            <a:r>
              <a:rPr lang="ko-KR" altLang="en-US" sz="1600" dirty="0"/>
              <a:t>불필요한 분산 처리는 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오히려</a:t>
            </a:r>
            <a:r>
              <a:rPr lang="en-US" altLang="ko-KR" sz="1600" dirty="0"/>
              <a:t> </a:t>
            </a:r>
            <a:r>
              <a:rPr lang="ko-KR" altLang="en-US" sz="1600" dirty="0"/>
              <a:t>악영향을 미칠 것이라 판단하였기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때문입니다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817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서버군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구성요소 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구성원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550E92-886B-BA04-E830-F20571ED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61" y="3023370"/>
            <a:ext cx="904875" cy="895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1189CC-3CA4-A7D6-3CF2-76347CB6C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089" y="2528070"/>
            <a:ext cx="723900" cy="990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ACE2A1-CDF3-83C8-1313-F796631FD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960" y="2528070"/>
            <a:ext cx="723900" cy="990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3D2D30-69A7-5108-4659-0422A3C41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0614" y="940856"/>
            <a:ext cx="714375" cy="10382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A284982-B136-26C1-F6E6-D20C9BB14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1960" y="940856"/>
            <a:ext cx="714375" cy="10382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82E06E0-DF04-E2F3-DA4A-86209BF3B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8961" y="5284990"/>
            <a:ext cx="704850" cy="10572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89A9B74-C40A-CD42-700D-7739907695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9664" y="4030425"/>
            <a:ext cx="695325" cy="10477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FC4A353-001B-2C76-CECC-772808C23B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5687" y="4030425"/>
            <a:ext cx="695325" cy="104775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B482AA7-41C5-920A-F955-C0080A848A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1103" y="5284989"/>
            <a:ext cx="704850" cy="1057275"/>
          </a:xfrm>
          <a:prstGeom prst="rect">
            <a:avLst/>
          </a:prstGeom>
        </p:spPr>
      </p:pic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5695D89-963B-2967-F9AC-D525BF2315A4}"/>
              </a:ext>
            </a:extLst>
          </p:cNvPr>
          <p:cNvCxnSpPr>
            <a:cxnSpLocks/>
          </p:cNvCxnSpPr>
          <p:nvPr/>
        </p:nvCxnSpPr>
        <p:spPr>
          <a:xfrm flipH="1">
            <a:off x="3372931" y="5027853"/>
            <a:ext cx="715992" cy="283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72ABC0C-30F3-16AA-C439-E500D2091792}"/>
              </a:ext>
            </a:extLst>
          </p:cNvPr>
          <p:cNvCxnSpPr>
            <a:cxnSpLocks/>
          </p:cNvCxnSpPr>
          <p:nvPr/>
        </p:nvCxnSpPr>
        <p:spPr>
          <a:xfrm>
            <a:off x="3243039" y="5001975"/>
            <a:ext cx="0" cy="336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5B9ED54-38B7-8A36-4764-FFF67C8FE42D}"/>
              </a:ext>
            </a:extLst>
          </p:cNvPr>
          <p:cNvCxnSpPr>
            <a:cxnSpLocks/>
          </p:cNvCxnSpPr>
          <p:nvPr/>
        </p:nvCxnSpPr>
        <p:spPr>
          <a:xfrm>
            <a:off x="4256209" y="5001975"/>
            <a:ext cx="0" cy="336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110F64F-BE70-D832-5F34-195C193F65F4}"/>
              </a:ext>
            </a:extLst>
          </p:cNvPr>
          <p:cNvCxnSpPr>
            <a:cxnSpLocks/>
          </p:cNvCxnSpPr>
          <p:nvPr/>
        </p:nvCxnSpPr>
        <p:spPr>
          <a:xfrm flipH="1" flipV="1">
            <a:off x="3388156" y="5040075"/>
            <a:ext cx="700767" cy="270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5BF230E-13B5-D9B1-4AD9-D1DF4B74CF6B}"/>
              </a:ext>
            </a:extLst>
          </p:cNvPr>
          <p:cNvSpPr txBox="1"/>
          <p:nvPr/>
        </p:nvSpPr>
        <p:spPr>
          <a:xfrm>
            <a:off x="6012611" y="923757"/>
            <a:ext cx="45202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인증 서버</a:t>
            </a:r>
            <a:endParaRPr lang="en-US" altLang="ko-KR" b="1" dirty="0"/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사용자가 입력한 </a:t>
            </a:r>
            <a:r>
              <a:rPr lang="en-US" altLang="ko-KR" sz="1600" dirty="0"/>
              <a:t>ID</a:t>
            </a:r>
            <a:r>
              <a:rPr lang="ko-KR" altLang="en-US" sz="1600" dirty="0"/>
              <a:t>와 비밀번호를 가지고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로그인 절차를 수행합니다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EA4C7BA-05CE-AD70-3F85-391F5A289DE1}"/>
              </a:ext>
            </a:extLst>
          </p:cNvPr>
          <p:cNvSpPr txBox="1"/>
          <p:nvPr/>
        </p:nvSpPr>
        <p:spPr>
          <a:xfrm>
            <a:off x="6012610" y="2508672"/>
            <a:ext cx="61793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로비 서버</a:t>
            </a:r>
            <a:endParaRPr lang="en-US" altLang="ko-KR" b="1" dirty="0"/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매치 메이킹을 담당합니다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매칭이 완료되면 클라이언트를 매칭된 로직 서버로 이동시킵니다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82BA36-3C12-5D7A-19F2-F1A5C4BBAA08}"/>
              </a:ext>
            </a:extLst>
          </p:cNvPr>
          <p:cNvSpPr txBox="1"/>
          <p:nvPr/>
        </p:nvSpPr>
        <p:spPr>
          <a:xfrm>
            <a:off x="6012609" y="4093587"/>
            <a:ext cx="61793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로직 서버</a:t>
            </a:r>
            <a:endParaRPr lang="en-US" altLang="ko-KR" b="1" dirty="0"/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게임 내 로직을 처리합니다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8DBEB2-19DB-05E0-E485-C3ED4093C0E7}"/>
              </a:ext>
            </a:extLst>
          </p:cNvPr>
          <p:cNvSpPr txBox="1"/>
          <p:nvPr/>
        </p:nvSpPr>
        <p:spPr>
          <a:xfrm>
            <a:off x="6012608" y="5382739"/>
            <a:ext cx="61793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NPC</a:t>
            </a:r>
            <a:r>
              <a:rPr lang="ko-KR" altLang="en-US" b="1" dirty="0"/>
              <a:t> 서버</a:t>
            </a:r>
            <a:endParaRPr lang="en-US" altLang="ko-KR" b="1" dirty="0"/>
          </a:p>
          <a:p>
            <a:r>
              <a:rPr lang="en-US" altLang="ko-KR" sz="1600" dirty="0"/>
              <a:t>: NPC</a:t>
            </a:r>
            <a:r>
              <a:rPr lang="ko-KR" altLang="en-US" sz="1600" dirty="0"/>
              <a:t>로 인한 로직 서버의 부하를 줄이기 위해</a:t>
            </a:r>
            <a:endParaRPr lang="en-US" altLang="ko-KR" sz="1600" dirty="0"/>
          </a:p>
          <a:p>
            <a:r>
              <a:rPr lang="en-US" altLang="ko-KR" sz="1600" dirty="0"/>
              <a:t>NPC </a:t>
            </a:r>
            <a:r>
              <a:rPr lang="ko-KR" altLang="en-US" sz="1600" dirty="0"/>
              <a:t>서버를 로직 서버로 부터 분리하였습니다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2777879-EA51-DDED-812E-A17B37B684ED}"/>
              </a:ext>
            </a:extLst>
          </p:cNvPr>
          <p:cNvCxnSpPr/>
          <p:nvPr/>
        </p:nvCxnSpPr>
        <p:spPr>
          <a:xfrm>
            <a:off x="3245092" y="741872"/>
            <a:ext cx="719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D363BC-8EEA-5B1E-67BE-47BCD097AB7F}"/>
              </a:ext>
            </a:extLst>
          </p:cNvPr>
          <p:cNvSpPr txBox="1"/>
          <p:nvPr/>
        </p:nvSpPr>
        <p:spPr>
          <a:xfrm>
            <a:off x="3146847" y="448833"/>
            <a:ext cx="2173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수평 확장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F28CA8-C832-8644-2322-0103B6E3A0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1773" y="1800711"/>
            <a:ext cx="1104900" cy="1295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BAED0E-AE8C-108A-682E-06D03FFE23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7908" y="3583654"/>
            <a:ext cx="1104900" cy="1295400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FA2A47A-3EA9-67CE-40DD-5B71159A3C7A}"/>
              </a:ext>
            </a:extLst>
          </p:cNvPr>
          <p:cNvCxnSpPr>
            <a:cxnSpLocks/>
          </p:cNvCxnSpPr>
          <p:nvPr/>
        </p:nvCxnSpPr>
        <p:spPr>
          <a:xfrm flipV="1">
            <a:off x="2199736" y="1621767"/>
            <a:ext cx="560718" cy="375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ADDE3DA-1B06-ABFD-8BC6-D86204479444}"/>
              </a:ext>
            </a:extLst>
          </p:cNvPr>
          <p:cNvCxnSpPr>
            <a:cxnSpLocks/>
          </p:cNvCxnSpPr>
          <p:nvPr/>
        </p:nvCxnSpPr>
        <p:spPr>
          <a:xfrm>
            <a:off x="2224548" y="2823329"/>
            <a:ext cx="714413" cy="170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590D921-A0A7-A0DE-FCEE-E62A53706A83}"/>
              </a:ext>
            </a:extLst>
          </p:cNvPr>
          <p:cNvCxnSpPr>
            <a:cxnSpLocks/>
          </p:cNvCxnSpPr>
          <p:nvPr/>
        </p:nvCxnSpPr>
        <p:spPr>
          <a:xfrm>
            <a:off x="2264578" y="2376361"/>
            <a:ext cx="597226" cy="670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55D244F-58D5-887D-50B6-83C4FF7F4E8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169816" y="4192438"/>
            <a:ext cx="739848" cy="36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D904D2A-C50D-BE34-EF69-5C9F072F41FE}"/>
              </a:ext>
            </a:extLst>
          </p:cNvPr>
          <p:cNvCxnSpPr>
            <a:cxnSpLocks/>
          </p:cNvCxnSpPr>
          <p:nvPr/>
        </p:nvCxnSpPr>
        <p:spPr>
          <a:xfrm flipV="1">
            <a:off x="2169816" y="3142544"/>
            <a:ext cx="654104" cy="835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FADD94B-ABCF-42B6-299A-2D4594D0D424}"/>
              </a:ext>
            </a:extLst>
          </p:cNvPr>
          <p:cNvCxnSpPr>
            <a:cxnSpLocks/>
          </p:cNvCxnSpPr>
          <p:nvPr/>
        </p:nvCxnSpPr>
        <p:spPr>
          <a:xfrm flipV="1">
            <a:off x="2150531" y="1630193"/>
            <a:ext cx="673389" cy="2180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E87C854-B561-6415-6B4E-926D5F93F66F}"/>
              </a:ext>
            </a:extLst>
          </p:cNvPr>
          <p:cNvCxnSpPr>
            <a:cxnSpLocks/>
          </p:cNvCxnSpPr>
          <p:nvPr/>
        </p:nvCxnSpPr>
        <p:spPr>
          <a:xfrm flipV="1">
            <a:off x="933979" y="2616514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9D7856E-F93F-0F6B-EFCC-92049FC1290C}"/>
              </a:ext>
            </a:extLst>
          </p:cNvPr>
          <p:cNvCxnSpPr>
            <a:cxnSpLocks/>
          </p:cNvCxnSpPr>
          <p:nvPr/>
        </p:nvCxnSpPr>
        <p:spPr>
          <a:xfrm>
            <a:off x="1010483" y="3810912"/>
            <a:ext cx="532190" cy="366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113FFE4-B5E2-B240-67D5-31551B395C50}"/>
              </a:ext>
            </a:extLst>
          </p:cNvPr>
          <p:cNvSpPr txBox="1"/>
          <p:nvPr/>
        </p:nvSpPr>
        <p:spPr>
          <a:xfrm>
            <a:off x="167631" y="4951852"/>
            <a:ext cx="61793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릴레이 서버</a:t>
            </a:r>
            <a:endParaRPr lang="en-US" altLang="ko-KR" b="1" dirty="0"/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클라이언트 </a:t>
            </a:r>
            <a:r>
              <a:rPr lang="en-US" altLang="ko-KR" sz="1600" dirty="0"/>
              <a:t>– </a:t>
            </a:r>
            <a:r>
              <a:rPr lang="ko-KR" altLang="en-US" sz="1600" dirty="0"/>
              <a:t>서버</a:t>
            </a:r>
            <a:r>
              <a:rPr lang="en-US" altLang="ko-KR" sz="1600" dirty="0"/>
              <a:t> </a:t>
            </a:r>
            <a:r>
              <a:rPr lang="ko-KR" altLang="en-US" sz="1600" dirty="0"/>
              <a:t>사이에서</a:t>
            </a:r>
            <a:endParaRPr lang="en-US" altLang="ko-KR" sz="1600" dirty="0"/>
          </a:p>
          <a:p>
            <a:r>
              <a:rPr lang="ko-KR" altLang="en-US" sz="1600" dirty="0"/>
              <a:t>중계역할을 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851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18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서버군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구성요소 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구성원 설명 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수정 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(23.04.13)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550E92-886B-BA04-E830-F20571ED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94" y="2394792"/>
            <a:ext cx="904875" cy="8953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82E06E0-DF04-E2F3-DA4A-86209BF3B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290" y="4347091"/>
            <a:ext cx="704850" cy="10572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89A9B74-C40A-CD42-700D-773990769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9941" y="3032812"/>
            <a:ext cx="695325" cy="10477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FC4A353-001B-2C76-CECC-772808C23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5598" y="3032833"/>
            <a:ext cx="695325" cy="104775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B482AA7-41C5-920A-F955-C0080A848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432" y="4347090"/>
            <a:ext cx="704850" cy="1057275"/>
          </a:xfrm>
          <a:prstGeom prst="rect">
            <a:avLst/>
          </a:prstGeom>
        </p:spPr>
      </p:pic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5695D89-963B-2967-F9AC-D525BF2315A4}"/>
              </a:ext>
            </a:extLst>
          </p:cNvPr>
          <p:cNvCxnSpPr>
            <a:cxnSpLocks/>
          </p:cNvCxnSpPr>
          <p:nvPr/>
        </p:nvCxnSpPr>
        <p:spPr>
          <a:xfrm flipH="1">
            <a:off x="4017260" y="4089954"/>
            <a:ext cx="715992" cy="283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72ABC0C-30F3-16AA-C439-E500D2091792}"/>
              </a:ext>
            </a:extLst>
          </p:cNvPr>
          <p:cNvCxnSpPr>
            <a:cxnSpLocks/>
          </p:cNvCxnSpPr>
          <p:nvPr/>
        </p:nvCxnSpPr>
        <p:spPr>
          <a:xfrm>
            <a:off x="3887368" y="4064076"/>
            <a:ext cx="0" cy="336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5B9ED54-38B7-8A36-4764-FFF67C8FE42D}"/>
              </a:ext>
            </a:extLst>
          </p:cNvPr>
          <p:cNvCxnSpPr>
            <a:cxnSpLocks/>
          </p:cNvCxnSpPr>
          <p:nvPr/>
        </p:nvCxnSpPr>
        <p:spPr>
          <a:xfrm>
            <a:off x="4900538" y="4064076"/>
            <a:ext cx="0" cy="336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110F64F-BE70-D832-5F34-195C193F65F4}"/>
              </a:ext>
            </a:extLst>
          </p:cNvPr>
          <p:cNvCxnSpPr>
            <a:cxnSpLocks/>
          </p:cNvCxnSpPr>
          <p:nvPr/>
        </p:nvCxnSpPr>
        <p:spPr>
          <a:xfrm flipH="1" flipV="1">
            <a:off x="4032485" y="4102176"/>
            <a:ext cx="700767" cy="270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5BF230E-13B5-D9B1-4AD9-D1DF4B74CF6B}"/>
              </a:ext>
            </a:extLst>
          </p:cNvPr>
          <p:cNvSpPr txBox="1"/>
          <p:nvPr/>
        </p:nvSpPr>
        <p:spPr>
          <a:xfrm>
            <a:off x="5898308" y="1153745"/>
            <a:ext cx="45202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로그인</a:t>
            </a:r>
            <a:r>
              <a:rPr lang="en-US" altLang="ko-KR" b="1" dirty="0"/>
              <a:t>+</a:t>
            </a:r>
            <a:r>
              <a:rPr lang="ko-KR" altLang="en-US" b="1" dirty="0"/>
              <a:t>매칭 서버</a:t>
            </a:r>
            <a:endParaRPr lang="en-US" altLang="ko-KR" b="1" dirty="0"/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사용자가 입력한 </a:t>
            </a:r>
            <a:r>
              <a:rPr lang="en-US" altLang="ko-KR" sz="1600" dirty="0"/>
              <a:t>ID</a:t>
            </a:r>
            <a:r>
              <a:rPr lang="ko-KR" altLang="en-US" sz="1600" dirty="0"/>
              <a:t>와 비밀번호를 가지고</a:t>
            </a:r>
            <a:endParaRPr lang="en-US" altLang="ko-KR" sz="1600" dirty="0"/>
          </a:p>
          <a:p>
            <a:r>
              <a:rPr lang="ko-KR" altLang="en-US" sz="1600" dirty="0"/>
              <a:t>로그인 절차를 수행하고</a:t>
            </a:r>
            <a:r>
              <a:rPr lang="en-US" altLang="ko-KR" sz="1600" dirty="0"/>
              <a:t>, </a:t>
            </a:r>
            <a:r>
              <a:rPr lang="ko-KR" altLang="en-US" sz="1600" dirty="0"/>
              <a:t>승인된 유저들끼리</a:t>
            </a:r>
            <a:endParaRPr lang="en-US" altLang="ko-KR" sz="1600" dirty="0"/>
          </a:p>
          <a:p>
            <a:r>
              <a:rPr lang="ko-KR" altLang="en-US" sz="1600" dirty="0"/>
              <a:t>매치 메이킹을 이어서 진행합니다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82BA36-3C12-5D7A-19F2-F1A5C4BBAA08}"/>
              </a:ext>
            </a:extLst>
          </p:cNvPr>
          <p:cNvSpPr txBox="1"/>
          <p:nvPr/>
        </p:nvSpPr>
        <p:spPr>
          <a:xfrm>
            <a:off x="5898308" y="3121223"/>
            <a:ext cx="61793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로직 서버</a:t>
            </a:r>
            <a:endParaRPr lang="en-US" altLang="ko-KR" b="1" dirty="0"/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게임 내 로직을 처리합니다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8DBEB2-19DB-05E0-E485-C3ED4093C0E7}"/>
              </a:ext>
            </a:extLst>
          </p:cNvPr>
          <p:cNvSpPr txBox="1"/>
          <p:nvPr/>
        </p:nvSpPr>
        <p:spPr>
          <a:xfrm>
            <a:off x="5898308" y="4433202"/>
            <a:ext cx="61793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NPC</a:t>
            </a:r>
            <a:r>
              <a:rPr lang="ko-KR" altLang="en-US" b="1" dirty="0"/>
              <a:t> 서버</a:t>
            </a:r>
            <a:endParaRPr lang="en-US" altLang="ko-KR" b="1" dirty="0"/>
          </a:p>
          <a:p>
            <a:r>
              <a:rPr lang="en-US" altLang="ko-KR" sz="1600" dirty="0"/>
              <a:t>: NPC</a:t>
            </a:r>
            <a:r>
              <a:rPr lang="ko-KR" altLang="en-US" sz="1600" dirty="0"/>
              <a:t>로 인한 로직 서버의 부하를 줄이기 위해</a:t>
            </a:r>
            <a:endParaRPr lang="en-US" altLang="ko-KR" sz="1600" dirty="0"/>
          </a:p>
          <a:p>
            <a:r>
              <a:rPr lang="en-US" altLang="ko-KR" sz="1600" dirty="0"/>
              <a:t> NPC </a:t>
            </a:r>
            <a:r>
              <a:rPr lang="ko-KR" altLang="en-US" sz="1600" dirty="0"/>
              <a:t>서버를 로직 서버로부터 분리하였습니다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2777879-EA51-DDED-812E-A17B37B684ED}"/>
              </a:ext>
            </a:extLst>
          </p:cNvPr>
          <p:cNvCxnSpPr>
            <a:cxnSpLocks/>
          </p:cNvCxnSpPr>
          <p:nvPr/>
        </p:nvCxnSpPr>
        <p:spPr>
          <a:xfrm>
            <a:off x="4085435" y="1121039"/>
            <a:ext cx="719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D363BC-8EEA-5B1E-67BE-47BCD097AB7F}"/>
              </a:ext>
            </a:extLst>
          </p:cNvPr>
          <p:cNvSpPr txBox="1"/>
          <p:nvPr/>
        </p:nvSpPr>
        <p:spPr>
          <a:xfrm>
            <a:off x="3987190" y="828000"/>
            <a:ext cx="913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수평 확장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F28CA8-C832-8644-2322-0103B6E3A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7706" y="1172133"/>
            <a:ext cx="1104900" cy="1295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BAED0E-AE8C-108A-682E-06D03FFE23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841" y="2955076"/>
            <a:ext cx="1104900" cy="1295400"/>
          </a:xfrm>
          <a:prstGeom prst="rect">
            <a:avLst/>
          </a:prstGeom>
        </p:spPr>
      </p:pic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ADDE3DA-1B06-ABFD-8BC6-D86204479444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900481" y="1704844"/>
            <a:ext cx="619460" cy="18518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55D244F-58D5-887D-50B6-83C4FF7F4E8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900481" y="3556687"/>
            <a:ext cx="6194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E87C854-B561-6415-6B4E-926D5F93F66F}"/>
              </a:ext>
            </a:extLst>
          </p:cNvPr>
          <p:cNvCxnSpPr>
            <a:cxnSpLocks/>
          </p:cNvCxnSpPr>
          <p:nvPr/>
        </p:nvCxnSpPr>
        <p:spPr>
          <a:xfrm flipV="1">
            <a:off x="1609912" y="1987936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9D7856E-F93F-0F6B-EFCC-92049FC1290C}"/>
              </a:ext>
            </a:extLst>
          </p:cNvPr>
          <p:cNvCxnSpPr>
            <a:cxnSpLocks/>
          </p:cNvCxnSpPr>
          <p:nvPr/>
        </p:nvCxnSpPr>
        <p:spPr>
          <a:xfrm>
            <a:off x="1686416" y="3182334"/>
            <a:ext cx="532190" cy="366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113FFE4-B5E2-B240-67D5-31551B395C50}"/>
              </a:ext>
            </a:extLst>
          </p:cNvPr>
          <p:cNvSpPr txBox="1"/>
          <p:nvPr/>
        </p:nvSpPr>
        <p:spPr>
          <a:xfrm>
            <a:off x="415640" y="4016314"/>
            <a:ext cx="33796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릴레이 서버</a:t>
            </a:r>
            <a:endParaRPr lang="en-US" altLang="ko-KR" b="1" dirty="0"/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클라이언트 </a:t>
            </a:r>
            <a:r>
              <a:rPr lang="en-US" altLang="ko-KR" sz="1600" dirty="0"/>
              <a:t>– </a:t>
            </a:r>
            <a:r>
              <a:rPr lang="ko-KR" altLang="en-US" sz="1600" dirty="0"/>
              <a:t>서버 사이에서</a:t>
            </a:r>
            <a:endParaRPr lang="en-US" altLang="ko-KR" sz="1600" dirty="0"/>
          </a:p>
          <a:p>
            <a:r>
              <a:rPr lang="ko-KR" altLang="en-US" sz="1600" dirty="0"/>
              <a:t>중계역할을 수행합니다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C4AD1D-14EB-5D1D-CA76-1F71C33070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9524" y="1161516"/>
            <a:ext cx="857250" cy="13144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F8330D-EC1E-8DA9-E9F6-1592A5937A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4636" y="1172133"/>
            <a:ext cx="857250" cy="1314450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E73F55C-971F-59C6-2D9C-380456A86E28}"/>
              </a:ext>
            </a:extLst>
          </p:cNvPr>
          <p:cNvCxnSpPr>
            <a:cxnSpLocks/>
          </p:cNvCxnSpPr>
          <p:nvPr/>
        </p:nvCxnSpPr>
        <p:spPr>
          <a:xfrm>
            <a:off x="2900481" y="1704844"/>
            <a:ext cx="6194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8E286A7-76C3-7F3D-DC08-3D99FBAADD58}"/>
              </a:ext>
            </a:extLst>
          </p:cNvPr>
          <p:cNvCxnSpPr>
            <a:cxnSpLocks/>
          </p:cNvCxnSpPr>
          <p:nvPr/>
        </p:nvCxnSpPr>
        <p:spPr>
          <a:xfrm flipH="1">
            <a:off x="2898157" y="1704844"/>
            <a:ext cx="619460" cy="18518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79BA904-7F3F-F9A8-0C7C-4DA267BAB0B5}"/>
              </a:ext>
            </a:extLst>
          </p:cNvPr>
          <p:cNvCxnSpPr>
            <a:cxnSpLocks/>
          </p:cNvCxnSpPr>
          <p:nvPr/>
        </p:nvCxnSpPr>
        <p:spPr>
          <a:xfrm>
            <a:off x="4234822" y="1704844"/>
            <a:ext cx="390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5ADCF65-71DD-760D-1587-5A7566F15578}"/>
              </a:ext>
            </a:extLst>
          </p:cNvPr>
          <p:cNvCxnSpPr>
            <a:cxnSpLocks/>
          </p:cNvCxnSpPr>
          <p:nvPr/>
        </p:nvCxnSpPr>
        <p:spPr>
          <a:xfrm>
            <a:off x="4205741" y="3520087"/>
            <a:ext cx="390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CB6CFE5-6ADD-9667-6D37-F982F07782A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494794" y="2467533"/>
            <a:ext cx="15362" cy="487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60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92E6BB-3C2A-BE3D-8634-F0EA3F55F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5"/>
            <a:ext cx="12192000" cy="6850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5156999" y="3255707"/>
            <a:ext cx="1878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Failover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415558" y="2670932"/>
            <a:ext cx="1360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1777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6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Failover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F481DC-51B6-4E8A-A578-D7044BF9EB12}"/>
              </a:ext>
            </a:extLst>
          </p:cNvPr>
          <p:cNvSpPr/>
          <p:nvPr/>
        </p:nvSpPr>
        <p:spPr>
          <a:xfrm>
            <a:off x="361255" y="992038"/>
            <a:ext cx="11469490" cy="5865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서버다운을 어떻게 알아내는가</a:t>
            </a:r>
            <a:endParaRPr lang="en-US" altLang="ko-KR" b="1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역할을 수행하는 서버들은 주기적으로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주고 받으면서 서로의 상태를 확인하고 있습니다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때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서버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(A)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다른 서버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(B)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로부터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일정 시간동안 받지 못했다면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다운되었다고 간주합니다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063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824</Words>
  <Application>Microsoft Office PowerPoint</Application>
  <PresentationFormat>와이드스크린</PresentationFormat>
  <Paragraphs>180</Paragraphs>
  <Slides>14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김승환(2018182009)</dc:creator>
  <cp:lastModifiedBy>김승환(2018182009)</cp:lastModifiedBy>
  <cp:revision>27</cp:revision>
  <dcterms:created xsi:type="dcterms:W3CDTF">2023-01-03T09:23:04Z</dcterms:created>
  <dcterms:modified xsi:type="dcterms:W3CDTF">2023-04-12T21:42:47Z</dcterms:modified>
</cp:coreProperties>
</file>