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9" r:id="rId4"/>
    <p:sldId id="258" r:id="rId5"/>
    <p:sldId id="278" r:id="rId6"/>
    <p:sldId id="288" r:id="rId7"/>
    <p:sldId id="285" r:id="rId8"/>
    <p:sldId id="291" r:id="rId9"/>
    <p:sldId id="294" r:id="rId10"/>
    <p:sldId id="295" r:id="rId11"/>
    <p:sldId id="305" r:id="rId12"/>
    <p:sldId id="301" r:id="rId13"/>
    <p:sldId id="302" r:id="rId14"/>
    <p:sldId id="303" r:id="rId15"/>
    <p:sldId id="306" r:id="rId16"/>
    <p:sldId id="304" r:id="rId17"/>
    <p:sldId id="292" r:id="rId18"/>
    <p:sldId id="281" r:id="rId19"/>
    <p:sldId id="286" r:id="rId20"/>
    <p:sldId id="284" r:id="rId21"/>
    <p:sldId id="290" r:id="rId22"/>
    <p:sldId id="296" r:id="rId23"/>
    <p:sldId id="312" r:id="rId24"/>
    <p:sldId id="313" r:id="rId25"/>
    <p:sldId id="311" r:id="rId26"/>
    <p:sldId id="309" r:id="rId27"/>
    <p:sldId id="310" r:id="rId28"/>
    <p:sldId id="315" r:id="rId29"/>
    <p:sldId id="314" r:id="rId30"/>
    <p:sldId id="316" r:id="rId31"/>
    <p:sldId id="279" r:id="rId32"/>
    <p:sldId id="307" r:id="rId33"/>
    <p:sldId id="280" r:id="rId34"/>
    <p:sldId id="308" r:id="rId35"/>
    <p:sldId id="264" r:id="rId36"/>
  </p:sldIdLst>
  <p:sldSz cx="12192000" cy="6858000"/>
  <p:notesSz cx="6858000" cy="9144000"/>
  <p:embeddedFontLst>
    <p:embeddedFont>
      <p:font typeface="나눔고딕 ExtraBold" panose="020B0600000101010101" charset="-127"/>
      <p:bold r:id="rId37"/>
    </p:embeddedFont>
    <p:embeddedFont>
      <p:font typeface="Cambria Math" panose="02040503050406030204" pitchFamily="18" charset="0"/>
      <p:regular r:id="rId38"/>
    </p:embeddedFont>
    <p:embeddedFont>
      <p:font typeface="강원교육튼튼" panose="02020603020101020101" pitchFamily="18" charset="-127"/>
      <p:regular r:id="rId39"/>
    </p:embeddedFont>
    <p:embeddedFont>
      <p:font typeface="나눔스퀘어 ExtraBold" panose="020B0600000101010101" pitchFamily="50" charset="-127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66BEB2"/>
    <a:srgbClr val="F2F2F2"/>
    <a:srgbClr val="B99A3A"/>
    <a:srgbClr val="FDEDF0"/>
    <a:srgbClr val="B2EEE6"/>
    <a:srgbClr val="8AD6CC"/>
    <a:srgbClr val="36D2CE"/>
    <a:srgbClr val="24A4A1"/>
    <a:srgbClr val="64D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n.co.kr/board/maple/2304/28832" TargetMode="External"/><Relationship Id="rId2" Type="http://schemas.openxmlformats.org/officeDocument/2006/relationships/hyperlink" Target="https://namu.wiki/w/%EC%A3%BC%EB%AC%B8%EC%9D%98%20%ED%9D%94%EC%A0%81?from=%EC%A3%BC%ED%9D%94%EC%9E%9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nven.co.kr/board/maple/2304/15947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4F6F49-1B0A-44ED-BB9E-50A23E021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6" b="92188" l="4688" r="95313">
                        <a14:foregroundMark x1="7422" y1="44922" x2="7422" y2="60547"/>
                        <a14:foregroundMark x1="89844" y1="41406" x2="92188" y2="60938"/>
                        <a14:foregroundMark x1="92188" y1="60938" x2="87891" y2="65625"/>
                        <a14:foregroundMark x1="94922" y1="51953" x2="95313" y2="53906"/>
                        <a14:foregroundMark x1="4688" y1="53125" x2="4688" y2="53125"/>
                        <a14:foregroundMark x1="16406" y1="78516" x2="16406" y2="78516"/>
                        <a14:foregroundMark x1="17578" y1="82031" x2="17578" y2="82031"/>
                        <a14:foregroundMark x1="32422" y1="89453" x2="56250" y2="91016"/>
                        <a14:foregroundMark x1="62797" y1="89308" x2="65234" y2="88672"/>
                        <a14:foregroundMark x1="56250" y1="91016" x2="60787" y2="89832"/>
                        <a14:foregroundMark x1="19141" y1="82813" x2="40625" y2="91406"/>
                        <a14:foregroundMark x1="40625" y1="91406" x2="62248" y2="92127"/>
                        <a14:foregroundMark x1="64476" y1="91946" x2="82031" y2="81641"/>
                        <a14:foregroundMark x1="82031" y1="81641" x2="83203" y2="79297"/>
                        <a14:foregroundMark x1="69141" y1="90625" x2="83594" y2="75781"/>
                        <a14:foregroundMark x1="83594" y1="75781" x2="82031" y2="71094"/>
                        <a14:foregroundMark x1="18750" y1="83203" x2="39844" y2="91406"/>
                        <a14:foregroundMark x1="39844" y1="91406" x2="56641" y2="91797"/>
                        <a14:foregroundMark x1="29297" y1="90234" x2="29297" y2="90234"/>
                        <a14:backgroundMark x1="65625" y1="93750" x2="63281" y2="9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0901">
            <a:off x="1253784" y="1308211"/>
            <a:ext cx="1512000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009785" y="2353077"/>
            <a:ext cx="8172430" cy="2161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메이플스토리 강화 시스템</a:t>
            </a:r>
            <a:endParaRPr lang="en-US" altLang="ko-KR" sz="6000" dirty="0">
              <a:solidFill>
                <a:schemeClr val="tx1">
                  <a:lumMod val="75000"/>
                  <a:lumOff val="2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역기획서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59994" y="614588"/>
            <a:ext cx="2160000" cy="360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기획 포트폴리오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8354277" y="4514374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2018180033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이세철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1030" name="Picture 6" descr="핑크빈 일러스트">
            <a:extLst>
              <a:ext uri="{FF2B5EF4-FFF2-40B4-BE49-F238E27FC236}">
                <a16:creationId xmlns:a16="http://schemas.microsoft.com/office/drawing/2014/main" id="{F7A19635-5EE6-4C44-9CDC-7883C4F7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964" y="4914484"/>
            <a:ext cx="1919036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379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754623" y="2108414"/>
            <a:ext cx="11093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초기화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강화 실패 시 차감된 횟수를 주문의 흔적을 사용하여 횟수를 복구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아이템 레벨과 부위 상관없이 강화에 필요한 주문의 흔적 개수가 동일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A32CEDCE-5B48-4E47-8C6D-4534C2932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12184"/>
              </p:ext>
            </p:extLst>
          </p:nvPr>
        </p:nvGraphicFramePr>
        <p:xfrm>
          <a:off x="557398" y="3429000"/>
          <a:ext cx="11093069" cy="246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267">
                  <a:extLst>
                    <a:ext uri="{9D8B030D-6E8A-4147-A177-3AD203B41FA5}">
                      <a16:colId xmlns:a16="http://schemas.microsoft.com/office/drawing/2014/main" val="2989146909"/>
                    </a:ext>
                  </a:extLst>
                </a:gridCol>
                <a:gridCol w="1755814">
                  <a:extLst>
                    <a:ext uri="{9D8B030D-6E8A-4147-A177-3AD203B41FA5}">
                      <a16:colId xmlns:a16="http://schemas.microsoft.com/office/drawing/2014/main" val="2500422911"/>
                    </a:ext>
                  </a:extLst>
                </a:gridCol>
                <a:gridCol w="2266821">
                  <a:extLst>
                    <a:ext uri="{9D8B030D-6E8A-4147-A177-3AD203B41FA5}">
                      <a16:colId xmlns:a16="http://schemas.microsoft.com/office/drawing/2014/main" val="4171557518"/>
                    </a:ext>
                  </a:extLst>
                </a:gridCol>
                <a:gridCol w="4297167">
                  <a:extLst>
                    <a:ext uri="{9D8B030D-6E8A-4147-A177-3AD203B41FA5}">
                      <a16:colId xmlns:a16="http://schemas.microsoft.com/office/drawing/2014/main" val="3290978048"/>
                    </a:ext>
                  </a:extLst>
                </a:gridCol>
              </a:tblGrid>
              <a:tr h="5450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성공 확률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주문의 흔적 필요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665151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순백의 주문서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5 %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2000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변경된 장비의 능력치 유지</a:t>
                      </a:r>
                      <a:endParaRPr lang="en-US" altLang="ko-KR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차감된 업그레이드 횟수 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 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755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이노센트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주문서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30 %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5000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장비의 능력치를 처음으로 복구</a:t>
                      </a:r>
                      <a:endParaRPr lang="en-US" altLang="ko-KR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업그레이드 횟수 전체 초기화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01187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아크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이노센트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주문서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30 %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10000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장비의 주문의 흔적 능력치만 처음으로 복구 </a:t>
                      </a:r>
                      <a:endParaRPr lang="en-US" altLang="ko-KR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업그레이드 횟수 전체 초기화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150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BD214D-61BA-4CCF-A793-36CCA551BF95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10/35</a:t>
            </a:r>
          </a:p>
        </p:txBody>
      </p:sp>
    </p:spTree>
    <p:extLst>
      <p:ext uri="{BB962C8B-B14F-4D97-AF65-F5344CB8AC3E}">
        <p14:creationId xmlns:p14="http://schemas.microsoft.com/office/powerpoint/2010/main" val="305908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379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754623" y="2108414"/>
            <a:ext cx="110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강화로 증가하는 수치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D214D-61BA-4CCF-A793-36CCA551BF95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11/35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424CBE-708C-4D57-9BAD-63E4568E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2588079"/>
            <a:ext cx="11222016" cy="30865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E9C852-C239-4EF6-B2D4-E10F148DF89D}"/>
              </a:ext>
            </a:extLst>
          </p:cNvPr>
          <p:cNvSpPr txBox="1"/>
          <p:nvPr/>
        </p:nvSpPr>
        <p:spPr>
          <a:xfrm>
            <a:off x="899803" y="5872277"/>
            <a:ext cx="10339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대표적으로 무기는 주문의 흔적으로 강화할 때 성공하면 자신의 주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스탯과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공격력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마력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체력이 오른다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7E006-A1EA-49A6-B097-6547F3EAE36D}"/>
              </a:ext>
            </a:extLst>
          </p:cNvPr>
          <p:cNvSpPr txBox="1"/>
          <p:nvPr/>
        </p:nvSpPr>
        <p:spPr>
          <a:xfrm>
            <a:off x="557400" y="5646486"/>
            <a:ext cx="177498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1&gt;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무기 능력치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증가량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99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379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754623" y="2108414"/>
            <a:ext cx="110930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개선안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  <a:p>
            <a:pPr indent="457200"/>
            <a:endParaRPr lang="en-US" altLang="ko-KR" sz="500" dirty="0">
              <a:solidFill>
                <a:srgbClr val="66BEB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indent="457200"/>
            <a:r>
              <a:rPr lang="en-US" altLang="ko-KR" sz="2300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2300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강화 실패 시 업그레이드 횟수 차감을 없앤다</a:t>
            </a:r>
            <a:r>
              <a:rPr lang="en-US" altLang="ko-KR" sz="2300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.”</a:t>
            </a:r>
            <a:endParaRPr lang="en-US" altLang="ko-KR" sz="23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플레이어들은 모든 강화를 성공하는 것을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‘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완작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’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이라 표현하는데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완작을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하지 못할 경우 초기화 주문서나 복구 주문서를 사용해 업그레이드 횟수를 되돌린다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초기화 주문서를 구매 및 사용하는 과정 자체를 생략함으로써 플레이어들의 스트레스를 줄일 수 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또한 현재 업그레이드 성공에는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100%, 70%, 30%, 15%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의 성공확률로 성공 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능력치 증가가 각각 다르다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성공확률을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30%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로 통합하고 성공 시 에만 횟수를 소모한다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성공 시 다음 확률을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5%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감소한다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 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최대로 감소했을 때 성공 확률은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5%)</a:t>
            </a: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실패 시 다음 확률을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5%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증가한다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 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최대로 증가했을 때 성공 확률은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40%)</a:t>
            </a:r>
          </a:p>
          <a:p>
            <a:pPr indent="45720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능력치 증가는 기존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30%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에 해당하는 정해진 수치보다 소폭 증가한다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주문의 흔적 소모량은 기존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30%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해당하는 소모량보다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1.5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배 늘린다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D214D-61BA-4CCF-A793-36CCA551BF95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12/35</a:t>
            </a:r>
          </a:p>
        </p:txBody>
      </p:sp>
    </p:spTree>
    <p:extLst>
      <p:ext uri="{BB962C8B-B14F-4D97-AF65-F5344CB8AC3E}">
        <p14:creationId xmlns:p14="http://schemas.microsoft.com/office/powerpoint/2010/main" val="241693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379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754623" y="2108414"/>
            <a:ext cx="110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개선안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D214D-61BA-4CCF-A793-36CCA551BF95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13/35</a:t>
            </a: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F2315F97-A301-4358-BF87-B8C726800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11326"/>
              </p:ext>
            </p:extLst>
          </p:nvPr>
        </p:nvGraphicFramePr>
        <p:xfrm>
          <a:off x="557398" y="3289300"/>
          <a:ext cx="11077196" cy="23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502">
                  <a:extLst>
                    <a:ext uri="{9D8B030D-6E8A-4147-A177-3AD203B41FA5}">
                      <a16:colId xmlns:a16="http://schemas.microsoft.com/office/drawing/2014/main" val="2989146909"/>
                    </a:ext>
                  </a:extLst>
                </a:gridCol>
                <a:gridCol w="3128898">
                  <a:extLst>
                    <a:ext uri="{9D8B030D-6E8A-4147-A177-3AD203B41FA5}">
                      <a16:colId xmlns:a16="http://schemas.microsoft.com/office/drawing/2014/main" val="2500422911"/>
                    </a:ext>
                  </a:extLst>
                </a:gridCol>
                <a:gridCol w="3128898">
                  <a:extLst>
                    <a:ext uri="{9D8B030D-6E8A-4147-A177-3AD203B41FA5}">
                      <a16:colId xmlns:a16="http://schemas.microsoft.com/office/drawing/2014/main" val="4171557518"/>
                    </a:ext>
                  </a:extLst>
                </a:gridCol>
                <a:gridCol w="3128898">
                  <a:extLst>
                    <a:ext uri="{9D8B030D-6E8A-4147-A177-3AD203B41FA5}">
                      <a16:colId xmlns:a16="http://schemas.microsoft.com/office/drawing/2014/main" val="3290978048"/>
                    </a:ext>
                  </a:extLst>
                </a:gridCol>
              </a:tblGrid>
              <a:tr h="27252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강화 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 시 소모되는 주문의 흔적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70%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30%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665151"/>
                  </a:ext>
                </a:extLst>
              </a:tr>
              <a:tr h="272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방어구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액세서리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334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110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레벨 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40 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60 </a:t>
                      </a:r>
                      <a:r>
                        <a:rPr lang="ko-KR" altLang="en-US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23 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kern="1200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51 </a:t>
                      </a:r>
                      <a:r>
                        <a:rPr lang="ko-KR" altLang="en-US" sz="1800" kern="1200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24 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kern="1200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51 </a:t>
                      </a:r>
                      <a:r>
                        <a:rPr lang="ko-KR" altLang="en-US" sz="1800" kern="1200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01187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140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레벨 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228 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kern="1200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342 </a:t>
                      </a:r>
                      <a:r>
                        <a:rPr lang="ko-KR" altLang="en-US" sz="1800" kern="1200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138 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kern="1200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207 </a:t>
                      </a:r>
                      <a:r>
                        <a:rPr lang="ko-KR" altLang="en-US" sz="1800" kern="1200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138 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kern="1200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207 </a:t>
                      </a:r>
                      <a:r>
                        <a:rPr lang="ko-KR" altLang="en-US" sz="1800" kern="1200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15082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150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레벨 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470 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kern="1200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705 </a:t>
                      </a:r>
                      <a:r>
                        <a:rPr lang="ko-KR" altLang="en-US" sz="1800" kern="1200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290 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kern="1200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435 </a:t>
                      </a:r>
                      <a:r>
                        <a:rPr lang="ko-KR" altLang="en-US" sz="1800" kern="1200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290 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kern="1200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435 </a:t>
                      </a:r>
                      <a:r>
                        <a:rPr lang="ko-KR" altLang="en-US" sz="1800" kern="1200" dirty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6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16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379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754623" y="2108414"/>
            <a:ext cx="110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개선안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D214D-61BA-4CCF-A793-36CCA551BF95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14/35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3379D2-C3AF-46DD-A698-08E2C3E15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65" y="2570079"/>
            <a:ext cx="9017620" cy="36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379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D214D-61BA-4CCF-A793-36CCA551BF95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15/35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108F1-8882-4687-9D4E-010DBE60FADA}"/>
              </a:ext>
            </a:extLst>
          </p:cNvPr>
          <p:cNvSpPr txBox="1"/>
          <p:nvPr/>
        </p:nvSpPr>
        <p:spPr>
          <a:xfrm>
            <a:off x="754623" y="2108414"/>
            <a:ext cx="11093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개선안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현재 주문의 흔적으로 강화 시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완작을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하게 될 경우 기대비용은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</a:t>
            </a:r>
            <a:r>
              <a:rPr lang="ko-KR" altLang="en-US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9~10</a:t>
            </a:r>
            <a:r>
              <a:rPr lang="ko-KR" altLang="en-US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억 메소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이다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이를 주문의 흔적 개수로 바꾸게 되면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</a:t>
            </a:r>
            <a:r>
              <a:rPr lang="ko-KR" altLang="en-US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43</a:t>
            </a:r>
            <a:r>
              <a:rPr lang="ko-KR" altLang="en-US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만장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이 필요하게 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최소비용은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150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제 무기 기준 업그레이드 횟수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8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번인 경우 총 </a:t>
            </a:r>
            <a:r>
              <a:rPr lang="en-US" altLang="ko-KR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3,760</a:t>
            </a:r>
            <a:r>
              <a:rPr lang="ko-KR" altLang="en-US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장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이 든다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그러나 개선안에서 제시한 방식으로는 기대비용은 정확히 구할 수는 없다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8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번의 강화 성공을 바랄 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플로우 차트 안에서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92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번의 실패와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8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번의 성공을 한다는 가정하면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en-US" altLang="ko-KR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70,500</a:t>
            </a:r>
            <a:r>
              <a:rPr lang="ko-KR" altLang="en-US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이 소모되고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메소로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변환했을 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약 </a:t>
            </a:r>
            <a:r>
              <a:rPr lang="en-US" altLang="ko-KR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억 </a:t>
            </a:r>
            <a:r>
              <a:rPr lang="en-US" altLang="ko-KR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천만 </a:t>
            </a:r>
            <a:r>
              <a:rPr lang="ko-KR" altLang="en-US" dirty="0" err="1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메소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사용된다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최소비용의 경우 </a:t>
            </a:r>
            <a:r>
              <a:rPr lang="en-US" altLang="ko-KR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5,640</a:t>
            </a:r>
            <a:r>
              <a:rPr lang="ko-KR" altLang="en-US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장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이 사용되는데 기존의 방식보다 더 소모된다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011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379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D214D-61BA-4CCF-A793-36CCA551BF95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16/35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6D5708-6C2A-43C4-BAE1-B020C914A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4" y="2628431"/>
            <a:ext cx="3780282" cy="2415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AEA027-C48E-4E97-AC85-A8CAAAE862AD}"/>
              </a:ext>
            </a:extLst>
          </p:cNvPr>
          <p:cNvSpPr txBox="1"/>
          <p:nvPr/>
        </p:nvSpPr>
        <p:spPr>
          <a:xfrm>
            <a:off x="754623" y="2108414"/>
            <a:ext cx="11093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개선안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  <a:p>
            <a:pPr indent="45720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BD2B7-9890-4B9B-A919-7E4DA6A2CBF1}"/>
              </a:ext>
            </a:extLst>
          </p:cNvPr>
          <p:cNvSpPr txBox="1"/>
          <p:nvPr/>
        </p:nvSpPr>
        <p:spPr>
          <a:xfrm>
            <a:off x="180654" y="4984828"/>
            <a:ext cx="177498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2&gt;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무기 능력치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증가량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337B6A-BE3A-46D6-A596-1C6DC8E03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20" y="2628432"/>
            <a:ext cx="3910360" cy="24157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858228-385C-4CBD-B0F4-A1AE9E9976EA}"/>
              </a:ext>
            </a:extLst>
          </p:cNvPr>
          <p:cNvSpPr txBox="1"/>
          <p:nvPr/>
        </p:nvSpPr>
        <p:spPr>
          <a:xfrm>
            <a:off x="4140878" y="4980319"/>
            <a:ext cx="19551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3&gt;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방어구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능력치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증가량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BAF4D-B402-4213-9371-ECECD560A174}"/>
              </a:ext>
            </a:extLst>
          </p:cNvPr>
          <p:cNvSpPr txBox="1"/>
          <p:nvPr/>
        </p:nvSpPr>
        <p:spPr>
          <a:xfrm>
            <a:off x="557400" y="5363836"/>
            <a:ext cx="1107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메이플의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장비는 현재 고점에 오를수록 주문의 흔적보다 주문서 강화 방식을 채택하고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따라서 주문서 강화 방식보다 주문의 흔적 강화에 의존할 수 있게끔 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각 부위별 증가하는 부분의 수치를 기존보다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1.5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배 늘렸다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7723BA2-8894-43C7-841A-08F1032FA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64" y="2628431"/>
            <a:ext cx="3910360" cy="24113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D754512-A426-4407-B4AE-0AFC1866328D}"/>
              </a:ext>
            </a:extLst>
          </p:cNvPr>
          <p:cNvSpPr txBox="1"/>
          <p:nvPr/>
        </p:nvSpPr>
        <p:spPr>
          <a:xfrm>
            <a:off x="8231064" y="4980319"/>
            <a:ext cx="21350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4&gt;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악세서리 능력치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증가량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45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9AD137-CE75-4744-99F4-76D4C0C08548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25F35-98F8-40B0-8376-BB46CBE5D6E5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F6C0E-F599-41B4-AC59-8D66F4167EA1}"/>
              </a:ext>
            </a:extLst>
          </p:cNvPr>
          <p:cNvSpPr txBox="1"/>
          <p:nvPr/>
        </p:nvSpPr>
        <p:spPr>
          <a:xfrm>
            <a:off x="557400" y="1366553"/>
            <a:ext cx="27061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3.2 </a:t>
            </a:r>
            <a:r>
              <a:rPr lang="ko-KR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주문서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6449DA-9532-4D31-BCFA-5179398D9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7" y="2679229"/>
            <a:ext cx="10029825" cy="31776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B7EEF2C-D5E0-4020-871F-7AC50A176813}"/>
              </a:ext>
            </a:extLst>
          </p:cNvPr>
          <p:cNvSpPr txBox="1"/>
          <p:nvPr/>
        </p:nvSpPr>
        <p:spPr>
          <a:xfrm>
            <a:off x="754623" y="2108414"/>
            <a:ext cx="110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&gt;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 강화의 플로우 차트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69892-D0F0-42AD-B352-78FF269D37BB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17/35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67AD8-8E72-41A1-BE52-809825D493EA}"/>
              </a:ext>
            </a:extLst>
          </p:cNvPr>
          <p:cNvSpPr txBox="1"/>
          <p:nvPr/>
        </p:nvSpPr>
        <p:spPr>
          <a:xfrm>
            <a:off x="992187" y="5904446"/>
            <a:ext cx="1109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주문서 중 혼돈 주문서의 플로우 차트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71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906318" y="2093421"/>
            <a:ext cx="11093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&gt;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의 정의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보스 처치나 사냥을 통해 습득을 할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수 있으며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장비 강화에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사용되는 아이템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강화 성공 확률과 실패 확률이 주문서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마다 다르며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,</a:t>
            </a: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어떠한 주문서는 성공을 했음에 불구 하고 능력치가 상승하거나 하락하게 되는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랜덤한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주문서도 존재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8A4B2-6212-4FBA-98C1-B66A6C2F429F}"/>
              </a:ext>
            </a:extLst>
          </p:cNvPr>
          <p:cNvSpPr txBox="1"/>
          <p:nvPr/>
        </p:nvSpPr>
        <p:spPr>
          <a:xfrm>
            <a:off x="906318" y="3750511"/>
            <a:ext cx="11093069" cy="67710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&gt;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의 종류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9AD137-CE75-4744-99F4-76D4C0C08548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25F35-98F8-40B0-8376-BB46CBE5D6E5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F6C0E-F599-41B4-AC59-8D66F4167EA1}"/>
              </a:ext>
            </a:extLst>
          </p:cNvPr>
          <p:cNvSpPr txBox="1"/>
          <p:nvPr/>
        </p:nvSpPr>
        <p:spPr>
          <a:xfrm>
            <a:off x="557400" y="1366553"/>
            <a:ext cx="27061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3.2 </a:t>
            </a:r>
            <a:r>
              <a:rPr lang="ko-KR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주문서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898CA3-CC7B-4302-AE90-5D2C3B5169E7}"/>
              </a:ext>
            </a:extLst>
          </p:cNvPr>
          <p:cNvSpPr/>
          <p:nvPr/>
        </p:nvSpPr>
        <p:spPr>
          <a:xfrm>
            <a:off x="1473614" y="4435586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무기 주문서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48F8540-9A78-4C23-8962-32DFF44FC760}"/>
              </a:ext>
            </a:extLst>
          </p:cNvPr>
          <p:cNvSpPr/>
          <p:nvPr/>
        </p:nvSpPr>
        <p:spPr>
          <a:xfrm>
            <a:off x="1473614" y="4963055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기타 장비 주문서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A8A9994-5629-4F5C-9C74-E9858A50AD96}"/>
              </a:ext>
            </a:extLst>
          </p:cNvPr>
          <p:cNvSpPr/>
          <p:nvPr/>
        </p:nvSpPr>
        <p:spPr>
          <a:xfrm>
            <a:off x="1473614" y="5490524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잠재능력 부여 주문서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CC3117B-5B22-4F84-AF67-A6D366EEC249}"/>
              </a:ext>
            </a:extLst>
          </p:cNvPr>
          <p:cNvSpPr/>
          <p:nvPr/>
        </p:nvSpPr>
        <p:spPr>
          <a:xfrm>
            <a:off x="4023774" y="4435586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방어구 주문서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DF1CB95-FB9C-4876-B950-46E8DF648418}"/>
              </a:ext>
            </a:extLst>
          </p:cNvPr>
          <p:cNvSpPr/>
          <p:nvPr/>
        </p:nvSpPr>
        <p:spPr>
          <a:xfrm>
            <a:off x="4023774" y="4963055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혼돈 주문서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79BB06B-7C25-45DD-A2EA-DC5D763ED245}"/>
              </a:ext>
            </a:extLst>
          </p:cNvPr>
          <p:cNvSpPr/>
          <p:nvPr/>
        </p:nvSpPr>
        <p:spPr>
          <a:xfrm>
            <a:off x="4023774" y="5490524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스타포스 주문서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D3DE854-0B4B-45FD-A410-2847540DD1CB}"/>
              </a:ext>
            </a:extLst>
          </p:cNvPr>
          <p:cNvSpPr/>
          <p:nvPr/>
        </p:nvSpPr>
        <p:spPr>
          <a:xfrm>
            <a:off x="6573934" y="4435586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악세서리 주문서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1D9DEC-19C6-42E7-8C49-32A8EC16A972}"/>
              </a:ext>
            </a:extLst>
          </p:cNvPr>
          <p:cNvSpPr/>
          <p:nvPr/>
        </p:nvSpPr>
        <p:spPr>
          <a:xfrm>
            <a:off x="6573934" y="4963055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초기화 주문서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56B8718-0342-48DD-B959-F74552A1A557}"/>
              </a:ext>
            </a:extLst>
          </p:cNvPr>
          <p:cNvSpPr/>
          <p:nvPr/>
        </p:nvSpPr>
        <p:spPr>
          <a:xfrm>
            <a:off x="6573934" y="5490524"/>
            <a:ext cx="234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기타 주문서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D5C77-0887-448E-A20E-0367260733AB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18/35</a:t>
            </a:r>
          </a:p>
        </p:txBody>
      </p:sp>
    </p:spTree>
    <p:extLst>
      <p:ext uri="{BB962C8B-B14F-4D97-AF65-F5344CB8AC3E}">
        <p14:creationId xmlns:p14="http://schemas.microsoft.com/office/powerpoint/2010/main" val="81757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142DFA-B882-4BA7-AFAE-EB567D3B3F1F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196B4-5AEE-44AB-8A3D-F9A9AF43E318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0EFEB-6CA9-40CE-A70E-37DAF4FD74DD}"/>
              </a:ext>
            </a:extLst>
          </p:cNvPr>
          <p:cNvSpPr txBox="1"/>
          <p:nvPr/>
        </p:nvSpPr>
        <p:spPr>
          <a:xfrm>
            <a:off x="754623" y="3935852"/>
            <a:ext cx="11093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강화 결과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특정 주문서는 직업에 맞는 주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스탯과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스탯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공격력이 일정량 상승하거나 하락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혹은 비약적으로 모두 상승하는 주문서도 존재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11D80-0C6A-4B95-BFBA-3DAB97927944}"/>
              </a:ext>
            </a:extLst>
          </p:cNvPr>
          <p:cNvSpPr txBox="1"/>
          <p:nvPr/>
        </p:nvSpPr>
        <p:spPr>
          <a:xfrm>
            <a:off x="557400" y="1366553"/>
            <a:ext cx="27061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3.2 </a:t>
            </a:r>
            <a:r>
              <a:rPr lang="ko-KR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주문서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F42E6-8341-490E-B383-6F7054C7864E}"/>
              </a:ext>
            </a:extLst>
          </p:cNvPr>
          <p:cNvSpPr txBox="1"/>
          <p:nvPr/>
        </p:nvSpPr>
        <p:spPr>
          <a:xfrm>
            <a:off x="754623" y="2108414"/>
            <a:ext cx="11093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필요 개수</a:t>
            </a: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모든 주문서는 주문서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장만을 사용한다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97A57-8264-4E4C-AE2B-AF4449E68C8E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19/35</a:t>
            </a:r>
          </a:p>
        </p:txBody>
      </p:sp>
    </p:spTree>
    <p:extLst>
      <p:ext uri="{BB962C8B-B14F-4D97-AF65-F5344CB8AC3E}">
        <p14:creationId xmlns:p14="http://schemas.microsoft.com/office/powerpoint/2010/main" val="162059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81081" y="3498"/>
            <a:ext cx="2651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spc="60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목차</a:t>
            </a:r>
            <a:endParaRPr lang="ko-KR" altLang="en-US" sz="5000" spc="600" dirty="0"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2245556" y="1439828"/>
            <a:ext cx="7476536" cy="1196210"/>
            <a:chOff x="1505399" y="2598003"/>
            <a:chExt cx="7476536" cy="11962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1505399" y="2686217"/>
              <a:ext cx="2524980" cy="911052"/>
              <a:chOff x="1505399" y="2686217"/>
              <a:chExt cx="2524980" cy="91105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1505399" y="2686217"/>
                <a:ext cx="7505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2361332" y="2766272"/>
                <a:ext cx="166904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  <a:cs typeface="KoPubWorld돋움체 Bold" panose="00000800000000000000" pitchFamily="2" charset="-127"/>
                  </a:rPr>
                  <a:t>게임 소개</a:t>
                </a:r>
                <a:endParaRPr lang="en-US" altLang="ko-KR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  <a:cs typeface="KoPubWorld돋움체 Light" panose="00000300000000000000" pitchFamily="2" charset="-127"/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Light" panose="00000300000000000000" pitchFamily="2" charset="-127"/>
                  </a:rPr>
                  <a:t>1.1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Light" panose="00000300000000000000" pitchFamily="2" charset="-127"/>
                  </a:rPr>
                  <a:t>게임 정보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527901" cy="1196210"/>
              <a:chOff x="6454034" y="2598003"/>
              <a:chExt cx="2527901" cy="119621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477997" y="2686217"/>
                <a:ext cx="1503938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강원교육튼튼" panose="02020603020101020101" pitchFamily="18" charset="-127"/>
                    <a:ea typeface="강원교육튼튼" panose="02020603020101020101" pitchFamily="18" charset="-127"/>
                    <a:cs typeface="KoPubWorld돋움체 Bold" panose="00000800000000000000" pitchFamily="2" charset="-127"/>
                  </a:rPr>
                  <a:t>개요</a:t>
                </a:r>
                <a:endParaRPr kumimoji="0" lang="en-US" altLang="ko-KR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강원교육튼튼" panose="02020603020101020101" pitchFamily="18" charset="-127"/>
                  <a:ea typeface="강원교육튼튼" panose="02020603020101020101" pitchFamily="18" charset="-127"/>
                  <a:cs typeface="KoPubWorld돋움체 Light" panose="000003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Light" panose="00000300000000000000" pitchFamily="2" charset="-127"/>
                  </a:rPr>
                  <a:t>2.1 </a:t>
                </a:r>
                <a:r>
                  <a:rPr kumimoji="0" lang="ko-KR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Light" panose="00000300000000000000" pitchFamily="2" charset="-127"/>
                  </a:rPr>
                  <a:t>정의</a:t>
                </a:r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KoPubWorld돋움체 Light" panose="000003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Light" panose="00000300000000000000" pitchFamily="2" charset="-127"/>
                  </a:rPr>
                  <a:t>2.2 </a:t>
                </a:r>
                <a:r>
                  <a:rPr kumimoji="0" lang="ko-KR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Light" panose="00000300000000000000" pitchFamily="2" charset="-127"/>
                  </a:rPr>
                  <a:t>기획 의도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2245556" y="3021698"/>
            <a:ext cx="7448358" cy="1471201"/>
            <a:chOff x="1526221" y="2591039"/>
            <a:chExt cx="7448358" cy="147120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1526221" y="2591039"/>
              <a:ext cx="3139321" cy="1471201"/>
              <a:chOff x="1526221" y="2591039"/>
              <a:chExt cx="3139321" cy="147120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1526221" y="2591039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2473916" y="2677245"/>
                <a:ext cx="2191626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  <a:cs typeface="KoPubWorld돋움체 Bold" panose="00000800000000000000" pitchFamily="2" charset="-127"/>
                  </a:rPr>
                  <a:t>강화 시스템</a:t>
                </a:r>
                <a:endParaRPr lang="en-US" altLang="ko-KR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  <a:cs typeface="KoPubWorld돋움체 Bold" panose="00000800000000000000" pitchFamily="2" charset="-127"/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Bold" panose="00000800000000000000" pitchFamily="2" charset="-127"/>
                  </a:rPr>
                  <a:t>3.1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Bold" panose="00000800000000000000" pitchFamily="2" charset="-127"/>
                  </a:rPr>
                  <a:t>주문의 흔적 강화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KoPubWorld돋움체 Bold" panose="00000800000000000000" pitchFamily="2" charset="-127"/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Bold" panose="00000800000000000000" pitchFamily="2" charset="-127"/>
                  </a:rPr>
                  <a:t>3.2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Bold" panose="00000800000000000000" pitchFamily="2" charset="-127"/>
                  </a:rPr>
                  <a:t>주문서 강화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KoPubWorld돋움체 Bold" panose="00000800000000000000" pitchFamily="2" charset="-127"/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Bold" panose="00000800000000000000" pitchFamily="2" charset="-127"/>
                  </a:rPr>
                  <a:t>3.3 </a:t>
                </a:r>
                <a:r>
                  <a:rPr lang="ko-KR" alt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Bold" panose="00000800000000000000" pitchFamily="2" charset="-127"/>
                  </a:rPr>
                  <a:t>스타포스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Bold" panose="00000800000000000000" pitchFamily="2" charset="-127"/>
                  </a:rPr>
                  <a:t> 강화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520545" cy="830997"/>
              <a:chOff x="6454034" y="2598003"/>
              <a:chExt cx="2520545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422551" y="2677245"/>
                <a:ext cx="155202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  <a:cs typeface="KoPubWorld돋움체 Bold" panose="00000800000000000000" pitchFamily="2" charset="-127"/>
                  </a:rPr>
                  <a:t>기획계획</a:t>
                </a:r>
                <a:endParaRPr lang="en-US" altLang="ko-KR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6301B0-367D-42D7-804A-8D0B2D4B7274}"/>
              </a:ext>
            </a:extLst>
          </p:cNvPr>
          <p:cNvGrpSpPr/>
          <p:nvPr/>
        </p:nvGrpSpPr>
        <p:grpSpPr>
          <a:xfrm>
            <a:off x="2245556" y="4813571"/>
            <a:ext cx="4119376" cy="830997"/>
            <a:chOff x="3403338" y="2598003"/>
            <a:chExt cx="4119376" cy="83099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4906289-DBD9-436D-84DD-175DF373DB1B}"/>
                </a:ext>
              </a:extLst>
            </p:cNvPr>
            <p:cNvGrpSpPr/>
            <p:nvPr/>
          </p:nvGrpSpPr>
          <p:grpSpPr>
            <a:xfrm>
              <a:off x="3403338" y="2598003"/>
              <a:ext cx="3375300" cy="830997"/>
              <a:chOff x="3403338" y="2598003"/>
              <a:chExt cx="3375300" cy="83099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3A4858-1C9E-4F93-B9C3-C007E5616A3E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  <a:cs typeface="KoPubWorld돋움체 Bold" panose="00000800000000000000" pitchFamily="2" charset="-127"/>
                  </a:rPr>
                  <a:t>05</a:t>
                </a:r>
                <a:endParaRPr lang="ko-KR" altLang="en-US" sz="4800" b="1" dirty="0">
                  <a:solidFill>
                    <a:srgbClr val="64DECF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2FFAE-D651-4A06-B139-AE63483E2249}"/>
                  </a:ext>
                </a:extLst>
              </p:cNvPr>
              <p:cNvSpPr txBox="1"/>
              <p:nvPr/>
            </p:nvSpPr>
            <p:spPr>
              <a:xfrm>
                <a:off x="4352974" y="2683334"/>
                <a:ext cx="2425664" cy="553998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  <a:cs typeface="KoPubWorld돋움체 Bold" panose="00000800000000000000" pitchFamily="2" charset="-127"/>
                  </a:rPr>
                  <a:t>후기 및 코멘트</a:t>
                </a:r>
                <a:endParaRPr lang="en-US" altLang="ko-KR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904BD95-10FB-4489-9785-E4604856800A}"/>
                </a:ext>
              </a:extLst>
            </p:cNvPr>
            <p:cNvGrpSpPr/>
            <p:nvPr/>
          </p:nvGrpSpPr>
          <p:grpSpPr>
            <a:xfrm>
              <a:off x="6454034" y="2598003"/>
              <a:ext cx="1068680" cy="830997"/>
              <a:chOff x="6454034" y="2598003"/>
              <a:chExt cx="1068680" cy="83099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39F548-2014-493C-A85C-86B3BACD162F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18473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4800" b="1" dirty="0">
                  <a:solidFill>
                    <a:srgbClr val="64DECF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0074A9-47BC-4DEB-B901-B52227FBFFC3}"/>
                  </a:ext>
                </a:extLst>
              </p:cNvPr>
              <p:cNvSpPr txBox="1"/>
              <p:nvPr/>
            </p:nvSpPr>
            <p:spPr>
              <a:xfrm>
                <a:off x="7337983" y="2681911"/>
                <a:ext cx="184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9C0FC3-1B8A-42A2-AEAA-3894C65B6B52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E796E-FE2C-49E8-ACCE-859589ED3EDF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02/35</a:t>
            </a: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8E35F-4137-4FC2-A188-937189920B31}"/>
              </a:ext>
            </a:extLst>
          </p:cNvPr>
          <p:cNvSpPr txBox="1"/>
          <p:nvPr/>
        </p:nvSpPr>
        <p:spPr>
          <a:xfrm>
            <a:off x="557400" y="1366553"/>
            <a:ext cx="30716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3.3 </a:t>
            </a:r>
            <a:r>
              <a:rPr lang="ko-KR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스타포스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17D903-FBCF-4850-927B-4AE5BE0D8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7" y="2679228"/>
            <a:ext cx="10029825" cy="3650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5F7D6E-9A0A-49E1-84CB-5D4AC545F719}"/>
              </a:ext>
            </a:extLst>
          </p:cNvPr>
          <p:cNvSpPr txBox="1"/>
          <p:nvPr/>
        </p:nvSpPr>
        <p:spPr>
          <a:xfrm>
            <a:off x="754623" y="2108414"/>
            <a:ext cx="110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스타포스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&gt;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 강화의 플로우 차트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139A3-E2D3-468F-8377-390EACBE7779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20/35</a:t>
            </a:r>
          </a:p>
        </p:txBody>
      </p:sp>
    </p:spTree>
    <p:extLst>
      <p:ext uri="{BB962C8B-B14F-4D97-AF65-F5344CB8AC3E}">
        <p14:creationId xmlns:p14="http://schemas.microsoft.com/office/powerpoint/2010/main" val="291526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7CB3F-B772-4262-BB1B-E637FE80FB1B}"/>
              </a:ext>
            </a:extLst>
          </p:cNvPr>
          <p:cNvSpPr txBox="1"/>
          <p:nvPr/>
        </p:nvSpPr>
        <p:spPr>
          <a:xfrm>
            <a:off x="923160" y="2267942"/>
            <a:ext cx="11093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강화 조건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업그레이드 횟수가 모두 소진된 장비 아이템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강화가 더 이상 되지 않는 장비 아이템은 강화 불가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강화 불가 표시가 적힌 장비 아이템은 강화 불가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31516-B255-4CA0-8881-A00AA67B6F95}"/>
              </a:ext>
            </a:extLst>
          </p:cNvPr>
          <p:cNvSpPr txBox="1"/>
          <p:nvPr/>
        </p:nvSpPr>
        <p:spPr>
          <a:xfrm>
            <a:off x="923159" y="4000328"/>
            <a:ext cx="11093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강화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결과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전체적인 장비의 기본 능력치가 증가하며 특정 구간마다 장비들의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공격력이 증가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실패 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강화 수치에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따라 유지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하락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실패가 존재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8E35F-4137-4FC2-A188-937189920B31}"/>
              </a:ext>
            </a:extLst>
          </p:cNvPr>
          <p:cNvSpPr txBox="1"/>
          <p:nvPr/>
        </p:nvSpPr>
        <p:spPr>
          <a:xfrm>
            <a:off x="557400" y="1366553"/>
            <a:ext cx="30716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3.3 </a:t>
            </a:r>
            <a:r>
              <a:rPr lang="ko-KR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스타포스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75211-33D1-468E-873F-89777EF0CB15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21/35</a:t>
            </a:r>
          </a:p>
        </p:txBody>
      </p:sp>
    </p:spTree>
    <p:extLst>
      <p:ext uri="{BB962C8B-B14F-4D97-AF65-F5344CB8AC3E}">
        <p14:creationId xmlns:p14="http://schemas.microsoft.com/office/powerpoint/2010/main" val="79351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7CB3F-B772-4262-BB1B-E637FE80FB1B}"/>
              </a:ext>
            </a:extLst>
          </p:cNvPr>
          <p:cNvSpPr txBox="1"/>
          <p:nvPr/>
        </p:nvSpPr>
        <p:spPr>
          <a:xfrm>
            <a:off x="923160" y="2267942"/>
            <a:ext cx="11093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강화 성공률에 따른 강화 비용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스타포스는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메소를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사용하여 장비 아이템의 능력치를 증가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8E35F-4137-4FC2-A188-937189920B31}"/>
              </a:ext>
            </a:extLst>
          </p:cNvPr>
          <p:cNvSpPr txBox="1"/>
          <p:nvPr/>
        </p:nvSpPr>
        <p:spPr>
          <a:xfrm>
            <a:off x="557400" y="1366553"/>
            <a:ext cx="30716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3.3 </a:t>
            </a:r>
            <a:r>
              <a:rPr lang="ko-KR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스타포스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3">
                <a:extLst>
                  <a:ext uri="{FF2B5EF4-FFF2-40B4-BE49-F238E27FC236}">
                    <a16:creationId xmlns:a16="http://schemas.microsoft.com/office/drawing/2014/main" id="{C9C47F9E-6AD8-44CB-BA11-F86BAB41D9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41967"/>
                  </p:ext>
                </p:extLst>
              </p:nvPr>
            </p:nvGraphicFramePr>
            <p:xfrm>
              <a:off x="557398" y="3238500"/>
              <a:ext cx="11077200" cy="2427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9300">
                      <a:extLst>
                        <a:ext uri="{9D8B030D-6E8A-4147-A177-3AD203B41FA5}">
                          <a16:colId xmlns:a16="http://schemas.microsoft.com/office/drawing/2014/main" val="2989146909"/>
                        </a:ext>
                      </a:extLst>
                    </a:gridCol>
                    <a:gridCol w="2769300">
                      <a:extLst>
                        <a:ext uri="{9D8B030D-6E8A-4147-A177-3AD203B41FA5}">
                          <a16:colId xmlns:a16="http://schemas.microsoft.com/office/drawing/2014/main" val="2500422911"/>
                        </a:ext>
                      </a:extLst>
                    </a:gridCol>
                    <a:gridCol w="5538600">
                      <a:extLst>
                        <a:ext uri="{9D8B030D-6E8A-4147-A177-3AD203B41FA5}">
                          <a16:colId xmlns:a16="http://schemas.microsoft.com/office/drawing/2014/main" val="4171557518"/>
                        </a:ext>
                      </a:extLst>
                    </a:gridCol>
                  </a:tblGrid>
                  <a:tr h="6069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강화 비용 </a:t>
                          </a:r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(1</a:t>
                          </a:r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회당</a:t>
                          </a:r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)</a:t>
                          </a:r>
                          <a:endParaRPr lang="ko-KR" altLang="en-US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ea typeface="나눔스퀘어 ExtraBold" panose="020B0600000101010101" pitchFamily="50" charset="-127"/>
                            </a:rPr>
                            <a:t>비고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665151"/>
                      </a:ext>
                    </a:extLst>
                  </a:tr>
                  <a:tr h="606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0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성 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~ 9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성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dirty="0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en-US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ko-KR" altLang="en-US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ko-KR" altLang="en-US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ko-KR" altLang="en-US" i="0" dirty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 메소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수식의 </a:t>
                          </a:r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L</a:t>
                          </a:r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은 장비의 레벨 제한</a:t>
                          </a:r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S</a:t>
                          </a:r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는 강화를 시도하는 아이템의 </a:t>
                          </a:r>
                          <a:r>
                            <a:rPr lang="ko-KR" altLang="en-US" dirty="0" err="1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스타포스</a:t>
                          </a:r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 수치</a:t>
                          </a:r>
                          <a:endParaRPr lang="en-US" altLang="ko-KR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  <a:p>
                          <a:pPr algn="ctr" latinLnBrk="1"/>
                          <a:endParaRPr lang="en-US" altLang="ko-KR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  <a:p>
                          <a:pPr algn="ctr" latinLnBrk="1"/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계산하여 비용은 십의 자리에서 반올림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415755"/>
                      </a:ext>
                    </a:extLst>
                  </a:tr>
                  <a:tr h="606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10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성 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~ 14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성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dirty="0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en-US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ko-KR" altLang="en-US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ko-KR" altLang="en-US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ko-KR" altLang="en-US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ko-KR" altLang="en-US" i="0" dirty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2.7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ko-KR" altLang="en-US" i="0" dirty="0">
                                      <a:latin typeface="Cambria Math" panose="02040503050406030204" pitchFamily="18" charset="0"/>
                                    </a:rPr>
                                    <m:t>400</m:t>
                                  </m:r>
                                </m:den>
                              </m:f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 메소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20 </a:t>
                          </a:r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D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501187"/>
                      </a:ext>
                    </a:extLst>
                  </a:tr>
                  <a:tr h="606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15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성 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~ 25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성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dirty="0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en-US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ko-KR" altLang="en-US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ko-KR" altLang="en-US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ko-KR" altLang="en-US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ko-KR" altLang="en-US" i="0" dirty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2.7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ko-KR" altLang="en-US" i="0" dirty="0"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 메소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117 </a:t>
                          </a:r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D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415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3">
                <a:extLst>
                  <a:ext uri="{FF2B5EF4-FFF2-40B4-BE49-F238E27FC236}">
                    <a16:creationId xmlns:a16="http://schemas.microsoft.com/office/drawing/2014/main" id="{C9C47F9E-6AD8-44CB-BA11-F86BAB41D9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41967"/>
                  </p:ext>
                </p:extLst>
              </p:nvPr>
            </p:nvGraphicFramePr>
            <p:xfrm>
              <a:off x="557398" y="3238500"/>
              <a:ext cx="11077200" cy="2427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9300">
                      <a:extLst>
                        <a:ext uri="{9D8B030D-6E8A-4147-A177-3AD203B41FA5}">
                          <a16:colId xmlns:a16="http://schemas.microsoft.com/office/drawing/2014/main" val="2989146909"/>
                        </a:ext>
                      </a:extLst>
                    </a:gridCol>
                    <a:gridCol w="2769300">
                      <a:extLst>
                        <a:ext uri="{9D8B030D-6E8A-4147-A177-3AD203B41FA5}">
                          <a16:colId xmlns:a16="http://schemas.microsoft.com/office/drawing/2014/main" val="2500422911"/>
                        </a:ext>
                      </a:extLst>
                    </a:gridCol>
                    <a:gridCol w="5538600">
                      <a:extLst>
                        <a:ext uri="{9D8B030D-6E8A-4147-A177-3AD203B41FA5}">
                          <a16:colId xmlns:a16="http://schemas.microsoft.com/office/drawing/2014/main" val="4171557518"/>
                        </a:ext>
                      </a:extLst>
                    </a:gridCol>
                  </a:tblGrid>
                  <a:tr h="6069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강화 비용 </a:t>
                          </a:r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(1</a:t>
                          </a:r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회당</a:t>
                          </a:r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)</a:t>
                          </a:r>
                          <a:endParaRPr lang="ko-KR" altLang="en-US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ea typeface="나눔스퀘어 ExtraBold" panose="020B0600000101010101" pitchFamily="50" charset="-127"/>
                            </a:rPr>
                            <a:t>비고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665151"/>
                      </a:ext>
                    </a:extLst>
                  </a:tr>
                  <a:tr h="606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0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성 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~ 9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성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41" t="-101000" r="-200661" b="-20100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수식의 </a:t>
                          </a:r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L</a:t>
                          </a:r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은 장비의 레벨 제한</a:t>
                          </a:r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S</a:t>
                          </a:r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는 강화를 시도하는 아이템의 </a:t>
                          </a:r>
                          <a:r>
                            <a:rPr lang="ko-KR" altLang="en-US" dirty="0" err="1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스타포스</a:t>
                          </a:r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 수치</a:t>
                          </a:r>
                          <a:endParaRPr lang="en-US" altLang="ko-KR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  <a:p>
                          <a:pPr algn="ctr" latinLnBrk="1"/>
                          <a:endParaRPr lang="en-US" altLang="ko-KR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  <a:p>
                          <a:pPr algn="ctr" latinLnBrk="1"/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계산하여 비용은 십의 자리에서 반올림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415755"/>
                      </a:ext>
                    </a:extLst>
                  </a:tr>
                  <a:tr h="606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10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성 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~ 14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성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41" t="-203030" r="-200661" b="-10303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20 </a:t>
                          </a:r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D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501187"/>
                      </a:ext>
                    </a:extLst>
                  </a:tr>
                  <a:tr h="606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15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성 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~ 25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성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BE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41" t="-300000" r="-200661" b="-2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117 </a:t>
                          </a:r>
                          <a:r>
                            <a:rPr lang="ko-KR" altLang="en-US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D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4150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B6660DD-613E-4267-8D12-5181D32EBAB2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22/35</a:t>
            </a:r>
          </a:p>
        </p:txBody>
      </p:sp>
    </p:spTree>
    <p:extLst>
      <p:ext uri="{BB962C8B-B14F-4D97-AF65-F5344CB8AC3E}">
        <p14:creationId xmlns:p14="http://schemas.microsoft.com/office/powerpoint/2010/main" val="100430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B8C0DC-872C-B0B3-B9B8-AED236127921}"/>
              </a:ext>
            </a:extLst>
          </p:cNvPr>
          <p:cNvSpPr txBox="1"/>
          <p:nvPr/>
        </p:nvSpPr>
        <p:spPr>
          <a:xfrm>
            <a:off x="557397" y="6139741"/>
            <a:ext cx="23722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5&gt;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강화비용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437F05-712D-69C3-208C-8B7FCE6C9DCD}"/>
              </a:ext>
            </a:extLst>
          </p:cNvPr>
          <p:cNvGrpSpPr/>
          <p:nvPr/>
        </p:nvGrpSpPr>
        <p:grpSpPr>
          <a:xfrm>
            <a:off x="557401" y="1125285"/>
            <a:ext cx="11077200" cy="5014456"/>
            <a:chOff x="573269" y="1089285"/>
            <a:chExt cx="11061331" cy="505267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9749395-FEC6-A87F-CE6F-EDDFBAFB0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269" y="1089285"/>
              <a:ext cx="11061331" cy="505267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2ACD4E4-7564-D17E-6A0E-C5CA0E01E634}"/>
                </a:ext>
              </a:extLst>
            </p:cNvPr>
            <p:cNvSpPr/>
            <p:nvPr/>
          </p:nvSpPr>
          <p:spPr>
            <a:xfrm>
              <a:off x="573269" y="5055678"/>
              <a:ext cx="2081154" cy="1056443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1EA6DE9-6CC6-14F5-B855-02E836054F53}"/>
              </a:ext>
            </a:extLst>
          </p:cNvPr>
          <p:cNvSpPr txBox="1"/>
          <p:nvPr/>
        </p:nvSpPr>
        <p:spPr>
          <a:xfrm>
            <a:off x="10844001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23/35</a:t>
            </a:r>
          </a:p>
        </p:txBody>
      </p:sp>
    </p:spTree>
    <p:extLst>
      <p:ext uri="{BB962C8B-B14F-4D97-AF65-F5344CB8AC3E}">
        <p14:creationId xmlns:p14="http://schemas.microsoft.com/office/powerpoint/2010/main" val="110032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7CB3F-B772-4262-BB1B-E637FE80FB1B}"/>
              </a:ext>
            </a:extLst>
          </p:cNvPr>
          <p:cNvSpPr txBox="1"/>
          <p:nvPr/>
        </p:nvSpPr>
        <p:spPr>
          <a:xfrm>
            <a:off x="923160" y="2267942"/>
            <a:ext cx="110930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강화 성공 시 능력치 증가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메이플 스토리 게임 내 특정 아이템을 제외한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나머지 아이템들은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스타포스를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이용해 능력치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증가 상승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증가하는 부분은 무기의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스탯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공격력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마력이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상승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특정 강화 구간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부터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무기의 공격력과 마력이 상승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특정 강화 구간 이전은 무기의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스탯만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상승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8E35F-4137-4FC2-A188-937189920B31}"/>
              </a:ext>
            </a:extLst>
          </p:cNvPr>
          <p:cNvSpPr txBox="1"/>
          <p:nvPr/>
        </p:nvSpPr>
        <p:spPr>
          <a:xfrm>
            <a:off x="557400" y="1366553"/>
            <a:ext cx="30716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3.3 </a:t>
            </a:r>
            <a:r>
              <a:rPr lang="ko-KR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스타포스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9592E-78FC-A40E-FF1E-F3ED019FAD72}"/>
              </a:ext>
            </a:extLst>
          </p:cNvPr>
          <p:cNvSpPr txBox="1"/>
          <p:nvPr/>
        </p:nvSpPr>
        <p:spPr>
          <a:xfrm>
            <a:off x="10844001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24/35</a:t>
            </a:r>
          </a:p>
        </p:txBody>
      </p:sp>
    </p:spTree>
    <p:extLst>
      <p:ext uri="{BB962C8B-B14F-4D97-AF65-F5344CB8AC3E}">
        <p14:creationId xmlns:p14="http://schemas.microsoft.com/office/powerpoint/2010/main" val="376511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7E006-A1EA-49A6-B097-6547F3EAE36D}"/>
              </a:ext>
            </a:extLst>
          </p:cNvPr>
          <p:cNvSpPr txBox="1"/>
          <p:nvPr/>
        </p:nvSpPr>
        <p:spPr>
          <a:xfrm>
            <a:off x="557400" y="6139741"/>
            <a:ext cx="23722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6&gt;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강화 능력치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증가량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A886EC-8CB9-AD95-2A3E-D608383B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125285"/>
            <a:ext cx="11077200" cy="50144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D00E35-F981-FFD0-7E29-A4D1F8C2EF07}"/>
              </a:ext>
            </a:extLst>
          </p:cNvPr>
          <p:cNvSpPr txBox="1"/>
          <p:nvPr/>
        </p:nvSpPr>
        <p:spPr>
          <a:xfrm>
            <a:off x="10844001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25/35</a:t>
            </a:r>
          </a:p>
        </p:txBody>
      </p:sp>
    </p:spTree>
    <p:extLst>
      <p:ext uri="{BB962C8B-B14F-4D97-AF65-F5344CB8AC3E}">
        <p14:creationId xmlns:p14="http://schemas.microsoft.com/office/powerpoint/2010/main" val="2877295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8E35F-4137-4FC2-A188-937189920B31}"/>
              </a:ext>
            </a:extLst>
          </p:cNvPr>
          <p:cNvSpPr txBox="1"/>
          <p:nvPr/>
        </p:nvSpPr>
        <p:spPr>
          <a:xfrm>
            <a:off x="557400" y="1366553"/>
            <a:ext cx="30716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3.3 </a:t>
            </a:r>
            <a:r>
              <a:rPr lang="ko-KR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스타포스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070A6-DE47-C3DE-7764-2E244C1DC662}"/>
              </a:ext>
            </a:extLst>
          </p:cNvPr>
          <p:cNvSpPr txBox="1"/>
          <p:nvPr/>
        </p:nvSpPr>
        <p:spPr>
          <a:xfrm>
            <a:off x="754623" y="2108414"/>
            <a:ext cx="1109306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스타포스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개선안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  <a:p>
            <a:pPr indent="457200"/>
            <a:endParaRPr lang="en-US" altLang="ko-KR" sz="500" dirty="0">
              <a:solidFill>
                <a:srgbClr val="66BEB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indent="457200"/>
            <a:r>
              <a:rPr lang="en-US" altLang="ko-KR" sz="2300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2300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강화 실패 시 하락과 파괴를 제거</a:t>
            </a:r>
            <a:r>
              <a:rPr lang="en-US" altLang="ko-KR" sz="2300" dirty="0">
                <a:solidFill>
                  <a:srgbClr val="66BEB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”</a:t>
            </a:r>
            <a:endParaRPr lang="en-US" altLang="ko-KR" sz="23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현재 게임 내에서는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17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성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, 22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성을 기준으로 자신 캐릭터의 스펙을 올린다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그러나 모든 유저들이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17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성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, 22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성을 한번에 올리는 것이 되지 않는다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먼저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성 이후 부터 하락 확률일 존재하며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12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성 이후 부터 파괴 확률이 존재한다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indent="45720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이러한 하락과 파괴 확률을 제거하는 대신 강화 비용을 늘리고 강화 확률을 낮춘다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759A3-1044-DFFF-C9A9-98FA93A487FD}"/>
              </a:ext>
            </a:extLst>
          </p:cNvPr>
          <p:cNvSpPr txBox="1"/>
          <p:nvPr/>
        </p:nvSpPr>
        <p:spPr>
          <a:xfrm>
            <a:off x="10844001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26/35</a:t>
            </a:r>
          </a:p>
        </p:txBody>
      </p:sp>
    </p:spTree>
    <p:extLst>
      <p:ext uri="{BB962C8B-B14F-4D97-AF65-F5344CB8AC3E}">
        <p14:creationId xmlns:p14="http://schemas.microsoft.com/office/powerpoint/2010/main" val="1894796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D732A-9701-33DA-3E79-882873EE82DA}"/>
              </a:ext>
            </a:extLst>
          </p:cNvPr>
          <p:cNvSpPr txBox="1"/>
          <p:nvPr/>
        </p:nvSpPr>
        <p:spPr>
          <a:xfrm>
            <a:off x="557400" y="6139741"/>
            <a:ext cx="25764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7&gt;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강화 소모 비용 개선안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1407DB7-0154-4FED-8E93-F24223F9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6" y="1125286"/>
            <a:ext cx="11077199" cy="50144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3F918D-DF19-183B-58F4-DB9971060FDC}"/>
              </a:ext>
            </a:extLst>
          </p:cNvPr>
          <p:cNvSpPr txBox="1"/>
          <p:nvPr/>
        </p:nvSpPr>
        <p:spPr>
          <a:xfrm>
            <a:off x="10844001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27/35</a:t>
            </a:r>
          </a:p>
        </p:txBody>
      </p:sp>
    </p:spTree>
    <p:extLst>
      <p:ext uri="{BB962C8B-B14F-4D97-AF65-F5344CB8AC3E}">
        <p14:creationId xmlns:p14="http://schemas.microsoft.com/office/powerpoint/2010/main" val="1281535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D732A-9701-33DA-3E79-882873EE82DA}"/>
              </a:ext>
            </a:extLst>
          </p:cNvPr>
          <p:cNvSpPr txBox="1"/>
          <p:nvPr/>
        </p:nvSpPr>
        <p:spPr>
          <a:xfrm>
            <a:off x="1159975" y="4494735"/>
            <a:ext cx="25764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8&gt;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기존과 개선안의 비용 차이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06686-517E-ED6D-AFE2-CCD3A5A09041}"/>
              </a:ext>
            </a:extLst>
          </p:cNvPr>
          <p:cNvSpPr txBox="1"/>
          <p:nvPr/>
        </p:nvSpPr>
        <p:spPr>
          <a:xfrm>
            <a:off x="557400" y="1366553"/>
            <a:ext cx="3384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3.3 </a:t>
            </a: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 개선안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09BE7A-EA6D-BF86-E2D9-E8EF80C5B535}"/>
              </a:ext>
            </a:extLst>
          </p:cNvPr>
          <p:cNvGrpSpPr/>
          <p:nvPr/>
        </p:nvGrpSpPr>
        <p:grpSpPr>
          <a:xfrm>
            <a:off x="1159975" y="2382632"/>
            <a:ext cx="9872050" cy="2112103"/>
            <a:chOff x="1159975" y="2833327"/>
            <a:chExt cx="9872050" cy="211210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26404A0-B082-8B9D-CDB4-708FB7045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975" y="2833327"/>
              <a:ext cx="9872050" cy="37775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53043A0-FC67-E76C-BF87-8CD3AB0AE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9975" y="4567678"/>
              <a:ext cx="9872050" cy="377752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AED10E2-A88A-D21A-64DF-8A4B78637233}"/>
                </a:ext>
              </a:extLst>
            </p:cNvPr>
            <p:cNvCxnSpPr>
              <a:cxnSpLocks/>
            </p:cNvCxnSpPr>
            <p:nvPr/>
          </p:nvCxnSpPr>
          <p:spPr>
            <a:xfrm>
              <a:off x="1910511" y="3211079"/>
              <a:ext cx="387699" cy="1452815"/>
            </a:xfrm>
            <a:prstGeom prst="line">
              <a:avLst/>
            </a:prstGeom>
            <a:ln w="57150">
              <a:solidFill>
                <a:srgbClr val="66BE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D4F67D4-A74C-F6C2-29EC-36EA0C4FA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7212" y="3191712"/>
              <a:ext cx="516011" cy="1472182"/>
            </a:xfrm>
            <a:prstGeom prst="line">
              <a:avLst/>
            </a:prstGeom>
            <a:ln w="57150">
              <a:solidFill>
                <a:srgbClr val="66BE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6B312EB-0BA7-ECC4-4DBA-A4203398EA91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6096000" y="3211079"/>
              <a:ext cx="171635" cy="1356599"/>
            </a:xfrm>
            <a:prstGeom prst="line">
              <a:avLst/>
            </a:prstGeom>
            <a:ln w="57150">
              <a:solidFill>
                <a:srgbClr val="66BE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1E0C17F-568A-08E2-D97E-921984F89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829" y="3211079"/>
              <a:ext cx="399495" cy="1356599"/>
            </a:xfrm>
            <a:prstGeom prst="line">
              <a:avLst/>
            </a:prstGeom>
            <a:ln w="57150">
              <a:solidFill>
                <a:srgbClr val="66BE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FBC0224-0211-4A3B-8475-E5B4708E00A2}"/>
              </a:ext>
            </a:extLst>
          </p:cNvPr>
          <p:cNvSpPr txBox="1"/>
          <p:nvPr/>
        </p:nvSpPr>
        <p:spPr>
          <a:xfrm>
            <a:off x="498955" y="4938632"/>
            <a:ext cx="1107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실패 시 하락과 파괴 확률을 없앤 점과 주문의 흔적의 비용 감소로 인해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전체적인 확률을 대폭 낮추고 비용을 상당히 높였다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77F4EB7-A8EE-C083-4936-5F2156B6C8CC}"/>
              </a:ext>
            </a:extLst>
          </p:cNvPr>
          <p:cNvSpPr/>
          <p:nvPr/>
        </p:nvSpPr>
        <p:spPr>
          <a:xfrm>
            <a:off x="1508237" y="3219052"/>
            <a:ext cx="1170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835A625-B7AA-FBD4-CF41-259EA4BD51FC}"/>
              </a:ext>
            </a:extLst>
          </p:cNvPr>
          <p:cNvSpPr/>
          <p:nvPr/>
        </p:nvSpPr>
        <p:spPr>
          <a:xfrm>
            <a:off x="3590607" y="3219052"/>
            <a:ext cx="1312828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강화 비용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859F9CA-EAC9-99FB-4109-DB19B31026B9}"/>
              </a:ext>
            </a:extLst>
          </p:cNvPr>
          <p:cNvSpPr/>
          <p:nvPr/>
        </p:nvSpPr>
        <p:spPr>
          <a:xfrm>
            <a:off x="5367291" y="3219052"/>
            <a:ext cx="1800687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구간 기대 비용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6FB8B4-C59B-D9FE-8706-495A6E7FC9FA}"/>
              </a:ext>
            </a:extLst>
          </p:cNvPr>
          <p:cNvSpPr/>
          <p:nvPr/>
        </p:nvSpPr>
        <p:spPr>
          <a:xfrm>
            <a:off x="7941075" y="3219052"/>
            <a:ext cx="1800687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기댓비용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누적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5DCF56-12E5-3117-0D48-9AB9C974AB16}"/>
              </a:ext>
            </a:extLst>
          </p:cNvPr>
          <p:cNvSpPr txBox="1"/>
          <p:nvPr/>
        </p:nvSpPr>
        <p:spPr>
          <a:xfrm>
            <a:off x="10844001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28/35</a:t>
            </a:r>
          </a:p>
        </p:txBody>
      </p:sp>
    </p:spTree>
    <p:extLst>
      <p:ext uri="{BB962C8B-B14F-4D97-AF65-F5344CB8AC3E}">
        <p14:creationId xmlns:p14="http://schemas.microsoft.com/office/powerpoint/2010/main" val="2250218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D732A-9701-33DA-3E79-882873EE82DA}"/>
              </a:ext>
            </a:extLst>
          </p:cNvPr>
          <p:cNvSpPr txBox="1"/>
          <p:nvPr/>
        </p:nvSpPr>
        <p:spPr>
          <a:xfrm>
            <a:off x="557400" y="6139741"/>
            <a:ext cx="25764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9&gt;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강화 능력치 증가 개선안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A12393B-7F1B-9DBF-424C-5AFA89AD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7" y="1125287"/>
            <a:ext cx="11077198" cy="50144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16460B-610D-B303-9A2A-5DDBF0306CF1}"/>
              </a:ext>
            </a:extLst>
          </p:cNvPr>
          <p:cNvSpPr txBox="1"/>
          <p:nvPr/>
        </p:nvSpPr>
        <p:spPr>
          <a:xfrm>
            <a:off x="10844001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29/35</a:t>
            </a:r>
          </a:p>
        </p:txBody>
      </p:sp>
    </p:spTree>
    <p:extLst>
      <p:ext uri="{BB962C8B-B14F-4D97-AF65-F5344CB8AC3E}">
        <p14:creationId xmlns:p14="http://schemas.microsoft.com/office/powerpoint/2010/main" val="197992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A28E76-70C5-4176-AE67-DFC429DAD2B6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B6C2EBE-883F-40B3-ADB6-F1F5DBC50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68431"/>
              </p:ext>
            </p:extLst>
          </p:nvPr>
        </p:nvGraphicFramePr>
        <p:xfrm>
          <a:off x="1274576" y="2288478"/>
          <a:ext cx="576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576564794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551839247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개발사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위젯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53806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퍼블리셔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넥슨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2079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윈도우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4456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MMORPG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84764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심의 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전체이용가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758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800D984-0B2C-4E2B-B511-C3DCCB681437}"/>
              </a:ext>
            </a:extLst>
          </p:cNvPr>
          <p:cNvSpPr txBox="1"/>
          <p:nvPr/>
        </p:nvSpPr>
        <p:spPr>
          <a:xfrm>
            <a:off x="557400" y="146209"/>
            <a:ext cx="244329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게임 소개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DC8AC2-9FC9-479F-8B93-4297ECE8684E}"/>
              </a:ext>
            </a:extLst>
          </p:cNvPr>
          <p:cNvSpPr txBox="1"/>
          <p:nvPr/>
        </p:nvSpPr>
        <p:spPr>
          <a:xfrm>
            <a:off x="557400" y="1399799"/>
            <a:ext cx="2122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1.1 </a:t>
            </a:r>
            <a:r>
              <a:rPr lang="ko-KR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게임 정보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78106-F9A1-4370-84B4-BDE6E5A5E76E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03/35</a:t>
            </a:r>
          </a:p>
        </p:txBody>
      </p:sp>
    </p:spTree>
    <p:extLst>
      <p:ext uri="{BB962C8B-B14F-4D97-AF65-F5344CB8AC3E}">
        <p14:creationId xmlns:p14="http://schemas.microsoft.com/office/powerpoint/2010/main" val="964581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B27C1-471C-4C17-B25D-37A5EAAB136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E4417-D41A-49D3-9864-A25C209A8CBB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D732A-9701-33DA-3E79-882873EE82DA}"/>
              </a:ext>
            </a:extLst>
          </p:cNvPr>
          <p:cNvSpPr txBox="1"/>
          <p:nvPr/>
        </p:nvSpPr>
        <p:spPr>
          <a:xfrm>
            <a:off x="615845" y="4786478"/>
            <a:ext cx="276284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10&gt;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기존과 개선안 능력치 상승의 차이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06686-517E-ED6D-AFE2-CCD3A5A09041}"/>
              </a:ext>
            </a:extLst>
          </p:cNvPr>
          <p:cNvSpPr txBox="1"/>
          <p:nvPr/>
        </p:nvSpPr>
        <p:spPr>
          <a:xfrm>
            <a:off x="557400" y="1366553"/>
            <a:ext cx="3384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3.3 </a:t>
            </a: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 개선안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D21807-11E3-B877-E86A-46E259E7F25F}"/>
              </a:ext>
            </a:extLst>
          </p:cNvPr>
          <p:cNvSpPr txBox="1"/>
          <p:nvPr/>
        </p:nvSpPr>
        <p:spPr>
          <a:xfrm>
            <a:off x="557400" y="5084504"/>
            <a:ext cx="1107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17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성 기준으로는 무기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방어구의 증가하는 공격력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마력이 기존과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배 가량 차이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 기준으로는 무기의 증가하는 공격력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마력만 차이가 많이 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막대한 비용이 드는 만큼 상응하는 능력치를 부여가 목적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3521779-1C49-3AE1-F6DE-1778637D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5" y="1919369"/>
            <a:ext cx="3572374" cy="286710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2E4D39-3A24-3FE0-57C4-1F1101097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43" y="1919369"/>
            <a:ext cx="3572374" cy="28483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D49E40A-1125-61F5-509F-BD1AF16F40E7}"/>
              </a:ext>
            </a:extLst>
          </p:cNvPr>
          <p:cNvSpPr txBox="1"/>
          <p:nvPr/>
        </p:nvSpPr>
        <p:spPr>
          <a:xfrm>
            <a:off x="10844001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30/35</a:t>
            </a:r>
          </a:p>
        </p:txBody>
      </p:sp>
    </p:spTree>
    <p:extLst>
      <p:ext uri="{BB962C8B-B14F-4D97-AF65-F5344CB8AC3E}">
        <p14:creationId xmlns:p14="http://schemas.microsoft.com/office/powerpoint/2010/main" val="1536519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376364A-B7B0-43FD-8139-329941924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62735"/>
              </p:ext>
            </p:extLst>
          </p:nvPr>
        </p:nvGraphicFramePr>
        <p:xfrm>
          <a:off x="696000" y="1472095"/>
          <a:ext cx="10800000" cy="432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174">
                  <a:extLst>
                    <a:ext uri="{9D8B030D-6E8A-4147-A177-3AD203B41FA5}">
                      <a16:colId xmlns:a16="http://schemas.microsoft.com/office/drawing/2014/main" val="2164048327"/>
                    </a:ext>
                  </a:extLst>
                </a:gridCol>
                <a:gridCol w="5436826">
                  <a:extLst>
                    <a:ext uri="{9D8B030D-6E8A-4147-A177-3AD203B41FA5}">
                      <a16:colId xmlns:a16="http://schemas.microsoft.com/office/drawing/2014/main" val="2127014296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48074844"/>
                    </a:ext>
                  </a:extLst>
                </a:gridCol>
              </a:tblGrid>
              <a:tr h="49263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78155"/>
                  </a:ext>
                </a:extLst>
              </a:tr>
              <a:tr h="49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강화 방법에 따른 플로우 차트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760151"/>
                  </a:ext>
                </a:extLst>
              </a:tr>
              <a:tr h="8715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강화에 필요한 재료 아이템의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장비 아이템에 따른 </a:t>
                      </a:r>
                      <a:endParaRPr lang="en-US" altLang="ko-KR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재료 아이템이 필요한 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23778"/>
                  </a:ext>
                </a:extLst>
              </a:tr>
              <a:tr h="492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강화 성공 시 능력치 증가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92021"/>
                  </a:ext>
                </a:extLst>
              </a:tr>
              <a:tr h="4926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r>
                        <a:rPr lang="ko-KR" altLang="en-US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강화 성공률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특정 주문서의 성공률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981715"/>
                  </a:ext>
                </a:extLst>
              </a:tr>
              <a:tr h="49263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r>
                        <a:rPr lang="ko-KR" altLang="en-US" sz="24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스타포스</a:t>
                      </a:r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실패 시의 결과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393632"/>
                  </a:ext>
                </a:extLst>
              </a:tr>
              <a:tr h="4926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</a:t>
                      </a:r>
                      <a:endParaRPr lang="ko-KR" altLang="en-US" sz="22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강화</a:t>
                      </a:r>
                      <a:r>
                        <a:rPr lang="en-US" altLang="ko-KR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강화 결과 </a:t>
                      </a:r>
                      <a:r>
                        <a:rPr lang="en-US" altLang="ko-KR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UI</a:t>
                      </a:r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전체 </a:t>
                      </a:r>
                      <a:r>
                        <a:rPr lang="en-US" altLang="ko-KR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UI </a:t>
                      </a:r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디자인</a:t>
                      </a:r>
                      <a:endParaRPr lang="en-US" altLang="ko-KR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13359"/>
                  </a:ext>
                </a:extLst>
              </a:tr>
              <a:tr h="49263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24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스타포스</a:t>
                      </a:r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미니 게임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81730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DC79DE7-AE81-4888-A317-659E80416A94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86DE7-751B-4349-B557-0331F13314C2}"/>
              </a:ext>
            </a:extLst>
          </p:cNvPr>
          <p:cNvSpPr txBox="1"/>
          <p:nvPr/>
        </p:nvSpPr>
        <p:spPr>
          <a:xfrm>
            <a:off x="557400" y="146209"/>
            <a:ext cx="25635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기획 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918B-4384-AA6B-FAE6-BA59F39174F2}"/>
              </a:ext>
            </a:extLst>
          </p:cNvPr>
          <p:cNvSpPr txBox="1"/>
          <p:nvPr/>
        </p:nvSpPr>
        <p:spPr>
          <a:xfrm>
            <a:off x="10844001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31/35</a:t>
            </a:r>
          </a:p>
        </p:txBody>
      </p:sp>
    </p:spTree>
    <p:extLst>
      <p:ext uri="{BB962C8B-B14F-4D97-AF65-F5344CB8AC3E}">
        <p14:creationId xmlns:p14="http://schemas.microsoft.com/office/powerpoint/2010/main" val="1894381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376364A-B7B0-43FD-8139-329941924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73922"/>
              </p:ext>
            </p:extLst>
          </p:nvPr>
        </p:nvGraphicFramePr>
        <p:xfrm>
          <a:off x="696000" y="1125285"/>
          <a:ext cx="10800001" cy="514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381">
                  <a:extLst>
                    <a:ext uri="{9D8B030D-6E8A-4147-A177-3AD203B41FA5}">
                      <a16:colId xmlns:a16="http://schemas.microsoft.com/office/drawing/2014/main" val="2164048327"/>
                    </a:ext>
                  </a:extLst>
                </a:gridCol>
                <a:gridCol w="4077620">
                  <a:extLst>
                    <a:ext uri="{9D8B030D-6E8A-4147-A177-3AD203B41FA5}">
                      <a16:colId xmlns:a16="http://schemas.microsoft.com/office/drawing/2014/main" val="2127014296"/>
                    </a:ext>
                  </a:extLst>
                </a:gridCol>
                <a:gridCol w="3672113">
                  <a:extLst>
                    <a:ext uri="{9D8B030D-6E8A-4147-A177-3AD203B41FA5}">
                      <a16:colId xmlns:a16="http://schemas.microsoft.com/office/drawing/2014/main" val="48074844"/>
                    </a:ext>
                  </a:extLst>
                </a:gridCol>
                <a:gridCol w="1727887">
                  <a:extLst>
                    <a:ext uri="{9D8B030D-6E8A-4147-A177-3AD203B41FA5}">
                      <a16:colId xmlns:a16="http://schemas.microsoft.com/office/drawing/2014/main" val="3773788841"/>
                    </a:ext>
                  </a:extLst>
                </a:gridCol>
              </a:tblGrid>
              <a:tr h="501366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78155"/>
                  </a:ext>
                </a:extLst>
              </a:tr>
              <a:tr h="5013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강화 방법에 따른 플로우 차트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2022.04.06</a:t>
                      </a:r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760151"/>
                  </a:ext>
                </a:extLst>
              </a:tr>
              <a:tr h="702269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강화에 필요한 재료 아이템의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장비 아이템에 따른 </a:t>
                      </a:r>
                      <a:endParaRPr lang="en-US" altLang="ko-KR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재료 아이템이 필요한 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23778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강화 성공 시 능력치 증가 수치</a:t>
                      </a:r>
                      <a:endParaRPr lang="en-US" altLang="ko-KR" sz="2000" strike="sng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주문의 흔적 강화 성공 시 능력치 증가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주문의 흔적 개선안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2022.05.01</a:t>
                      </a:r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92021"/>
                  </a:ext>
                </a:extLst>
              </a:tr>
              <a:tr h="1426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r>
                        <a:rPr lang="ko-KR" altLang="en-US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강화 성공률</a:t>
                      </a:r>
                      <a:endParaRPr lang="en-US" altLang="ko-KR" sz="2000" strike="sng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스타포스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강화 성공 시 능력치 증가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스타포스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개선안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특정 주문서의 성공률 분석</a:t>
                      </a:r>
                    </a:p>
                    <a:p>
                      <a:pPr algn="ctr" latinLnBrk="1"/>
                      <a:r>
                        <a:rPr lang="ko-KR" altLang="en-US" sz="2000" strike="sng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스타포스</a:t>
                      </a:r>
                      <a:r>
                        <a:rPr lang="ko-KR" altLang="en-US" sz="20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실패 시의 결과 분석</a:t>
                      </a:r>
                      <a:endParaRPr lang="en-US" altLang="ko-KR" sz="2000" strike="sng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2022.05.21</a:t>
                      </a:r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981715"/>
                  </a:ext>
                </a:extLst>
              </a:tr>
              <a:tr h="5013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22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</a:t>
                      </a:r>
                      <a:endParaRPr lang="ko-KR" altLang="en-US" sz="22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E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강화</a:t>
                      </a:r>
                      <a:r>
                        <a:rPr lang="en-US" altLang="ko-KR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강화 결과 </a:t>
                      </a:r>
                      <a:r>
                        <a:rPr lang="en-US" altLang="ko-KR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UI</a:t>
                      </a:r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전체 </a:t>
                      </a:r>
                      <a:r>
                        <a:rPr lang="en-US" altLang="ko-KR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UI </a:t>
                      </a:r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디자인</a:t>
                      </a:r>
                      <a:endParaRPr lang="en-US" altLang="ko-KR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13359"/>
                  </a:ext>
                </a:extLst>
              </a:tr>
              <a:tr h="50136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24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스타포스</a:t>
                      </a:r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미니 게임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81730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DC79DE7-AE81-4888-A317-659E80416A94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86DE7-751B-4349-B557-0331F13314C2}"/>
              </a:ext>
            </a:extLst>
          </p:cNvPr>
          <p:cNvSpPr txBox="1"/>
          <p:nvPr/>
        </p:nvSpPr>
        <p:spPr>
          <a:xfrm>
            <a:off x="557400" y="146209"/>
            <a:ext cx="380264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기획 계획 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수정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)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E23F3-78B1-D58B-D25E-6C73575B549B}"/>
              </a:ext>
            </a:extLst>
          </p:cNvPr>
          <p:cNvSpPr txBox="1"/>
          <p:nvPr/>
        </p:nvSpPr>
        <p:spPr>
          <a:xfrm>
            <a:off x="10844001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32/35</a:t>
            </a:r>
          </a:p>
        </p:txBody>
      </p:sp>
    </p:spTree>
    <p:extLst>
      <p:ext uri="{BB962C8B-B14F-4D97-AF65-F5344CB8AC3E}">
        <p14:creationId xmlns:p14="http://schemas.microsoft.com/office/powerpoint/2010/main" val="3176603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743771" y="1482550"/>
            <a:ext cx="1431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5.1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후기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1106040" y="2036548"/>
            <a:ext cx="912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스타포스의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비용과 능력치 추가로 주는 것에 대해 많은 고민을 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주문의 흔적에서 감소된 비용은 커버하기 위해서는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스타포스에서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비용을 늘려야 했는데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처음에는 얼마나 늘려야 하는지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모르겠어서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무식하게 엑셀 두들기다 보니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여차저차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생각한 대로 된 것 같습니다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42BB9F-6FCE-4199-BE20-998736E56C7E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3D61A-983C-4E99-B759-71B2D9DAF860}"/>
              </a:ext>
            </a:extLst>
          </p:cNvPr>
          <p:cNvSpPr txBox="1"/>
          <p:nvPr/>
        </p:nvSpPr>
        <p:spPr>
          <a:xfrm>
            <a:off x="557400" y="146209"/>
            <a:ext cx="34724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후기 및 코멘트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6D1B4-5231-4EC0-9BE7-F31BF5CB8A24}"/>
              </a:ext>
            </a:extLst>
          </p:cNvPr>
          <p:cNvSpPr txBox="1"/>
          <p:nvPr/>
        </p:nvSpPr>
        <p:spPr>
          <a:xfrm>
            <a:off x="743771" y="3558955"/>
            <a:ext cx="19078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5.2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코멘트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3C039-5B33-4BB1-9FD4-0B76A1342F65}"/>
              </a:ext>
            </a:extLst>
          </p:cNvPr>
          <p:cNvSpPr txBox="1"/>
          <p:nvPr/>
        </p:nvSpPr>
        <p:spPr>
          <a:xfrm>
            <a:off x="1106040" y="4174508"/>
            <a:ext cx="9126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이번 기획서는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스타포스의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개선안이 주입니다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B3AD9-9D20-4B74-BFA7-9EBBA86B59D3}"/>
              </a:ext>
            </a:extLst>
          </p:cNvPr>
          <p:cNvSpPr txBox="1"/>
          <p:nvPr/>
        </p:nvSpPr>
        <p:spPr>
          <a:xfrm>
            <a:off x="10844001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33/35</a:t>
            </a:r>
          </a:p>
        </p:txBody>
      </p:sp>
    </p:spTree>
    <p:extLst>
      <p:ext uri="{BB962C8B-B14F-4D97-AF65-F5344CB8AC3E}">
        <p14:creationId xmlns:p14="http://schemas.microsoft.com/office/powerpoint/2010/main" val="3398509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743771" y="1482550"/>
            <a:ext cx="1563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5.3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참고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1106040" y="2036548"/>
            <a:ext cx="912653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페이지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11,16 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1,2,3,4_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무기 능력치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증가량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방어구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악세서리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능력치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증가량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"/>
              </a:rPr>
              <a:t>https://namu.wiki/w/%EC%A3%BC%EB%AC%B8%EC%9D%98%20%ED%9D%94%EC%A0%81?from=%EC%A3%BC%ED%9D%94%EC%9E%91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페이지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23 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5_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 강화비용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  <a:hlinkClick r:id="rId3"/>
              </a:rPr>
              <a:t>https://www.inven.co.kr/board/maple/2304/28832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페이지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25: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6_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 강화 능력치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증가량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  <a:hlinkClick r:id="rId4"/>
              </a:rPr>
              <a:t>https://www.inven.co.kr/board/maple/2304/15947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페이지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28: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8_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기존과 개선안의 비용 차이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  <a:hlinkClick r:id="rId4"/>
              </a:rPr>
              <a:t>https://www.inven.co.kr/board/maple/2304/15947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페이지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27: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7_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 강화 소모 비용 개선안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페이지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29: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9_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 강화 능력치 증가 개선안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페이지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30: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10_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기존과 개선안 능력치 상승의 차이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첨부파일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–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스타포스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 강화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 Light" panose="00000300000000000000" pitchFamily="2" charset="-127"/>
              </a:rPr>
              <a:t>.xlsx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42BB9F-6FCE-4199-BE20-998736E56C7E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F74F7-2DBA-4F7D-A79A-87AC34096E17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34/35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3D61A-983C-4E99-B759-71B2D9DAF860}"/>
              </a:ext>
            </a:extLst>
          </p:cNvPr>
          <p:cNvSpPr txBox="1"/>
          <p:nvPr/>
        </p:nvSpPr>
        <p:spPr>
          <a:xfrm>
            <a:off x="557400" y="146209"/>
            <a:ext cx="34724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후기 및 코멘트</a:t>
            </a:r>
          </a:p>
        </p:txBody>
      </p:sp>
    </p:spTree>
    <p:extLst>
      <p:ext uri="{BB962C8B-B14F-4D97-AF65-F5344CB8AC3E}">
        <p14:creationId xmlns:p14="http://schemas.microsoft.com/office/powerpoint/2010/main" val="487142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728364" y="2921168"/>
            <a:ext cx="4735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THANK YOU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99799"/>
            <a:ext cx="1431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2.1 </a:t>
            </a:r>
            <a:r>
              <a:rPr lang="ko-KR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정의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1273301" y="2445392"/>
            <a:ext cx="808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메이플스토리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&gt;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의 장비 강화 시스템을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역기획하여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작성한 시스템 기획 문서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6E6F-48A5-491C-A680-11C54EFD8578}"/>
              </a:ext>
            </a:extLst>
          </p:cNvPr>
          <p:cNvSpPr txBox="1"/>
          <p:nvPr/>
        </p:nvSpPr>
        <p:spPr>
          <a:xfrm>
            <a:off x="557400" y="4236561"/>
            <a:ext cx="2207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2.2 </a:t>
            </a:r>
            <a:r>
              <a:rPr lang="ko-KR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기획의도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269AA-681C-4674-A75A-8CC902DBE274}"/>
              </a:ext>
            </a:extLst>
          </p:cNvPr>
          <p:cNvSpPr txBox="1"/>
          <p:nvPr/>
        </p:nvSpPr>
        <p:spPr>
          <a:xfrm>
            <a:off x="933917" y="4901224"/>
            <a:ext cx="107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타 게임과 익숙한 강화 시스템을 이용하여 유저의 접근성을 높인다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강화 실패 시 강화 수치의 감소를 통해 리스크를 둔다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강화 성공 시 능력치 상승을 장비의 기본 능력치로 제한하여 강화 의존도를 낮춘다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F3AE44-DB5C-4CB9-8B79-DA259DE72635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068BC-062D-4D98-9C45-732D7B537318}"/>
              </a:ext>
            </a:extLst>
          </p:cNvPr>
          <p:cNvSpPr txBox="1"/>
          <p:nvPr/>
        </p:nvSpPr>
        <p:spPr>
          <a:xfrm>
            <a:off x="557400" y="146209"/>
            <a:ext cx="16786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개요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D4465-5D83-4F75-A73C-AB651B4B0341}"/>
              </a:ext>
            </a:extLst>
          </p:cNvPr>
          <p:cNvSpPr txBox="1"/>
          <p:nvPr/>
        </p:nvSpPr>
        <p:spPr>
          <a:xfrm>
            <a:off x="933917" y="1974038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문서의 정의</a:t>
            </a:r>
            <a:endParaRPr lang="ko-KR" altLang="en-US" sz="2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69D74-CF6B-4B0D-8608-EA3200B4FC82}"/>
              </a:ext>
            </a:extLst>
          </p:cNvPr>
          <p:cNvSpPr txBox="1"/>
          <p:nvPr/>
        </p:nvSpPr>
        <p:spPr>
          <a:xfrm>
            <a:off x="1273300" y="3442041"/>
            <a:ext cx="870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조건에 맞는 장비의 강화수치를 증가시켜 장비의 능력치를 올리는 일련의 과정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AED015-1D52-4FB6-A647-8258D891FD3B}"/>
              </a:ext>
            </a:extLst>
          </p:cNvPr>
          <p:cNvSpPr txBox="1"/>
          <p:nvPr/>
        </p:nvSpPr>
        <p:spPr>
          <a:xfrm>
            <a:off x="933917" y="2970687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altLang="ko-KR" sz="2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&lt;</a:t>
            </a: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강화</a:t>
            </a:r>
            <a:r>
              <a:rPr kumimoji="0" lang="en-US" altLang="ko-KR" sz="2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&gt;</a:t>
            </a: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의 정의</a:t>
            </a:r>
            <a:endParaRPr lang="ko-KR" altLang="en-US" sz="25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52F5DD-53FC-4BA5-8705-B2BBB06923B9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04/35</a:t>
            </a: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99900-C6B3-46FF-8AF9-F25BB24B0653}"/>
              </a:ext>
            </a:extLst>
          </p:cNvPr>
          <p:cNvSpPr txBox="1"/>
          <p:nvPr/>
        </p:nvSpPr>
        <p:spPr>
          <a:xfrm>
            <a:off x="557400" y="1464756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/>
                <a:cs typeface="KoPubWorld돋움체 Light" panose="00000300000000000000" pitchFamily="2" charset="-127"/>
              </a:rPr>
              <a:t>종류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/>
              <a:cs typeface="KoPubWorld돋움체 Light" panose="00000300000000000000" pitchFamily="2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C900560-78BB-4556-B00A-A180A17C0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64590"/>
              </p:ext>
            </p:extLst>
          </p:nvPr>
        </p:nvGraphicFramePr>
        <p:xfrm>
          <a:off x="1223608" y="2271220"/>
          <a:ext cx="9818913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743">
                  <a:extLst>
                    <a:ext uri="{9D8B030D-6E8A-4147-A177-3AD203B41FA5}">
                      <a16:colId xmlns:a16="http://schemas.microsoft.com/office/drawing/2014/main" val="3212177490"/>
                    </a:ext>
                  </a:extLst>
                </a:gridCol>
                <a:gridCol w="2177142">
                  <a:extLst>
                    <a:ext uri="{9D8B030D-6E8A-4147-A177-3AD203B41FA5}">
                      <a16:colId xmlns:a16="http://schemas.microsoft.com/office/drawing/2014/main" val="3492160547"/>
                    </a:ext>
                  </a:extLst>
                </a:gridCol>
                <a:gridCol w="5871028">
                  <a:extLst>
                    <a:ext uri="{9D8B030D-6E8A-4147-A177-3AD203B41FA5}">
                      <a16:colId xmlns:a16="http://schemas.microsoft.com/office/drawing/2014/main" val="3561276116"/>
                    </a:ext>
                  </a:extLst>
                </a:gridCol>
              </a:tblGrid>
              <a:tr h="5940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강화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1579"/>
                  </a:ext>
                </a:extLst>
              </a:tr>
              <a:tr h="5940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업그레이드 </a:t>
                      </a:r>
                      <a:endParaRPr lang="en-US" altLang="ko-KR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횟수 사용 </a:t>
                      </a:r>
                      <a:r>
                        <a:rPr lang="en-US" altLang="ko-KR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주문의 흔적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일반적인 강화로 강화 성공 확률과 실패 확률이 존재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563047"/>
                  </a:ext>
                </a:extLst>
              </a:tr>
              <a:tr h="8459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특수한 주문서 강화로 강화 성공 시</a:t>
                      </a:r>
                      <a:endParaRPr lang="en-US" altLang="ko-KR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통상 주문서 보다 더 높은 능력치를 얻을 수 있다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878786"/>
                  </a:ext>
                </a:extLst>
              </a:tr>
              <a:tr h="845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업그레이드 </a:t>
                      </a:r>
                      <a:endParaRPr lang="en-US" altLang="ko-KR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횟수 사용 </a:t>
                      </a:r>
                      <a:r>
                        <a:rPr lang="en-US" altLang="ko-KR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E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스타포스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업그레이드 횟수가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모두 차감된 상태에서 하는 강화로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장비 자체의 능력을 업그레이드 하는 강화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8117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3281D87-0F15-4EB5-9E9E-407DCCB3244F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49C29-3E03-4624-9980-06DB2F769BDD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6AC2C-6857-4CD9-A32F-D5642CA65C2B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05/35</a:t>
            </a:r>
          </a:p>
        </p:txBody>
      </p:sp>
    </p:spTree>
    <p:extLst>
      <p:ext uri="{BB962C8B-B14F-4D97-AF65-F5344CB8AC3E}">
        <p14:creationId xmlns:p14="http://schemas.microsoft.com/office/powerpoint/2010/main" val="135902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36D54A-1F09-40F4-90B3-709DE833E395}"/>
              </a:ext>
            </a:extLst>
          </p:cNvPr>
          <p:cNvSpPr/>
          <p:nvPr/>
        </p:nvSpPr>
        <p:spPr>
          <a:xfrm>
            <a:off x="1232425" y="2590423"/>
            <a:ext cx="2520000" cy="1260000"/>
          </a:xfrm>
          <a:prstGeom prst="roundRect">
            <a:avLst/>
          </a:prstGeom>
          <a:solidFill>
            <a:srgbClr val="36D2CE"/>
          </a:solidFill>
          <a:ln w="47625">
            <a:solidFill>
              <a:srgbClr val="24A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강화 조건 체크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3946A3F-4D90-4913-9276-BD1F25F96D83}"/>
              </a:ext>
            </a:extLst>
          </p:cNvPr>
          <p:cNvSpPr/>
          <p:nvPr/>
        </p:nvSpPr>
        <p:spPr>
          <a:xfrm>
            <a:off x="4885194" y="2590423"/>
            <a:ext cx="2520000" cy="1260000"/>
          </a:xfrm>
          <a:prstGeom prst="roundRect">
            <a:avLst/>
          </a:prstGeom>
          <a:solidFill>
            <a:srgbClr val="36D2CE"/>
          </a:solidFill>
          <a:ln w="47625">
            <a:solidFill>
              <a:srgbClr val="24A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강화 성공 체크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751EE8-2C2A-4FA5-865E-CFC2EA22F9B9}"/>
              </a:ext>
            </a:extLst>
          </p:cNvPr>
          <p:cNvSpPr/>
          <p:nvPr/>
        </p:nvSpPr>
        <p:spPr>
          <a:xfrm>
            <a:off x="8537963" y="2590423"/>
            <a:ext cx="2520000" cy="1260000"/>
          </a:xfrm>
          <a:prstGeom prst="roundRect">
            <a:avLst/>
          </a:prstGeom>
          <a:solidFill>
            <a:srgbClr val="36D2CE"/>
          </a:solidFill>
          <a:ln w="47625">
            <a:solidFill>
              <a:srgbClr val="24A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변경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7D7D08F-992F-438B-8495-2FEBD67EF059}"/>
              </a:ext>
            </a:extLst>
          </p:cNvPr>
          <p:cNvSpPr/>
          <p:nvPr/>
        </p:nvSpPr>
        <p:spPr>
          <a:xfrm>
            <a:off x="4026378" y="3033011"/>
            <a:ext cx="622852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07550BB-5633-449B-BC1C-80B2BFD3CAAA}"/>
              </a:ext>
            </a:extLst>
          </p:cNvPr>
          <p:cNvSpPr/>
          <p:nvPr/>
        </p:nvSpPr>
        <p:spPr>
          <a:xfrm>
            <a:off x="7660152" y="3029923"/>
            <a:ext cx="622852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1D4966-97A5-4467-BD0F-7F18E81B167B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E48F71-B577-4D6B-A94C-E967483AF065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C1D84-2DEE-4040-95ED-27EC55E97E29}"/>
              </a:ext>
            </a:extLst>
          </p:cNvPr>
          <p:cNvSpPr txBox="1"/>
          <p:nvPr/>
        </p:nvSpPr>
        <p:spPr>
          <a:xfrm>
            <a:off x="557400" y="1464756"/>
            <a:ext cx="13500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과정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57E43E-93F6-4A4F-9587-8D599D782F8F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06/35</a:t>
            </a:r>
          </a:p>
        </p:txBody>
      </p:sp>
    </p:spTree>
    <p:extLst>
      <p:ext uri="{BB962C8B-B14F-4D97-AF65-F5344CB8AC3E}">
        <p14:creationId xmlns:p14="http://schemas.microsoft.com/office/powerpoint/2010/main" val="413597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379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3B02B-41CB-4D08-95D5-91D66E647F7C}"/>
              </a:ext>
            </a:extLst>
          </p:cNvPr>
          <p:cNvSpPr txBox="1"/>
          <p:nvPr/>
        </p:nvSpPr>
        <p:spPr>
          <a:xfrm>
            <a:off x="754620" y="2103986"/>
            <a:ext cx="11093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강화 조건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업그레이드 횟수가 모두 소진되지 않은 장비 아이템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871A75-56C3-443A-BE8B-D069E10D1297}"/>
              </a:ext>
            </a:extLst>
          </p:cNvPr>
          <p:cNvSpPr txBox="1"/>
          <p:nvPr/>
        </p:nvSpPr>
        <p:spPr>
          <a:xfrm>
            <a:off x="754620" y="3471043"/>
            <a:ext cx="11093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강화 결과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직업에 맞는 주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스탯과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스탯이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일정량 상승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무기와 장갑의 경우 공격력도 함께 일정량 상승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C84A0-2859-4F30-8120-870CFF797EA5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07/35</a:t>
            </a:r>
          </a:p>
        </p:txBody>
      </p:sp>
    </p:spTree>
    <p:extLst>
      <p:ext uri="{BB962C8B-B14F-4D97-AF65-F5344CB8AC3E}">
        <p14:creationId xmlns:p14="http://schemas.microsoft.com/office/powerpoint/2010/main" val="81851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379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1AFEED-8498-48FA-BF82-7C1D3B90A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7" y="2679229"/>
            <a:ext cx="10029825" cy="36508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8B53CD-F723-4E08-A132-296251428068}"/>
              </a:ext>
            </a:extLst>
          </p:cNvPr>
          <p:cNvSpPr txBox="1"/>
          <p:nvPr/>
        </p:nvSpPr>
        <p:spPr>
          <a:xfrm>
            <a:off x="754623" y="2108414"/>
            <a:ext cx="110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&gt;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 강화의 플로우 차트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B8C50-2CE1-45D8-9503-EB922AB9A2E6}"/>
              </a:ext>
            </a:extLst>
          </p:cNvPr>
          <p:cNvSpPr txBox="1"/>
          <p:nvPr/>
        </p:nvSpPr>
        <p:spPr>
          <a:xfrm>
            <a:off x="10843999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08/35</a:t>
            </a:r>
          </a:p>
        </p:txBody>
      </p:sp>
    </p:spTree>
    <p:extLst>
      <p:ext uri="{BB962C8B-B14F-4D97-AF65-F5344CB8AC3E}">
        <p14:creationId xmlns:p14="http://schemas.microsoft.com/office/powerpoint/2010/main" val="119949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557400" y="1366553"/>
            <a:ext cx="3379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 강화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3A0-0592-4A2A-B453-CE357389994A}"/>
              </a:ext>
            </a:extLst>
          </p:cNvPr>
          <p:cNvSpPr txBox="1"/>
          <p:nvPr/>
        </p:nvSpPr>
        <p:spPr>
          <a:xfrm>
            <a:off x="754623" y="2108414"/>
            <a:ext cx="11093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강화 장비 레벨에 따른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주문의 흔적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Light" panose="00000300000000000000" pitchFamily="2" charset="-127"/>
              </a:rPr>
              <a:t>필요 개수</a:t>
            </a:r>
          </a:p>
          <a:p>
            <a:pPr indent="4572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주문의 흔적으로 강화하려는 부위와 성공확률에 따라 필요 개수가 다름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5F555-244E-496B-A7F7-6A89B8094EF3}"/>
              </a:ext>
            </a:extLst>
          </p:cNvPr>
          <p:cNvSpPr/>
          <p:nvPr/>
        </p:nvSpPr>
        <p:spPr>
          <a:xfrm flipV="1">
            <a:off x="557400" y="6421277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B835-6319-4EC3-A89F-F770834ED6FA}"/>
              </a:ext>
            </a:extLst>
          </p:cNvPr>
          <p:cNvSpPr txBox="1"/>
          <p:nvPr/>
        </p:nvSpPr>
        <p:spPr>
          <a:xfrm>
            <a:off x="557400" y="146209"/>
            <a:ext cx="30267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>
                <a:solidFill>
                  <a:srgbClr val="64DECF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KoPubWorld돋움체 Bold" panose="00000800000000000000" pitchFamily="2" charset="-127"/>
              </a:rPr>
              <a:t>강화 시스템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23D2729-91D0-4D1D-BE55-5AA8EF45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54265"/>
              </p:ext>
            </p:extLst>
          </p:nvPr>
        </p:nvGraphicFramePr>
        <p:xfrm>
          <a:off x="557398" y="3289300"/>
          <a:ext cx="11077196" cy="29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502">
                  <a:extLst>
                    <a:ext uri="{9D8B030D-6E8A-4147-A177-3AD203B41FA5}">
                      <a16:colId xmlns:a16="http://schemas.microsoft.com/office/drawing/2014/main" val="2989146909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2500422911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3284775123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940253788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4171557518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3125629742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646133981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3290978048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3086306650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896960783"/>
                    </a:ext>
                  </a:extLst>
                </a:gridCol>
              </a:tblGrid>
              <a:tr h="27252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100%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70%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30%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665151"/>
                  </a:ext>
                </a:extLst>
              </a:tr>
              <a:tr h="272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방어구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액세서리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방어구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액세서리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방어구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액세서리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334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레벨 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755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110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레벨 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26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16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22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34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28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40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24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34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01187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140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레벨 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144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90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90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192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117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117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228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138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138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15082"/>
                  </a:ext>
                </a:extLst>
              </a:tr>
              <a:tr h="545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150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레벨 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300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185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155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390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240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200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470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290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240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678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EE800D-187B-497D-9FC6-93A1DDAF39D5}"/>
              </a:ext>
            </a:extLst>
          </p:cNvPr>
          <p:cNvSpPr txBox="1"/>
          <p:nvPr/>
        </p:nvSpPr>
        <p:spPr>
          <a:xfrm>
            <a:off x="10843998" y="643927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09/35</a:t>
            </a:r>
          </a:p>
        </p:txBody>
      </p:sp>
    </p:spTree>
    <p:extLst>
      <p:ext uri="{BB962C8B-B14F-4D97-AF65-F5344CB8AC3E}">
        <p14:creationId xmlns:p14="http://schemas.microsoft.com/office/powerpoint/2010/main" val="333387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1872</Words>
  <Application>Microsoft Office PowerPoint</Application>
  <PresentationFormat>와이드스크린</PresentationFormat>
  <Paragraphs>421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나눔스퀘어 ExtraBold</vt:lpstr>
      <vt:lpstr>맑은 고딕</vt:lpstr>
      <vt:lpstr>강원교육튼튼</vt:lpstr>
      <vt:lpstr>Cambria Math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이 세철</cp:lastModifiedBy>
  <cp:revision>50</cp:revision>
  <dcterms:created xsi:type="dcterms:W3CDTF">2020-01-03T14:16:53Z</dcterms:created>
  <dcterms:modified xsi:type="dcterms:W3CDTF">2022-05-23T04:18:17Z</dcterms:modified>
</cp:coreProperties>
</file>