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7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8acce84f6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8acce84f6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8acce84f6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8acce84f6_0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8acce84f6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8acce84f6_0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063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8acce84f6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8acce84f6_0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478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380" b="1">
                <a:solidFill>
                  <a:srgbClr val="E73277"/>
                </a:solidFill>
              </a:rPr>
              <a:t>RayTracing with DirectX 12</a:t>
            </a:r>
            <a:endParaRPr sz="3380" b="1">
              <a:solidFill>
                <a:srgbClr val="E7327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48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980" b="1">
                <a:solidFill>
                  <a:srgbClr val="1C4587"/>
                </a:solidFill>
              </a:rPr>
              <a:t>XD</a:t>
            </a:r>
            <a:endParaRPr sz="2980" b="1">
              <a:solidFill>
                <a:srgbClr val="1C458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980" b="1">
                <a:solidFill>
                  <a:srgbClr val="FF9900"/>
                </a:solidFill>
              </a:rPr>
              <a:t>Intro&amp;AccelerationStructure</a:t>
            </a:r>
            <a:endParaRPr sz="2980" b="1">
              <a:solidFill>
                <a:srgbClr val="FF9900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902750" y="4452375"/>
            <a:ext cx="3132300" cy="6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/>
              <a:t>작성자 : 허재성</a:t>
            </a:r>
            <a:endParaRPr sz="19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294325" y="303775"/>
            <a:ext cx="1907700" cy="42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679" b="1">
                <a:solidFill>
                  <a:srgbClr val="1C4587"/>
                </a:solidFill>
              </a:rPr>
              <a:t>Scheduilling</a:t>
            </a:r>
            <a:endParaRPr sz="1679" b="1">
              <a:solidFill>
                <a:srgbClr val="1C4587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735" y="763675"/>
            <a:ext cx="5946525" cy="16230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92625" y="2304025"/>
            <a:ext cx="7640100" cy="24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679" b="1">
              <a:solidFill>
                <a:srgbClr val="1C458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679" b="1">
              <a:solidFill>
                <a:srgbClr val="1C458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679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 b="1"/>
              <a:t>Cpu의 자원배정을 적절히 하기위함을 목표로 한다.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 b="1"/>
              <a:t>작업은 고정기능 작업과 부분 혹은 완전히 프로그래밍이 가능한 작업의 조합이다.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 b="1"/>
              <a:t>가장 큰 고정기능 작업인 가속구조를 형성하여 광선 교차점을 효율적으로 찾는 것을 목표로한다. 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 b="1"/>
              <a:t>셰이더의 영역에서 프로그래밍 가능한 작업</a:t>
            </a:r>
            <a:endParaRPr sz="1400" b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sz="1400" b="1"/>
              <a:t>광선 생성</a:t>
            </a:r>
            <a:endParaRPr sz="1400" b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sz="1400" b="1"/>
              <a:t>기하학에 대한 교차 결정</a:t>
            </a:r>
            <a:endParaRPr sz="1400" b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Char char="○"/>
            </a:pPr>
            <a:r>
              <a:rPr lang="ko" sz="1400" b="1"/>
              <a:t>광선 교차처리(히트) 및 교차 미스</a:t>
            </a:r>
            <a:r>
              <a:rPr lang="ko" sz="1400" b="1">
                <a:solidFill>
                  <a:srgbClr val="1C4587"/>
                </a:solidFill>
              </a:rPr>
              <a:t>  </a:t>
            </a:r>
            <a:endParaRPr sz="1400" b="1">
              <a:solidFill>
                <a:srgbClr val="1C4587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1C458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679" b="1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94325" y="303775"/>
            <a:ext cx="1907700" cy="42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679" b="1" dirty="0">
                <a:solidFill>
                  <a:srgbClr val="1C4587"/>
                </a:solidFill>
              </a:rPr>
              <a:t>Ray</a:t>
            </a:r>
            <a:endParaRPr sz="1679" b="1" dirty="0">
              <a:solidFill>
                <a:srgbClr val="1C4587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ctrTitle"/>
          </p:nvPr>
        </p:nvSpPr>
        <p:spPr>
          <a:xfrm>
            <a:off x="197030" y="2848026"/>
            <a:ext cx="6663376" cy="21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br>
              <a:rPr lang="en-US" altLang="ko" sz="1400" b="1" dirty="0">
                <a:solidFill>
                  <a:srgbClr val="1C4587"/>
                </a:solidFill>
              </a:rPr>
            </a:br>
            <a:br>
              <a:rPr lang="en-US" altLang="ko" sz="1100" b="1" dirty="0">
                <a:solidFill>
                  <a:srgbClr val="1C4587"/>
                </a:solidFill>
              </a:rPr>
            </a:br>
            <a:r>
              <a:rPr lang="en-US" altLang="ko" sz="1100" b="1" dirty="0">
                <a:solidFill>
                  <a:srgbClr val="1C4587"/>
                </a:solidFill>
              </a:rPr>
              <a:t>* </a:t>
            </a:r>
            <a:r>
              <a:rPr lang="ko-KR" altLang="en-US" sz="1100" b="1" dirty="0">
                <a:solidFill>
                  <a:srgbClr val="1C4587"/>
                </a:solidFill>
              </a:rPr>
              <a:t>광선은 간격을 따라 </a:t>
            </a:r>
            <a:r>
              <a:rPr lang="en-US" altLang="ko-KR" sz="1100" b="1" dirty="0">
                <a:solidFill>
                  <a:srgbClr val="1C4587"/>
                </a:solidFill>
              </a:rPr>
              <a:t>T</a:t>
            </a:r>
            <a:r>
              <a:rPr lang="ko-KR" altLang="en-US" sz="1100" b="1" dirty="0">
                <a:solidFill>
                  <a:srgbClr val="1C4587"/>
                </a:solidFill>
              </a:rPr>
              <a:t>위치에서 교차가 발생할 수 있는 원점</a:t>
            </a:r>
            <a:r>
              <a:rPr lang="en-US" altLang="ko-KR" sz="1100" b="1" dirty="0">
                <a:solidFill>
                  <a:srgbClr val="1C4587"/>
                </a:solidFill>
              </a:rPr>
              <a:t>, </a:t>
            </a:r>
            <a:br>
              <a:rPr lang="en-US" altLang="ko-KR" sz="1100" b="1" dirty="0">
                <a:solidFill>
                  <a:srgbClr val="1C4587"/>
                </a:solidFill>
              </a:rPr>
            </a:br>
            <a:r>
              <a:rPr lang="ko-KR" altLang="en-US" sz="1100" b="1" dirty="0">
                <a:solidFill>
                  <a:srgbClr val="1C4587"/>
                </a:solidFill>
              </a:rPr>
              <a:t>방향 및 간격</a:t>
            </a:r>
            <a:r>
              <a:rPr lang="en-US" altLang="ko-KR" sz="1100" b="1" dirty="0">
                <a:solidFill>
                  <a:srgbClr val="1C4587"/>
                </a:solidFill>
              </a:rPr>
              <a:t>[ </a:t>
            </a:r>
            <a:r>
              <a:rPr lang="en-US" altLang="ko-KR" sz="1100" b="1" dirty="0" err="1">
                <a:solidFill>
                  <a:srgbClr val="1C4587"/>
                </a:solidFill>
              </a:rPr>
              <a:t>Tmin</a:t>
            </a:r>
            <a:r>
              <a:rPr lang="en-US" altLang="ko-KR" sz="1100" b="1" dirty="0">
                <a:solidFill>
                  <a:srgbClr val="1C4587"/>
                </a:solidFill>
              </a:rPr>
              <a:t> – </a:t>
            </a:r>
            <a:r>
              <a:rPr lang="en-US" altLang="ko-KR" sz="1100" b="1" dirty="0" err="1">
                <a:solidFill>
                  <a:srgbClr val="1C4587"/>
                </a:solidFill>
              </a:rPr>
              <a:t>Tmax</a:t>
            </a:r>
            <a:r>
              <a:rPr lang="en-US" altLang="ko-KR" sz="1100" b="1" dirty="0">
                <a:solidFill>
                  <a:srgbClr val="1C4587"/>
                </a:solidFill>
              </a:rPr>
              <a:t> ]</a:t>
            </a:r>
            <a:r>
              <a:rPr lang="ko-KR" altLang="en-US" sz="1100" b="1" dirty="0">
                <a:solidFill>
                  <a:srgbClr val="1C4587"/>
                </a:solidFill>
              </a:rPr>
              <a:t>이다</a:t>
            </a:r>
            <a:r>
              <a:rPr lang="en-US" altLang="ko-KR" sz="1100" b="1" dirty="0">
                <a:solidFill>
                  <a:srgbClr val="1C4587"/>
                </a:solidFill>
              </a:rPr>
              <a:t>.</a:t>
            </a:r>
            <a:br>
              <a:rPr lang="en-US" altLang="ko" sz="1100" b="1" dirty="0">
                <a:solidFill>
                  <a:srgbClr val="1C4587"/>
                </a:solidFill>
              </a:rPr>
            </a:br>
            <a:br>
              <a:rPr lang="en-US" altLang="ko" sz="1100" b="1" dirty="0">
                <a:solidFill>
                  <a:srgbClr val="1C4587"/>
                </a:solidFill>
              </a:rPr>
            </a:br>
            <a:r>
              <a:rPr lang="en-US" altLang="ko" sz="1100" b="1" dirty="0">
                <a:solidFill>
                  <a:srgbClr val="1C4587"/>
                </a:solidFill>
              </a:rPr>
              <a:t>* </a:t>
            </a:r>
            <a:r>
              <a:rPr lang="en-US" altLang="ko" sz="1100" b="1" dirty="0" err="1">
                <a:solidFill>
                  <a:srgbClr val="1C4587"/>
                </a:solidFill>
              </a:rPr>
              <a:t>TraceRay</a:t>
            </a:r>
            <a:r>
              <a:rPr lang="en-US" altLang="ko" sz="1100" b="1" dirty="0">
                <a:solidFill>
                  <a:srgbClr val="1C4587"/>
                </a:solidFill>
              </a:rPr>
              <a:t>() </a:t>
            </a:r>
            <a:r>
              <a:rPr lang="ko-KR" altLang="en-US" sz="1100" b="1" dirty="0">
                <a:solidFill>
                  <a:srgbClr val="1C4587"/>
                </a:solidFill>
              </a:rPr>
              <a:t>호출자에게 표시되는 사용자 정의 </a:t>
            </a:r>
            <a:br>
              <a:rPr lang="en-US" altLang="ko-KR" sz="1100" b="1" dirty="0">
                <a:solidFill>
                  <a:srgbClr val="1C4587"/>
                </a:solidFill>
              </a:rPr>
            </a:br>
            <a:r>
              <a:rPr lang="en-US" altLang="ko-KR" sz="1100" b="1" dirty="0">
                <a:solidFill>
                  <a:srgbClr val="1C4587"/>
                </a:solidFill>
              </a:rPr>
              <a:t>Payload</a:t>
            </a:r>
            <a:r>
              <a:rPr lang="ko-KR" altLang="en-US" sz="1100" b="1" dirty="0">
                <a:solidFill>
                  <a:srgbClr val="1C4587"/>
                </a:solidFill>
              </a:rPr>
              <a:t>와 함께 제공된다</a:t>
            </a:r>
            <a:r>
              <a:rPr lang="en-US" altLang="ko-KR" sz="1100" b="1" dirty="0">
                <a:solidFill>
                  <a:srgbClr val="1C4587"/>
                </a:solidFill>
              </a:rPr>
              <a:t>. </a:t>
            </a:r>
            <a:br>
              <a:rPr lang="en-US" altLang="ko-KR" sz="1100" b="1" dirty="0">
                <a:solidFill>
                  <a:srgbClr val="1C4587"/>
                </a:solidFill>
              </a:rPr>
            </a:br>
            <a:br>
              <a:rPr lang="en-US" altLang="ko-KR" sz="1100" b="1" dirty="0">
                <a:solidFill>
                  <a:srgbClr val="1C4587"/>
                </a:solidFill>
              </a:rPr>
            </a:br>
            <a:r>
              <a:rPr lang="en-US" altLang="ko-KR" sz="1100" b="1" dirty="0">
                <a:solidFill>
                  <a:srgbClr val="1C4587"/>
                </a:solidFill>
              </a:rPr>
              <a:t>* </a:t>
            </a:r>
            <a:r>
              <a:rPr lang="en-US" altLang="ko-KR" sz="1100" b="1" dirty="0" err="1">
                <a:solidFill>
                  <a:srgbClr val="1C4587"/>
                </a:solidFill>
              </a:rPr>
              <a:t>Tmin</a:t>
            </a:r>
            <a:r>
              <a:rPr lang="ko-KR" altLang="en-US" sz="1100" b="1" dirty="0">
                <a:solidFill>
                  <a:srgbClr val="1C4587"/>
                </a:solidFill>
              </a:rPr>
              <a:t>의 값은 광선의 수명이 </a:t>
            </a:r>
            <a:r>
              <a:rPr lang="ko-KR" altLang="en-US" sz="1100" b="1" dirty="0" err="1">
                <a:solidFill>
                  <a:srgbClr val="1C4587"/>
                </a:solidFill>
              </a:rPr>
              <a:t>있는한</a:t>
            </a:r>
            <a:r>
              <a:rPr lang="ko-KR" altLang="en-US" sz="1100" b="1" dirty="0">
                <a:solidFill>
                  <a:srgbClr val="1C4587"/>
                </a:solidFill>
              </a:rPr>
              <a:t> 고정적이며</a:t>
            </a:r>
            <a:r>
              <a:rPr lang="en-US" altLang="ko-KR" sz="1100" b="1" dirty="0">
                <a:solidFill>
                  <a:srgbClr val="1C4587"/>
                </a:solidFill>
              </a:rPr>
              <a:t>, </a:t>
            </a:r>
            <a:br>
              <a:rPr lang="en-US" altLang="ko-KR" sz="1100" b="1" dirty="0">
                <a:solidFill>
                  <a:srgbClr val="1C4587"/>
                </a:solidFill>
              </a:rPr>
            </a:br>
            <a:r>
              <a:rPr lang="ko-KR" altLang="en-US" sz="1100" b="1" dirty="0">
                <a:solidFill>
                  <a:srgbClr val="1C4587"/>
                </a:solidFill>
              </a:rPr>
              <a:t>교차점이 발생될 경우에 </a:t>
            </a:r>
            <a:r>
              <a:rPr lang="en-US" altLang="ko-KR" sz="1100" b="1" dirty="0" err="1">
                <a:solidFill>
                  <a:srgbClr val="1C4587"/>
                </a:solidFill>
              </a:rPr>
              <a:t>Tmax</a:t>
            </a:r>
            <a:r>
              <a:rPr lang="ko-KR" altLang="en-US" sz="1100" b="1" dirty="0">
                <a:solidFill>
                  <a:srgbClr val="1C4587"/>
                </a:solidFill>
              </a:rPr>
              <a:t>를 줄인다</a:t>
            </a:r>
            <a:r>
              <a:rPr lang="en-US" altLang="ko-KR" sz="1100" b="1" dirty="0">
                <a:solidFill>
                  <a:srgbClr val="1C4587"/>
                </a:solidFill>
              </a:rPr>
              <a:t>. </a:t>
            </a:r>
            <a:br>
              <a:rPr lang="en-US" altLang="ko-KR" sz="1100" b="1" dirty="0">
                <a:solidFill>
                  <a:srgbClr val="1C4587"/>
                </a:solidFill>
              </a:rPr>
            </a:br>
            <a:br>
              <a:rPr lang="en-US" altLang="ko-KR" sz="1100" b="1" dirty="0">
                <a:solidFill>
                  <a:srgbClr val="1C4587"/>
                </a:solidFill>
              </a:rPr>
            </a:br>
            <a:r>
              <a:rPr lang="en-US" altLang="ko-KR" sz="1100" b="1" dirty="0">
                <a:solidFill>
                  <a:srgbClr val="1C4587"/>
                </a:solidFill>
              </a:rPr>
              <a:t>* </a:t>
            </a:r>
            <a:r>
              <a:rPr lang="ko-KR" altLang="en-US" sz="1100" b="1" dirty="0">
                <a:solidFill>
                  <a:srgbClr val="1C4587"/>
                </a:solidFill>
              </a:rPr>
              <a:t>즉 </a:t>
            </a:r>
            <a:r>
              <a:rPr lang="en-US" altLang="ko-KR" sz="1100" b="1" dirty="0" err="1">
                <a:solidFill>
                  <a:srgbClr val="1C4587"/>
                </a:solidFill>
              </a:rPr>
              <a:t>Tmax</a:t>
            </a:r>
            <a:r>
              <a:rPr lang="ko-KR" altLang="en-US" sz="1100" b="1" dirty="0">
                <a:solidFill>
                  <a:srgbClr val="1C4587"/>
                </a:solidFill>
              </a:rPr>
              <a:t>는 광선이 현재 </a:t>
            </a:r>
            <a:r>
              <a:rPr lang="ko-KR" altLang="en-US" sz="1100" b="1" dirty="0" err="1">
                <a:solidFill>
                  <a:srgbClr val="1C4587"/>
                </a:solidFill>
              </a:rPr>
              <a:t>가장가까웠던</a:t>
            </a:r>
            <a:r>
              <a:rPr lang="ko-KR" altLang="en-US" sz="1100" b="1" dirty="0">
                <a:solidFill>
                  <a:srgbClr val="1C4587"/>
                </a:solidFill>
              </a:rPr>
              <a:t> 교차지점을 </a:t>
            </a:r>
            <a:br>
              <a:rPr lang="en-US" altLang="ko-KR" sz="1100" b="1" dirty="0">
                <a:solidFill>
                  <a:srgbClr val="1C4587"/>
                </a:solidFill>
              </a:rPr>
            </a:br>
            <a:r>
              <a:rPr lang="ko-KR" altLang="en-US" sz="1100" b="1" dirty="0">
                <a:solidFill>
                  <a:srgbClr val="1C4587"/>
                </a:solidFill>
              </a:rPr>
              <a:t>나타내는 지표이기도 하다</a:t>
            </a:r>
            <a:r>
              <a:rPr lang="en-US" altLang="ko-KR" sz="1100" b="1" dirty="0">
                <a:solidFill>
                  <a:srgbClr val="1C4587"/>
                </a:solidFill>
              </a:rPr>
              <a:t>.</a:t>
            </a:r>
            <a:br>
              <a:rPr lang="en-US" altLang="ko-KR" sz="1100" b="1" dirty="0">
                <a:solidFill>
                  <a:srgbClr val="1C4587"/>
                </a:solidFill>
              </a:rPr>
            </a:br>
            <a:br>
              <a:rPr lang="ko-KR" altLang="en-US" sz="1100" b="1" dirty="0">
                <a:solidFill>
                  <a:srgbClr val="1C4587"/>
                </a:solidFill>
              </a:rPr>
            </a:br>
            <a:br>
              <a:rPr lang="en-US" altLang="ko-KR" sz="1400" b="1" dirty="0">
                <a:solidFill>
                  <a:srgbClr val="1C4587"/>
                </a:solidFill>
              </a:rPr>
            </a:br>
            <a:r>
              <a:rPr lang="ko" sz="1400" b="1" dirty="0">
                <a:solidFill>
                  <a:srgbClr val="1C4587"/>
                </a:solidFill>
              </a:rPr>
              <a:t>  </a:t>
            </a:r>
            <a:endParaRPr sz="1400" b="1" dirty="0">
              <a:solidFill>
                <a:srgbClr val="1C4587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1C458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679" b="1" dirty="0">
              <a:solidFill>
                <a:srgbClr val="1C4587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C2CE5E-BD25-71D6-19DF-9C122FD27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18" y="1425600"/>
            <a:ext cx="2628954" cy="8944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176A21-C035-5D0B-C214-736EA76E5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210" y="495474"/>
            <a:ext cx="4803572" cy="4018948"/>
          </a:xfrm>
          <a:prstGeom prst="rect">
            <a:avLst/>
          </a:prstGeom>
        </p:spPr>
      </p:pic>
      <p:sp>
        <p:nvSpPr>
          <p:cNvPr id="8" name="Google Shape;67;p15">
            <a:extLst>
              <a:ext uri="{FF2B5EF4-FFF2-40B4-BE49-F238E27FC236}">
                <a16:creationId xmlns:a16="http://schemas.microsoft.com/office/drawing/2014/main" id="{26161A28-BE35-4437-75A5-DB6DAC42D805}"/>
              </a:ext>
            </a:extLst>
          </p:cNvPr>
          <p:cNvSpPr txBox="1">
            <a:spLocks/>
          </p:cNvSpPr>
          <p:nvPr/>
        </p:nvSpPr>
        <p:spPr>
          <a:xfrm>
            <a:off x="5839525" y="89275"/>
            <a:ext cx="19077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990"/>
            </a:pPr>
            <a:r>
              <a:rPr lang="en-US" altLang="ko" sz="1679" b="1" dirty="0" err="1">
                <a:solidFill>
                  <a:schemeClr val="accent4">
                    <a:lumMod val="75000"/>
                  </a:schemeClr>
                </a:solidFill>
              </a:rPr>
              <a:t>Raytracing.hlsl</a:t>
            </a:r>
            <a:endParaRPr lang="en-US" sz="1679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94325" y="303775"/>
            <a:ext cx="1907700" cy="42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ko" sz="1679" b="1" dirty="0">
                <a:solidFill>
                  <a:srgbClr val="1C4587"/>
                </a:solidFill>
              </a:rPr>
              <a:t>Stream</a:t>
            </a:r>
            <a:endParaRPr sz="1679" b="1" dirty="0">
              <a:solidFill>
                <a:srgbClr val="1C4587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ctrTitle"/>
          </p:nvPr>
        </p:nvSpPr>
        <p:spPr>
          <a:xfrm>
            <a:off x="294325" y="637914"/>
            <a:ext cx="7661434" cy="24093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br>
              <a:rPr lang="en-US" altLang="ko" sz="1400" b="1" dirty="0">
                <a:solidFill>
                  <a:srgbClr val="1C4587"/>
                </a:solidFill>
              </a:rPr>
            </a:br>
            <a:r>
              <a:rPr lang="en-US" altLang="ko" sz="1100" b="1" dirty="0">
                <a:solidFill>
                  <a:srgbClr val="1C4587"/>
                </a:solidFill>
              </a:rPr>
              <a:t>		</a:t>
            </a:r>
            <a:r>
              <a:rPr lang="ko-KR" altLang="en-US" sz="1400" b="1" dirty="0" err="1">
                <a:solidFill>
                  <a:srgbClr val="1C4587"/>
                </a:solidFill>
              </a:rPr>
              <a:t>쉐이더</a:t>
            </a:r>
            <a:r>
              <a:rPr lang="ko-KR" altLang="en-US" sz="1400" b="1" dirty="0">
                <a:solidFill>
                  <a:srgbClr val="1C4587"/>
                </a:solidFill>
              </a:rPr>
              <a:t> 출력은 </a:t>
            </a:r>
            <a:r>
              <a:rPr lang="en-US" altLang="ko-KR" sz="1400" b="1" dirty="0">
                <a:solidFill>
                  <a:srgbClr val="1C4587"/>
                </a:solidFill>
              </a:rPr>
              <a:t>UAV(</a:t>
            </a:r>
            <a:r>
              <a:rPr lang="ko-KR" altLang="en-US" sz="1400" b="1" dirty="0" err="1">
                <a:solidFill>
                  <a:srgbClr val="1C4587"/>
                </a:solidFill>
              </a:rPr>
              <a:t>순서없는</a:t>
            </a:r>
            <a:r>
              <a:rPr lang="ko-KR" altLang="en-US" sz="1400" b="1" dirty="0">
                <a:solidFill>
                  <a:srgbClr val="1C4587"/>
                </a:solidFill>
              </a:rPr>
              <a:t> 접근 뷰</a:t>
            </a:r>
            <a:r>
              <a:rPr lang="en-US" altLang="ko-KR" sz="1400" b="1" dirty="0">
                <a:solidFill>
                  <a:srgbClr val="1C4587"/>
                </a:solidFill>
              </a:rPr>
              <a:t>)</a:t>
            </a:r>
            <a:r>
              <a:rPr lang="ko-KR" altLang="en-US" sz="1400" b="1" dirty="0">
                <a:solidFill>
                  <a:srgbClr val="1C4587"/>
                </a:solidFill>
              </a:rPr>
              <a:t>를 통해 색상 결과를 출력한다</a:t>
            </a:r>
            <a:r>
              <a:rPr lang="en-US" altLang="ko-KR" sz="1400" b="1" dirty="0">
                <a:solidFill>
                  <a:srgbClr val="1C4587"/>
                </a:solidFill>
              </a:rPr>
              <a:t>.</a:t>
            </a:r>
            <a:r>
              <a:rPr lang="ko-KR" altLang="en-US" sz="1400" b="1" dirty="0">
                <a:solidFill>
                  <a:srgbClr val="1C4587"/>
                </a:solidFill>
              </a:rPr>
              <a:t> </a:t>
            </a:r>
            <a:br>
              <a:rPr lang="en-US" altLang="ko-KR" sz="1400" b="1" dirty="0">
                <a:solidFill>
                  <a:srgbClr val="1C4587"/>
                </a:solidFill>
              </a:rPr>
            </a:br>
            <a:br>
              <a:rPr lang="ko-KR" altLang="en-US" sz="1400" b="1" dirty="0">
                <a:solidFill>
                  <a:srgbClr val="1C4587"/>
                </a:solidFill>
              </a:rPr>
            </a:br>
            <a:br>
              <a:rPr lang="en-US" altLang="ko-KR" sz="1400" b="1" dirty="0">
                <a:solidFill>
                  <a:srgbClr val="1C4587"/>
                </a:solidFill>
              </a:rPr>
            </a:br>
            <a:r>
              <a:rPr lang="en-US" altLang="ko" sz="1400" b="1" dirty="0">
                <a:solidFill>
                  <a:srgbClr val="1C4587"/>
                </a:solidFill>
              </a:rPr>
              <a:t>- </a:t>
            </a:r>
            <a:r>
              <a:rPr lang="en-US" altLang="ko" sz="1400" b="1" dirty="0">
                <a:solidFill>
                  <a:schemeClr val="accent6">
                    <a:lumMod val="50000"/>
                  </a:schemeClr>
                </a:solidFill>
              </a:rPr>
              <a:t>D3D12_CPU_DESCRIPTOR_HANDLE </a:t>
            </a:r>
            <a:r>
              <a:rPr lang="en-US" altLang="ko" sz="1400" b="1" dirty="0" err="1">
                <a:solidFill>
                  <a:srgbClr val="1C4587"/>
                </a:solidFill>
              </a:rPr>
              <a:t>uavDes</a:t>
            </a:r>
            <a:r>
              <a:rPr lang="en-US" altLang="ko" sz="1400" b="1" dirty="0">
                <a:solidFill>
                  <a:srgbClr val="1C4587"/>
                </a:solidFill>
              </a:rPr>
              <a:t>..</a:t>
            </a:r>
            <a:br>
              <a:rPr lang="en-US" altLang="ko" sz="1400" b="1" dirty="0">
                <a:solidFill>
                  <a:srgbClr val="1C4587"/>
                </a:solidFill>
              </a:rPr>
            </a:br>
            <a:br>
              <a:rPr lang="en-US" altLang="ko" sz="1400" b="1" dirty="0">
                <a:solidFill>
                  <a:srgbClr val="1C4587"/>
                </a:solidFill>
              </a:rPr>
            </a:br>
            <a:r>
              <a:rPr lang="en-US" altLang="ko" sz="1400" b="1" dirty="0">
                <a:solidFill>
                  <a:srgbClr val="1C4587"/>
                </a:solidFill>
              </a:rPr>
              <a:t>- </a:t>
            </a:r>
            <a:r>
              <a:rPr lang="en-US" altLang="ko" sz="1400" b="1" dirty="0">
                <a:solidFill>
                  <a:schemeClr val="accent6">
                    <a:lumMod val="50000"/>
                  </a:schemeClr>
                </a:solidFill>
              </a:rPr>
              <a:t>D3D12_DESCRIPTOR_HEAP_TYPE_CBV_SRV_UAV</a:t>
            </a:r>
            <a:br>
              <a:rPr lang="en-US" altLang="ko" sz="1400" b="1" dirty="0">
                <a:solidFill>
                  <a:srgbClr val="1C4587"/>
                </a:solidFill>
              </a:rPr>
            </a:br>
            <a:br>
              <a:rPr lang="en-US" altLang="ko" sz="1400" b="1" dirty="0">
                <a:solidFill>
                  <a:srgbClr val="1C4587"/>
                </a:solidFill>
              </a:rPr>
            </a:br>
            <a:r>
              <a:rPr lang="en-US" altLang="ko" sz="1400" b="1" dirty="0">
                <a:solidFill>
                  <a:schemeClr val="accent6">
                    <a:lumMod val="50000"/>
                  </a:schemeClr>
                </a:solidFill>
              </a:rPr>
              <a:t>- inline void </a:t>
            </a:r>
            <a:r>
              <a:rPr lang="en-US" altLang="ko" sz="1400" b="1" dirty="0" err="1">
                <a:solidFill>
                  <a:schemeClr val="accent6">
                    <a:lumMod val="50000"/>
                  </a:schemeClr>
                </a:solidFill>
              </a:rPr>
              <a:t>AllocateUAVBuffer</a:t>
            </a:r>
            <a:r>
              <a:rPr lang="en-US" altLang="ko" sz="1400" b="1" dirty="0">
                <a:solidFill>
                  <a:srgbClr val="1C4587"/>
                </a:solidFill>
              </a:rPr>
              <a:t>(*device, </a:t>
            </a:r>
            <a:r>
              <a:rPr lang="en-US" altLang="ko" sz="1400" b="1" dirty="0" err="1">
                <a:solidFill>
                  <a:srgbClr val="1C4587"/>
                </a:solidFill>
              </a:rPr>
              <a:t>buffersize</a:t>
            </a:r>
            <a:r>
              <a:rPr lang="en-US" altLang="ko" sz="1400" b="1" dirty="0">
                <a:solidFill>
                  <a:srgbClr val="1C4587"/>
                </a:solidFill>
              </a:rPr>
              <a:t>,**</a:t>
            </a:r>
            <a:r>
              <a:rPr lang="en-US" altLang="ko" sz="1400" b="1" dirty="0" err="1">
                <a:solidFill>
                  <a:srgbClr val="1C4587"/>
                </a:solidFill>
              </a:rPr>
              <a:t>resourse,resource</a:t>
            </a:r>
            <a:r>
              <a:rPr lang="en-US" altLang="ko" sz="1400" b="1" dirty="0">
                <a:solidFill>
                  <a:srgbClr val="1C4587"/>
                </a:solidFill>
              </a:rPr>
              <a:t> state, name)</a:t>
            </a:r>
            <a:endParaRPr sz="1400" b="1" dirty="0">
              <a:solidFill>
                <a:srgbClr val="1C45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86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94325" y="303775"/>
            <a:ext cx="1907700" cy="42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altLang="ko" sz="1679" b="1" dirty="0">
                <a:solidFill>
                  <a:srgbClr val="1C4587"/>
                </a:solidFill>
              </a:rPr>
              <a:t>Stream</a:t>
            </a:r>
            <a:endParaRPr sz="1679" b="1" dirty="0">
              <a:solidFill>
                <a:srgbClr val="1C4587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ctrTitle"/>
          </p:nvPr>
        </p:nvSpPr>
        <p:spPr>
          <a:xfrm>
            <a:off x="294325" y="637914"/>
            <a:ext cx="7661434" cy="24093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br>
              <a:rPr lang="en-US" altLang="ko" sz="1400" b="1" dirty="0">
                <a:solidFill>
                  <a:srgbClr val="1C4587"/>
                </a:solidFill>
              </a:rPr>
            </a:br>
            <a:r>
              <a:rPr lang="en-US" altLang="ko" sz="1100" b="1" dirty="0">
                <a:solidFill>
                  <a:srgbClr val="1C4587"/>
                </a:solidFill>
              </a:rPr>
              <a:t>		</a:t>
            </a:r>
            <a:r>
              <a:rPr lang="ko-KR" altLang="en-US" sz="1400" b="1" dirty="0" err="1">
                <a:solidFill>
                  <a:srgbClr val="1C4587"/>
                </a:solidFill>
              </a:rPr>
              <a:t>쉐이더</a:t>
            </a:r>
            <a:r>
              <a:rPr lang="ko-KR" altLang="en-US" sz="1400" b="1" dirty="0">
                <a:solidFill>
                  <a:srgbClr val="1C4587"/>
                </a:solidFill>
              </a:rPr>
              <a:t> 출력은 </a:t>
            </a:r>
            <a:r>
              <a:rPr lang="en-US" altLang="ko-KR" sz="1400" b="1" dirty="0">
                <a:solidFill>
                  <a:srgbClr val="1C4587"/>
                </a:solidFill>
              </a:rPr>
              <a:t>UAV(</a:t>
            </a:r>
            <a:r>
              <a:rPr lang="ko-KR" altLang="en-US" sz="1400" b="1" dirty="0" err="1">
                <a:solidFill>
                  <a:srgbClr val="1C4587"/>
                </a:solidFill>
              </a:rPr>
              <a:t>순서없는</a:t>
            </a:r>
            <a:r>
              <a:rPr lang="ko-KR" altLang="en-US" sz="1400" b="1" dirty="0">
                <a:solidFill>
                  <a:srgbClr val="1C4587"/>
                </a:solidFill>
              </a:rPr>
              <a:t> 접근 뷰</a:t>
            </a:r>
            <a:r>
              <a:rPr lang="en-US" altLang="ko-KR" sz="1400" b="1" dirty="0">
                <a:solidFill>
                  <a:srgbClr val="1C4587"/>
                </a:solidFill>
              </a:rPr>
              <a:t>)</a:t>
            </a:r>
            <a:r>
              <a:rPr lang="ko-KR" altLang="en-US" sz="1400" b="1" dirty="0">
                <a:solidFill>
                  <a:srgbClr val="1C4587"/>
                </a:solidFill>
              </a:rPr>
              <a:t>를 통해 색상 결과를 출력한다</a:t>
            </a:r>
            <a:r>
              <a:rPr lang="en-US" altLang="ko-KR" sz="1400" b="1" dirty="0">
                <a:solidFill>
                  <a:srgbClr val="1C4587"/>
                </a:solidFill>
              </a:rPr>
              <a:t>.</a:t>
            </a:r>
            <a:r>
              <a:rPr lang="ko-KR" altLang="en-US" sz="1400" b="1" dirty="0">
                <a:solidFill>
                  <a:srgbClr val="1C4587"/>
                </a:solidFill>
              </a:rPr>
              <a:t> </a:t>
            </a:r>
            <a:br>
              <a:rPr lang="en-US" altLang="ko-KR" sz="1400" b="1" dirty="0">
                <a:solidFill>
                  <a:srgbClr val="1C4587"/>
                </a:solidFill>
              </a:rPr>
            </a:br>
            <a:br>
              <a:rPr lang="ko-KR" altLang="en-US" sz="1400" b="1" dirty="0">
                <a:solidFill>
                  <a:srgbClr val="1C4587"/>
                </a:solidFill>
              </a:rPr>
            </a:br>
            <a:br>
              <a:rPr lang="en-US" altLang="ko-KR" sz="1400" b="1" dirty="0">
                <a:solidFill>
                  <a:srgbClr val="1C4587"/>
                </a:solidFill>
              </a:rPr>
            </a:br>
            <a:r>
              <a:rPr lang="en-US" altLang="ko" sz="1400" b="1" dirty="0">
                <a:solidFill>
                  <a:srgbClr val="1C4587"/>
                </a:solidFill>
              </a:rPr>
              <a:t>- </a:t>
            </a:r>
            <a:r>
              <a:rPr lang="en-US" altLang="ko" sz="1400" b="1" dirty="0">
                <a:solidFill>
                  <a:schemeClr val="accent6">
                    <a:lumMod val="50000"/>
                  </a:schemeClr>
                </a:solidFill>
              </a:rPr>
              <a:t>D3D12_CPU_DESCRIPTOR_HANDLE </a:t>
            </a:r>
            <a:r>
              <a:rPr lang="en-US" altLang="ko" sz="1400" b="1" dirty="0" err="1">
                <a:solidFill>
                  <a:srgbClr val="1C4587"/>
                </a:solidFill>
              </a:rPr>
              <a:t>uavDes</a:t>
            </a:r>
            <a:r>
              <a:rPr lang="en-US" altLang="ko" sz="1400" b="1" dirty="0">
                <a:solidFill>
                  <a:srgbClr val="1C4587"/>
                </a:solidFill>
              </a:rPr>
              <a:t>..</a:t>
            </a:r>
            <a:br>
              <a:rPr lang="en-US" altLang="ko" sz="1400" b="1" dirty="0">
                <a:solidFill>
                  <a:srgbClr val="1C4587"/>
                </a:solidFill>
              </a:rPr>
            </a:br>
            <a:br>
              <a:rPr lang="en-US" altLang="ko" sz="1400" b="1" dirty="0">
                <a:solidFill>
                  <a:srgbClr val="1C4587"/>
                </a:solidFill>
              </a:rPr>
            </a:br>
            <a:r>
              <a:rPr lang="en-US" altLang="ko" sz="1400" b="1" dirty="0">
                <a:solidFill>
                  <a:srgbClr val="1C4587"/>
                </a:solidFill>
              </a:rPr>
              <a:t>- </a:t>
            </a:r>
            <a:r>
              <a:rPr lang="en-US" altLang="ko" sz="1400" b="1" dirty="0">
                <a:solidFill>
                  <a:schemeClr val="accent6">
                    <a:lumMod val="50000"/>
                  </a:schemeClr>
                </a:solidFill>
              </a:rPr>
              <a:t>D3D12_DESCRIPTOR_HEAP_TYPE_CBV_SRV_UAV</a:t>
            </a:r>
            <a:br>
              <a:rPr lang="en-US" altLang="ko" sz="1400" b="1" dirty="0">
                <a:solidFill>
                  <a:srgbClr val="1C4587"/>
                </a:solidFill>
              </a:rPr>
            </a:br>
            <a:br>
              <a:rPr lang="en-US" altLang="ko" sz="1400" b="1" dirty="0">
                <a:solidFill>
                  <a:srgbClr val="1C4587"/>
                </a:solidFill>
              </a:rPr>
            </a:br>
            <a:r>
              <a:rPr lang="en-US" altLang="ko" sz="1400" b="1" dirty="0">
                <a:solidFill>
                  <a:schemeClr val="accent6">
                    <a:lumMod val="50000"/>
                  </a:schemeClr>
                </a:solidFill>
              </a:rPr>
              <a:t>- inline void </a:t>
            </a:r>
            <a:r>
              <a:rPr lang="en-US" altLang="ko" sz="1400" b="1" dirty="0" err="1">
                <a:solidFill>
                  <a:schemeClr val="accent6">
                    <a:lumMod val="50000"/>
                  </a:schemeClr>
                </a:solidFill>
              </a:rPr>
              <a:t>AllocateUAVBuffer</a:t>
            </a:r>
            <a:r>
              <a:rPr lang="en-US" altLang="ko" sz="1400" b="1" dirty="0">
                <a:solidFill>
                  <a:srgbClr val="1C4587"/>
                </a:solidFill>
              </a:rPr>
              <a:t>(*device, </a:t>
            </a:r>
            <a:r>
              <a:rPr lang="en-US" altLang="ko" sz="1400" b="1" dirty="0" err="1">
                <a:solidFill>
                  <a:srgbClr val="1C4587"/>
                </a:solidFill>
              </a:rPr>
              <a:t>buffersize</a:t>
            </a:r>
            <a:r>
              <a:rPr lang="en-US" altLang="ko" sz="1400" b="1" dirty="0">
                <a:solidFill>
                  <a:srgbClr val="1C4587"/>
                </a:solidFill>
              </a:rPr>
              <a:t>,**</a:t>
            </a:r>
            <a:r>
              <a:rPr lang="en-US" altLang="ko" sz="1400" b="1" dirty="0" err="1">
                <a:solidFill>
                  <a:srgbClr val="1C4587"/>
                </a:solidFill>
              </a:rPr>
              <a:t>resourse,resource</a:t>
            </a:r>
            <a:r>
              <a:rPr lang="en-US" altLang="ko" sz="1400" b="1" dirty="0">
                <a:solidFill>
                  <a:srgbClr val="1C4587"/>
                </a:solidFill>
              </a:rPr>
              <a:t> state, name)</a:t>
            </a:r>
            <a:endParaRPr sz="1400" b="1" dirty="0">
              <a:solidFill>
                <a:srgbClr val="1C45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4635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화면 슬라이드 쇼(16:9)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RayTracing with DirectX 12  XD Intro&amp;AccelerationStructure</vt:lpstr>
      <vt:lpstr>Scheduilling</vt:lpstr>
      <vt:lpstr>Ray</vt:lpstr>
      <vt:lpstr>Stream</vt:lpstr>
      <vt:lpstr>Stream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RayTracing with DirectX 12  XD Intro&amp;AccelerationStructure</dc:title>
  <cp:lastModifiedBy>허재성(2018180046)</cp:lastModifiedBy>
  <cp:revision>1</cp:revision>
  <dcterms:modified xsi:type="dcterms:W3CDTF">2023-01-20T14:41:45Z</dcterms:modified>
</cp:coreProperties>
</file>