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ldStandardT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8f18290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8f18290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8f18290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8f18290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6b7ead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6b7ea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8f1836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8f1836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c6b7ead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c6b7ead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c6b7ead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c6b7ead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f18290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f18290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f18290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f18290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8f18290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8f18290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drive.google.com/file/d/1hrKTxlKXrczD0Nasy1bAJa7kihcOZPvZ/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drive.google.com/file/d/1R37MdZuJI4vCvyvjGbl6yYsCSm5x-p3Q/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555650"/>
            <a:ext cx="8222100" cy="163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Video call Application(WebRTC) with audio driven talking head generation</a:t>
            </a:r>
            <a:endParaRPr sz="3000"/>
          </a:p>
        </p:txBody>
      </p:sp>
      <p:sp>
        <p:nvSpPr>
          <p:cNvPr id="68" name="Google Shape;68;p13"/>
          <p:cNvSpPr txBox="1"/>
          <p:nvPr>
            <p:ph idx="1" type="subTitle"/>
          </p:nvPr>
        </p:nvSpPr>
        <p:spPr>
          <a:xfrm>
            <a:off x="390525" y="3282125"/>
            <a:ext cx="8222100" cy="17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Group-15</a:t>
            </a:r>
            <a:br>
              <a:rPr lang="en" sz="1600"/>
            </a:br>
            <a:r>
              <a:rPr lang="en" sz="1600"/>
              <a:t>Group Members:</a:t>
            </a:r>
            <a:br>
              <a:rPr lang="en" sz="1600"/>
            </a:br>
            <a:r>
              <a:rPr lang="en" sz="1600"/>
              <a:t>Srikar Chamarthy</a:t>
            </a:r>
            <a:endParaRPr sz="1600"/>
          </a:p>
          <a:p>
            <a:pPr indent="0" lvl="0" marL="0" rtl="0" algn="l">
              <a:spcBef>
                <a:spcPts val="0"/>
              </a:spcBef>
              <a:spcAft>
                <a:spcPts val="0"/>
              </a:spcAft>
              <a:buNone/>
            </a:pPr>
            <a:r>
              <a:rPr lang="en" sz="1600"/>
              <a:t>Aravind Pabbisetty</a:t>
            </a:r>
            <a:endParaRPr sz="1600"/>
          </a:p>
          <a:p>
            <a:pPr indent="0" lvl="0" marL="0" rtl="0" algn="l">
              <a:spcBef>
                <a:spcPts val="0"/>
              </a:spcBef>
              <a:spcAft>
                <a:spcPts val="0"/>
              </a:spcAft>
              <a:buNone/>
            </a:pPr>
            <a:r>
              <a:rPr lang="en" sz="1600"/>
              <a:t>Aneela Gannarapu</a:t>
            </a:r>
            <a:endParaRPr sz="1600"/>
          </a:p>
          <a:p>
            <a:pPr indent="0" lvl="0" marL="0" rtl="0" algn="l">
              <a:spcBef>
                <a:spcPts val="0"/>
              </a:spcBef>
              <a:spcAft>
                <a:spcPts val="0"/>
              </a:spcAft>
              <a:buNone/>
            </a:pPr>
            <a:r>
              <a:rPr lang="en" sz="1600"/>
              <a:t>Sai Kiran Reddy Bokka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2" name="Google Shape;122;p22"/>
          <p:cNvSpPr txBox="1"/>
          <p:nvPr>
            <p:ph idx="1" type="body"/>
          </p:nvPr>
        </p:nvSpPr>
        <p:spPr>
          <a:xfrm>
            <a:off x="471900" y="1919075"/>
            <a:ext cx="8222100" cy="30177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Old Standard TT"/>
              <a:buChar char="●"/>
            </a:pPr>
            <a:r>
              <a:rPr lang="en" sz="1600">
                <a:solidFill>
                  <a:srgbClr val="000000"/>
                </a:solidFill>
              </a:rPr>
              <a:t>We were facing difficulty with video call transmission on both the clients during second iteration, later we resolved this by trying out all the possible options with webrtc streamers,stun servers and ICE candidates.Finally Streamlit-server-state is used to create a separate session and this is used to establish connection between the clients.(</a:t>
            </a:r>
            <a:r>
              <a:rPr b="1" lang="en" sz="1600">
                <a:solidFill>
                  <a:srgbClr val="000000"/>
                </a:solidFill>
              </a:rPr>
              <a:t>Resolved</a:t>
            </a:r>
            <a:r>
              <a:rPr lang="en" sz="1600">
                <a:solidFill>
                  <a:srgbClr val="000000"/>
                </a:solidFill>
              </a:rPr>
              <a:t>)</a:t>
            </a:r>
            <a:endParaRPr sz="1600">
              <a:solidFill>
                <a:srgbClr val="000000"/>
              </a:solidFill>
            </a:endParaRPr>
          </a:p>
          <a:p>
            <a:pPr indent="-330200" lvl="0" marL="457200" rtl="0" algn="just">
              <a:spcBef>
                <a:spcPts val="0"/>
              </a:spcBef>
              <a:spcAft>
                <a:spcPts val="0"/>
              </a:spcAft>
              <a:buClr>
                <a:srgbClr val="000000"/>
              </a:buClr>
              <a:buSzPts val="1600"/>
              <a:buFont typeface="Old Standard TT"/>
              <a:buChar char="●"/>
            </a:pPr>
            <a:r>
              <a:rPr lang="en" sz="1600">
                <a:solidFill>
                  <a:srgbClr val="000000"/>
                </a:solidFill>
              </a:rPr>
              <a:t>Integration of model with video call application brought us many challenges right from input reception to the module dependencies.This library dependency was addressed by trying in multiple windows versions along with other operating systems and we were finally able to locate the file dependency and continued the development.(</a:t>
            </a:r>
            <a:r>
              <a:rPr b="1" lang="en" sz="1600">
                <a:solidFill>
                  <a:srgbClr val="000000"/>
                </a:solidFill>
              </a:rPr>
              <a:t>Resolved</a:t>
            </a:r>
            <a:r>
              <a:rPr lang="en" sz="1600">
                <a:solidFill>
                  <a:srgbClr val="000000"/>
                </a:solidFill>
              </a:rPr>
              <a:t>)</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28" name="Google Shape;128;p23"/>
          <p:cNvSpPr txBox="1"/>
          <p:nvPr>
            <p:ph idx="1" type="body"/>
          </p:nvPr>
        </p:nvSpPr>
        <p:spPr>
          <a:xfrm>
            <a:off x="471900" y="1919075"/>
            <a:ext cx="8222100" cy="30177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We encountered another challenge as the model is developed to run on GPU using CUDA, which uses the  GPUs for general-purpose processing. However,we encountered issues with the CUDA configuration, which prevented the model from running on the GPU.To address this issue, we decided to switch to running the model on a CPU instead of a GPU.</a:t>
            </a:r>
            <a:r>
              <a:rPr b="1" lang="en" sz="1600">
                <a:solidFill>
                  <a:srgbClr val="000000"/>
                </a:solidFill>
              </a:rPr>
              <a:t>(Resolved)</a:t>
            </a:r>
            <a:endParaRPr b="1" sz="1600">
              <a:solidFill>
                <a:srgbClr val="000000"/>
              </a:solidFill>
            </a:endParaRPr>
          </a:p>
          <a:p>
            <a:pPr indent="-330200" lvl="0" marL="457200" rtl="0" algn="just">
              <a:spcBef>
                <a:spcPts val="200"/>
              </a:spcBef>
              <a:spcAft>
                <a:spcPts val="0"/>
              </a:spcAft>
              <a:buClr>
                <a:srgbClr val="000000"/>
              </a:buClr>
              <a:buSzPts val="1600"/>
              <a:buChar char="●"/>
            </a:pPr>
            <a:r>
              <a:rPr lang="en" sz="1600">
                <a:solidFill>
                  <a:srgbClr val="000000"/>
                </a:solidFill>
              </a:rPr>
              <a:t>The other challenge is combining the stream of audio frames to the model as our model is only accepting a complete audio file in .wav format.The catch is here to modify the ML model so that it accepts the continuous frames of audio in accordance to the input stream.Tried multiple ways: Queues, DeepFake, Faceswap. </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Time Face Swap</a:t>
            </a:r>
            <a:endParaRPr/>
          </a:p>
        </p:txBody>
      </p:sp>
      <p:sp>
        <p:nvSpPr>
          <p:cNvPr id="134" name="Google Shape;134;p24"/>
          <p:cNvSpPr txBox="1"/>
          <p:nvPr>
            <p:ph idx="1" type="body"/>
          </p:nvPr>
        </p:nvSpPr>
        <p:spPr>
          <a:xfrm>
            <a:off x="471900" y="1919075"/>
            <a:ext cx="7531200" cy="287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rPr>
              <a:t>A video call application with minimum</a:t>
            </a:r>
            <a:r>
              <a:rPr lang="en">
                <a:solidFill>
                  <a:srgbClr val="000000"/>
                </a:solidFill>
              </a:rPr>
              <a:t> functionalities such as turning off the webcam or muting the audio</a:t>
            </a:r>
            <a:r>
              <a:rPr lang="en">
                <a:solidFill>
                  <a:srgbClr val="000000"/>
                </a:solidFill>
              </a:rPr>
              <a:t> has been created with the help of </a:t>
            </a:r>
            <a:r>
              <a:rPr lang="en">
                <a:solidFill>
                  <a:srgbClr val="000000"/>
                </a:solidFill>
              </a:rPr>
              <a:t>streamlit and streamlit-webrtc </a:t>
            </a:r>
            <a:r>
              <a:rPr lang="en">
                <a:solidFill>
                  <a:srgbClr val="000000"/>
                </a:solidFill>
              </a:rPr>
              <a:t>that allows two clients to communicate and swap faces using a selected image via media pipe.The call user interface consists of two webrtc streamers, one for sending and the other for receiving. The WebRTC protocol, streamlit_server_state, Stun server, and Ice candidates are used to establish a connection between the two clients. A streamlit session is created, and when the users click the start button, the video and audio are transmitted between the two clients. Users on the call can select an image and swap their face with the selected image in real-time. Once the user stops the webrtc streamer, the transmission ends and the call terminates.</a:t>
            </a:r>
            <a:endParaRPr>
              <a:solidFill>
                <a:srgbClr val="000000"/>
              </a:solidFill>
            </a:endParaRPr>
          </a:p>
          <a:p>
            <a:pPr indent="0" lvl="0" marL="0" rtl="0" algn="ctr">
              <a:spcBef>
                <a:spcPts val="0"/>
              </a:spcBef>
              <a:spcAft>
                <a:spcPts val="1600"/>
              </a:spcAft>
              <a:buNone/>
            </a:pPr>
            <a:r>
              <a:t/>
            </a:r>
            <a:endParaRPr b="1"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Demo</a:t>
            </a:r>
            <a:endParaRPr/>
          </a:p>
        </p:txBody>
      </p:sp>
      <p:pic>
        <p:nvPicPr>
          <p:cNvPr id="140" name="Google Shape;140;p25"/>
          <p:cNvPicPr preferRelativeResize="0"/>
          <p:nvPr/>
        </p:nvPicPr>
        <p:blipFill>
          <a:blip r:embed="rId3">
            <a:alphaModFix/>
          </a:blip>
          <a:stretch>
            <a:fillRect/>
          </a:stretch>
        </p:blipFill>
        <p:spPr>
          <a:xfrm>
            <a:off x="4954650" y="811750"/>
            <a:ext cx="3641825" cy="352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226075" y="296750"/>
            <a:ext cx="2808000" cy="43326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Demos involved</a:t>
            </a:r>
            <a:endParaRPr b="1" sz="3000"/>
          </a:p>
        </p:txBody>
      </p:sp>
      <p:sp>
        <p:nvSpPr>
          <p:cNvPr id="146" name="Google Shape;146;p26"/>
          <p:cNvSpPr txBox="1"/>
          <p:nvPr/>
        </p:nvSpPr>
        <p:spPr>
          <a:xfrm>
            <a:off x="3372050" y="1204950"/>
            <a:ext cx="5287500" cy="2670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Talking Head Generation using MakeItTalk</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Real Time FaceSwap using Mediapipe</a:t>
            </a:r>
            <a:endParaRPr sz="1800">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Video Outputs(Audio Driven Talking head):</a:t>
            </a:r>
            <a:endParaRPr b="1"/>
          </a:p>
        </p:txBody>
      </p:sp>
      <p:pic>
        <p:nvPicPr>
          <p:cNvPr id="152" name="Google Shape;152;p27" title="video1154295658_AdobeExpress_AdobeExpress.mp4">
            <a:hlinkClick r:id="rId3"/>
          </p:cNvPr>
          <p:cNvPicPr preferRelativeResize="0"/>
          <p:nvPr/>
        </p:nvPicPr>
        <p:blipFill>
          <a:blip r:embed="rId4">
            <a:alphaModFix/>
          </a:blip>
          <a:stretch>
            <a:fillRect/>
          </a:stretch>
        </p:blipFill>
        <p:spPr>
          <a:xfrm>
            <a:off x="152400" y="771450"/>
            <a:ext cx="8991600" cy="674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Real Time Face Swap</a:t>
            </a:r>
            <a:endParaRPr b="1"/>
          </a:p>
        </p:txBody>
      </p:sp>
      <p:pic>
        <p:nvPicPr>
          <p:cNvPr id="158" name="Google Shape;158;p28" title="video1671459268.mp4">
            <a:hlinkClick r:id="rId3"/>
          </p:cNvPr>
          <p:cNvPicPr preferRelativeResize="0"/>
          <p:nvPr/>
        </p:nvPicPr>
        <p:blipFill>
          <a:blip r:embed="rId4">
            <a:alphaModFix/>
          </a:blip>
          <a:stretch>
            <a:fillRect/>
          </a:stretch>
        </p:blipFill>
        <p:spPr>
          <a:xfrm>
            <a:off x="0" y="771450"/>
            <a:ext cx="8781625" cy="437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90250" y="488250"/>
            <a:ext cx="8349000" cy="42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Conclusion</a:t>
            </a:r>
            <a:br>
              <a:rPr lang="en" sz="3000"/>
            </a:br>
            <a:br>
              <a:rPr lang="en" sz="3000"/>
            </a:br>
            <a:r>
              <a:rPr lang="en" sz="1800">
                <a:latin typeface="Old Standard TT"/>
                <a:ea typeface="Old Standard TT"/>
                <a:cs typeface="Old Standard TT"/>
                <a:sym typeface="Old Standard TT"/>
              </a:rPr>
              <a:t>A two-client video call application is built using Streamlit-WebRTC then the ML model is executed and thereby real time </a:t>
            </a:r>
            <a:r>
              <a:rPr lang="en" sz="1800">
                <a:latin typeface="Old Standard TT"/>
                <a:ea typeface="Old Standard TT"/>
                <a:cs typeface="Old Standard TT"/>
                <a:sym typeface="Old Standard TT"/>
              </a:rPr>
              <a:t>transmission</a:t>
            </a:r>
            <a:r>
              <a:rPr lang="en" sz="1800">
                <a:latin typeface="Old Standard TT"/>
                <a:ea typeface="Old Standard TT"/>
                <a:cs typeface="Old Standard TT"/>
                <a:sym typeface="Old Standard TT"/>
              </a:rPr>
              <a:t> is </a:t>
            </a:r>
            <a:r>
              <a:rPr lang="en" sz="1800">
                <a:latin typeface="Old Standard TT"/>
                <a:ea typeface="Old Standard TT"/>
                <a:cs typeface="Old Standard TT"/>
                <a:sym typeface="Old Standard TT"/>
              </a:rPr>
              <a:t>achieved.</a:t>
            </a:r>
            <a:r>
              <a:rPr lang="en" sz="1800">
                <a:latin typeface="Old Standard TT"/>
                <a:ea typeface="Old Standard TT"/>
                <a:cs typeface="Old Standard TT"/>
                <a:sym typeface="Old Standard TT"/>
              </a:rPr>
              <a:t> </a:t>
            </a:r>
            <a:r>
              <a:rPr lang="en" sz="1800">
                <a:latin typeface="Old Standard TT"/>
                <a:ea typeface="Old Standard TT"/>
                <a:cs typeface="Old Standard TT"/>
                <a:sym typeface="Old Standard TT"/>
              </a:rPr>
              <a:t>We have gained knowledge on WebRTC,Streamlit and also deployment of ML model in real-time environment.</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226075" y="357800"/>
            <a:ext cx="2808000" cy="466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pic>
        <p:nvPicPr>
          <p:cNvPr id="169" name="Google Shape;169;p30"/>
          <p:cNvPicPr preferRelativeResize="0"/>
          <p:nvPr/>
        </p:nvPicPr>
        <p:blipFill>
          <a:blip r:embed="rId3">
            <a:alphaModFix/>
          </a:blip>
          <a:stretch>
            <a:fillRect/>
          </a:stretch>
        </p:blipFill>
        <p:spPr>
          <a:xfrm>
            <a:off x="3291125" y="0"/>
            <a:ext cx="5852874" cy="2769575"/>
          </a:xfrm>
          <a:prstGeom prst="rect">
            <a:avLst/>
          </a:prstGeom>
          <a:noFill/>
          <a:ln>
            <a:noFill/>
          </a:ln>
        </p:spPr>
      </p:pic>
      <p:pic>
        <p:nvPicPr>
          <p:cNvPr id="170" name="Google Shape;170;p30"/>
          <p:cNvPicPr preferRelativeResize="0"/>
          <p:nvPr/>
        </p:nvPicPr>
        <p:blipFill>
          <a:blip r:embed="rId4">
            <a:alphaModFix/>
          </a:blip>
          <a:stretch>
            <a:fillRect/>
          </a:stretch>
        </p:blipFill>
        <p:spPr>
          <a:xfrm>
            <a:off x="3291125" y="2769575"/>
            <a:ext cx="5852875" cy="237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359675"/>
            <a:ext cx="8222100" cy="42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Contents</a:t>
            </a:r>
            <a:br>
              <a:rPr lang="en" sz="3600"/>
            </a:br>
            <a:endParaRPr sz="1400"/>
          </a:p>
          <a:p>
            <a:pPr indent="-342900" lvl="0" marL="457200" rtl="0" algn="l">
              <a:spcBef>
                <a:spcPts val="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Motivation</a:t>
            </a:r>
            <a:endParaRPr sz="1800"/>
          </a:p>
          <a:p>
            <a:pPr indent="-342900" lvl="0" marL="457200" rtl="0" algn="l">
              <a:spcBef>
                <a:spcPts val="0"/>
              </a:spcBef>
              <a:spcAft>
                <a:spcPts val="0"/>
              </a:spcAft>
              <a:buSzPts val="1800"/>
              <a:buChar char="●"/>
            </a:pPr>
            <a:r>
              <a:rPr lang="en" sz="1800"/>
              <a:t>Key Components and MileStones</a:t>
            </a:r>
            <a:endParaRPr sz="1800"/>
          </a:p>
          <a:p>
            <a:pPr indent="-342900" lvl="0" marL="457200" rtl="0" algn="l">
              <a:spcBef>
                <a:spcPts val="0"/>
              </a:spcBef>
              <a:spcAft>
                <a:spcPts val="0"/>
              </a:spcAft>
              <a:buSzPts val="1800"/>
              <a:buChar char="●"/>
            </a:pPr>
            <a:r>
              <a:rPr lang="en" sz="1800"/>
              <a:t>Architecture</a:t>
            </a:r>
            <a:endParaRPr sz="1800"/>
          </a:p>
          <a:p>
            <a:pPr indent="-342900" lvl="0" marL="457200" rtl="0" algn="l">
              <a:spcBef>
                <a:spcPts val="0"/>
              </a:spcBef>
              <a:spcAft>
                <a:spcPts val="0"/>
              </a:spcAft>
              <a:buSzPts val="1800"/>
              <a:buChar char="●"/>
            </a:pPr>
            <a:r>
              <a:rPr lang="en" sz="1800"/>
              <a:t>Requirements</a:t>
            </a:r>
            <a:endParaRPr sz="1800"/>
          </a:p>
          <a:p>
            <a:pPr indent="-342900" lvl="0" marL="457200" rtl="0" algn="l">
              <a:spcBef>
                <a:spcPts val="0"/>
              </a:spcBef>
              <a:spcAft>
                <a:spcPts val="0"/>
              </a:spcAft>
              <a:buSzPts val="1800"/>
              <a:buChar char="●"/>
            </a:pPr>
            <a:r>
              <a:rPr lang="en" sz="1800"/>
              <a:t>Challenges</a:t>
            </a:r>
            <a:endParaRPr sz="1800"/>
          </a:p>
          <a:p>
            <a:pPr indent="-342900" lvl="0" marL="457200" rtl="0" algn="l">
              <a:spcBef>
                <a:spcPts val="0"/>
              </a:spcBef>
              <a:spcAft>
                <a:spcPts val="0"/>
              </a:spcAft>
              <a:buSzPts val="1800"/>
              <a:buChar char="●"/>
            </a:pPr>
            <a:r>
              <a:rPr lang="en" sz="1800"/>
              <a:t>Real Time Face Swap</a:t>
            </a:r>
            <a:endParaRPr sz="1800"/>
          </a:p>
          <a:p>
            <a:pPr indent="-342900" lvl="0" marL="457200" rtl="0" algn="l">
              <a:spcBef>
                <a:spcPts val="0"/>
              </a:spcBef>
              <a:spcAft>
                <a:spcPts val="0"/>
              </a:spcAft>
              <a:buSzPts val="1800"/>
              <a:buChar char="●"/>
            </a:pPr>
            <a:r>
              <a:rPr lang="en" sz="1800"/>
              <a:t>Project Demo</a:t>
            </a:r>
            <a:endParaRPr sz="1800"/>
          </a:p>
          <a:p>
            <a:pPr indent="-342900" lvl="0" marL="457200" rtl="0" algn="l">
              <a:spcBef>
                <a:spcPts val="0"/>
              </a:spcBef>
              <a:spcAft>
                <a:spcPts val="0"/>
              </a:spcAft>
              <a:buSzPts val="1800"/>
              <a:buChar char="●"/>
            </a:pPr>
            <a:r>
              <a:rPr lang="en" sz="1800"/>
              <a:t>Conclusion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b="1" lang="en" sz="1600">
                <a:solidFill>
                  <a:srgbClr val="000000"/>
                </a:solidFill>
              </a:rPr>
              <a:t>The project is centered on a video call, where it involves both the sender and receiver.</a:t>
            </a:r>
            <a:endParaRPr b="1" sz="1600">
              <a:solidFill>
                <a:srgbClr val="000000"/>
              </a:solidFill>
            </a:endParaRPr>
          </a:p>
          <a:p>
            <a:pPr indent="-330200" lvl="0" marL="457200" rtl="0" algn="just">
              <a:spcBef>
                <a:spcPts val="0"/>
              </a:spcBef>
              <a:spcAft>
                <a:spcPts val="0"/>
              </a:spcAft>
              <a:buClr>
                <a:srgbClr val="000000"/>
              </a:buClr>
              <a:buSzPts val="1600"/>
              <a:buChar char="●"/>
            </a:pPr>
            <a:r>
              <a:rPr b="1" lang="en" sz="1600">
                <a:solidFill>
                  <a:srgbClr val="000000"/>
                </a:solidFill>
              </a:rPr>
              <a:t>The video call application involves masking of the caller with the chosen image, and then the image replicates the way caller speaks and this can be referred to as talking head.</a:t>
            </a:r>
            <a:endParaRPr b="1" sz="1600">
              <a:solidFill>
                <a:srgbClr val="000000"/>
              </a:solidFill>
            </a:endParaRPr>
          </a:p>
          <a:p>
            <a:pPr indent="-330200" lvl="0" marL="457200" rtl="0" algn="just">
              <a:spcBef>
                <a:spcPts val="0"/>
              </a:spcBef>
              <a:spcAft>
                <a:spcPts val="0"/>
              </a:spcAft>
              <a:buClr>
                <a:srgbClr val="000000"/>
              </a:buClr>
              <a:buSzPts val="1600"/>
              <a:buChar char="●"/>
            </a:pPr>
            <a:r>
              <a:rPr b="1" lang="en" sz="1600">
                <a:solidFill>
                  <a:srgbClr val="000000"/>
                </a:solidFill>
              </a:rPr>
              <a:t>To protect the privacy of the callers the application changes the face of callers to a selected well known character.</a:t>
            </a:r>
            <a:endParaRPr b="1" sz="1600">
              <a:solidFill>
                <a:srgbClr val="000000"/>
              </a:solidFill>
            </a:endParaRPr>
          </a:p>
          <a:p>
            <a:pPr indent="0" lvl="0" marL="0" rtl="0" algn="just">
              <a:spcBef>
                <a:spcPts val="1600"/>
              </a:spcBef>
              <a:spcAft>
                <a:spcPts val="1600"/>
              </a:spcAft>
              <a:buNone/>
            </a:pPr>
            <a:r>
              <a:t/>
            </a:r>
            <a:endParaRPr sz="1600">
              <a:solidFill>
                <a:srgbClr val="000000"/>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5" name="Google Shape;85;p16"/>
          <p:cNvSpPr txBox="1"/>
          <p:nvPr>
            <p:ph idx="1" type="body"/>
          </p:nvPr>
        </p:nvSpPr>
        <p:spPr>
          <a:xfrm>
            <a:off x="471900" y="1929250"/>
            <a:ext cx="7531200" cy="2873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rPr>
              <a:t>The driving force behind this idea is to minimize the </a:t>
            </a:r>
            <a:r>
              <a:rPr lang="en" sz="1800">
                <a:solidFill>
                  <a:srgbClr val="000000"/>
                </a:solidFill>
              </a:rPr>
              <a:t>interruptions and disturbances</a:t>
            </a:r>
            <a:r>
              <a:rPr lang="en" sz="1800">
                <a:solidFill>
                  <a:srgbClr val="000000"/>
                </a:solidFill>
              </a:rPr>
              <a:t> faced during online meetings due to low bandwidth in video calls.Transmitting entire video requires large amount of bandwidth when compared to audio. The application </a:t>
            </a:r>
            <a:r>
              <a:rPr lang="en" sz="1800">
                <a:solidFill>
                  <a:srgbClr val="000000"/>
                </a:solidFill>
              </a:rPr>
              <a:t>transmits</a:t>
            </a:r>
            <a:r>
              <a:rPr lang="en" sz="1800">
                <a:solidFill>
                  <a:srgbClr val="000000"/>
                </a:solidFill>
              </a:rPr>
              <a:t> only audio there by consuming less network bandwidth. Hence it provides a medium of communication with less </a:t>
            </a:r>
            <a:r>
              <a:rPr lang="en" sz="1800">
                <a:solidFill>
                  <a:srgbClr val="000000"/>
                </a:solidFill>
              </a:rPr>
              <a:t>bandwidth</a:t>
            </a:r>
            <a:r>
              <a:rPr lang="en" sz="1800">
                <a:solidFill>
                  <a:srgbClr val="000000"/>
                </a:solidFill>
              </a:rPr>
              <a:t>.</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Char char="●"/>
            </a:pPr>
            <a:r>
              <a:rPr lang="en" sz="1600">
                <a:solidFill>
                  <a:srgbClr val="000000"/>
                </a:solidFill>
              </a:rPr>
              <a:t>We began with first iteration where we installed all the required libraries,created virtual environments, experimented with multiple components of webRTC, Streamlit and also decided to chose MakeItTalk as our ML model for the project.</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Later we continued to build the video call application along with UI of the project in WebRTC.</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Then we worked on the integration of video call application with ML model . This involves to implement a way to pass real time audio frames to the model.</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226075" y="656425"/>
            <a:ext cx="2808000" cy="3972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600"/>
              <a:t>Key Components</a:t>
            </a:r>
            <a:endParaRPr sz="3600"/>
          </a:p>
        </p:txBody>
      </p:sp>
      <p:sp>
        <p:nvSpPr>
          <p:cNvPr id="97" name="Google Shape;97;p18"/>
          <p:cNvSpPr txBox="1"/>
          <p:nvPr/>
        </p:nvSpPr>
        <p:spPr>
          <a:xfrm>
            <a:off x="3327075" y="557500"/>
            <a:ext cx="5718900" cy="3586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00000"/>
              </a:buClr>
              <a:buSzPts val="2000"/>
              <a:buFont typeface="Roboto"/>
              <a:buChar char="●"/>
            </a:pPr>
            <a:r>
              <a:rPr lang="en" sz="2000">
                <a:latin typeface="Roboto"/>
                <a:ea typeface="Roboto"/>
                <a:cs typeface="Roboto"/>
                <a:sym typeface="Roboto"/>
              </a:rPr>
              <a:t>Video call application - Streamlit, WebRTC</a:t>
            </a:r>
            <a:endParaRPr sz="2000">
              <a:latin typeface="Roboto"/>
              <a:ea typeface="Roboto"/>
              <a:cs typeface="Roboto"/>
              <a:sym typeface="Roboto"/>
            </a:endParaRPr>
          </a:p>
          <a:p>
            <a:pPr indent="-355600" lvl="0" marL="457200" rtl="0" algn="l">
              <a:lnSpc>
                <a:spcPct val="115000"/>
              </a:lnSpc>
              <a:spcBef>
                <a:spcPts val="1600"/>
              </a:spcBef>
              <a:spcAft>
                <a:spcPts val="0"/>
              </a:spcAft>
              <a:buClr>
                <a:srgbClr val="000000"/>
              </a:buClr>
              <a:buSzPts val="2000"/>
              <a:buFont typeface="Roboto"/>
              <a:buChar char="●"/>
            </a:pPr>
            <a:r>
              <a:rPr lang="en" sz="2000">
                <a:latin typeface="Roboto"/>
                <a:ea typeface="Roboto"/>
                <a:cs typeface="Roboto"/>
                <a:sym typeface="Roboto"/>
              </a:rPr>
              <a:t>Input: Audio stream, chose talking head image</a:t>
            </a:r>
            <a:endParaRPr sz="2000">
              <a:latin typeface="Roboto"/>
              <a:ea typeface="Roboto"/>
              <a:cs typeface="Roboto"/>
              <a:sym typeface="Roboto"/>
            </a:endParaRPr>
          </a:p>
          <a:p>
            <a:pPr indent="-355600" lvl="0" marL="457200" rtl="0" algn="l">
              <a:lnSpc>
                <a:spcPct val="115000"/>
              </a:lnSpc>
              <a:spcBef>
                <a:spcPts val="1600"/>
              </a:spcBef>
              <a:spcAft>
                <a:spcPts val="0"/>
              </a:spcAft>
              <a:buClr>
                <a:srgbClr val="000000"/>
              </a:buClr>
              <a:buSzPts val="2000"/>
              <a:buFont typeface="Roboto"/>
              <a:buChar char="●"/>
            </a:pPr>
            <a:r>
              <a:rPr lang="en" sz="2000">
                <a:latin typeface="Roboto"/>
                <a:ea typeface="Roboto"/>
                <a:cs typeface="Roboto"/>
                <a:sym typeface="Roboto"/>
              </a:rPr>
              <a:t>Processes involved: Image preprocessing, Audio preprocessing, Normalisation, Face overlapping with fake image, Image scaling,  Image2image translation.</a:t>
            </a:r>
            <a:endParaRPr sz="2000">
              <a:latin typeface="Roboto"/>
              <a:ea typeface="Roboto"/>
              <a:cs typeface="Roboto"/>
              <a:sym typeface="Roboto"/>
            </a:endParaRPr>
          </a:p>
          <a:p>
            <a:pPr indent="-355600" lvl="0" marL="457200" rtl="0" algn="l">
              <a:lnSpc>
                <a:spcPct val="115000"/>
              </a:lnSpc>
              <a:spcBef>
                <a:spcPts val="1600"/>
              </a:spcBef>
              <a:spcAft>
                <a:spcPts val="1600"/>
              </a:spcAft>
              <a:buClr>
                <a:srgbClr val="000000"/>
              </a:buClr>
              <a:buSzPts val="2000"/>
              <a:buFont typeface="Roboto"/>
              <a:buChar char="●"/>
            </a:pPr>
            <a:r>
              <a:rPr lang="en" sz="2000">
                <a:latin typeface="Roboto"/>
                <a:ea typeface="Roboto"/>
                <a:cs typeface="Roboto"/>
                <a:sym typeface="Roboto"/>
              </a:rPr>
              <a:t>Output: Talking head video</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43875" y="229300"/>
            <a:ext cx="8222100" cy="77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t>Architecture</a:t>
            </a:r>
            <a:endParaRPr b="1" sz="3000"/>
          </a:p>
        </p:txBody>
      </p:sp>
      <p:pic>
        <p:nvPicPr>
          <p:cNvPr id="103" name="Google Shape;103;p19"/>
          <p:cNvPicPr preferRelativeResize="0"/>
          <p:nvPr/>
        </p:nvPicPr>
        <p:blipFill>
          <a:blip r:embed="rId3">
            <a:alphaModFix/>
          </a:blip>
          <a:stretch>
            <a:fillRect/>
          </a:stretch>
        </p:blipFill>
        <p:spPr>
          <a:xfrm>
            <a:off x="356400" y="1007200"/>
            <a:ext cx="8222101" cy="389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09" name="Google Shape;109;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Hardware Requirements</a:t>
            </a:r>
            <a:br>
              <a:rPr b="1" lang="en">
                <a:solidFill>
                  <a:srgbClr val="000000"/>
                </a:solidFill>
              </a:rPr>
            </a:br>
            <a:endParaRPr>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Char char="●"/>
            </a:pPr>
            <a:r>
              <a:rPr lang="en">
                <a:solidFill>
                  <a:srgbClr val="000000"/>
                </a:solidFill>
              </a:rPr>
              <a:t>CPU: Multi Core</a:t>
            </a:r>
            <a:endParaRPr>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GPU(optional)</a:t>
            </a:r>
            <a:endParaRPr>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a:solidFill>
                  <a:srgbClr val="000000"/>
                </a:solidFill>
              </a:rPr>
              <a:t>RAM: 8 GB</a:t>
            </a:r>
            <a:endParaRPr b="1">
              <a:solidFill>
                <a:srgbClr val="000000"/>
              </a:solidFill>
            </a:endParaRPr>
          </a:p>
        </p:txBody>
      </p:sp>
      <p:sp>
        <p:nvSpPr>
          <p:cNvPr id="110" name="Google Shape;110;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Software Requirements</a:t>
            </a:r>
            <a:br>
              <a:rPr b="1" lang="en">
                <a:solidFill>
                  <a:srgbClr val="000000"/>
                </a:solidFill>
              </a:rPr>
            </a:br>
            <a:endParaRPr>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Operating System: Windows 10</a:t>
            </a:r>
            <a:endParaRPr>
              <a:solidFill>
                <a:srgbClr val="000000"/>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Python 3.10</a:t>
            </a:r>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Libraries required to run the project:</a:t>
            </a:r>
            <a:endParaRPr/>
          </a:p>
        </p:txBody>
      </p:sp>
      <p:sp>
        <p:nvSpPr>
          <p:cNvPr id="116" name="Google Shape;116;p21"/>
          <p:cNvSpPr txBox="1"/>
          <p:nvPr/>
        </p:nvSpPr>
        <p:spPr>
          <a:xfrm>
            <a:off x="125400" y="926200"/>
            <a:ext cx="88932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ffmpeg-python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opencv-python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face_alignment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scikit-learn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pydub</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pynormalize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soundfile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librosa</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pysptk</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pyworld</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resemblyzer</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streamlit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streamlit-webrtc</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streamlit-server-state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streamlit-image-select</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