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  <p:sldMasterId id="2147484065" r:id="rId2"/>
  </p:sldMasterIdLst>
  <p:notesMasterIdLst>
    <p:notesMasterId r:id="rId19"/>
  </p:notesMasterIdLst>
  <p:handoutMasterIdLst>
    <p:handoutMasterId r:id="rId20"/>
  </p:handoutMasterIdLst>
  <p:sldIdLst>
    <p:sldId id="258" r:id="rId3"/>
    <p:sldId id="259" r:id="rId4"/>
    <p:sldId id="276" r:id="rId5"/>
    <p:sldId id="260" r:id="rId6"/>
    <p:sldId id="261" r:id="rId7"/>
    <p:sldId id="275" r:id="rId8"/>
    <p:sldId id="265" r:id="rId9"/>
    <p:sldId id="263" r:id="rId10"/>
    <p:sldId id="264" r:id="rId11"/>
    <p:sldId id="268" r:id="rId12"/>
    <p:sldId id="267" r:id="rId13"/>
    <p:sldId id="266" r:id="rId14"/>
    <p:sldId id="273" r:id="rId15"/>
    <p:sldId id="272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D38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731AAF-C7BB-430E-B6BB-50F6BB0E4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Project Title: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A933B-4FCC-4121-8FA4-60D465E549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68E0-CDCA-44E9-BAB3-0A154609645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80D8C-6F79-407E-91E5-0B2E54CE3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Project Group No.: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A7C7A-8BB2-4D90-AAF3-5944E8AB83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C95D9-10D4-46BF-AA40-174205343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8300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Project Title: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39167-5BFF-47B1-ACB0-78D7059C451F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Project Group No.: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A5E48-842D-4B8C-90C1-DFA8CCF7B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297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8E6-9A43-42B5-88C8-891EE99F8A68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1524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13BB-2B07-4385-BADE-E9C045379921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4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060-9C11-410F-9EF8-EB4A05E4C2EE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7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A473-1D6A-4FBA-80EA-C16D0565A700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4FB5-56E1-4197-8AE3-F2AA477ED179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61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059-CA36-4521-BC58-EBE7F2A99F3E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1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F1B4-8674-4DF2-864D-5E11E25EEDA6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3A6C-B597-4F46-8D79-D8153F5F4A5A}" type="datetime1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A71B-0BFF-4920-96D5-4BB4738CE628}" type="datetime1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5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E72D-0556-4159-BAC6-A8B25DC9C856}" type="datetime1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9CA-0CB8-4EC8-8653-B5434BB11AAE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7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B7-9262-4C10-BD1C-AA1B6027A941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56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C58DDC-2B1C-4A83-A719-073181289454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2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4B0D-8E7B-4D12-B2E6-078D5B5007BA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90E-2155-42CC-981E-B74CCBAC9E2F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31C7-785B-4516-BA6E-FB51B8A1116E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2908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EC0-44ED-41E2-B54C-6766E375F7E1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2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AFB6-33D1-481E-8353-82A1DE13DFD8}" type="datetime1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22B-669E-45E8-A9B7-625C67783B6F}" type="datetime1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61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87D-BDF4-42A5-946C-1FD5BC9D44F4}" type="datetime1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5085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93CE-BEA4-4296-9F9F-D92428A05088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90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D5547E-1B8F-4017-B959-EDBA61372C26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92811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8ADF-1306-4270-9AD4-6CAB4CDF87C1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ransition spd="slow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8ADF-1306-4270-9AD4-6CAB4CDF87C1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3C8EA1-577D-46C2-9E0C-1855802C913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2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1090" y="9523"/>
            <a:ext cx="6669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CS&amp;E</a:t>
            </a:r>
          </a:p>
          <a:p>
            <a:pPr algn="ctr"/>
            <a:r>
              <a:rPr lang="en-I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PHASE-1 (18CSP77) PRESENTATION</a:t>
            </a:r>
          </a:p>
          <a:p>
            <a:pPr algn="ctr"/>
            <a:r>
              <a:rPr lang="en-I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36" y="1846041"/>
            <a:ext cx="11082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TOPIC: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36" y="3163768"/>
            <a:ext cx="41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ID:  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21CS35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064" y="4236651"/>
            <a:ext cx="42370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Charish Patel M N		1VE18CS041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Chunith Gowda G S	1VE18CS043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Rashmi  S		1VE18CS134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Shirisha K S		1VE18CS146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1055" y="4130968"/>
            <a:ext cx="208262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algn="ctr"/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Balaji K</a:t>
            </a:r>
          </a:p>
          <a:p>
            <a:pPr algn="ctr"/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</a:t>
            </a:r>
            <a:r>
              <a:rPr lang="en-US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CS&amp;E</a:t>
            </a:r>
          </a:p>
          <a:p>
            <a:pPr algn="ctr"/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27054" y="6096548"/>
            <a:ext cx="61603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IN" sz="1600" b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VENKATESHWARA COLLEGE OF ENGINEERING</a:t>
            </a:r>
          </a:p>
          <a:p>
            <a:pPr algn="ctr"/>
            <a:r>
              <a:rPr lang="en-IN" sz="1400" b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VIDYANAGAR,BANGALORE-562157</a:t>
            </a:r>
            <a:endParaRPr lang="en-IN" sz="1600" b="1" dirty="0">
              <a:solidFill>
                <a:srgbClr val="99FF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can0003">
            <a:extLst>
              <a:ext uri="{FF2B5EF4-FFF2-40B4-BE49-F238E27FC236}">
                <a16:creationId xmlns:a16="http://schemas.microsoft.com/office/drawing/2014/main" id="{AC5E39F8-23E3-4C84-907C-029C7BE8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8" t="11629" r="32230" b="19247"/>
          <a:stretch>
            <a:fillRect/>
          </a:stretch>
        </p:blipFill>
        <p:spPr bwMode="auto">
          <a:xfrm>
            <a:off x="11010900" y="0"/>
            <a:ext cx="11811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ome - SVCE">
            <a:extLst>
              <a:ext uri="{FF2B5EF4-FFF2-40B4-BE49-F238E27FC236}">
                <a16:creationId xmlns:a16="http://schemas.microsoft.com/office/drawing/2014/main" id="{D045B356-9110-4C08-BA6B-98F03C825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341091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743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DB71-57F5-49FA-936D-30F8525A20DC}"/>
              </a:ext>
            </a:extLst>
          </p:cNvPr>
          <p:cNvSpPr txBox="1">
            <a:spLocks/>
          </p:cNvSpPr>
          <p:nvPr/>
        </p:nvSpPr>
        <p:spPr>
          <a:xfrm>
            <a:off x="415600" y="878537"/>
            <a:ext cx="11360800" cy="76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THE PROJECT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06D2C-56D1-4B84-BB6D-94714CD96414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can be used to Enhance the Low lighted images into actual normal image or images taken in dark to attain clarity.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Enhance images in cameras.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driving vehicles can use low light image enhancement to restore original image during night times which will help self driving during night times.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Face recognition can use the proposed system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CCTV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surveillance </a:t>
            </a: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B316E4-31C9-45B8-97FA-4542B0A02A79}"/>
              </a:ext>
            </a:extLst>
          </p:cNvPr>
          <p:cNvCxnSpPr>
            <a:cxnSpLocks/>
          </p:cNvCxnSpPr>
          <p:nvPr/>
        </p:nvCxnSpPr>
        <p:spPr>
          <a:xfrm>
            <a:off x="0" y="67740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DB571D-03CD-4608-96F1-E9AC4733523D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008F0A-148F-4897-A830-0ECD72846491}"/>
              </a:ext>
            </a:extLst>
          </p:cNvPr>
          <p:cNvSpPr txBox="1"/>
          <p:nvPr/>
        </p:nvSpPr>
        <p:spPr>
          <a:xfrm>
            <a:off x="516835" y="283700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B5CCC9-BC24-412E-80FD-394743776790}"/>
              </a:ext>
            </a:extLst>
          </p:cNvPr>
          <p:cNvSpPr txBox="1">
            <a:spLocks/>
          </p:cNvSpPr>
          <p:nvPr/>
        </p:nvSpPr>
        <p:spPr>
          <a:xfrm>
            <a:off x="415600" y="6226707"/>
            <a:ext cx="358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B02EA59-3A1B-4D99-ABB8-4078A73E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9117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</p:spTree>
    <p:extLst>
      <p:ext uri="{BB962C8B-B14F-4D97-AF65-F5344CB8AC3E}">
        <p14:creationId xmlns:p14="http://schemas.microsoft.com/office/powerpoint/2010/main" val="38160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906A-C884-4AEA-837D-237DC32F41FA}"/>
              </a:ext>
            </a:extLst>
          </p:cNvPr>
          <p:cNvSpPr txBox="1">
            <a:spLocks/>
          </p:cNvSpPr>
          <p:nvPr/>
        </p:nvSpPr>
        <p:spPr>
          <a:xfrm>
            <a:off x="415600" y="843369"/>
            <a:ext cx="11360800" cy="763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REQUIREMENTS</a:t>
            </a:r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88D35-FE42-417E-9752-19B6A53D0C51}"/>
              </a:ext>
            </a:extLst>
          </p:cNvPr>
          <p:cNvSpPr txBox="1">
            <a:spLocks/>
          </p:cNvSpPr>
          <p:nvPr/>
        </p:nvSpPr>
        <p:spPr>
          <a:xfrm>
            <a:off x="415600" y="1625399"/>
            <a:ext cx="11360800" cy="4555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52396" indent="0" algn="just">
              <a:buFont typeface="Arial" panose="020B0604020202020204" pitchFamily="34" charset="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</a:t>
            </a:r>
          </a:p>
          <a:p>
            <a:pPr marL="152396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8 /16 GB free disk space </a:t>
            </a:r>
          </a:p>
          <a:p>
            <a:pPr marL="152396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Quad-core Intel or AMD processor, 2.5 GHz or High </a:t>
            </a:r>
          </a:p>
          <a:p>
            <a:pPr marL="152396" indent="0" algn="just">
              <a:buFont typeface="Arial" panose="020B0604020202020204" pitchFamily="34" charset="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 </a:t>
            </a:r>
          </a:p>
          <a:p>
            <a:pPr marL="152396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Operating System: Windows 8 or newer /Linux/Mac OS </a:t>
            </a:r>
          </a:p>
          <a:p>
            <a:pPr marL="152396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Python V3 and IDE </a:t>
            </a:r>
          </a:p>
          <a:p>
            <a:pPr marL="152396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Python modules: PyTorch, OpenCV-python, NumPy, math, PIL.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EE01B5-58AE-4DEC-8C60-8AF4039FA6BF}"/>
              </a:ext>
            </a:extLst>
          </p:cNvPr>
          <p:cNvCxnSpPr>
            <a:cxnSpLocks/>
          </p:cNvCxnSpPr>
          <p:nvPr/>
        </p:nvCxnSpPr>
        <p:spPr>
          <a:xfrm>
            <a:off x="0" y="67740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EFF686-652C-441A-BE99-13151E526FFB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8A0F0-450C-4641-8FCA-6D376B973B35}"/>
              </a:ext>
            </a:extLst>
          </p:cNvPr>
          <p:cNvSpPr txBox="1"/>
          <p:nvPr/>
        </p:nvSpPr>
        <p:spPr>
          <a:xfrm>
            <a:off x="516835" y="284595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DAC41D9-CAF1-4327-8B59-07BA060CCD97}"/>
              </a:ext>
            </a:extLst>
          </p:cNvPr>
          <p:cNvSpPr txBox="1">
            <a:spLocks/>
          </p:cNvSpPr>
          <p:nvPr/>
        </p:nvSpPr>
        <p:spPr>
          <a:xfrm>
            <a:off x="415600" y="6183153"/>
            <a:ext cx="358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AFEF0C-1B63-4785-9D26-82587937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9117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</p:spTree>
    <p:extLst>
      <p:ext uri="{BB962C8B-B14F-4D97-AF65-F5344CB8AC3E}">
        <p14:creationId xmlns:p14="http://schemas.microsoft.com/office/powerpoint/2010/main" val="8725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7185-BDA3-4D6E-9262-6F6888BAE8D3}"/>
              </a:ext>
            </a:extLst>
          </p:cNvPr>
          <p:cNvSpPr txBox="1">
            <a:spLocks/>
          </p:cNvSpPr>
          <p:nvPr/>
        </p:nvSpPr>
        <p:spPr>
          <a:xfrm>
            <a:off x="415600" y="1060399"/>
            <a:ext cx="11360800" cy="76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701A9C-2B97-4A7E-A1C9-8DBF8587EC92}"/>
              </a:ext>
            </a:extLst>
          </p:cNvPr>
          <p:cNvSpPr/>
          <p:nvPr/>
        </p:nvSpPr>
        <p:spPr>
          <a:xfrm>
            <a:off x="2352582" y="2610033"/>
            <a:ext cx="2787589" cy="11274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158E6C-E204-4ECD-BC6C-F5E5CDA7A710}"/>
              </a:ext>
            </a:extLst>
          </p:cNvPr>
          <p:cNvSpPr/>
          <p:nvPr/>
        </p:nvSpPr>
        <p:spPr>
          <a:xfrm>
            <a:off x="7340438" y="2598271"/>
            <a:ext cx="2787589" cy="11274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Collection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FF5F3-40D0-4458-B7BB-0319100A3605}"/>
              </a:ext>
            </a:extLst>
          </p:cNvPr>
          <p:cNvSpPr txBox="1"/>
          <p:nvPr/>
        </p:nvSpPr>
        <p:spPr>
          <a:xfrm>
            <a:off x="2787586" y="3891081"/>
            <a:ext cx="21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FB57-0099-4265-B0DC-C79D6B0723B5}"/>
              </a:ext>
            </a:extLst>
          </p:cNvPr>
          <p:cNvSpPr txBox="1"/>
          <p:nvPr/>
        </p:nvSpPr>
        <p:spPr>
          <a:xfrm>
            <a:off x="8174940" y="3891081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21AFBC5-F3C1-4E05-B308-14FB7109605F}"/>
              </a:ext>
            </a:extLst>
          </p:cNvPr>
          <p:cNvSpPr/>
          <p:nvPr/>
        </p:nvSpPr>
        <p:spPr>
          <a:xfrm>
            <a:off x="5140171" y="3045040"/>
            <a:ext cx="2200267" cy="2339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F8634F-F24B-4726-B53C-D45EA28C67AB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D2B4B0-00E2-4343-90E4-5D230FB46571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48D297-B3F0-4EEC-BAC6-21E724DC18FD}"/>
              </a:ext>
            </a:extLst>
          </p:cNvPr>
          <p:cNvSpPr txBox="1"/>
          <p:nvPr/>
        </p:nvSpPr>
        <p:spPr>
          <a:xfrm>
            <a:off x="353456" y="283848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98D849D-31C2-4F8B-B81B-264771871815}"/>
              </a:ext>
            </a:extLst>
          </p:cNvPr>
          <p:cNvSpPr txBox="1">
            <a:spLocks/>
          </p:cNvSpPr>
          <p:nvPr/>
        </p:nvSpPr>
        <p:spPr>
          <a:xfrm>
            <a:off x="415600" y="6183483"/>
            <a:ext cx="358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F69C7F4-C52E-4E5D-9F43-64F1E50F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2329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</p:spTree>
    <p:extLst>
      <p:ext uri="{BB962C8B-B14F-4D97-AF65-F5344CB8AC3E}">
        <p14:creationId xmlns:p14="http://schemas.microsoft.com/office/powerpoint/2010/main" val="19842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EABE391F-041E-4D15-AFD5-9C4C38A98CBB}"/>
              </a:ext>
            </a:extLst>
          </p:cNvPr>
          <p:cNvSpPr txBox="1">
            <a:spLocks/>
          </p:cNvSpPr>
          <p:nvPr/>
        </p:nvSpPr>
        <p:spPr>
          <a:xfrm>
            <a:off x="687268" y="273752"/>
            <a:ext cx="10515600" cy="786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ROADMAP</a:t>
            </a:r>
            <a:endParaRPr lang="en-Z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Timeline" title="Timeline">
            <a:extLst>
              <a:ext uri="{FF2B5EF4-FFF2-40B4-BE49-F238E27FC236}">
                <a16:creationId xmlns:a16="http://schemas.microsoft.com/office/drawing/2014/main" id="{9E207700-9F84-427B-955D-81ACAE978AB8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0F274D9-07F0-46CF-804D-CFA74F359824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0CA276-8814-49FF-840D-BC67E5217E2F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A79F556-B75D-4982-BE06-3FC01915DE48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6D68B3-2A4A-4673-864C-C84FC3B5F8D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17B51B8-FCDB-4D13-8042-223C40C80C84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62CD8E-4E48-4BB8-96BC-B78EBBD0C2F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D6B135-82CF-4876-B209-9696DE32C2C0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2AC7B8-58DA-47F3-B447-BE544A1AB9DC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B9F946-629A-48E1-A554-88A9432FF318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F21070-95E6-49AA-A2FE-E25FC77E0E7B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839C24-620B-4B0D-936D-31E299FF4D7A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B297B2-4B8E-419E-874A-1D6EE2BC0AD6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35DD74-B424-4728-8CFD-640FCC502D74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5B3828D-748D-4A9C-850C-09661C5F2C64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FDCFF0-0A13-4556-ADA8-82B0A921B0F2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2AF972-089C-4998-B91C-25D6509E69D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B9FAAD-798E-4C3B-879C-B87AF6F4A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Arrow: U-Turn Milestone 1" title="Timeline Arrow">
            <a:extLst>
              <a:ext uri="{FF2B5EF4-FFF2-40B4-BE49-F238E27FC236}">
                <a16:creationId xmlns:a16="http://schemas.microsoft.com/office/drawing/2014/main" id="{709F8216-8177-4EFD-A888-F445C3408B45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2" name="Duration 1" title="Duration Text">
            <a:extLst>
              <a:ext uri="{FF2B5EF4-FFF2-40B4-BE49-F238E27FC236}">
                <a16:creationId xmlns:a16="http://schemas.microsoft.com/office/drawing/2014/main" id="{6CDAE7C5-F7B3-40CB-85E7-1818D821532F}"/>
              </a:ext>
            </a:extLst>
          </p:cNvPr>
          <p:cNvSpPr txBox="1"/>
          <p:nvPr/>
        </p:nvSpPr>
        <p:spPr>
          <a:xfrm>
            <a:off x="815818" y="2418008"/>
            <a:ext cx="12724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WEEKS  December 5-19</a:t>
            </a:r>
          </a:p>
        </p:txBody>
      </p:sp>
      <p:cxnSp>
        <p:nvCxnSpPr>
          <p:cNvPr id="23" name="Connector Milestone 1" title="Connecter Line">
            <a:extLst>
              <a:ext uri="{FF2B5EF4-FFF2-40B4-BE49-F238E27FC236}">
                <a16:creationId xmlns:a16="http://schemas.microsoft.com/office/drawing/2014/main" id="{09DA1101-4550-4C84-AB24-B5F633C080C9}"/>
              </a:ext>
            </a:extLst>
          </p:cNvPr>
          <p:cNvCxnSpPr>
            <a:cxnSpLocks/>
          </p:cNvCxnSpPr>
          <p:nvPr/>
        </p:nvCxnSpPr>
        <p:spPr>
          <a:xfrm flipH="1">
            <a:off x="1452019" y="2017718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Text Milestone 1" title="Item Text">
            <a:extLst>
              <a:ext uri="{FF2B5EF4-FFF2-40B4-BE49-F238E27FC236}">
                <a16:creationId xmlns:a16="http://schemas.microsoft.com/office/drawing/2014/main" id="{9220EDA7-5554-4AC1-B89F-54E43EDDFB09}"/>
              </a:ext>
            </a:extLst>
          </p:cNvPr>
          <p:cNvGrpSpPr/>
          <p:nvPr/>
        </p:nvGrpSpPr>
        <p:grpSpPr>
          <a:xfrm>
            <a:off x="337358" y="1146248"/>
            <a:ext cx="2149506" cy="674243"/>
            <a:chOff x="337358" y="1226151"/>
            <a:chExt cx="2149506" cy="6742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ADBD18-7FF7-474E-B6FB-38C0B60C51E6}"/>
                </a:ext>
              </a:extLst>
            </p:cNvPr>
            <p:cNvSpPr txBox="1"/>
            <p:nvPr/>
          </p:nvSpPr>
          <p:spPr>
            <a:xfrm>
              <a:off x="337358" y="1226151"/>
              <a:ext cx="214950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Identification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8DAF6-D14B-4D69-9C05-5D4BBF662D02}"/>
                </a:ext>
              </a:extLst>
            </p:cNvPr>
            <p:cNvSpPr txBox="1"/>
            <p:nvPr/>
          </p:nvSpPr>
          <p:spPr>
            <a:xfrm>
              <a:off x="568099" y="1505093"/>
              <a:ext cx="1767839" cy="3953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is the phase where we worked on identifying the problem</a:t>
              </a:r>
            </a:p>
          </p:txBody>
        </p:sp>
      </p:grpSp>
      <p:sp>
        <p:nvSpPr>
          <p:cNvPr id="27" name="Arrow: U-Turn Milestone 2" title="Timeline Arrow">
            <a:extLst>
              <a:ext uri="{FF2B5EF4-FFF2-40B4-BE49-F238E27FC236}">
                <a16:creationId xmlns:a16="http://schemas.microsoft.com/office/drawing/2014/main" id="{92BD25E3-CB82-4FBE-8754-EDFB14151C56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" name="Duration 2" title="Duration Text">
            <a:extLst>
              <a:ext uri="{FF2B5EF4-FFF2-40B4-BE49-F238E27FC236}">
                <a16:creationId xmlns:a16="http://schemas.microsoft.com/office/drawing/2014/main" id="{883510AD-1D0C-4ADC-B532-EFE7511B20D4}"/>
              </a:ext>
            </a:extLst>
          </p:cNvPr>
          <p:cNvSpPr txBox="1"/>
          <p:nvPr/>
        </p:nvSpPr>
        <p:spPr>
          <a:xfrm>
            <a:off x="2374585" y="4138176"/>
            <a:ext cx="12724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1week</a:t>
            </a:r>
          </a:p>
          <a:p>
            <a:pPr algn="ctr"/>
            <a:r>
              <a:rPr lang="en-ZA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22-29 </a:t>
            </a:r>
          </a:p>
        </p:txBody>
      </p:sp>
      <p:cxnSp>
        <p:nvCxnSpPr>
          <p:cNvPr id="29" name="Connector Milestone 1" title="Connecter Line">
            <a:extLst>
              <a:ext uri="{FF2B5EF4-FFF2-40B4-BE49-F238E27FC236}">
                <a16:creationId xmlns:a16="http://schemas.microsoft.com/office/drawing/2014/main" id="{56B6A2B8-4308-4E3B-82B8-C92D0708A274}"/>
              </a:ext>
            </a:extLst>
          </p:cNvPr>
          <p:cNvCxnSpPr>
            <a:cxnSpLocks/>
          </p:cNvCxnSpPr>
          <p:nvPr/>
        </p:nvCxnSpPr>
        <p:spPr>
          <a:xfrm flipH="1">
            <a:off x="3010785" y="4564498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Text Milestone 2" title="Item Text">
            <a:extLst>
              <a:ext uri="{FF2B5EF4-FFF2-40B4-BE49-F238E27FC236}">
                <a16:creationId xmlns:a16="http://schemas.microsoft.com/office/drawing/2014/main" id="{6F53EE90-40B4-421C-8FC5-F42805EB3F33}"/>
              </a:ext>
            </a:extLst>
          </p:cNvPr>
          <p:cNvGrpSpPr/>
          <p:nvPr/>
        </p:nvGrpSpPr>
        <p:grpSpPr>
          <a:xfrm>
            <a:off x="2062490" y="4984042"/>
            <a:ext cx="1833462" cy="780978"/>
            <a:chOff x="2062490" y="4930774"/>
            <a:chExt cx="1833462" cy="78097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60A5EA-ABEC-4373-AF1F-CBE41D9B2266}"/>
                </a:ext>
              </a:extLst>
            </p:cNvPr>
            <p:cNvSpPr txBox="1"/>
            <p:nvPr/>
          </p:nvSpPr>
          <p:spPr>
            <a:xfrm>
              <a:off x="2128112" y="4930774"/>
              <a:ext cx="176784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Approval and Synopsis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0F7EAA-1EA6-4ABA-BC39-18B5095C6A14}"/>
                </a:ext>
              </a:extLst>
            </p:cNvPr>
            <p:cNvSpPr txBox="1"/>
            <p:nvPr/>
          </p:nvSpPr>
          <p:spPr>
            <a:xfrm>
              <a:off x="2062490" y="54760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Arrow: U-Turn Milestone 3" title="Timeline Arrow">
            <a:extLst>
              <a:ext uri="{FF2B5EF4-FFF2-40B4-BE49-F238E27FC236}">
                <a16:creationId xmlns:a16="http://schemas.microsoft.com/office/drawing/2014/main" id="{517E65C3-D369-4638-A391-E4F3B4F8E822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34" name="Milestone Graphic" title="Milestone Graphic">
            <a:extLst>
              <a:ext uri="{FF2B5EF4-FFF2-40B4-BE49-F238E27FC236}">
                <a16:creationId xmlns:a16="http://schemas.microsoft.com/office/drawing/2014/main" id="{767B0483-79D9-4DDD-827C-C7CDC4F5AA20}"/>
              </a:ext>
            </a:extLst>
          </p:cNvPr>
          <p:cNvGrpSpPr/>
          <p:nvPr/>
        </p:nvGrpSpPr>
        <p:grpSpPr>
          <a:xfrm>
            <a:off x="3764706" y="2101552"/>
            <a:ext cx="464817" cy="464817"/>
            <a:chOff x="3764706" y="2101552"/>
            <a:chExt cx="464817" cy="464817"/>
          </a:xfrm>
        </p:grpSpPr>
        <p:sp>
          <p:nvSpPr>
            <p:cNvPr id="35" name="Oval 34" title="Circle Background">
              <a:extLst>
                <a:ext uri="{FF2B5EF4-FFF2-40B4-BE49-F238E27FC236}">
                  <a16:creationId xmlns:a16="http://schemas.microsoft.com/office/drawing/2014/main" id="{5BEE7CD5-FE71-4BB2-9A72-217556B79CEB}"/>
                </a:ext>
              </a:extLst>
            </p:cNvPr>
            <p:cNvSpPr/>
            <p:nvPr/>
          </p:nvSpPr>
          <p:spPr>
            <a:xfrm>
              <a:off x="3764706" y="2101552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6" name="Graphic 35" title="Milestone Icon">
              <a:extLst>
                <a:ext uri="{FF2B5EF4-FFF2-40B4-BE49-F238E27FC236}">
                  <a16:creationId xmlns:a16="http://schemas.microsoft.com/office/drawing/2014/main" id="{67B801B9-C7F3-49C2-AF84-2506FA8C1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8732" y="2154698"/>
              <a:ext cx="235505" cy="315487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2CB80E-A2FD-41FA-B981-038487ED7321}"/>
              </a:ext>
            </a:extLst>
          </p:cNvPr>
          <p:cNvSpPr txBox="1"/>
          <p:nvPr/>
        </p:nvSpPr>
        <p:spPr>
          <a:xfrm>
            <a:off x="3092804" y="1289239"/>
            <a:ext cx="17678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Analysis</a:t>
            </a:r>
          </a:p>
          <a:p>
            <a:pPr algn="ctr"/>
            <a:r>
              <a:rPr lang="en-ZA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1-14</a:t>
            </a:r>
          </a:p>
        </p:txBody>
      </p:sp>
      <p:sp>
        <p:nvSpPr>
          <p:cNvPr id="38" name="Arrow: U-Turn Milestone 4" title="Timeline Arrow">
            <a:extLst>
              <a:ext uri="{FF2B5EF4-FFF2-40B4-BE49-F238E27FC236}">
                <a16:creationId xmlns:a16="http://schemas.microsoft.com/office/drawing/2014/main" id="{D2F5B883-38AE-42AB-A693-80234CFEB18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06B8B8-1921-4C85-8A18-3F4C66CBEE5C}"/>
              </a:ext>
            </a:extLst>
          </p:cNvPr>
          <p:cNvSpPr txBox="1"/>
          <p:nvPr/>
        </p:nvSpPr>
        <p:spPr>
          <a:xfrm>
            <a:off x="3831932" y="5611689"/>
            <a:ext cx="17678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 and knowledge gain </a:t>
            </a:r>
          </a:p>
        </p:txBody>
      </p:sp>
      <p:sp>
        <p:nvSpPr>
          <p:cNvPr id="40" name="Arrow: U-Turn Milestone 5" title="Timeline Arrow">
            <a:extLst>
              <a:ext uri="{FF2B5EF4-FFF2-40B4-BE49-F238E27FC236}">
                <a16:creationId xmlns:a16="http://schemas.microsoft.com/office/drawing/2014/main" id="{07AAB8CD-A58B-4D80-AD24-BBD45228A549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41" name="Duration 5" title="Duration Text">
            <a:extLst>
              <a:ext uri="{FF2B5EF4-FFF2-40B4-BE49-F238E27FC236}">
                <a16:creationId xmlns:a16="http://schemas.microsoft.com/office/drawing/2014/main" id="{90F17EB6-BE87-41ED-BCC9-7121FA7EDF44}"/>
              </a:ext>
            </a:extLst>
          </p:cNvPr>
          <p:cNvSpPr txBox="1"/>
          <p:nvPr/>
        </p:nvSpPr>
        <p:spPr>
          <a:xfrm>
            <a:off x="5599220" y="2381703"/>
            <a:ext cx="12724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Months</a:t>
            </a:r>
          </a:p>
          <a:p>
            <a:pPr algn="ctr"/>
            <a:r>
              <a:rPr lang="en-ZA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February-March</a:t>
            </a:r>
          </a:p>
        </p:txBody>
      </p:sp>
      <p:cxnSp>
        <p:nvCxnSpPr>
          <p:cNvPr id="42" name="Connector Milestone 1" title="Connecter Line">
            <a:extLst>
              <a:ext uri="{FF2B5EF4-FFF2-40B4-BE49-F238E27FC236}">
                <a16:creationId xmlns:a16="http://schemas.microsoft.com/office/drawing/2014/main" id="{2755283D-3F8E-4239-A452-ACDCE2060E37}"/>
              </a:ext>
            </a:extLst>
          </p:cNvPr>
          <p:cNvCxnSpPr>
            <a:cxnSpLocks/>
          </p:cNvCxnSpPr>
          <p:nvPr/>
        </p:nvCxnSpPr>
        <p:spPr>
          <a:xfrm flipH="1">
            <a:off x="6244801" y="1986376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D12523-F944-4060-8E51-5DA50D489D7E}"/>
              </a:ext>
            </a:extLst>
          </p:cNvPr>
          <p:cNvSpPr txBox="1"/>
          <p:nvPr/>
        </p:nvSpPr>
        <p:spPr>
          <a:xfrm>
            <a:off x="5341316" y="1341204"/>
            <a:ext cx="17678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Design</a:t>
            </a:r>
          </a:p>
        </p:txBody>
      </p:sp>
      <p:sp>
        <p:nvSpPr>
          <p:cNvPr id="44" name="Arrow: U-Turn Milestone 6a" title="Timeline Arrow">
            <a:extLst>
              <a:ext uri="{FF2B5EF4-FFF2-40B4-BE49-F238E27FC236}">
                <a16:creationId xmlns:a16="http://schemas.microsoft.com/office/drawing/2014/main" id="{5503EDC6-9268-47D0-853E-7D44E6D4C854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45" name="Short Milestone" title="Short Milestone">
            <a:extLst>
              <a:ext uri="{FF2B5EF4-FFF2-40B4-BE49-F238E27FC236}">
                <a16:creationId xmlns:a16="http://schemas.microsoft.com/office/drawing/2014/main" id="{0C06D993-89C1-4E1A-B04C-C2681C1A088F}"/>
              </a:ext>
            </a:extLst>
          </p:cNvPr>
          <p:cNvGrpSpPr/>
          <p:nvPr/>
        </p:nvGrpSpPr>
        <p:grpSpPr>
          <a:xfrm>
            <a:off x="7634775" y="3713610"/>
            <a:ext cx="464817" cy="464817"/>
            <a:chOff x="7634775" y="3713610"/>
            <a:chExt cx="464817" cy="464817"/>
          </a:xfrm>
        </p:grpSpPr>
        <p:sp>
          <p:nvSpPr>
            <p:cNvPr id="46" name="Oval 45" title="Circle Background">
              <a:extLst>
                <a:ext uri="{FF2B5EF4-FFF2-40B4-BE49-F238E27FC236}">
                  <a16:creationId xmlns:a16="http://schemas.microsoft.com/office/drawing/2014/main" id="{175DA3DD-80BD-4AE3-A3E9-20FA78EBF16E}"/>
                </a:ext>
              </a:extLst>
            </p:cNvPr>
            <p:cNvSpPr/>
            <p:nvPr/>
          </p:nvSpPr>
          <p:spPr>
            <a:xfrm>
              <a:off x="7634775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D47DF3-3C7E-4DE2-8152-853697E06F5A}"/>
                </a:ext>
              </a:extLst>
            </p:cNvPr>
            <p:cNvSpPr txBox="1"/>
            <p:nvPr/>
          </p:nvSpPr>
          <p:spPr>
            <a:xfrm>
              <a:off x="7667326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48" name="Year Indicator" title="Year Indicator">
            <a:extLst>
              <a:ext uri="{FF2B5EF4-FFF2-40B4-BE49-F238E27FC236}">
                <a16:creationId xmlns:a16="http://schemas.microsoft.com/office/drawing/2014/main" id="{0D20D392-96D0-4666-8520-5A8A53893330}"/>
              </a:ext>
            </a:extLst>
          </p:cNvPr>
          <p:cNvGrpSpPr/>
          <p:nvPr/>
        </p:nvGrpSpPr>
        <p:grpSpPr>
          <a:xfrm>
            <a:off x="8067631" y="1344708"/>
            <a:ext cx="893302" cy="2084288"/>
            <a:chOff x="8067631" y="1344708"/>
            <a:chExt cx="893302" cy="2084288"/>
          </a:xfrm>
        </p:grpSpPr>
        <p:cxnSp>
          <p:nvCxnSpPr>
            <p:cNvPr id="49" name="Straight Connector 48" title="Connecter Line">
              <a:extLst>
                <a:ext uri="{FF2B5EF4-FFF2-40B4-BE49-F238E27FC236}">
                  <a16:creationId xmlns:a16="http://schemas.microsoft.com/office/drawing/2014/main" id="{48B23C92-6627-4AAC-A327-864C2A2ED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8A83F7F-3121-406B-A961-B654B3A8E63F}"/>
                </a:ext>
              </a:extLst>
            </p:cNvPr>
            <p:cNvSpPr txBox="1"/>
            <p:nvPr/>
          </p:nvSpPr>
          <p:spPr>
            <a:xfrm>
              <a:off x="8067631" y="1344708"/>
              <a:ext cx="8933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April</a:t>
              </a:r>
            </a:p>
          </p:txBody>
        </p:sp>
      </p:grpSp>
      <p:sp>
        <p:nvSpPr>
          <p:cNvPr id="51" name="Arrow: U-Turn Milestone 6b" title="Timeline Arrow">
            <a:extLst>
              <a:ext uri="{FF2B5EF4-FFF2-40B4-BE49-F238E27FC236}">
                <a16:creationId xmlns:a16="http://schemas.microsoft.com/office/drawing/2014/main" id="{8004C01F-36FE-4C72-AAD3-588FA7F27C3A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52" name="Short Milestone" title="Short Milestone">
            <a:extLst>
              <a:ext uri="{FF2B5EF4-FFF2-40B4-BE49-F238E27FC236}">
                <a16:creationId xmlns:a16="http://schemas.microsoft.com/office/drawing/2014/main" id="{01900F73-3ECF-475B-8F01-4000721B7E1B}"/>
              </a:ext>
            </a:extLst>
          </p:cNvPr>
          <p:cNvGrpSpPr/>
          <p:nvPr/>
        </p:nvGrpSpPr>
        <p:grpSpPr>
          <a:xfrm>
            <a:off x="8281874" y="2663225"/>
            <a:ext cx="464817" cy="464817"/>
            <a:chOff x="8281874" y="2663225"/>
            <a:chExt cx="464817" cy="464817"/>
          </a:xfrm>
        </p:grpSpPr>
        <p:sp>
          <p:nvSpPr>
            <p:cNvPr id="53" name="Oval 52" title="Circle Background">
              <a:extLst>
                <a:ext uri="{FF2B5EF4-FFF2-40B4-BE49-F238E27FC236}">
                  <a16:creationId xmlns:a16="http://schemas.microsoft.com/office/drawing/2014/main" id="{14D0EE33-4972-4B14-B0C5-D8BD33DA16EB}"/>
                </a:ext>
              </a:extLst>
            </p:cNvPr>
            <p:cNvSpPr/>
            <p:nvPr/>
          </p:nvSpPr>
          <p:spPr>
            <a:xfrm>
              <a:off x="8281874" y="2663225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CCC771-3478-4261-A6C5-49481EC89C8A}"/>
                </a:ext>
              </a:extLst>
            </p:cNvPr>
            <p:cNvSpPr txBox="1"/>
            <p:nvPr/>
          </p:nvSpPr>
          <p:spPr>
            <a:xfrm>
              <a:off x="8314425" y="2818690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55" name="Arrow: U-Turn Milestone 6c" title="Timeline Arrow">
            <a:extLst>
              <a:ext uri="{FF2B5EF4-FFF2-40B4-BE49-F238E27FC236}">
                <a16:creationId xmlns:a16="http://schemas.microsoft.com/office/drawing/2014/main" id="{B23494C0-C5E1-4C9E-BBBA-F86E235F5DB2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56" name="Short Milestone" title="Short Milestone">
            <a:extLst>
              <a:ext uri="{FF2B5EF4-FFF2-40B4-BE49-F238E27FC236}">
                <a16:creationId xmlns:a16="http://schemas.microsoft.com/office/drawing/2014/main" id="{EA7401E9-3FBB-4C26-B3A0-D7CE54140306}"/>
              </a:ext>
            </a:extLst>
          </p:cNvPr>
          <p:cNvGrpSpPr/>
          <p:nvPr/>
        </p:nvGrpSpPr>
        <p:grpSpPr>
          <a:xfrm>
            <a:off x="8929554" y="3713610"/>
            <a:ext cx="464817" cy="464817"/>
            <a:chOff x="8929554" y="3713610"/>
            <a:chExt cx="464817" cy="464817"/>
          </a:xfrm>
        </p:grpSpPr>
        <p:sp>
          <p:nvSpPr>
            <p:cNvPr id="57" name="Oval 56" title="Circle Background">
              <a:extLst>
                <a:ext uri="{FF2B5EF4-FFF2-40B4-BE49-F238E27FC236}">
                  <a16:creationId xmlns:a16="http://schemas.microsoft.com/office/drawing/2014/main" id="{0FEE6DCD-2298-4834-A445-94D526B5FCF7}"/>
                </a:ext>
              </a:extLst>
            </p:cNvPr>
            <p:cNvSpPr/>
            <p:nvPr/>
          </p:nvSpPr>
          <p:spPr>
            <a:xfrm>
              <a:off x="8929554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FA84AB-D1C9-45C2-A8FC-8F16C532F776}"/>
                </a:ext>
              </a:extLst>
            </p:cNvPr>
            <p:cNvSpPr txBox="1"/>
            <p:nvPr/>
          </p:nvSpPr>
          <p:spPr>
            <a:xfrm>
              <a:off x="8962105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59" name="Brace for Grouped Items" title="Group Bracket">
            <a:extLst>
              <a:ext uri="{FF2B5EF4-FFF2-40B4-BE49-F238E27FC236}">
                <a16:creationId xmlns:a16="http://schemas.microsoft.com/office/drawing/2014/main" id="{4AF6948C-D867-43C4-B8D4-C015F34E3349}"/>
              </a:ext>
            </a:extLst>
          </p:cNvPr>
          <p:cNvSpPr/>
          <p:nvPr/>
        </p:nvSpPr>
        <p:spPr>
          <a:xfrm rot="5400000">
            <a:off x="8285972" y="3322514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661F78-3B5A-4925-83AB-8B98C1EA115A}"/>
              </a:ext>
            </a:extLst>
          </p:cNvPr>
          <p:cNvSpPr txBox="1"/>
          <p:nvPr/>
        </p:nvSpPr>
        <p:spPr>
          <a:xfrm>
            <a:off x="7602524" y="4930774"/>
            <a:ext cx="17678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61" name="Arrow: U-Turn Milestone 7" title="Timeline Arrow">
            <a:extLst>
              <a:ext uri="{FF2B5EF4-FFF2-40B4-BE49-F238E27FC236}">
                <a16:creationId xmlns:a16="http://schemas.microsoft.com/office/drawing/2014/main" id="{FE706FCB-BAE5-4AAE-B488-2201121ED7CA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62" name="Duration 7" title="Duration Text">
            <a:extLst>
              <a:ext uri="{FF2B5EF4-FFF2-40B4-BE49-F238E27FC236}">
                <a16:creationId xmlns:a16="http://schemas.microsoft.com/office/drawing/2014/main" id="{2A85066F-50E3-41A5-BCA3-8CE3E8C13650}"/>
              </a:ext>
            </a:extLst>
          </p:cNvPr>
          <p:cNvSpPr txBox="1"/>
          <p:nvPr/>
        </p:nvSpPr>
        <p:spPr>
          <a:xfrm>
            <a:off x="9768171" y="2568934"/>
            <a:ext cx="1272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April-May</a:t>
            </a:r>
          </a:p>
        </p:txBody>
      </p:sp>
      <p:cxnSp>
        <p:nvCxnSpPr>
          <p:cNvPr id="63" name="Connector Milestone 1" title="Connecter Line">
            <a:extLst>
              <a:ext uri="{FF2B5EF4-FFF2-40B4-BE49-F238E27FC236}">
                <a16:creationId xmlns:a16="http://schemas.microsoft.com/office/drawing/2014/main" id="{510E2A83-F94D-4DAF-99E4-273DDA2F2282}"/>
              </a:ext>
            </a:extLst>
          </p:cNvPr>
          <p:cNvCxnSpPr>
            <a:cxnSpLocks/>
          </p:cNvCxnSpPr>
          <p:nvPr/>
        </p:nvCxnSpPr>
        <p:spPr>
          <a:xfrm flipH="1">
            <a:off x="10398055" y="2124255"/>
            <a:ext cx="1" cy="361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Launch" title="Connecter Line">
            <a:extLst>
              <a:ext uri="{FF2B5EF4-FFF2-40B4-BE49-F238E27FC236}">
                <a16:creationId xmlns:a16="http://schemas.microsoft.com/office/drawing/2014/main" id="{1ADDB2AF-466D-41E5-8896-E64228D1E202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Launch Graphic" title="Launch Graphic">
            <a:extLst>
              <a:ext uri="{FF2B5EF4-FFF2-40B4-BE49-F238E27FC236}">
                <a16:creationId xmlns:a16="http://schemas.microsoft.com/office/drawing/2014/main" id="{31DF4227-8923-435A-A2FB-5ED40457F4FF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66" name="Oval 65" title="Launch Circle">
              <a:extLst>
                <a:ext uri="{FF2B5EF4-FFF2-40B4-BE49-F238E27FC236}">
                  <a16:creationId xmlns:a16="http://schemas.microsoft.com/office/drawing/2014/main" id="{44357CD9-A3E0-48CA-B06E-81D1A0C74790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67" name="Graphic 66" title="Launch Icon">
              <a:extLst>
                <a:ext uri="{FF2B5EF4-FFF2-40B4-BE49-F238E27FC236}">
                  <a16:creationId xmlns:a16="http://schemas.microsoft.com/office/drawing/2014/main" id="{B03A15D8-A7A1-4F28-BB92-7400230A4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F718D8A5-4F43-47AE-B955-DEC559DE409F}"/>
              </a:ext>
            </a:extLst>
          </p:cNvPr>
          <p:cNvSpPr txBox="1"/>
          <p:nvPr/>
        </p:nvSpPr>
        <p:spPr>
          <a:xfrm>
            <a:off x="10417650" y="4741080"/>
            <a:ext cx="17678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  <a:p>
            <a:pPr algn="ctr"/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</a:p>
        </p:txBody>
      </p:sp>
      <p:cxnSp>
        <p:nvCxnSpPr>
          <p:cNvPr id="69" name="Connector Milestone 1" title="Connecter Line">
            <a:extLst>
              <a:ext uri="{FF2B5EF4-FFF2-40B4-BE49-F238E27FC236}">
                <a16:creationId xmlns:a16="http://schemas.microsoft.com/office/drawing/2014/main" id="{0491F0E7-F94D-4131-A7B1-094FD95CB3DD}"/>
              </a:ext>
            </a:extLst>
          </p:cNvPr>
          <p:cNvCxnSpPr>
            <a:cxnSpLocks/>
          </p:cNvCxnSpPr>
          <p:nvPr/>
        </p:nvCxnSpPr>
        <p:spPr>
          <a:xfrm flipH="1">
            <a:off x="4630693" y="5152087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C84DCE8-10D4-4FA4-8807-3D8CF870A673}"/>
              </a:ext>
            </a:extLst>
          </p:cNvPr>
          <p:cNvSpPr txBox="1"/>
          <p:nvPr/>
        </p:nvSpPr>
        <p:spPr>
          <a:xfrm>
            <a:off x="3533126" y="4638619"/>
            <a:ext cx="235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Weeks </a:t>
            </a:r>
          </a:p>
          <a:p>
            <a:pPr algn="ctr"/>
            <a:r>
              <a:rPr lang="en-ZA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15-February 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377284-9CA1-4FA1-B41E-AF0124FFBB45}"/>
              </a:ext>
            </a:extLst>
          </p:cNvPr>
          <p:cNvSpPr txBox="1"/>
          <p:nvPr/>
        </p:nvSpPr>
        <p:spPr>
          <a:xfrm>
            <a:off x="9608614" y="1368077"/>
            <a:ext cx="190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and Prepare to Launch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22">
            <a:extLst>
              <a:ext uri="{FF2B5EF4-FFF2-40B4-BE49-F238E27FC236}">
                <a16:creationId xmlns:a16="http://schemas.microsoft.com/office/drawing/2014/main" id="{378B07B3-4375-4832-BB7D-E1A6B5EDDB98}"/>
              </a:ext>
            </a:extLst>
          </p:cNvPr>
          <p:cNvSpPr txBox="1">
            <a:spLocks/>
          </p:cNvSpPr>
          <p:nvPr/>
        </p:nvSpPr>
        <p:spPr>
          <a:xfrm>
            <a:off x="1178800" y="790785"/>
            <a:ext cx="983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IN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24;p22">
            <a:extLst>
              <a:ext uri="{FF2B5EF4-FFF2-40B4-BE49-F238E27FC236}">
                <a16:creationId xmlns:a16="http://schemas.microsoft.com/office/drawing/2014/main" id="{707B5242-6B9F-40A3-B2E7-D567E6E7C13F}"/>
              </a:ext>
            </a:extLst>
          </p:cNvPr>
          <p:cNvSpPr txBox="1">
            <a:spLocks/>
          </p:cNvSpPr>
          <p:nvPr/>
        </p:nvSpPr>
        <p:spPr>
          <a:xfrm>
            <a:off x="460800" y="1365900"/>
            <a:ext cx="1127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431789" algn="just">
              <a:lnSpc>
                <a:spcPct val="150000"/>
              </a:lnSpc>
              <a:spcBef>
                <a:spcPts val="607"/>
              </a:spcBef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project serves as a Deep Learning model for low light image enhancement.</a:t>
            </a:r>
          </a:p>
          <a:p>
            <a:pPr indent="-431789" algn="just">
              <a:lnSpc>
                <a:spcPct val="150000"/>
              </a:lnSpc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real time applications like CCTV surveillance systems, animal detection systems, theft detection systems etc., face the drawback of under performance when used in low light conditions. </a:t>
            </a:r>
          </a:p>
          <a:p>
            <a:pPr indent="-431789" algn="just">
              <a:lnSpc>
                <a:spcPct val="150000"/>
              </a:lnSpc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model can be integrated with these Realtime systems as a pre-processing unit, which leads to the improvement in performance and proper utilization of the potential of the model.</a:t>
            </a:r>
          </a:p>
          <a:p>
            <a:pPr marL="0" indent="0" algn="just">
              <a:lnSpc>
                <a:spcPct val="150000"/>
              </a:lnSpc>
              <a:spcBef>
                <a:spcPts val="607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41A852-6708-41A8-B549-9B9787490DFB}"/>
              </a:ext>
            </a:extLst>
          </p:cNvPr>
          <p:cNvCxnSpPr>
            <a:cxnSpLocks/>
          </p:cNvCxnSpPr>
          <p:nvPr/>
        </p:nvCxnSpPr>
        <p:spPr>
          <a:xfrm>
            <a:off x="0" y="739032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620AD9-21C8-4075-A4F3-90ECCA0D2C3E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2D01CB-9682-4F44-926D-5CA267A263C4}"/>
              </a:ext>
            </a:extLst>
          </p:cNvPr>
          <p:cNvSpPr txBox="1"/>
          <p:nvPr/>
        </p:nvSpPr>
        <p:spPr>
          <a:xfrm>
            <a:off x="516835" y="278104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D922A36-3245-416A-AD15-C83FA49398C6}"/>
              </a:ext>
            </a:extLst>
          </p:cNvPr>
          <p:cNvSpPr txBox="1">
            <a:spLocks/>
          </p:cNvSpPr>
          <p:nvPr/>
        </p:nvSpPr>
        <p:spPr>
          <a:xfrm>
            <a:off x="381740" y="6181423"/>
            <a:ext cx="358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7906-44F4-4B75-825E-3FEFCA36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1721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E03E2-633A-4C75-8446-69972DA50F80}"/>
              </a:ext>
            </a:extLst>
          </p:cNvPr>
          <p:cNvSpPr txBox="1"/>
          <p:nvPr/>
        </p:nvSpPr>
        <p:spPr>
          <a:xfrm>
            <a:off x="516835" y="3934437"/>
            <a:ext cx="708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Accuracy Factors Used : PSNR , SSIM , MAE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8E91F0-58E7-4057-9A0D-11A1A13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40" y="4368629"/>
            <a:ext cx="3189000" cy="1213724"/>
          </a:xfrm>
          <a:prstGeom prst="rect">
            <a:avLst/>
          </a:prstGeom>
        </p:spPr>
      </p:pic>
      <p:pic>
        <p:nvPicPr>
          <p:cNvPr id="1026" name="Picture 2" descr="All about Structural Similarity Index (SSIM): Theory + Code in PyTorch | by  Pranjal Datta | SRM MIC | Medium">
            <a:extLst>
              <a:ext uri="{FF2B5EF4-FFF2-40B4-BE49-F238E27FC236}">
                <a16:creationId xmlns:a16="http://schemas.microsoft.com/office/drawing/2014/main" id="{C7CAE23C-B4A2-488E-8204-B804236D6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45" y="4539364"/>
            <a:ext cx="3344789" cy="87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ak signal-to-noise ratio - Wikipedia">
            <a:extLst>
              <a:ext uri="{FF2B5EF4-FFF2-40B4-BE49-F238E27FC236}">
                <a16:creationId xmlns:a16="http://schemas.microsoft.com/office/drawing/2014/main" id="{962311E4-D20F-48A7-A043-05ECD7E2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600" y="4282934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7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6C077-610E-40A1-9352-949F51B9D542}"/>
              </a:ext>
            </a:extLst>
          </p:cNvPr>
          <p:cNvSpPr txBox="1"/>
          <p:nvPr/>
        </p:nvSpPr>
        <p:spPr>
          <a:xfrm>
            <a:off x="896813" y="1337956"/>
            <a:ext cx="99353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Chunle Guo1, Chongyi Li1, Jichang Guo1, Chen Change Loy, Junhui Hou, Sam Kwong, Runmin Cong,”Zero-Reference Deep Curve Estimation for Low-Light Image Enhancement”, Beijing Jiaotong University, 22 March 2020.</a:t>
            </a:r>
          </a:p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Gershon Buchsbaum. A spatial processor model for object colour perception. J. Franklin Institute, 2016.</a:t>
            </a:r>
          </a:p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Vladimir Bychkovsky, Sylvain Paris, Eric Chan, and Fredo ´ Durand. Learning photographic global tonal adjustment with a database of input/output image pairs. In CVPR, 2019.</a:t>
            </a:r>
          </a:p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 Jianrui Cai, Shuhang Gu, and Lei Zhang. Learning a deep single image contrast enhancer from a multi-exposure image. IEEE Transactions on Image Processing, 2018.</a:t>
            </a:r>
          </a:p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Chen Chen, Qifeng Chen, Jia Xu, and Koltun Vladlen. Learning to see in the dark. In CVPR, 2018. </a:t>
            </a:r>
          </a:p>
          <a:p>
            <a:pPr algn="just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Yusheng Chen, Yuching Wang, Manhsin Kao, and Yungyu Chuang. Deep photo enhancer: Unpaired learning for image enhancement from photographs with gans. In CVPR, 2018. 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DataSet:Darknet:https://www.kaggle.com/peterfriedrich1/darknet-2020-getting-started</a:t>
            </a:r>
          </a:p>
          <a:p>
            <a:pPr algn="just"/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412D6-CB2D-496B-975F-FF8D48173E1A}"/>
              </a:ext>
            </a:extLst>
          </p:cNvPr>
          <p:cNvSpPr txBox="1"/>
          <p:nvPr/>
        </p:nvSpPr>
        <p:spPr>
          <a:xfrm>
            <a:off x="4290644" y="824238"/>
            <a:ext cx="3288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CC4D8-76D3-4845-8AB3-ECE6DE7FE4B1}"/>
              </a:ext>
            </a:extLst>
          </p:cNvPr>
          <p:cNvSpPr txBox="1"/>
          <p:nvPr/>
        </p:nvSpPr>
        <p:spPr>
          <a:xfrm>
            <a:off x="516835" y="172596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7CA7F3-3033-4144-9E3B-42444D7609D8}"/>
              </a:ext>
            </a:extLst>
          </p:cNvPr>
          <p:cNvCxnSpPr>
            <a:cxnSpLocks/>
          </p:cNvCxnSpPr>
          <p:nvPr/>
        </p:nvCxnSpPr>
        <p:spPr>
          <a:xfrm>
            <a:off x="0" y="791786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85B521-49D3-4054-85CB-76ECE54502EF}"/>
              </a:ext>
            </a:extLst>
          </p:cNvPr>
          <p:cNvCxnSpPr/>
          <p:nvPr/>
        </p:nvCxnSpPr>
        <p:spPr>
          <a:xfrm>
            <a:off x="0" y="625084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624C362-B7EB-47F5-9A41-C250C1A372E9}"/>
              </a:ext>
            </a:extLst>
          </p:cNvPr>
          <p:cNvSpPr txBox="1">
            <a:spLocks/>
          </p:cNvSpPr>
          <p:nvPr/>
        </p:nvSpPr>
        <p:spPr>
          <a:xfrm>
            <a:off x="381740" y="6357266"/>
            <a:ext cx="358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399C7C-C94D-4ABE-9A99-C864E55D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8769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</p:spTree>
    <p:extLst>
      <p:ext uri="{BB962C8B-B14F-4D97-AF65-F5344CB8AC3E}">
        <p14:creationId xmlns:p14="http://schemas.microsoft.com/office/powerpoint/2010/main" val="10418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C6F92E-CA85-4C4C-AB74-07EEDA379ABF}"/>
              </a:ext>
            </a:extLst>
          </p:cNvPr>
          <p:cNvSpPr txBox="1"/>
          <p:nvPr/>
        </p:nvSpPr>
        <p:spPr>
          <a:xfrm>
            <a:off x="904733" y="2446802"/>
            <a:ext cx="101644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512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15FEC1-CE84-443E-96C1-A59BA5FBF315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74EC0-623E-42E0-BB09-3C5D75437EBB}"/>
              </a:ext>
            </a:extLst>
          </p:cNvPr>
          <p:cNvCxnSpPr/>
          <p:nvPr/>
        </p:nvCxnSpPr>
        <p:spPr>
          <a:xfrm>
            <a:off x="0" y="622498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5EBB06-0FFF-47D3-A4CF-30FD9BAA4016}"/>
              </a:ext>
            </a:extLst>
          </p:cNvPr>
          <p:cNvSpPr txBox="1"/>
          <p:nvPr/>
        </p:nvSpPr>
        <p:spPr>
          <a:xfrm>
            <a:off x="363985" y="294456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148BE75-3F54-437B-8F50-96ECE1F3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4286" y="6252385"/>
            <a:ext cx="2189191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242EA9B-E0C5-4B0F-ACED-0521BE85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2385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426249-127A-4EBB-AFFE-8A28E82B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2" y="999132"/>
            <a:ext cx="8524863" cy="457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027242-36A0-4ECA-B140-47DFBB0C71D5}"/>
              </a:ext>
            </a:extLst>
          </p:cNvPr>
          <p:cNvSpPr txBox="1">
            <a:spLocks/>
          </p:cNvSpPr>
          <p:nvPr/>
        </p:nvSpPr>
        <p:spPr>
          <a:xfrm>
            <a:off x="1524000" y="998631"/>
            <a:ext cx="8303581" cy="7634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AB361-B5DE-40C1-B69E-DAD376C083A0}"/>
              </a:ext>
            </a:extLst>
          </p:cNvPr>
          <p:cNvSpPr txBox="1"/>
          <p:nvPr/>
        </p:nvSpPr>
        <p:spPr>
          <a:xfrm>
            <a:off x="782715" y="1601009"/>
            <a:ext cx="10626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contrast, poor visibility, and noise characterizes images captured in low-light circumstances. These limitations provide a difficulty to human vision.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Favors high-visibility images, and many intelligent systems that rely on computer vision algorithms, such as all-day autonomous driving and biometric recognition.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15FEC1-CE84-443E-96C1-A59BA5FBF315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74EC0-623E-42E0-BB09-3C5D75437EBB}"/>
              </a:ext>
            </a:extLst>
          </p:cNvPr>
          <p:cNvCxnSpPr/>
          <p:nvPr/>
        </p:nvCxnSpPr>
        <p:spPr>
          <a:xfrm>
            <a:off x="0" y="622498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5EBB06-0FFF-47D3-A4CF-30FD9BAA4016}"/>
              </a:ext>
            </a:extLst>
          </p:cNvPr>
          <p:cNvSpPr txBox="1"/>
          <p:nvPr/>
        </p:nvSpPr>
        <p:spPr>
          <a:xfrm>
            <a:off x="363985" y="294456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148BE75-3F54-437B-8F50-96ECE1F3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3985" y="6243569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242EA9B-E0C5-4B0F-ACED-0521BE85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2385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9634E-44B3-435C-A218-510B48AB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923074"/>
            <a:ext cx="3195967" cy="2936295"/>
          </a:xfrm>
          <a:prstGeom prst="rect">
            <a:avLst/>
          </a:prstGeom>
        </p:spPr>
      </p:pic>
      <p:pic>
        <p:nvPicPr>
          <p:cNvPr id="1026" name="Picture 2" descr="Low-Light Image Enhancement - MATLAB &amp;amp; Simulink Example">
            <a:extLst>
              <a:ext uri="{FF2B5EF4-FFF2-40B4-BE49-F238E27FC236}">
                <a16:creationId xmlns:a16="http://schemas.microsoft.com/office/drawing/2014/main" id="{C1C5A7C7-5DFA-4DD2-98EE-FD97DD4A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06" y="3276247"/>
            <a:ext cx="6182339" cy="22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C75B-0D2C-4740-8BC2-578CFFA5C6AF}"/>
              </a:ext>
            </a:extLst>
          </p:cNvPr>
          <p:cNvSpPr txBox="1">
            <a:spLocks/>
          </p:cNvSpPr>
          <p:nvPr/>
        </p:nvSpPr>
        <p:spPr>
          <a:xfrm>
            <a:off x="887767" y="881176"/>
            <a:ext cx="10515600" cy="931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ITS DISADVANTAGES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959095A7-1FD8-4D9E-9047-43B963F926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518241"/>
              </p:ext>
            </p:extLst>
          </p:nvPr>
        </p:nvGraphicFramePr>
        <p:xfrm>
          <a:off x="887767" y="1831248"/>
          <a:ext cx="10466030" cy="395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544">
                  <a:extLst>
                    <a:ext uri="{9D8B030D-6E8A-4147-A177-3AD203B41FA5}">
                      <a16:colId xmlns:a16="http://schemas.microsoft.com/office/drawing/2014/main" val="3429264053"/>
                    </a:ext>
                  </a:extLst>
                </a:gridCol>
                <a:gridCol w="3488924">
                  <a:extLst>
                    <a:ext uri="{9D8B030D-6E8A-4147-A177-3AD203B41FA5}">
                      <a16:colId xmlns:a16="http://schemas.microsoft.com/office/drawing/2014/main" val="2659092312"/>
                    </a:ext>
                  </a:extLst>
                </a:gridCol>
                <a:gridCol w="6000562">
                  <a:extLst>
                    <a:ext uri="{9D8B030D-6E8A-4147-A177-3AD203B41FA5}">
                      <a16:colId xmlns:a16="http://schemas.microsoft.com/office/drawing/2014/main" val="4070033189"/>
                    </a:ext>
                  </a:extLst>
                </a:gridCol>
              </a:tblGrid>
              <a:tr h="56246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48774"/>
                  </a:ext>
                </a:extLst>
              </a:tr>
              <a:tr h="10417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SRIE (Super Resolution Image Enhancement).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Super-Resolution.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Time Consumption.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Bleaching.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28510"/>
                  </a:ext>
                </a:extLst>
              </a:tr>
              <a:tr h="10417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Retinex.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Graying out.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Poorly with unnatural images.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Washout Appearance.</a:t>
                      </a: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38260"/>
                  </a:ext>
                </a:extLst>
              </a:tr>
              <a:tr h="10417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Enlighten 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Realistic but not Real.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 for training and huge computation.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Chance of creating Fake patterns.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5790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8ADE72-3BCE-4558-9FD9-77AC89EAE3DB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BC35FD-31DC-41E7-8B84-814F13645894}"/>
              </a:ext>
            </a:extLst>
          </p:cNvPr>
          <p:cNvCxnSpPr/>
          <p:nvPr/>
        </p:nvCxnSpPr>
        <p:spPr>
          <a:xfrm>
            <a:off x="0" y="624274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7E3749-56CC-42DE-A394-279ED2923472}"/>
              </a:ext>
            </a:extLst>
          </p:cNvPr>
          <p:cNvSpPr txBox="1"/>
          <p:nvPr/>
        </p:nvSpPr>
        <p:spPr>
          <a:xfrm>
            <a:off x="435007" y="289509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B19E12-075B-4C53-B58D-898D9183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5007" y="6261584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5CB933-409E-488C-AF76-B97125E7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70141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</p:spTree>
    <p:extLst>
      <p:ext uri="{BB962C8B-B14F-4D97-AF65-F5344CB8AC3E}">
        <p14:creationId xmlns:p14="http://schemas.microsoft.com/office/powerpoint/2010/main" val="40727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DDF9-4784-479B-A76D-8B93B51EA86A}"/>
              </a:ext>
            </a:extLst>
          </p:cNvPr>
          <p:cNvSpPr txBox="1">
            <a:spLocks/>
          </p:cNvSpPr>
          <p:nvPr/>
        </p:nvSpPr>
        <p:spPr>
          <a:xfrm>
            <a:off x="838200" y="1113750"/>
            <a:ext cx="10515600" cy="8498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8B52-55AA-4594-BAAE-0E221646AB97}"/>
              </a:ext>
            </a:extLst>
          </p:cNvPr>
          <p:cNvSpPr txBox="1">
            <a:spLocks/>
          </p:cNvSpPr>
          <p:nvPr/>
        </p:nvSpPr>
        <p:spPr>
          <a:xfrm>
            <a:off x="705035" y="1804578"/>
            <a:ext cx="10515600" cy="35147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30200" algn="just">
              <a:spcBef>
                <a:spcPts val="0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network use Attention based Broadly Self-guided Network (ABSGN)  a top-down self-guidance architecture to better exploit image.</a:t>
            </a:r>
          </a:p>
          <a:p>
            <a:pPr marL="457200" indent="-330200" algn="just">
              <a:spcBef>
                <a:spcPts val="0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pass the input image through a Conv+ReLU layers to obtain a main feature map with 32 channels. </a:t>
            </a:r>
          </a:p>
          <a:p>
            <a:pPr marL="457200" indent="-330200" algn="just">
              <a:spcBef>
                <a:spcPts val="0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lowest resolution layer, we offer a Global Spatial Attention (GSA)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. The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is implemented with PyTorch.</a:t>
            </a:r>
          </a:p>
          <a:p>
            <a:pPr marL="457200" indent="-330200" algn="just">
              <a:spcBef>
                <a:spcPts val="0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last Down-sampling and normalization layers that break the relations of neighboring pixels are those are discarded.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77CFBD-682F-44E8-87C9-ECE11C233EDF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218E0A-2D06-4CF5-A426-C535505EE65F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4E71BF-C192-4C61-B0C4-2D5F59933EA0}"/>
              </a:ext>
            </a:extLst>
          </p:cNvPr>
          <p:cNvSpPr txBox="1"/>
          <p:nvPr/>
        </p:nvSpPr>
        <p:spPr>
          <a:xfrm>
            <a:off x="372862" y="278417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87A63B6-E066-4482-883A-5690532F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29435" y="6181423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4E7856-0489-4392-AAA8-5C02EEC1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9117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</p:spTree>
    <p:extLst>
      <p:ext uri="{BB962C8B-B14F-4D97-AF65-F5344CB8AC3E}">
        <p14:creationId xmlns:p14="http://schemas.microsoft.com/office/powerpoint/2010/main" val="370902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8B52-55AA-4594-BAAE-0E221646AB97}"/>
              </a:ext>
            </a:extLst>
          </p:cNvPr>
          <p:cNvSpPr txBox="1">
            <a:spLocks/>
          </p:cNvSpPr>
          <p:nvPr/>
        </p:nvSpPr>
        <p:spPr>
          <a:xfrm>
            <a:off x="705035" y="1754601"/>
            <a:ext cx="10515600" cy="4495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77CFBD-682F-44E8-87C9-ECE11C233EDF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218E0A-2D06-4CF5-A426-C535505EE65F}"/>
              </a:ext>
            </a:extLst>
          </p:cNvPr>
          <p:cNvCxnSpPr/>
          <p:nvPr/>
        </p:nvCxnSpPr>
        <p:spPr>
          <a:xfrm>
            <a:off x="0" y="624987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4E71BF-C192-4C61-B0C4-2D5F59933EA0}"/>
              </a:ext>
            </a:extLst>
          </p:cNvPr>
          <p:cNvSpPr txBox="1"/>
          <p:nvPr/>
        </p:nvSpPr>
        <p:spPr>
          <a:xfrm>
            <a:off x="372862" y="278417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87A63B6-E066-4482-883A-5690532F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805800" y="6299456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4E7856-0489-4392-AAA8-5C02EEC1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9341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25D8F-92AD-47DD-83F0-D9875EEB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15" y="834718"/>
            <a:ext cx="9539654" cy="4883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C71B6D-BA3E-4E98-A8CB-4EB5D35919A6}"/>
              </a:ext>
            </a:extLst>
          </p:cNvPr>
          <p:cNvSpPr txBox="1"/>
          <p:nvPr/>
        </p:nvSpPr>
        <p:spPr>
          <a:xfrm>
            <a:off x="4294402" y="5847408"/>
            <a:ext cx="49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Illustration of our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41711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343C-59C9-4DA7-928A-D1A79DC3FD3C}"/>
              </a:ext>
            </a:extLst>
          </p:cNvPr>
          <p:cNvSpPr txBox="1">
            <a:spLocks/>
          </p:cNvSpPr>
          <p:nvPr/>
        </p:nvSpPr>
        <p:spPr>
          <a:xfrm>
            <a:off x="909221" y="1006347"/>
            <a:ext cx="10515600" cy="6993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PROJECT</a:t>
            </a:r>
            <a:r>
              <a:rPr lang="en-IN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8E97F-60A8-4431-9656-5870AB1192DB}"/>
              </a:ext>
            </a:extLst>
          </p:cNvPr>
          <p:cNvSpPr txBox="1">
            <a:spLocks/>
          </p:cNvSpPr>
          <p:nvPr/>
        </p:nvSpPr>
        <p:spPr>
          <a:xfrm>
            <a:off x="838200" y="150031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marR="638175" indent="-330200" algn="just">
              <a:lnSpc>
                <a:spcPct val="150000"/>
              </a:lnSpc>
              <a:spcBef>
                <a:spcPts val="455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illuminate the images captured in low light conditions.</a:t>
            </a:r>
          </a:p>
          <a:p>
            <a:pPr marL="457200" marR="638175" indent="-3302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the image quality degradation after enhancement.</a:t>
            </a:r>
          </a:p>
          <a:p>
            <a:pPr marL="457200" marR="638175" indent="-3302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Coping up with diverse lighting conditions such as non uniform and poor lighting conditions.</a:t>
            </a:r>
          </a:p>
          <a:p>
            <a:pPr marL="457200" marR="638175" indent="-3302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brighten up the image while preserving the inherent color and details.</a:t>
            </a: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C4FF79-EEF1-4F02-8C22-3A6C5E8D218E}"/>
              </a:ext>
            </a:extLst>
          </p:cNvPr>
          <p:cNvCxnSpPr>
            <a:cxnSpLocks/>
          </p:cNvCxnSpPr>
          <p:nvPr/>
        </p:nvCxnSpPr>
        <p:spPr>
          <a:xfrm>
            <a:off x="0" y="681037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797875-1F61-4542-A41B-E5432AEC68C0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79FBC2-8B2E-4D1F-8C90-CD7DF7DB34AF}"/>
              </a:ext>
            </a:extLst>
          </p:cNvPr>
          <p:cNvSpPr txBox="1"/>
          <p:nvPr/>
        </p:nvSpPr>
        <p:spPr>
          <a:xfrm>
            <a:off x="390618" y="258699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CBB5E9-E7E9-4634-98C8-29B5008E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05323" y="6171721"/>
            <a:ext cx="260897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52F594-82D0-413F-A3B4-6486F10E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1721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  <p:pic>
        <p:nvPicPr>
          <p:cNvPr id="4098" name="Picture 2" descr="12 Common CCTV Problems and Their Fixes | ACCL">
            <a:extLst>
              <a:ext uri="{FF2B5EF4-FFF2-40B4-BE49-F238E27FC236}">
                <a16:creationId xmlns:a16="http://schemas.microsoft.com/office/drawing/2014/main" id="{9CBEE40F-88E6-401A-862E-34B6F8B9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3" y="3813375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utonomous Vehicles Need Thermal Cameras – Foresight">
            <a:extLst>
              <a:ext uri="{FF2B5EF4-FFF2-40B4-BE49-F238E27FC236}">
                <a16:creationId xmlns:a16="http://schemas.microsoft.com/office/drawing/2014/main" id="{0D0BDB06-FBD4-4A9D-ADA4-43789C5C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675984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0855E-5075-470D-99C5-10134B99F2FC}"/>
              </a:ext>
            </a:extLst>
          </p:cNvPr>
          <p:cNvSpPr txBox="1"/>
          <p:nvPr/>
        </p:nvSpPr>
        <p:spPr>
          <a:xfrm>
            <a:off x="909221" y="5580984"/>
            <a:ext cx="19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CCTV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90153-1A93-4065-8A7F-9DD41B7F5E3E}"/>
              </a:ext>
            </a:extLst>
          </p:cNvPr>
          <p:cNvSpPr txBox="1"/>
          <p:nvPr/>
        </p:nvSpPr>
        <p:spPr>
          <a:xfrm>
            <a:off x="4325571" y="5671911"/>
            <a:ext cx="380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Autonomous Car Captured Image</a:t>
            </a:r>
          </a:p>
        </p:txBody>
      </p:sp>
    </p:spTree>
    <p:extLst>
      <p:ext uri="{BB962C8B-B14F-4D97-AF65-F5344CB8AC3E}">
        <p14:creationId xmlns:p14="http://schemas.microsoft.com/office/powerpoint/2010/main" val="4499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6">
            <a:extLst>
              <a:ext uri="{FF2B5EF4-FFF2-40B4-BE49-F238E27FC236}">
                <a16:creationId xmlns:a16="http://schemas.microsoft.com/office/drawing/2014/main" id="{0BF5BD1F-123A-434C-A766-7F33436FB617}"/>
              </a:ext>
            </a:extLst>
          </p:cNvPr>
          <p:cNvSpPr txBox="1">
            <a:spLocks/>
          </p:cNvSpPr>
          <p:nvPr/>
        </p:nvSpPr>
        <p:spPr>
          <a:xfrm>
            <a:off x="1178800" y="808198"/>
            <a:ext cx="983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5AF295C2-0B8C-4492-B043-CCD53E75F98D}"/>
              </a:ext>
            </a:extLst>
          </p:cNvPr>
          <p:cNvSpPr txBox="1">
            <a:spLocks/>
          </p:cNvSpPr>
          <p:nvPr/>
        </p:nvSpPr>
        <p:spPr>
          <a:xfrm>
            <a:off x="415600" y="1333433"/>
            <a:ext cx="11270400" cy="49253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600"/>
              </a:spcAft>
            </a:pPr>
            <a:endParaRPr lang="en-US" sz="18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6DB2DF-9722-4F34-AEBB-6CF9F0DED9D1}"/>
              </a:ext>
            </a:extLst>
          </p:cNvPr>
          <p:cNvCxnSpPr>
            <a:cxnSpLocks/>
          </p:cNvCxnSpPr>
          <p:nvPr/>
        </p:nvCxnSpPr>
        <p:spPr>
          <a:xfrm>
            <a:off x="0" y="68627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9EFAC6-5E79-4CAC-920B-26BF8C6A6908}"/>
              </a:ext>
            </a:extLst>
          </p:cNvPr>
          <p:cNvCxnSpPr/>
          <p:nvPr/>
        </p:nvCxnSpPr>
        <p:spPr>
          <a:xfrm>
            <a:off x="0" y="6278253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F1DEA5-65CE-45CF-9504-CF0B4303D498}"/>
              </a:ext>
            </a:extLst>
          </p:cNvPr>
          <p:cNvSpPr txBox="1"/>
          <p:nvPr/>
        </p:nvSpPr>
        <p:spPr>
          <a:xfrm>
            <a:off x="390618" y="275819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56F9A86-DD49-4C41-905C-08A7F14E1C83}"/>
              </a:ext>
            </a:extLst>
          </p:cNvPr>
          <p:cNvSpPr txBox="1">
            <a:spLocks/>
          </p:cNvSpPr>
          <p:nvPr/>
        </p:nvSpPr>
        <p:spPr>
          <a:xfrm>
            <a:off x="390618" y="6313081"/>
            <a:ext cx="358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9ABB4E1-3207-4509-8307-E70AE1F4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8757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4C6CD-55BE-41FD-9312-92746DE32D86}"/>
              </a:ext>
            </a:extLst>
          </p:cNvPr>
          <p:cNvSpPr/>
          <p:nvPr/>
        </p:nvSpPr>
        <p:spPr>
          <a:xfrm>
            <a:off x="3692426" y="1955814"/>
            <a:ext cx="1969477" cy="888024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Conv+ReLU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653646-20C2-466E-B361-B04A61DD9862}"/>
              </a:ext>
            </a:extLst>
          </p:cNvPr>
          <p:cNvCxnSpPr>
            <a:cxnSpLocks/>
          </p:cNvCxnSpPr>
          <p:nvPr/>
        </p:nvCxnSpPr>
        <p:spPr>
          <a:xfrm>
            <a:off x="668164" y="2915796"/>
            <a:ext cx="990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B663D0-AEA3-4C5F-B6CD-82C9B0542BA5}"/>
              </a:ext>
            </a:extLst>
          </p:cNvPr>
          <p:cNvSpPr/>
          <p:nvPr/>
        </p:nvSpPr>
        <p:spPr>
          <a:xfrm>
            <a:off x="1658569" y="2481050"/>
            <a:ext cx="1371600" cy="8880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DWT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BD7EC-3250-44E9-ABF0-4EA2EE97E097}"/>
              </a:ext>
            </a:extLst>
          </p:cNvPr>
          <p:cNvSpPr/>
          <p:nvPr/>
        </p:nvSpPr>
        <p:spPr>
          <a:xfrm>
            <a:off x="3692426" y="3369074"/>
            <a:ext cx="1969477" cy="888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MGDB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164E70-C3FD-4138-B213-48755A6D8174}"/>
              </a:ext>
            </a:extLst>
          </p:cNvPr>
          <p:cNvSpPr/>
          <p:nvPr/>
        </p:nvSpPr>
        <p:spPr>
          <a:xfrm>
            <a:off x="6999020" y="2045738"/>
            <a:ext cx="1160585" cy="763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IDWT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53EEEB-27E8-4E4E-85CD-E2FFADC43FD2}"/>
              </a:ext>
            </a:extLst>
          </p:cNvPr>
          <p:cNvSpPr/>
          <p:nvPr/>
        </p:nvSpPr>
        <p:spPr>
          <a:xfrm>
            <a:off x="6770077" y="3470330"/>
            <a:ext cx="1600200" cy="68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223F2B-15FC-442D-83D2-50375EB4F979}"/>
              </a:ext>
            </a:extLst>
          </p:cNvPr>
          <p:cNvCxnSpPr>
            <a:stCxn id="13" idx="3"/>
          </p:cNvCxnSpPr>
          <p:nvPr/>
        </p:nvCxnSpPr>
        <p:spPr>
          <a:xfrm>
            <a:off x="5661903" y="3813086"/>
            <a:ext cx="1108174" cy="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F968D-16BF-46F7-B36F-C72AC0C4B332}"/>
              </a:ext>
            </a:extLst>
          </p:cNvPr>
          <p:cNvCxnSpPr>
            <a:stCxn id="12" idx="6"/>
            <a:endCxn id="9" idx="1"/>
          </p:cNvCxnSpPr>
          <p:nvPr/>
        </p:nvCxnSpPr>
        <p:spPr>
          <a:xfrm flipV="1">
            <a:off x="3030169" y="2399826"/>
            <a:ext cx="662257" cy="5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22B9E9-CCAE-4550-8E53-28BD08713864}"/>
              </a:ext>
            </a:extLst>
          </p:cNvPr>
          <p:cNvCxnSpPr>
            <a:stCxn id="17" idx="4"/>
          </p:cNvCxnSpPr>
          <p:nvPr/>
        </p:nvCxnSpPr>
        <p:spPr>
          <a:xfrm>
            <a:off x="7579313" y="2809338"/>
            <a:ext cx="0" cy="66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0ADBC8-592C-4B5F-9DF8-44416D3EDEB6}"/>
              </a:ext>
            </a:extLst>
          </p:cNvPr>
          <p:cNvCxnSpPr>
            <a:stCxn id="20" idx="6"/>
          </p:cNvCxnSpPr>
          <p:nvPr/>
        </p:nvCxnSpPr>
        <p:spPr>
          <a:xfrm>
            <a:off x="8370277" y="3813086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BDD6A-1C8B-4D5A-A963-7E8E4AF0CC0F}"/>
              </a:ext>
            </a:extLst>
          </p:cNvPr>
          <p:cNvSpPr/>
          <p:nvPr/>
        </p:nvSpPr>
        <p:spPr>
          <a:xfrm>
            <a:off x="8941777" y="3369074"/>
            <a:ext cx="1591654" cy="7635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Image From (Conv+ReLU)+ IDWT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8F40F-DB3B-4E22-8DF7-957E833C8DDD}"/>
              </a:ext>
            </a:extLst>
          </p:cNvPr>
          <p:cNvCxnSpPr/>
          <p:nvPr/>
        </p:nvCxnSpPr>
        <p:spPr>
          <a:xfrm flipH="1">
            <a:off x="7077808" y="4155842"/>
            <a:ext cx="2259623" cy="59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E288D4D-DEDE-4355-95B2-1D85FA5E28DD}"/>
              </a:ext>
            </a:extLst>
          </p:cNvPr>
          <p:cNvSpPr/>
          <p:nvPr/>
        </p:nvSpPr>
        <p:spPr>
          <a:xfrm>
            <a:off x="5726723" y="4498597"/>
            <a:ext cx="1351085" cy="7173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MGDB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3D13513-C198-4486-9872-DAE9E294905C}"/>
              </a:ext>
            </a:extLst>
          </p:cNvPr>
          <p:cNvCxnSpPr>
            <a:stCxn id="36" idx="1"/>
            <a:endCxn id="36" idx="0"/>
          </p:cNvCxnSpPr>
          <p:nvPr/>
        </p:nvCxnSpPr>
        <p:spPr>
          <a:xfrm rot="5400000" flipH="1" flipV="1">
            <a:off x="6110897" y="4312285"/>
            <a:ext cx="105056" cy="477681"/>
          </a:xfrm>
          <a:prstGeom prst="curvedConnector3">
            <a:avLst>
              <a:gd name="adj1" fmla="val 317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1D6A5B-32E0-4254-A024-F7651EA3E192}"/>
              </a:ext>
            </a:extLst>
          </p:cNvPr>
          <p:cNvCxnSpPr>
            <a:stCxn id="36" idx="6"/>
          </p:cNvCxnSpPr>
          <p:nvPr/>
        </p:nvCxnSpPr>
        <p:spPr>
          <a:xfrm>
            <a:off x="7077808" y="4857281"/>
            <a:ext cx="129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12 Common CCTV Problems and Their Fixes | ACCL">
            <a:extLst>
              <a:ext uri="{FF2B5EF4-FFF2-40B4-BE49-F238E27FC236}">
                <a16:creationId xmlns:a16="http://schemas.microsoft.com/office/drawing/2014/main" id="{192E2674-E04E-4805-925B-378E51B75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" y="1841841"/>
            <a:ext cx="1576374" cy="8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EB99895-BF8C-4CF4-8757-A0ECDF6793AD}"/>
              </a:ext>
            </a:extLst>
          </p:cNvPr>
          <p:cNvSpPr txBox="1"/>
          <p:nvPr/>
        </p:nvSpPr>
        <p:spPr>
          <a:xfrm>
            <a:off x="72357" y="3071117"/>
            <a:ext cx="154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1CDA088-8EC1-4E02-A025-D704DFD0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603" y="4462211"/>
            <a:ext cx="1920272" cy="1062356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7119D95-92BF-495C-A8C9-31FDE67399FB}"/>
              </a:ext>
            </a:extLst>
          </p:cNvPr>
          <p:cNvSpPr/>
          <p:nvPr/>
        </p:nvSpPr>
        <p:spPr>
          <a:xfrm>
            <a:off x="5924584" y="2729865"/>
            <a:ext cx="1160584" cy="679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GSA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27FE31-C168-45D4-B892-29251BAF4274}"/>
              </a:ext>
            </a:extLst>
          </p:cNvPr>
          <p:cNvCxnSpPr>
            <a:stCxn id="9" idx="3"/>
            <a:endCxn id="45" idx="1"/>
          </p:cNvCxnSpPr>
          <p:nvPr/>
        </p:nvCxnSpPr>
        <p:spPr>
          <a:xfrm>
            <a:off x="5661903" y="2399826"/>
            <a:ext cx="432645" cy="42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CB9C4C-A57D-4F18-AEC5-D29E9B62FAF6}"/>
              </a:ext>
            </a:extLst>
          </p:cNvPr>
          <p:cNvCxnSpPr>
            <a:stCxn id="45" idx="7"/>
            <a:endCxn id="17" idx="3"/>
          </p:cNvCxnSpPr>
          <p:nvPr/>
        </p:nvCxnSpPr>
        <p:spPr>
          <a:xfrm flipV="1">
            <a:off x="6915204" y="2697511"/>
            <a:ext cx="253780" cy="13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3DD10E-DA55-40C0-B71E-118C7FCA5DF8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677165" y="2843838"/>
            <a:ext cx="0" cy="5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1C672F-0FBD-4D22-8786-832E3E49A38F}"/>
              </a:ext>
            </a:extLst>
          </p:cNvPr>
          <p:cNvCxnSpPr>
            <a:stCxn id="9" idx="3"/>
            <a:endCxn id="17" idx="2"/>
          </p:cNvCxnSpPr>
          <p:nvPr/>
        </p:nvCxnSpPr>
        <p:spPr>
          <a:xfrm>
            <a:off x="5661903" y="2399826"/>
            <a:ext cx="1337117" cy="2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FEF645-C9DD-4354-A4CB-CE5E37762F98}"/>
              </a:ext>
            </a:extLst>
          </p:cNvPr>
          <p:cNvSpPr txBox="1"/>
          <p:nvPr/>
        </p:nvSpPr>
        <p:spPr>
          <a:xfrm>
            <a:off x="8484383" y="5629013"/>
            <a:ext cx="173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4502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901944-DEFB-4547-8AD6-6DB34B594993}"/>
              </a:ext>
            </a:extLst>
          </p:cNvPr>
          <p:cNvSpPr txBox="1"/>
          <p:nvPr/>
        </p:nvSpPr>
        <p:spPr>
          <a:xfrm>
            <a:off x="390618" y="258699"/>
            <a:ext cx="809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Image Enhancement Using Deep Learning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5EFFE6-96A4-4B62-B41D-119CEBC83D99}"/>
              </a:ext>
            </a:extLst>
          </p:cNvPr>
          <p:cNvCxnSpPr>
            <a:cxnSpLocks/>
          </p:cNvCxnSpPr>
          <p:nvPr/>
        </p:nvCxnSpPr>
        <p:spPr>
          <a:xfrm>
            <a:off x="0" y="681037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695170-526C-4B8A-A994-D7C4FBD9671E}"/>
              </a:ext>
            </a:extLst>
          </p:cNvPr>
          <p:cNvCxnSpPr/>
          <p:nvPr/>
        </p:nvCxnSpPr>
        <p:spPr>
          <a:xfrm>
            <a:off x="0" y="617172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15979C6-F775-44C5-8F5C-3694C6BB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88713" y="6234176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SVCE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EF1936-9018-4468-AE77-BD53663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1721"/>
            <a:ext cx="3418643" cy="34743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5FD16-67F0-4D08-B086-7CFD1801CD34}"/>
              </a:ext>
            </a:extLst>
          </p:cNvPr>
          <p:cNvSpPr txBox="1"/>
          <p:nvPr/>
        </p:nvSpPr>
        <p:spPr>
          <a:xfrm>
            <a:off x="3514818" y="538408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69CC7-187B-45D1-9EFB-802033503AF0}"/>
              </a:ext>
            </a:extLst>
          </p:cNvPr>
          <p:cNvSpPr txBox="1"/>
          <p:nvPr/>
        </p:nvSpPr>
        <p:spPr>
          <a:xfrm>
            <a:off x="7569982" y="5442135"/>
            <a:ext cx="1116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2050" name="Picture 2" descr="Enhancing Low-Light images using MIRNet | by Himanshu Sharma | Towards Data  Science">
            <a:extLst>
              <a:ext uri="{FF2B5EF4-FFF2-40B4-BE49-F238E27FC236}">
                <a16:creationId xmlns:a16="http://schemas.microsoft.com/office/drawing/2014/main" id="{4AC96DD4-3C6E-4271-9DE1-9AAA219B9F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04" y="1837593"/>
            <a:ext cx="9250198" cy="325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848B2B3-B480-46C6-A75F-CBC5DBFE777C}"/>
              </a:ext>
            </a:extLst>
          </p:cNvPr>
          <p:cNvSpPr txBox="1">
            <a:spLocks/>
          </p:cNvSpPr>
          <p:nvPr/>
        </p:nvSpPr>
        <p:spPr>
          <a:xfrm>
            <a:off x="838200" y="1073138"/>
            <a:ext cx="10515600" cy="6237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EXPECTED OUTPUT OF THE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7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1248</TotalTime>
  <Words>1059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1_Gallery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ALTERDROID:Differental fault analysis of obfuscated smartphone malware</dc:title>
  <dc:creator>prashant goud</dc:creator>
  <cp:lastModifiedBy>charish patel m n</cp:lastModifiedBy>
  <cp:revision>204</cp:revision>
  <dcterms:created xsi:type="dcterms:W3CDTF">2016-01-25T07:10:47Z</dcterms:created>
  <dcterms:modified xsi:type="dcterms:W3CDTF">2022-04-20T14:22:30Z</dcterms:modified>
</cp:coreProperties>
</file>