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7"/>
  </p:notesMasterIdLst>
  <p:sldIdLst>
    <p:sldId id="274" r:id="rId2"/>
    <p:sldId id="256" r:id="rId3"/>
    <p:sldId id="257" r:id="rId4"/>
    <p:sldId id="258" r:id="rId5"/>
    <p:sldId id="259" r:id="rId6"/>
    <p:sldId id="275" r:id="rId7"/>
    <p:sldId id="262" r:id="rId8"/>
    <p:sldId id="263" r:id="rId9"/>
    <p:sldId id="260" r:id="rId10"/>
    <p:sldId id="264" r:id="rId11"/>
    <p:sldId id="265" r:id="rId12"/>
    <p:sldId id="266" r:id="rId13"/>
    <p:sldId id="269"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19851-8A8D-4A53-9B29-4D6A9D1EF615}" type="datetimeFigureOut">
              <a:rPr lang="en-IN" smtClean="0"/>
              <a:t>08-01-2022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AEEC-D290-4985-90D4-3DCDC71AAAA2}" type="slidenum">
              <a:rPr lang="en-IN" smtClean="0"/>
              <a:t>‹#›</a:t>
            </a:fld>
            <a:endParaRPr lang="en-IN"/>
          </a:p>
        </p:txBody>
      </p:sp>
    </p:spTree>
    <p:extLst>
      <p:ext uri="{BB962C8B-B14F-4D97-AF65-F5344CB8AC3E}">
        <p14:creationId xmlns:p14="http://schemas.microsoft.com/office/powerpoint/2010/main" val="2247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55dfdf0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55dfdf0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543ee540f_1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543ee540f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543ee540f_1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543ee540f_1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1E2FE-8995-4EE7-965D-D1012E66631C}" type="datetime1">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322770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1A6B4-2F11-436C-98E6-4F5FB27BA72C}" type="datetime1">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886856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1E55B-4641-4CC0-A1E4-56DFDC98EF77}" type="datetime1">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2400776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146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2A10A-4366-436E-A67E-25A39D368FD4}" type="datetime1">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335534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8C749-ADD4-4977-9C2E-CFFC1810D8FB}" type="datetime1">
              <a:rPr lang="en-IN" smtClean="0"/>
              <a:t>08-01-2022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117564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E030D-91FE-433E-865F-11EAB2EFD7C3}" type="datetime1">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281894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8CA3F-B6FC-4FEF-87C8-19D578C67E43}" type="datetime1">
              <a:rPr lang="en-IN" smtClean="0"/>
              <a:t>08-01-2022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317885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A173CD-D62F-4369-B766-0DD7CBE8B2F8}" type="datetime1">
              <a:rPr lang="en-IN" smtClean="0"/>
              <a:t>08-01-2022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255424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2360D-577C-4AEB-803D-5ED0103DEE93}" type="datetime1">
              <a:rPr lang="en-IN" smtClean="0"/>
              <a:t>08-01-2022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5641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74BAA-675C-41C6-908A-4678AB4722D1}" type="datetime1">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60077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78392-2F2D-4212-91B4-68271C54A6B0}" type="datetime1">
              <a:rPr lang="en-IN" smtClean="0"/>
              <a:t>08-01-2022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507D2-259F-49F0-9611-0C7ACCBD0740}" type="slidenum">
              <a:rPr lang="en-IN" smtClean="0"/>
              <a:t>‹#›</a:t>
            </a:fld>
            <a:endParaRPr lang="en-IN"/>
          </a:p>
        </p:txBody>
      </p:sp>
    </p:spTree>
    <p:extLst>
      <p:ext uri="{BB962C8B-B14F-4D97-AF65-F5344CB8AC3E}">
        <p14:creationId xmlns:p14="http://schemas.microsoft.com/office/powerpoint/2010/main" val="309888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D3363-8CBC-4147-90D8-13E008A73B88}" type="datetime1">
              <a:rPr lang="en-IN" smtClean="0"/>
              <a:t>08-01-2022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507D2-259F-49F0-9611-0C7ACCBD0740}" type="slidenum">
              <a:rPr lang="en-IN" smtClean="0"/>
              <a:t>‹#›</a:t>
            </a:fld>
            <a:endParaRPr lang="en-IN"/>
          </a:p>
        </p:txBody>
      </p:sp>
    </p:spTree>
    <p:extLst>
      <p:ext uri="{BB962C8B-B14F-4D97-AF65-F5344CB8AC3E}">
        <p14:creationId xmlns:p14="http://schemas.microsoft.com/office/powerpoint/2010/main" val="1998220709"/>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F4BB763A-3F5C-45FB-A23A-19AC787B8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26" y="251713"/>
            <a:ext cx="1384300" cy="134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9B469DB-444B-4119-859E-6CEDCD508CE3}"/>
              </a:ext>
            </a:extLst>
          </p:cNvPr>
          <p:cNvSpPr txBox="1"/>
          <p:nvPr/>
        </p:nvSpPr>
        <p:spPr>
          <a:xfrm>
            <a:off x="1744011" y="79501"/>
            <a:ext cx="8348870" cy="1107996"/>
          </a:xfrm>
          <a:prstGeom prst="rect">
            <a:avLst/>
          </a:prstGeom>
          <a:noFill/>
        </p:spPr>
        <p:txBody>
          <a:bodyPr wrap="square">
            <a:spAutoFit/>
          </a:bodyPr>
          <a:lstStyle/>
          <a:p>
            <a:pPr algn="ctr"/>
            <a:r>
              <a:rPr lang="en-US" altLang="en-US" sz="1600" dirty="0">
                <a:latin typeface="Times New Roman" panose="02020603050405020304" pitchFamily="18" charset="0"/>
                <a:cs typeface="Times New Roman" panose="02020603050405020304" pitchFamily="18" charset="0"/>
              </a:rPr>
              <a:t>         </a:t>
            </a:r>
            <a:br>
              <a:rPr lang="en-US" altLang="en-US" sz="3200"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Sri Venkateshwara College of Engineering</a:t>
            </a:r>
            <a:br>
              <a:rPr lang="en-US" altLang="en-US" sz="32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DEPARTMENT OF COMPUTER SCIENCE AND ENGINEERING</a:t>
            </a:r>
            <a:endParaRPr lang="en-US" dirty="0"/>
          </a:p>
        </p:txBody>
      </p:sp>
      <p:sp>
        <p:nvSpPr>
          <p:cNvPr id="9" name="TextBox 8">
            <a:extLst>
              <a:ext uri="{FF2B5EF4-FFF2-40B4-BE49-F238E27FC236}">
                <a16:creationId xmlns:a16="http://schemas.microsoft.com/office/drawing/2014/main" id="{EE287D8E-9984-4DEE-AB28-8817B264D1BF}"/>
              </a:ext>
            </a:extLst>
          </p:cNvPr>
          <p:cNvSpPr txBox="1"/>
          <p:nvPr/>
        </p:nvSpPr>
        <p:spPr>
          <a:xfrm>
            <a:off x="311426" y="1525519"/>
            <a:ext cx="11569147" cy="4539704"/>
          </a:xfrm>
          <a:prstGeom prst="rect">
            <a:avLst/>
          </a:prstGeom>
          <a:noFill/>
        </p:spPr>
        <p:txBody>
          <a:bodyPr wrap="square">
            <a:spAutoFit/>
          </a:bodyPr>
          <a:lstStyle/>
          <a:p>
            <a:pPr algn="ctr" eaLnBrk="1" fontAlgn="auto" hangingPunct="1">
              <a:spcAft>
                <a:spcPts val="0"/>
              </a:spcAft>
              <a:defRPr/>
            </a:pPr>
            <a:r>
              <a:rPr lang="en-US" sz="2800" dirty="0">
                <a:solidFill>
                  <a:schemeClr val="bg1">
                    <a:lumMod val="50000"/>
                  </a:schemeClr>
                </a:solidFill>
                <a:latin typeface="Times New Roman" pitchFamily="18" charset="0"/>
                <a:cs typeface="Times New Roman" pitchFamily="18" charset="0"/>
              </a:rPr>
              <a:t>Project Phase-I </a:t>
            </a:r>
          </a:p>
          <a:p>
            <a:pPr algn="ctr" eaLnBrk="1" fontAlgn="auto" hangingPunct="1">
              <a:spcAft>
                <a:spcPts val="0"/>
              </a:spcAft>
              <a:defRPr/>
            </a:pPr>
            <a:r>
              <a:rPr lang="en-US" sz="2800" dirty="0">
                <a:solidFill>
                  <a:schemeClr val="bg1">
                    <a:lumMod val="50000"/>
                  </a:schemeClr>
                </a:solidFill>
                <a:latin typeface="Times New Roman" pitchFamily="18" charset="0"/>
                <a:cs typeface="Times New Roman" pitchFamily="18" charset="0"/>
              </a:rPr>
              <a:t> On       </a:t>
            </a:r>
          </a:p>
          <a:p>
            <a:pPr algn="ctr" eaLnBrk="1" fontAlgn="auto" hangingPunct="1">
              <a:lnSpc>
                <a:spcPct val="150000"/>
              </a:lnSpc>
              <a:spcAft>
                <a:spcPts val="0"/>
              </a:spcAft>
              <a:defRPr/>
            </a:pPr>
            <a:r>
              <a:rPr lang="en-US" dirty="0">
                <a:solidFill>
                  <a:schemeClr val="accent1">
                    <a:lumMod val="75000"/>
                  </a:schemeClr>
                </a:solidFill>
                <a:latin typeface="Times New Roman" panose="02020603050405020304" pitchFamily="18" charset="0"/>
                <a:cs typeface="Times New Roman" panose="02020603050405020304" pitchFamily="18" charset="0"/>
              </a:rPr>
              <a:t>“</a:t>
            </a:r>
            <a:r>
              <a:rPr lang="en-US" b="1" dirty="0">
                <a:solidFill>
                  <a:schemeClr val="accent1">
                    <a:lumMod val="75000"/>
                  </a:schemeClr>
                </a:solidFill>
                <a:latin typeface="Times New Roman" panose="02020603050405020304" pitchFamily="18" charset="0"/>
                <a:cs typeface="Times New Roman" panose="02020603050405020304" pitchFamily="18" charset="0"/>
              </a:rPr>
              <a:t>LOW LIGHT IMAGE ENHANCEMENT USING DEEP LEARNING</a:t>
            </a:r>
            <a:r>
              <a:rPr lang="en-US" dirty="0">
                <a:solidFill>
                  <a:schemeClr val="accent1">
                    <a:lumMod val="75000"/>
                  </a:schemeClr>
                </a:solidFill>
                <a:latin typeface="Times New Roman" panose="02020603050405020304" pitchFamily="18" charset="0"/>
                <a:cs typeface="Times New Roman" panose="02020603050405020304" pitchFamily="18" charset="0"/>
              </a:rPr>
              <a:t>”</a:t>
            </a:r>
          </a:p>
          <a:p>
            <a:pPr algn="ctr" eaLnBrk="1" fontAlgn="auto" hangingPunct="1">
              <a:lnSpc>
                <a:spcPct val="150000"/>
              </a:lnSpc>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PRESENTED BY</a:t>
            </a:r>
          </a:p>
          <a:p>
            <a:pPr algn="ctr" eaLnBrk="1" fontAlgn="auto" hangingPunct="1">
              <a:spcAft>
                <a:spcPts val="0"/>
              </a:spcAft>
              <a:defRPr/>
            </a:pPr>
            <a:r>
              <a:rPr lang="en-US" sz="1800" dirty="0">
                <a:solidFill>
                  <a:srgbClr val="002060"/>
                </a:solidFill>
                <a:latin typeface="Times New Roman" panose="02020603050405020304" pitchFamily="18" charset="0"/>
                <a:cs typeface="Times New Roman" panose="02020603050405020304" pitchFamily="18" charset="0"/>
              </a:rPr>
              <a:t>CHARISH PATEL M N			1VE18CS041</a:t>
            </a:r>
          </a:p>
          <a:p>
            <a:pPr algn="ctr" eaLnBrk="1" fontAlgn="auto" hangingPunct="1">
              <a:spcAft>
                <a:spcPts val="0"/>
              </a:spcAft>
              <a:defRPr/>
            </a:pPr>
            <a:r>
              <a:rPr lang="en-US" dirty="0">
                <a:solidFill>
                  <a:srgbClr val="002060"/>
                </a:solidFill>
                <a:latin typeface="Times New Roman" panose="02020603050405020304" pitchFamily="18" charset="0"/>
                <a:cs typeface="Times New Roman" panose="02020603050405020304" pitchFamily="18" charset="0"/>
              </a:rPr>
              <a:t>CHUNITH GOWDA G S		1VE18CS043</a:t>
            </a:r>
          </a:p>
          <a:p>
            <a:pPr algn="ctr" eaLnBrk="1" fontAlgn="auto" hangingPunct="1">
              <a:spcAft>
                <a:spcPts val="0"/>
              </a:spcAft>
              <a:defRPr/>
            </a:pPr>
            <a:r>
              <a:rPr lang="en-US" sz="1800" dirty="0">
                <a:solidFill>
                  <a:srgbClr val="002060"/>
                </a:solidFill>
                <a:latin typeface="Times New Roman" panose="02020603050405020304" pitchFamily="18" charset="0"/>
                <a:cs typeface="Times New Roman" panose="02020603050405020304" pitchFamily="18" charset="0"/>
              </a:rPr>
              <a:t>RASHMI S					1VE18CS134</a:t>
            </a:r>
          </a:p>
          <a:p>
            <a:pPr algn="ctr" eaLnBrk="1" fontAlgn="auto" hangingPunct="1">
              <a:spcAft>
                <a:spcPts val="0"/>
              </a:spcAft>
              <a:defRPr/>
            </a:pPr>
            <a:r>
              <a:rPr lang="en-US" dirty="0">
                <a:solidFill>
                  <a:srgbClr val="002060"/>
                </a:solidFill>
                <a:latin typeface="Times New Roman" panose="02020603050405020304" pitchFamily="18" charset="0"/>
                <a:cs typeface="Times New Roman" panose="02020603050405020304" pitchFamily="18" charset="0"/>
              </a:rPr>
              <a:t>SHIRISHA K S				1VE18CS146</a:t>
            </a:r>
            <a:endParaRPr lang="en-US" sz="1800" dirty="0">
              <a:solidFill>
                <a:srgbClr val="002060"/>
              </a:solidFill>
              <a:latin typeface="Times New Roman" panose="02020603050405020304" pitchFamily="18" charset="0"/>
              <a:cs typeface="Times New Roman" panose="02020603050405020304" pitchFamily="18" charset="0"/>
            </a:endParaRPr>
          </a:p>
          <a:p>
            <a:pPr algn="ctr" eaLnBrk="1" fontAlgn="auto" hangingPunct="1">
              <a:spcAft>
                <a:spcPts val="0"/>
              </a:spcAft>
              <a:defRPr/>
            </a:pPr>
            <a:endParaRPr lang="en-US" sz="1800" dirty="0">
              <a:solidFill>
                <a:srgbClr val="002060"/>
              </a:solidFill>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US" sz="1800" dirty="0">
                <a:solidFill>
                  <a:srgbClr val="002060"/>
                </a:solidFill>
                <a:latin typeface="Times New Roman" panose="02020603050405020304" pitchFamily="18" charset="0"/>
                <a:cs typeface="Times New Roman" panose="02020603050405020304" pitchFamily="18" charset="0"/>
              </a:rPr>
              <a:t>                                                                                 </a:t>
            </a:r>
          </a:p>
          <a:p>
            <a:pPr algn="just" eaLnBrk="1" fontAlgn="auto" hangingPunct="1">
              <a:spcAft>
                <a:spcPts val="0"/>
              </a:spcAft>
              <a:defRPr/>
            </a:pPr>
            <a:r>
              <a:rPr lang="en-US" dirty="0">
                <a:solidFill>
                  <a:srgbClr val="002060"/>
                </a:solidFill>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Under the guidance of</a:t>
            </a:r>
            <a:endParaRPr lang="en-US" dirty="0">
              <a:solidFill>
                <a:srgbClr val="002060"/>
              </a:solidFill>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US" dirty="0">
                <a:solidFill>
                  <a:srgbClr val="002060"/>
                </a:solidFill>
                <a:latin typeface="Times New Roman" panose="02020603050405020304" pitchFamily="18" charset="0"/>
                <a:cs typeface="Times New Roman" panose="02020603050405020304" pitchFamily="18" charset="0"/>
              </a:rPr>
              <a:t>                                                                                        Mr. Balaji K</a:t>
            </a:r>
            <a:r>
              <a:rPr lang="en-US" sz="2400" dirty="0">
                <a:solidFill>
                  <a:srgbClr val="002060"/>
                </a:solidFill>
                <a:latin typeface="Times New Roman" panose="02020603050405020304" pitchFamily="18" charset="0"/>
                <a:cs typeface="Times New Roman" panose="02020603050405020304" pitchFamily="18" charset="0"/>
              </a:rPr>
              <a:t>                                                </a:t>
            </a:r>
          </a:p>
          <a:p>
            <a:pPr algn="ctr"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Assistant Professor Dept of CSE, SVCE</a:t>
            </a: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1026" name="Picture 2" descr="SVCE Bangalore - Home | Facebook">
            <a:extLst>
              <a:ext uri="{FF2B5EF4-FFF2-40B4-BE49-F238E27FC236}">
                <a16:creationId xmlns:a16="http://schemas.microsoft.com/office/drawing/2014/main" id="{6F29AC1A-C644-4264-9C2B-723ABF38D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881" y="177155"/>
            <a:ext cx="1572696" cy="149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46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87ED-AE69-4108-9931-D427DA2B54A9}"/>
              </a:ext>
            </a:extLst>
          </p:cNvPr>
          <p:cNvSpPr>
            <a:spLocks noGrp="1"/>
          </p:cNvSpPr>
          <p:nvPr>
            <p:ph type="title"/>
          </p:nvPr>
        </p:nvSpPr>
        <p:spPr>
          <a:xfrm>
            <a:off x="415600" y="773033"/>
            <a:ext cx="11360800" cy="763600"/>
          </a:xfrm>
        </p:spPr>
        <p:txBody>
          <a:bodyPr>
            <a:normAutofit/>
          </a:bodyPr>
          <a:lstStyle/>
          <a:p>
            <a:pPr algn="ctr"/>
            <a:r>
              <a:rPr lang="en-IN" sz="3200" b="1" dirty="0">
                <a:latin typeface="Times New Roman" panose="02020603050405020304" pitchFamily="18" charset="0"/>
                <a:cs typeface="Times New Roman" panose="02020603050405020304" pitchFamily="18" charset="0"/>
              </a:rPr>
              <a:t>APPLICATIONS OF THE PROJECT </a:t>
            </a:r>
          </a:p>
        </p:txBody>
      </p:sp>
      <p:sp>
        <p:nvSpPr>
          <p:cNvPr id="3" name="Text Placeholder 2">
            <a:extLst>
              <a:ext uri="{FF2B5EF4-FFF2-40B4-BE49-F238E27FC236}">
                <a16:creationId xmlns:a16="http://schemas.microsoft.com/office/drawing/2014/main" id="{D6DB0A21-21A6-4B77-AD20-98AD595CEF55}"/>
              </a:ext>
            </a:extLst>
          </p:cNvPr>
          <p:cNvSpPr>
            <a:spLocks noGrp="1"/>
          </p:cNvSpPr>
          <p:nvPr>
            <p:ph type="body"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implementation can be used to Enhance the Low lighted images into actual normal image or images taken in dark to attain clarity.</a:t>
            </a:r>
          </a:p>
          <a:p>
            <a:pPr algn="just">
              <a:lnSpc>
                <a:spcPct val="150000"/>
              </a:lnSpc>
            </a:pPr>
            <a:r>
              <a:rPr lang="en-US" sz="1800" dirty="0">
                <a:latin typeface="Times New Roman" panose="02020603050405020304" pitchFamily="18" charset="0"/>
                <a:cs typeface="Times New Roman" panose="02020603050405020304" pitchFamily="18" charset="0"/>
              </a:rPr>
              <a:t>Enhance image in both computer vision and human vision.</a:t>
            </a:r>
          </a:p>
          <a:p>
            <a:pPr algn="just">
              <a:lnSpc>
                <a:spcPct val="150000"/>
              </a:lnSpc>
            </a:pPr>
            <a:r>
              <a:rPr lang="en-US" sz="1800" dirty="0">
                <a:latin typeface="Times New Roman" panose="02020603050405020304" pitchFamily="18" charset="0"/>
                <a:cs typeface="Times New Roman" panose="02020603050405020304" pitchFamily="18" charset="0"/>
              </a:rPr>
              <a:t>Used to restore images in cameras.</a:t>
            </a:r>
          </a:p>
          <a:p>
            <a:pPr algn="just">
              <a:lnSpc>
                <a:spcPct val="150000"/>
              </a:lnSpc>
            </a:pPr>
            <a:r>
              <a:rPr lang="en-US" sz="1800" dirty="0">
                <a:latin typeface="Times New Roman" panose="02020603050405020304" pitchFamily="18" charset="0"/>
                <a:cs typeface="Times New Roman" panose="02020603050405020304" pitchFamily="18" charset="0"/>
              </a:rPr>
              <a:t>Autonomous driving vehicles can use low light image enhancement to restore original image during night times which will help self driving during night times.</a:t>
            </a:r>
          </a:p>
          <a:p>
            <a:pPr algn="just">
              <a:lnSpc>
                <a:spcPct val="150000"/>
              </a:lnSpc>
            </a:pPr>
            <a:r>
              <a:rPr lang="en-US" sz="1800" dirty="0">
                <a:latin typeface="Times New Roman" panose="02020603050405020304" pitchFamily="18" charset="0"/>
                <a:cs typeface="Times New Roman" panose="02020603050405020304" pitchFamily="18" charset="0"/>
              </a:rPr>
              <a:t>Human Face recognition can use the proposed system</a:t>
            </a:r>
          </a:p>
          <a:p>
            <a:pPr algn="just">
              <a:lnSpc>
                <a:spcPct val="150000"/>
              </a:lnSpc>
            </a:pPr>
            <a:r>
              <a:rPr lang="en-US" sz="1800" dirty="0">
                <a:latin typeface="Times New Roman" panose="02020603050405020304" pitchFamily="18" charset="0"/>
                <a:cs typeface="Times New Roman" panose="02020603050405020304" pitchFamily="18" charset="0"/>
              </a:rPr>
              <a:t>CCTV </a:t>
            </a:r>
            <a:r>
              <a:rPr lang="en" sz="1800" dirty="0">
                <a:solidFill>
                  <a:schemeClr val="dk1"/>
                </a:solidFill>
                <a:latin typeface="Times New Roman"/>
                <a:ea typeface="Times New Roman"/>
                <a:cs typeface="Times New Roman"/>
                <a:sym typeface="Times New Roman"/>
              </a:rPr>
              <a:t>surveillance </a:t>
            </a:r>
            <a:r>
              <a:rPr lang="en-IN" sz="1800" dirty="0">
                <a:solidFill>
                  <a:schemeClr val="dk1"/>
                </a:solidFill>
                <a:latin typeface="Times New Roman"/>
                <a:ea typeface="Times New Roman"/>
                <a:cs typeface="Times New Roman"/>
                <a:sym typeface="Times New Roman"/>
              </a:rPr>
              <a:t>camera.</a:t>
            </a:r>
            <a:endParaRPr lang="en-IN" sz="1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62076742-E24A-4E27-AC38-49A6A78F26E7}"/>
              </a:ext>
            </a:extLst>
          </p:cNvPr>
          <p:cNvCxnSpPr>
            <a:cxnSpLocks/>
          </p:cNvCxnSpPr>
          <p:nvPr/>
        </p:nvCxnSpPr>
        <p:spPr>
          <a:xfrm>
            <a:off x="0" y="677401"/>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AD81B489-D4B6-4D4E-B76F-5500AC9DBBDF}"/>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54DE6D79-88C9-4E28-BCF3-F4FB12E9A07C}"/>
              </a:ext>
            </a:extLst>
          </p:cNvPr>
          <p:cNvSpPr txBox="1"/>
          <p:nvPr/>
        </p:nvSpPr>
        <p:spPr>
          <a:xfrm>
            <a:off x="516835" y="283700"/>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7" name="Date Placeholder 3">
            <a:extLst>
              <a:ext uri="{FF2B5EF4-FFF2-40B4-BE49-F238E27FC236}">
                <a16:creationId xmlns:a16="http://schemas.microsoft.com/office/drawing/2014/main" id="{499B67A7-5F0A-4BD4-B37B-A0DEB5B8F1FB}"/>
              </a:ext>
            </a:extLst>
          </p:cNvPr>
          <p:cNvSpPr txBox="1">
            <a:spLocks/>
          </p:cNvSpPr>
          <p:nvPr/>
        </p:nvSpPr>
        <p:spPr>
          <a:xfrm>
            <a:off x="415600" y="6226707"/>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Dept of CSE, SVCE</a:t>
            </a:r>
          </a:p>
        </p:txBody>
      </p:sp>
      <p:sp>
        <p:nvSpPr>
          <p:cNvPr id="8" name="Slide Number Placeholder 5">
            <a:extLst>
              <a:ext uri="{FF2B5EF4-FFF2-40B4-BE49-F238E27FC236}">
                <a16:creationId xmlns:a16="http://schemas.microsoft.com/office/drawing/2014/main" id="{9CEF1341-7884-4195-B35A-776BED148E3F}"/>
              </a:ext>
            </a:extLst>
          </p:cNvPr>
          <p:cNvSpPr>
            <a:spLocks noGrp="1"/>
          </p:cNvSpPr>
          <p:nvPr>
            <p:ph type="sldNum" sz="quarter" idx="12"/>
          </p:nvPr>
        </p:nvSpPr>
        <p:spPr>
          <a:xfrm>
            <a:off x="8610600" y="6199117"/>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extLst>
      <p:ext uri="{BB962C8B-B14F-4D97-AF65-F5344CB8AC3E}">
        <p14:creationId xmlns:p14="http://schemas.microsoft.com/office/powerpoint/2010/main" val="97963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4E4A-E224-43E2-8D32-E287E0116A42}"/>
              </a:ext>
            </a:extLst>
          </p:cNvPr>
          <p:cNvSpPr>
            <a:spLocks noGrp="1"/>
          </p:cNvSpPr>
          <p:nvPr>
            <p:ph type="title"/>
          </p:nvPr>
        </p:nvSpPr>
        <p:spPr>
          <a:xfrm>
            <a:off x="415600" y="773033"/>
            <a:ext cx="11360800" cy="763600"/>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SOFTWARE &amp; HARDWARE REQUIREMENTS</a:t>
            </a:r>
            <a:r>
              <a:rPr lang="en-IN" dirty="0"/>
              <a:t> </a:t>
            </a:r>
          </a:p>
        </p:txBody>
      </p:sp>
      <p:sp>
        <p:nvSpPr>
          <p:cNvPr id="3" name="Text Placeholder 2">
            <a:extLst>
              <a:ext uri="{FF2B5EF4-FFF2-40B4-BE49-F238E27FC236}">
                <a16:creationId xmlns:a16="http://schemas.microsoft.com/office/drawing/2014/main" id="{885575C9-E3CA-4FC5-9DAB-C69CE57675F2}"/>
              </a:ext>
            </a:extLst>
          </p:cNvPr>
          <p:cNvSpPr>
            <a:spLocks noGrp="1"/>
          </p:cNvSpPr>
          <p:nvPr>
            <p:ph type="body" idx="1"/>
          </p:nvPr>
        </p:nvSpPr>
        <p:spPr>
          <a:xfrm>
            <a:off x="415600" y="1625399"/>
            <a:ext cx="11360800" cy="4555200"/>
          </a:xfrm>
        </p:spPr>
        <p:txBody>
          <a:bodyPr/>
          <a:lstStyle/>
          <a:p>
            <a:pPr marL="152396" indent="0" algn="just">
              <a:buNone/>
            </a:pPr>
            <a:r>
              <a:rPr lang="en-IN" sz="2400" b="1" dirty="0">
                <a:latin typeface="Times New Roman" panose="02020603050405020304" pitchFamily="18" charset="0"/>
                <a:cs typeface="Times New Roman" panose="02020603050405020304" pitchFamily="18" charset="0"/>
              </a:rPr>
              <a:t>Hardware Requirements: </a:t>
            </a:r>
          </a:p>
          <a:p>
            <a:pPr marL="152396" indent="0" algn="just">
              <a:lnSpc>
                <a:spcPct val="150000"/>
              </a:lnSpc>
              <a:buNone/>
            </a:pPr>
            <a:r>
              <a:rPr lang="en-IN" sz="2000" dirty="0">
                <a:latin typeface="Times New Roman" panose="02020603050405020304" pitchFamily="18" charset="0"/>
                <a:cs typeface="Times New Roman" panose="02020603050405020304" pitchFamily="18" charset="0"/>
              </a:rPr>
              <a:t>• 8 /16 GB free disk space </a:t>
            </a:r>
          </a:p>
          <a:p>
            <a:pPr marL="152396" indent="0" algn="just">
              <a:lnSpc>
                <a:spcPct val="150000"/>
              </a:lnSpc>
              <a:buNone/>
            </a:pPr>
            <a:r>
              <a:rPr lang="en-IN" sz="2000" dirty="0">
                <a:latin typeface="Times New Roman" panose="02020603050405020304" pitchFamily="18" charset="0"/>
                <a:cs typeface="Times New Roman" panose="02020603050405020304" pitchFamily="18" charset="0"/>
              </a:rPr>
              <a:t>• Quad-core Intel or AMD processor, 2.5 GHz or faster </a:t>
            </a:r>
          </a:p>
          <a:p>
            <a:pPr marL="152396" indent="0" algn="just">
              <a:buNone/>
            </a:pPr>
            <a:endParaRPr lang="en-IN" sz="2000" dirty="0">
              <a:latin typeface="Times New Roman" panose="02020603050405020304" pitchFamily="18" charset="0"/>
              <a:cs typeface="Times New Roman" panose="02020603050405020304" pitchFamily="18" charset="0"/>
            </a:endParaRPr>
          </a:p>
          <a:p>
            <a:pPr marL="152396" indent="0" algn="just">
              <a:buNone/>
            </a:pPr>
            <a:r>
              <a:rPr lang="en-IN" sz="2400" b="1" dirty="0">
                <a:latin typeface="Times New Roman" panose="02020603050405020304" pitchFamily="18" charset="0"/>
                <a:cs typeface="Times New Roman" panose="02020603050405020304" pitchFamily="18" charset="0"/>
              </a:rPr>
              <a:t>Software Requirements: </a:t>
            </a:r>
          </a:p>
          <a:p>
            <a:pPr marL="152396" indent="0" algn="just">
              <a:lnSpc>
                <a:spcPct val="150000"/>
              </a:lnSpc>
              <a:buNone/>
            </a:pPr>
            <a:r>
              <a:rPr lang="en-IN" sz="2000" dirty="0">
                <a:latin typeface="Times New Roman" panose="02020603050405020304" pitchFamily="18" charset="0"/>
                <a:cs typeface="Times New Roman" panose="02020603050405020304" pitchFamily="18" charset="0"/>
              </a:rPr>
              <a:t>• Operating System: Windows 8 or newer /Linux/Mac OS </a:t>
            </a:r>
          </a:p>
          <a:p>
            <a:pPr marL="152396" indent="0" algn="just">
              <a:lnSpc>
                <a:spcPct val="150000"/>
              </a:lnSpc>
              <a:buNone/>
            </a:pPr>
            <a:r>
              <a:rPr lang="en-IN" sz="2000" dirty="0">
                <a:latin typeface="Times New Roman" panose="02020603050405020304" pitchFamily="18" charset="0"/>
                <a:cs typeface="Times New Roman" panose="02020603050405020304" pitchFamily="18" charset="0"/>
              </a:rPr>
              <a:t>• Python V3 and IDE </a:t>
            </a:r>
          </a:p>
          <a:p>
            <a:pPr marL="152396" indent="0" algn="just">
              <a:lnSpc>
                <a:spcPct val="150000"/>
              </a:lnSpc>
              <a:buNone/>
            </a:pPr>
            <a:r>
              <a:rPr lang="en-IN" sz="2000" dirty="0">
                <a:latin typeface="Times New Roman" panose="02020603050405020304" pitchFamily="18" charset="0"/>
                <a:cs typeface="Times New Roman" panose="02020603050405020304" pitchFamily="18" charset="0"/>
              </a:rPr>
              <a:t>• Python modules: TensorFlow, Keras, OpenCV-python, skimage, NumPy, matplotlib, PIL.</a:t>
            </a:r>
          </a:p>
        </p:txBody>
      </p:sp>
      <p:cxnSp>
        <p:nvCxnSpPr>
          <p:cNvPr id="4" name="Straight Connector 3">
            <a:extLst>
              <a:ext uri="{FF2B5EF4-FFF2-40B4-BE49-F238E27FC236}">
                <a16:creationId xmlns:a16="http://schemas.microsoft.com/office/drawing/2014/main" id="{D0E6BA59-B359-4FD1-BE60-BE6D72426105}"/>
              </a:ext>
            </a:extLst>
          </p:cNvPr>
          <p:cNvCxnSpPr>
            <a:cxnSpLocks/>
          </p:cNvCxnSpPr>
          <p:nvPr/>
        </p:nvCxnSpPr>
        <p:spPr>
          <a:xfrm>
            <a:off x="0" y="677401"/>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66A6B9C0-4517-4018-BF0C-C653979CD057}"/>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C32FD167-DF03-4545-AC6E-02C8CC00501D}"/>
              </a:ext>
            </a:extLst>
          </p:cNvPr>
          <p:cNvSpPr txBox="1"/>
          <p:nvPr/>
        </p:nvSpPr>
        <p:spPr>
          <a:xfrm>
            <a:off x="516835" y="284595"/>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7" name="Date Placeholder 3">
            <a:extLst>
              <a:ext uri="{FF2B5EF4-FFF2-40B4-BE49-F238E27FC236}">
                <a16:creationId xmlns:a16="http://schemas.microsoft.com/office/drawing/2014/main" id="{2E5AAF6D-DCD4-423E-B5FC-3AE4B2C75EC5}"/>
              </a:ext>
            </a:extLst>
          </p:cNvPr>
          <p:cNvSpPr txBox="1">
            <a:spLocks/>
          </p:cNvSpPr>
          <p:nvPr/>
        </p:nvSpPr>
        <p:spPr>
          <a:xfrm>
            <a:off x="415600" y="6183153"/>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Dept of CSE, SVCE</a:t>
            </a:r>
          </a:p>
        </p:txBody>
      </p:sp>
      <p:sp>
        <p:nvSpPr>
          <p:cNvPr id="8" name="Slide Number Placeholder 5">
            <a:extLst>
              <a:ext uri="{FF2B5EF4-FFF2-40B4-BE49-F238E27FC236}">
                <a16:creationId xmlns:a16="http://schemas.microsoft.com/office/drawing/2014/main" id="{6ED8BD96-91E1-4850-9E21-06D8ED36402D}"/>
              </a:ext>
            </a:extLst>
          </p:cNvPr>
          <p:cNvSpPr>
            <a:spLocks noGrp="1"/>
          </p:cNvSpPr>
          <p:nvPr>
            <p:ph type="sldNum" sz="quarter" idx="12"/>
          </p:nvPr>
        </p:nvSpPr>
        <p:spPr>
          <a:xfrm>
            <a:off x="8610600" y="6199117"/>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extLst>
      <p:ext uri="{BB962C8B-B14F-4D97-AF65-F5344CB8AC3E}">
        <p14:creationId xmlns:p14="http://schemas.microsoft.com/office/powerpoint/2010/main" val="233233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D689-606A-4239-A221-28F3A8FD65AA}"/>
              </a:ext>
            </a:extLst>
          </p:cNvPr>
          <p:cNvSpPr>
            <a:spLocks noGrp="1"/>
          </p:cNvSpPr>
          <p:nvPr>
            <p:ph type="title"/>
          </p:nvPr>
        </p:nvSpPr>
        <p:spPr>
          <a:xfrm>
            <a:off x="415600" y="884556"/>
            <a:ext cx="11360800" cy="763600"/>
          </a:xfrm>
        </p:spPr>
        <p:txBody>
          <a:bodyPr>
            <a:normAutofit/>
          </a:bodyPr>
          <a:lstStyle/>
          <a:p>
            <a:pPr algn="ctr"/>
            <a:r>
              <a:rPr lang="en-IN" sz="3200" b="1" dirty="0">
                <a:latin typeface="Times New Roman" panose="02020603050405020304" pitchFamily="18" charset="0"/>
                <a:cs typeface="Times New Roman" panose="02020603050405020304" pitchFamily="18" charset="0"/>
              </a:rPr>
              <a:t>CURRENT STATUS</a:t>
            </a:r>
          </a:p>
        </p:txBody>
      </p:sp>
      <p:sp>
        <p:nvSpPr>
          <p:cNvPr id="4" name="Rectangle: Rounded Corners 3">
            <a:extLst>
              <a:ext uri="{FF2B5EF4-FFF2-40B4-BE49-F238E27FC236}">
                <a16:creationId xmlns:a16="http://schemas.microsoft.com/office/drawing/2014/main" id="{B014C223-4421-4311-B6D1-B0283F0D0AF3}"/>
              </a:ext>
            </a:extLst>
          </p:cNvPr>
          <p:cNvSpPr/>
          <p:nvPr/>
        </p:nvSpPr>
        <p:spPr>
          <a:xfrm>
            <a:off x="2352582" y="2610033"/>
            <a:ext cx="2787589" cy="11274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Research and Analysis</a:t>
            </a:r>
            <a:endParaRPr lang="en-IN" sz="2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7C34FEA6-15D4-420F-9CA6-79F5803A0478}"/>
              </a:ext>
            </a:extLst>
          </p:cNvPr>
          <p:cNvSpPr/>
          <p:nvPr/>
        </p:nvSpPr>
        <p:spPr>
          <a:xfrm>
            <a:off x="7340438" y="2598271"/>
            <a:ext cx="2787589" cy="11274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Resource Collection</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F5F1BF-E619-4F0D-A705-F397E4A7FAC0}"/>
              </a:ext>
            </a:extLst>
          </p:cNvPr>
          <p:cNvSpPr txBox="1"/>
          <p:nvPr/>
        </p:nvSpPr>
        <p:spPr>
          <a:xfrm>
            <a:off x="2787586" y="3891081"/>
            <a:ext cx="2121764" cy="369332"/>
          </a:xfrm>
          <a:prstGeom prst="rect">
            <a:avLst/>
          </a:prstGeom>
          <a:noFill/>
        </p:spPr>
        <p:txBody>
          <a:bodyPr wrap="square" rtlCol="0">
            <a:spAutoFit/>
          </a:bodyPr>
          <a:lstStyle/>
          <a:p>
            <a:pPr algn="just"/>
            <a:r>
              <a:rPr lang="en-US" dirty="0"/>
              <a:t>   </a:t>
            </a:r>
            <a:r>
              <a:rPr lang="en-US" dirty="0">
                <a:latin typeface="Times New Roman" panose="02020603050405020304" pitchFamily="18" charset="0"/>
                <a:cs typeface="Times New Roman" panose="02020603050405020304" pitchFamily="18" charset="0"/>
              </a:rPr>
              <a:t>Current State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2FAF4B8-6788-413A-A68F-118E02E5208E}"/>
              </a:ext>
            </a:extLst>
          </p:cNvPr>
          <p:cNvSpPr txBox="1"/>
          <p:nvPr/>
        </p:nvSpPr>
        <p:spPr>
          <a:xfrm>
            <a:off x="8174940" y="3891081"/>
            <a:ext cx="16334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Next State</a:t>
            </a:r>
            <a:endParaRPr lang="en-IN" dirty="0">
              <a:latin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9A8BED0D-573E-44C4-9899-16E5793D41FC}"/>
              </a:ext>
            </a:extLst>
          </p:cNvPr>
          <p:cNvSpPr/>
          <p:nvPr/>
        </p:nvSpPr>
        <p:spPr>
          <a:xfrm>
            <a:off x="5140171" y="3045040"/>
            <a:ext cx="2200267" cy="233927"/>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FCD0654-DF94-4FAB-8AF4-5DC22B5B5025}"/>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8FD9174E-6284-4FA8-92E1-A152ECA465FE}"/>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7748C366-BF53-4EE4-8C43-91CC5027986A}"/>
              </a:ext>
            </a:extLst>
          </p:cNvPr>
          <p:cNvSpPr txBox="1"/>
          <p:nvPr/>
        </p:nvSpPr>
        <p:spPr>
          <a:xfrm>
            <a:off x="353456" y="283848"/>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14" name="Date Placeholder 3">
            <a:extLst>
              <a:ext uri="{FF2B5EF4-FFF2-40B4-BE49-F238E27FC236}">
                <a16:creationId xmlns:a16="http://schemas.microsoft.com/office/drawing/2014/main" id="{9A5EF127-0BEB-42F6-8085-B6940BCF7ADA}"/>
              </a:ext>
            </a:extLst>
          </p:cNvPr>
          <p:cNvSpPr txBox="1">
            <a:spLocks/>
          </p:cNvSpPr>
          <p:nvPr/>
        </p:nvSpPr>
        <p:spPr>
          <a:xfrm>
            <a:off x="415600" y="6183483"/>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Dept of CSE, SVCE</a:t>
            </a:r>
          </a:p>
        </p:txBody>
      </p:sp>
      <p:sp>
        <p:nvSpPr>
          <p:cNvPr id="15" name="Slide Number Placeholder 5">
            <a:extLst>
              <a:ext uri="{FF2B5EF4-FFF2-40B4-BE49-F238E27FC236}">
                <a16:creationId xmlns:a16="http://schemas.microsoft.com/office/drawing/2014/main" id="{3972A7A8-C686-4530-9A14-5901370C152C}"/>
              </a:ext>
            </a:extLst>
          </p:cNvPr>
          <p:cNvSpPr>
            <a:spLocks noGrp="1"/>
          </p:cNvSpPr>
          <p:nvPr>
            <p:ph type="sldNum" sz="quarter" idx="12"/>
          </p:nvPr>
        </p:nvSpPr>
        <p:spPr>
          <a:xfrm>
            <a:off x="8610600" y="6192329"/>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extLst>
      <p:ext uri="{BB962C8B-B14F-4D97-AF65-F5344CB8AC3E}">
        <p14:creationId xmlns:p14="http://schemas.microsoft.com/office/powerpoint/2010/main" val="396215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a:xfrm>
            <a:off x="687268" y="273752"/>
            <a:ext cx="10515600" cy="786347"/>
          </a:xfrm>
        </p:spPr>
        <p:txBody>
          <a:bodyPr>
            <a:normAutofit/>
          </a:bodyPr>
          <a:lstStyle/>
          <a:p>
            <a:pPr algn="ctr"/>
            <a:r>
              <a:rPr lang="en-ZA" sz="3200" b="1" dirty="0">
                <a:latin typeface="Times New Roman" panose="02020603050405020304" pitchFamily="18" charset="0"/>
                <a:cs typeface="Times New Roman" panose="02020603050405020304" pitchFamily="18" charset="0"/>
              </a:rPr>
              <a:t>PROJECT ROADMAP</a:t>
            </a:r>
          </a:p>
        </p:txBody>
      </p:sp>
      <p:grpSp>
        <p:nvGrpSpPr>
          <p:cNvPr id="131" name="Timeline" title="Timeline">
            <a:extLst>
              <a:ext uri="{FF2B5EF4-FFF2-40B4-BE49-F238E27FC236}">
                <a16:creationId xmlns:a16="http://schemas.microsoft.com/office/drawing/2014/main" id="{80E90EA6-F479-4B68-B9E1-1C3BA327F709}"/>
              </a:ext>
            </a:extLst>
          </p:cNvPr>
          <p:cNvGrpSpPr/>
          <p:nvPr/>
        </p:nvGrpSpPr>
        <p:grpSpPr>
          <a:xfrm>
            <a:off x="418011" y="3346265"/>
            <a:ext cx="11214665" cy="165471"/>
            <a:chOff x="418011" y="3346265"/>
            <a:chExt cx="11214665" cy="165471"/>
          </a:xfrm>
        </p:grpSpPr>
        <p:cxnSp>
          <p:nvCxnSpPr>
            <p:cNvPr id="132" name="Straight Arrow Connector 131">
              <a:extLst>
                <a:ext uri="{FF2B5EF4-FFF2-40B4-BE49-F238E27FC236}">
                  <a16:creationId xmlns:a16="http://schemas.microsoft.com/office/drawing/2014/main" id="{660CCE5D-ECB2-4A25-ABD8-9C08E3FC417B}"/>
                </a:ext>
              </a:extLst>
            </p:cNvPr>
            <p:cNvCxnSpPr>
              <a:cxnSpLocks/>
            </p:cNvCxnSpPr>
            <p:nvPr/>
          </p:nvCxnSpPr>
          <p:spPr>
            <a:xfrm>
              <a:off x="418011" y="3429000"/>
              <a:ext cx="11214665"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1BDAB50-CB43-4CDA-A153-680C3AD2A94E}"/>
                </a:ext>
              </a:extLst>
            </p:cNvPr>
            <p:cNvCxnSpPr>
              <a:cxnSpLocks/>
            </p:cNvCxnSpPr>
            <p:nvPr/>
          </p:nvCxnSpPr>
          <p:spPr>
            <a:xfrm>
              <a:off x="106747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C29E3BD-5A12-4FFD-B1C1-90F4794AE974}"/>
                </a:ext>
              </a:extLst>
            </p:cNvPr>
            <p:cNvCxnSpPr>
              <a:cxnSpLocks/>
            </p:cNvCxnSpPr>
            <p:nvPr/>
          </p:nvCxnSpPr>
          <p:spPr>
            <a:xfrm>
              <a:off x="171486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632B552-5CE0-4F61-8227-D17EF98991EB}"/>
                </a:ext>
              </a:extLst>
            </p:cNvPr>
            <p:cNvCxnSpPr>
              <a:cxnSpLocks/>
            </p:cNvCxnSpPr>
            <p:nvPr/>
          </p:nvCxnSpPr>
          <p:spPr>
            <a:xfrm>
              <a:off x="2362260"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CA0E0ED-2B0C-4C9D-A1D5-FDBDA765B8F9}"/>
                </a:ext>
              </a:extLst>
            </p:cNvPr>
            <p:cNvCxnSpPr>
              <a:cxnSpLocks/>
            </p:cNvCxnSpPr>
            <p:nvPr/>
          </p:nvCxnSpPr>
          <p:spPr>
            <a:xfrm>
              <a:off x="3009652"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0E97CC2-3A8F-4FE7-8870-B3E9D1ECACA5}"/>
                </a:ext>
              </a:extLst>
            </p:cNvPr>
            <p:cNvCxnSpPr>
              <a:cxnSpLocks/>
            </p:cNvCxnSpPr>
            <p:nvPr/>
          </p:nvCxnSpPr>
          <p:spPr>
            <a:xfrm>
              <a:off x="3657044"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FD91290-3B48-4FA9-B818-25FA9E03C8CA}"/>
                </a:ext>
              </a:extLst>
            </p:cNvPr>
            <p:cNvCxnSpPr>
              <a:cxnSpLocks/>
            </p:cNvCxnSpPr>
            <p:nvPr/>
          </p:nvCxnSpPr>
          <p:spPr>
            <a:xfrm>
              <a:off x="430443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567788E-8E0F-4D00-8FF1-4B165095861B}"/>
                </a:ext>
              </a:extLst>
            </p:cNvPr>
            <p:cNvCxnSpPr>
              <a:cxnSpLocks/>
            </p:cNvCxnSpPr>
            <p:nvPr/>
          </p:nvCxnSpPr>
          <p:spPr>
            <a:xfrm>
              <a:off x="495182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CDC95D9-C03C-4F5D-AFB1-D0AE81264BC4}"/>
                </a:ext>
              </a:extLst>
            </p:cNvPr>
            <p:cNvCxnSpPr>
              <a:cxnSpLocks/>
            </p:cNvCxnSpPr>
            <p:nvPr/>
          </p:nvCxnSpPr>
          <p:spPr>
            <a:xfrm>
              <a:off x="5599220"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BF3CA6B-24E1-4940-AC23-5BCBBDE1ECF2}"/>
                </a:ext>
              </a:extLst>
            </p:cNvPr>
            <p:cNvCxnSpPr>
              <a:cxnSpLocks/>
            </p:cNvCxnSpPr>
            <p:nvPr/>
          </p:nvCxnSpPr>
          <p:spPr>
            <a:xfrm>
              <a:off x="6246612"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791226E-3A19-4DA3-AB9B-3EA9BD4F99CB}"/>
                </a:ext>
              </a:extLst>
            </p:cNvPr>
            <p:cNvCxnSpPr>
              <a:cxnSpLocks/>
            </p:cNvCxnSpPr>
            <p:nvPr/>
          </p:nvCxnSpPr>
          <p:spPr>
            <a:xfrm>
              <a:off x="6894004"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ECA7BD4-0732-4C8E-9491-C3022617866F}"/>
                </a:ext>
              </a:extLst>
            </p:cNvPr>
            <p:cNvCxnSpPr>
              <a:cxnSpLocks/>
            </p:cNvCxnSpPr>
            <p:nvPr/>
          </p:nvCxnSpPr>
          <p:spPr>
            <a:xfrm>
              <a:off x="754139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6C6701-F2E7-4932-8C7E-DD6857011DF7}"/>
                </a:ext>
              </a:extLst>
            </p:cNvPr>
            <p:cNvCxnSpPr>
              <a:cxnSpLocks/>
            </p:cNvCxnSpPr>
            <p:nvPr/>
          </p:nvCxnSpPr>
          <p:spPr>
            <a:xfrm>
              <a:off x="8188788"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9A24C7C-DD75-4CDA-8E9E-432042F4F352}"/>
                </a:ext>
              </a:extLst>
            </p:cNvPr>
            <p:cNvCxnSpPr>
              <a:cxnSpLocks/>
            </p:cNvCxnSpPr>
            <p:nvPr/>
          </p:nvCxnSpPr>
          <p:spPr>
            <a:xfrm>
              <a:off x="8836180"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E5916AC-0A29-43A7-B6B0-504998D9755F}"/>
                </a:ext>
              </a:extLst>
            </p:cNvPr>
            <p:cNvCxnSpPr>
              <a:cxnSpLocks/>
            </p:cNvCxnSpPr>
            <p:nvPr/>
          </p:nvCxnSpPr>
          <p:spPr>
            <a:xfrm>
              <a:off x="9483572"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CE8999A-CE76-47FC-BF29-60696446007F}"/>
                </a:ext>
              </a:extLst>
            </p:cNvPr>
            <p:cNvCxnSpPr>
              <a:cxnSpLocks/>
            </p:cNvCxnSpPr>
            <p:nvPr/>
          </p:nvCxnSpPr>
          <p:spPr>
            <a:xfrm>
              <a:off x="10130964"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31041EE-1B35-41D4-8FBE-39465DC15FB6}"/>
                </a:ext>
              </a:extLst>
            </p:cNvPr>
            <p:cNvCxnSpPr>
              <a:cxnSpLocks/>
            </p:cNvCxnSpPr>
            <p:nvPr/>
          </p:nvCxnSpPr>
          <p:spPr>
            <a:xfrm>
              <a:off x="10778356" y="3346265"/>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sp>
        <p:nvSpPr>
          <p:cNvPr id="175" name="Arrow: U-Turn Milestone 1" title="Timeline Arrow">
            <a:extLst>
              <a:ext uri="{FF2B5EF4-FFF2-40B4-BE49-F238E27FC236}">
                <a16:creationId xmlns:a16="http://schemas.microsoft.com/office/drawing/2014/main" id="{36189603-5B44-4AF3-AEC6-6281E5F556A7}"/>
              </a:ext>
            </a:extLst>
          </p:cNvPr>
          <p:cNvSpPr/>
          <p:nvPr/>
        </p:nvSpPr>
        <p:spPr>
          <a:xfrm>
            <a:off x="418011" y="2778033"/>
            <a:ext cx="2068014" cy="650967"/>
          </a:xfrm>
          <a:prstGeom prst="uturnArrow">
            <a:avLst>
              <a:gd name="adj1" fmla="val 37244"/>
              <a:gd name="adj2" fmla="val 18622"/>
              <a:gd name="adj3" fmla="val 20252"/>
              <a:gd name="adj4" fmla="val 52602"/>
              <a:gd name="adj5" fmla="val 96832"/>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176" name="Duration 1" title="Duration Text">
            <a:extLst>
              <a:ext uri="{FF2B5EF4-FFF2-40B4-BE49-F238E27FC236}">
                <a16:creationId xmlns:a16="http://schemas.microsoft.com/office/drawing/2014/main" id="{BA99AB34-2A44-45C5-B5D9-CD9BEAB95EEE}"/>
              </a:ext>
            </a:extLst>
          </p:cNvPr>
          <p:cNvSpPr txBox="1"/>
          <p:nvPr/>
        </p:nvSpPr>
        <p:spPr>
          <a:xfrm>
            <a:off x="815818" y="2418008"/>
            <a:ext cx="1272401" cy="369332"/>
          </a:xfrm>
          <a:prstGeom prst="rect">
            <a:avLst/>
          </a:prstGeom>
          <a:noFill/>
        </p:spPr>
        <p:txBody>
          <a:bodyPr wrap="square" lIns="0" tIns="0" rIns="0" bIns="0" rtlCol="0">
            <a:spAutoFit/>
          </a:bodyPr>
          <a:lstStyle/>
          <a:p>
            <a:pPr algn="ctr"/>
            <a:r>
              <a:rPr lang="en-ZA" sz="1200" b="1" dirty="0">
                <a:solidFill>
                  <a:schemeClr val="accent1"/>
                </a:solidFill>
                <a:latin typeface="Times New Roman" panose="02020603050405020304" pitchFamily="18" charset="0"/>
                <a:cs typeface="Times New Roman" panose="02020603050405020304" pitchFamily="18" charset="0"/>
              </a:rPr>
              <a:t>2 WEEKS  December 5-19</a:t>
            </a:r>
          </a:p>
        </p:txBody>
      </p:sp>
      <p:cxnSp>
        <p:nvCxnSpPr>
          <p:cNvPr id="184" name="Connector Milestone 1" title="Connecter Line">
            <a:extLst>
              <a:ext uri="{FF2B5EF4-FFF2-40B4-BE49-F238E27FC236}">
                <a16:creationId xmlns:a16="http://schemas.microsoft.com/office/drawing/2014/main" id="{6540B9DE-D8F6-4EBE-8DC6-8E44C65F1330}"/>
              </a:ext>
            </a:extLst>
          </p:cNvPr>
          <p:cNvCxnSpPr>
            <a:cxnSpLocks/>
          </p:cNvCxnSpPr>
          <p:nvPr/>
        </p:nvCxnSpPr>
        <p:spPr>
          <a:xfrm flipH="1">
            <a:off x="1452019" y="2017718"/>
            <a:ext cx="1" cy="361944"/>
          </a:xfrm>
          <a:prstGeom prst="line">
            <a:avLst/>
          </a:prstGeom>
          <a:ln>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80" name="Text Milestone 1" title="Item Text">
            <a:extLst>
              <a:ext uri="{FF2B5EF4-FFF2-40B4-BE49-F238E27FC236}">
                <a16:creationId xmlns:a16="http://schemas.microsoft.com/office/drawing/2014/main" id="{A59FA398-8B0D-49E0-809E-6B58DA1A7F0E}"/>
              </a:ext>
            </a:extLst>
          </p:cNvPr>
          <p:cNvGrpSpPr/>
          <p:nvPr/>
        </p:nvGrpSpPr>
        <p:grpSpPr>
          <a:xfrm>
            <a:off x="337358" y="1146248"/>
            <a:ext cx="2149506" cy="674243"/>
            <a:chOff x="337358" y="1226151"/>
            <a:chExt cx="2149506" cy="674243"/>
          </a:xfrm>
        </p:grpSpPr>
        <p:sp>
          <p:nvSpPr>
            <p:cNvPr id="181" name="TextBox 180">
              <a:extLst>
                <a:ext uri="{FF2B5EF4-FFF2-40B4-BE49-F238E27FC236}">
                  <a16:creationId xmlns:a16="http://schemas.microsoft.com/office/drawing/2014/main" id="{6B5245E3-4035-4760-B649-EB7C65910BA3}"/>
                </a:ext>
              </a:extLst>
            </p:cNvPr>
            <p:cNvSpPr txBox="1"/>
            <p:nvPr/>
          </p:nvSpPr>
          <p:spPr>
            <a:xfrm>
              <a:off x="337358" y="1226151"/>
              <a:ext cx="2149506" cy="276999"/>
            </a:xfrm>
            <a:prstGeom prst="rect">
              <a:avLst/>
            </a:prstGeom>
            <a:noFill/>
          </p:spPr>
          <p:txBody>
            <a:bodyPr wrap="square" lIns="0" tIns="0" rIns="0" bIns="0" rtlCol="0">
              <a:spAutoFit/>
            </a:bodyPr>
            <a:lstStyle/>
            <a:p>
              <a:pPr algn="ctr"/>
              <a:r>
                <a:rPr lang="en-ZA" dirty="0">
                  <a:latin typeface="Times New Roman" panose="02020603050405020304" pitchFamily="18" charset="0"/>
                  <a:cs typeface="Times New Roman" panose="02020603050405020304" pitchFamily="18" charset="0"/>
                </a:rPr>
                <a:t>Problem Identification</a:t>
              </a:r>
            </a:p>
          </p:txBody>
        </p:sp>
        <p:sp>
          <p:nvSpPr>
            <p:cNvPr id="183" name="TextBox 182">
              <a:extLst>
                <a:ext uri="{FF2B5EF4-FFF2-40B4-BE49-F238E27FC236}">
                  <a16:creationId xmlns:a16="http://schemas.microsoft.com/office/drawing/2014/main" id="{F6F2A7C3-0979-4ABB-95C5-9A102F3C1E88}"/>
                </a:ext>
              </a:extLst>
            </p:cNvPr>
            <p:cNvSpPr txBox="1"/>
            <p:nvPr/>
          </p:nvSpPr>
          <p:spPr>
            <a:xfrm>
              <a:off x="568099" y="1505093"/>
              <a:ext cx="1767839" cy="395301"/>
            </a:xfrm>
            <a:prstGeom prst="rect">
              <a:avLst/>
            </a:prstGeom>
            <a:noFill/>
          </p:spPr>
          <p:txBody>
            <a:bodyPr wrap="square" lIns="0" tIns="0" rIns="0" bIns="0" rtlCol="0">
              <a:noAutofit/>
            </a:bodyPr>
            <a:lstStyle/>
            <a:p>
              <a:pPr algn="ctr"/>
              <a:r>
                <a:rPr lang="en-ZA" sz="1200" dirty="0">
                  <a:latin typeface="Times New Roman" panose="02020603050405020304" pitchFamily="18" charset="0"/>
                  <a:cs typeface="Times New Roman" panose="02020603050405020304" pitchFamily="18" charset="0"/>
                </a:rPr>
                <a:t>This is the phase where we worked on identifying the problem</a:t>
              </a:r>
            </a:p>
          </p:txBody>
        </p:sp>
      </p:grpSp>
      <p:sp>
        <p:nvSpPr>
          <p:cNvPr id="185" name="Arrow: U-Turn Milestone 2" title="Timeline Arrow">
            <a:extLst>
              <a:ext uri="{FF2B5EF4-FFF2-40B4-BE49-F238E27FC236}">
                <a16:creationId xmlns:a16="http://schemas.microsoft.com/office/drawing/2014/main" id="{9D37DFEE-3A11-4C0D-A12A-80512F7F58E6}"/>
              </a:ext>
            </a:extLst>
          </p:cNvPr>
          <p:cNvSpPr/>
          <p:nvPr/>
        </p:nvSpPr>
        <p:spPr>
          <a:xfrm flipV="1">
            <a:off x="2242528" y="3428999"/>
            <a:ext cx="1536515" cy="650967"/>
          </a:xfrm>
          <a:prstGeom prst="uturnArrow">
            <a:avLst>
              <a:gd name="adj1" fmla="val 37244"/>
              <a:gd name="adj2" fmla="val 18622"/>
              <a:gd name="adj3" fmla="val 20252"/>
              <a:gd name="adj4" fmla="val 52602"/>
              <a:gd name="adj5" fmla="val 9683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186" name="Duration 2" title="Duration Text">
            <a:extLst>
              <a:ext uri="{FF2B5EF4-FFF2-40B4-BE49-F238E27FC236}">
                <a16:creationId xmlns:a16="http://schemas.microsoft.com/office/drawing/2014/main" id="{C4E1DCDE-7980-4FEF-AD3C-1931CC87AB9F}"/>
              </a:ext>
            </a:extLst>
          </p:cNvPr>
          <p:cNvSpPr txBox="1"/>
          <p:nvPr/>
        </p:nvSpPr>
        <p:spPr>
          <a:xfrm>
            <a:off x="2374585" y="4138176"/>
            <a:ext cx="1272401" cy="369332"/>
          </a:xfrm>
          <a:prstGeom prst="rect">
            <a:avLst/>
          </a:prstGeom>
          <a:noFill/>
        </p:spPr>
        <p:txBody>
          <a:bodyPr wrap="square" lIns="0" tIns="0" rIns="0" bIns="0" rtlCol="0">
            <a:spAutoFit/>
          </a:bodyPr>
          <a:lstStyle/>
          <a:p>
            <a:pPr algn="ctr"/>
            <a:r>
              <a:rPr lang="en-ZA" sz="1200" b="1" dirty="0">
                <a:solidFill>
                  <a:schemeClr val="accent1"/>
                </a:solidFill>
                <a:latin typeface="Times New Roman" panose="02020603050405020304" pitchFamily="18" charset="0"/>
                <a:cs typeface="Times New Roman" panose="02020603050405020304" pitchFamily="18" charset="0"/>
              </a:rPr>
              <a:t>1week</a:t>
            </a:r>
          </a:p>
          <a:p>
            <a:pPr algn="ctr"/>
            <a:r>
              <a:rPr lang="en-ZA" sz="1200" b="1" dirty="0">
                <a:solidFill>
                  <a:schemeClr val="accent1"/>
                </a:solidFill>
                <a:latin typeface="Times New Roman" panose="02020603050405020304" pitchFamily="18" charset="0"/>
                <a:cs typeface="Times New Roman" panose="02020603050405020304" pitchFamily="18" charset="0"/>
              </a:rPr>
              <a:t>December 22-29 </a:t>
            </a:r>
          </a:p>
        </p:txBody>
      </p:sp>
      <p:cxnSp>
        <p:nvCxnSpPr>
          <p:cNvPr id="97" name="Connector Milestone 1" title="Connecter Line">
            <a:extLst>
              <a:ext uri="{FF2B5EF4-FFF2-40B4-BE49-F238E27FC236}">
                <a16:creationId xmlns:a16="http://schemas.microsoft.com/office/drawing/2014/main" id="{65F26748-FD4D-4281-B2A8-9B2E2D2E1E28}"/>
              </a:ext>
            </a:extLst>
          </p:cNvPr>
          <p:cNvCxnSpPr>
            <a:cxnSpLocks/>
          </p:cNvCxnSpPr>
          <p:nvPr/>
        </p:nvCxnSpPr>
        <p:spPr>
          <a:xfrm flipH="1">
            <a:off x="3010785" y="4564498"/>
            <a:ext cx="1" cy="361944"/>
          </a:xfrm>
          <a:prstGeom prst="line">
            <a:avLst/>
          </a:prstGeom>
          <a:ln>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87" name="Text Milestone 2" title="Item Text">
            <a:extLst>
              <a:ext uri="{FF2B5EF4-FFF2-40B4-BE49-F238E27FC236}">
                <a16:creationId xmlns:a16="http://schemas.microsoft.com/office/drawing/2014/main" id="{5280FE29-FA31-40A1-8932-846E9132EF88}"/>
              </a:ext>
            </a:extLst>
          </p:cNvPr>
          <p:cNvGrpSpPr/>
          <p:nvPr/>
        </p:nvGrpSpPr>
        <p:grpSpPr>
          <a:xfrm>
            <a:off x="2062490" y="4984042"/>
            <a:ext cx="1833462" cy="780978"/>
            <a:chOff x="2062490" y="4930774"/>
            <a:chExt cx="1833462" cy="780978"/>
          </a:xfrm>
        </p:grpSpPr>
        <p:sp>
          <p:nvSpPr>
            <p:cNvPr id="188" name="TextBox 187">
              <a:extLst>
                <a:ext uri="{FF2B5EF4-FFF2-40B4-BE49-F238E27FC236}">
                  <a16:creationId xmlns:a16="http://schemas.microsoft.com/office/drawing/2014/main" id="{C95FD264-8E31-48FC-B238-6A950A9C6583}"/>
                </a:ext>
              </a:extLst>
            </p:cNvPr>
            <p:cNvSpPr txBox="1"/>
            <p:nvPr/>
          </p:nvSpPr>
          <p:spPr>
            <a:xfrm>
              <a:off x="2128112" y="4930774"/>
              <a:ext cx="1767840" cy="553998"/>
            </a:xfrm>
            <a:prstGeom prst="rect">
              <a:avLst/>
            </a:prstGeom>
            <a:noFill/>
          </p:spPr>
          <p:txBody>
            <a:bodyPr wrap="square" lIns="0" tIns="0" rIns="0" bIns="0" rtlCol="0">
              <a:spAutoFit/>
            </a:bodyPr>
            <a:lstStyle/>
            <a:p>
              <a:pPr algn="ctr"/>
              <a:r>
                <a:rPr lang="en-ZA" dirty="0">
                  <a:latin typeface="Times New Roman" panose="02020603050405020304" pitchFamily="18" charset="0"/>
                  <a:cs typeface="Times New Roman" panose="02020603050405020304" pitchFamily="18" charset="0"/>
                </a:rPr>
                <a:t>Problem Approval and Synopsis</a:t>
              </a:r>
            </a:p>
          </p:txBody>
        </p:sp>
        <p:sp>
          <p:nvSpPr>
            <p:cNvPr id="190" name="TextBox 189">
              <a:extLst>
                <a:ext uri="{FF2B5EF4-FFF2-40B4-BE49-F238E27FC236}">
                  <a16:creationId xmlns:a16="http://schemas.microsoft.com/office/drawing/2014/main" id="{688C6511-455C-41DF-BE32-DD7A2D8933A9}"/>
                </a:ext>
              </a:extLst>
            </p:cNvPr>
            <p:cNvSpPr txBox="1"/>
            <p:nvPr/>
          </p:nvSpPr>
          <p:spPr>
            <a:xfrm>
              <a:off x="2062490" y="5476015"/>
              <a:ext cx="1767839" cy="235737"/>
            </a:xfrm>
            <a:prstGeom prst="rect">
              <a:avLst/>
            </a:prstGeom>
            <a:noFill/>
          </p:spPr>
          <p:txBody>
            <a:bodyPr wrap="square" lIns="0" tIns="0" rIns="0" bIns="0" rtlCol="0">
              <a:noAutofit/>
            </a:bodyPr>
            <a:lstStyle/>
            <a:p>
              <a:pPr algn="ctr"/>
              <a:endParaRPr lang="en-ZA" sz="1000" dirty="0">
                <a:solidFill>
                  <a:schemeClr val="tx1">
                    <a:lumMod val="75000"/>
                    <a:lumOff val="25000"/>
                  </a:schemeClr>
                </a:solidFill>
              </a:endParaRPr>
            </a:p>
          </p:txBody>
        </p:sp>
      </p:grpSp>
      <p:sp>
        <p:nvSpPr>
          <p:cNvPr id="192" name="Arrow: U-Turn Milestone 3" title="Timeline Arrow">
            <a:extLst>
              <a:ext uri="{FF2B5EF4-FFF2-40B4-BE49-F238E27FC236}">
                <a16:creationId xmlns:a16="http://schemas.microsoft.com/office/drawing/2014/main" id="{1933FDD6-F066-4538-99D7-94C1D06624C3}"/>
              </a:ext>
            </a:extLst>
          </p:cNvPr>
          <p:cNvSpPr/>
          <p:nvPr/>
        </p:nvSpPr>
        <p:spPr>
          <a:xfrm>
            <a:off x="3533126" y="2193928"/>
            <a:ext cx="893303" cy="1235070"/>
          </a:xfrm>
          <a:prstGeom prst="uturnArrow">
            <a:avLst>
              <a:gd name="adj1" fmla="val 27292"/>
              <a:gd name="adj2" fmla="val 13691"/>
              <a:gd name="adj3" fmla="val 20519"/>
              <a:gd name="adj4" fmla="val 52602"/>
              <a:gd name="adj5" fmla="val 9683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grpSp>
        <p:nvGrpSpPr>
          <p:cNvPr id="4" name="Milestone Graphic" title="Milestone Graphic">
            <a:extLst>
              <a:ext uri="{FF2B5EF4-FFF2-40B4-BE49-F238E27FC236}">
                <a16:creationId xmlns:a16="http://schemas.microsoft.com/office/drawing/2014/main" id="{913EAD05-5455-4B5E-8508-9C62E1EF0D52}"/>
              </a:ext>
            </a:extLst>
          </p:cNvPr>
          <p:cNvGrpSpPr/>
          <p:nvPr/>
        </p:nvGrpSpPr>
        <p:grpSpPr>
          <a:xfrm>
            <a:off x="3764706" y="2101552"/>
            <a:ext cx="464817" cy="464817"/>
            <a:chOff x="3764706" y="2101552"/>
            <a:chExt cx="464817" cy="464817"/>
          </a:xfrm>
        </p:grpSpPr>
        <p:sp>
          <p:nvSpPr>
            <p:cNvPr id="231" name="Oval 230" title="Circle Background">
              <a:extLst>
                <a:ext uri="{FF2B5EF4-FFF2-40B4-BE49-F238E27FC236}">
                  <a16:creationId xmlns:a16="http://schemas.microsoft.com/office/drawing/2014/main" id="{D04A7E40-AE17-466D-B8F1-754FA6B9907D}"/>
                </a:ext>
              </a:extLst>
            </p:cNvPr>
            <p:cNvSpPr/>
            <p:nvPr/>
          </p:nvSpPr>
          <p:spPr>
            <a:xfrm>
              <a:off x="3764706" y="2101552"/>
              <a:ext cx="464817" cy="464817"/>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33" name="Graphic 232" title="Milestone Icon">
              <a:extLst>
                <a:ext uri="{FF2B5EF4-FFF2-40B4-BE49-F238E27FC236}">
                  <a16:creationId xmlns:a16="http://schemas.microsoft.com/office/drawing/2014/main" id="{D5835B93-0E07-4B9D-86E8-710FE29E45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8732" y="2154698"/>
              <a:ext cx="235505" cy="315487"/>
            </a:xfrm>
            <a:prstGeom prst="rect">
              <a:avLst/>
            </a:prstGeom>
          </p:spPr>
        </p:pic>
      </p:grpSp>
      <p:sp>
        <p:nvSpPr>
          <p:cNvPr id="194" name="TextBox 193">
            <a:extLst>
              <a:ext uri="{FF2B5EF4-FFF2-40B4-BE49-F238E27FC236}">
                <a16:creationId xmlns:a16="http://schemas.microsoft.com/office/drawing/2014/main" id="{57BE9E71-DFEF-4975-BCC6-C716CADF2553}"/>
              </a:ext>
            </a:extLst>
          </p:cNvPr>
          <p:cNvSpPr txBox="1"/>
          <p:nvPr/>
        </p:nvSpPr>
        <p:spPr>
          <a:xfrm>
            <a:off x="3092804" y="1289239"/>
            <a:ext cx="1767840" cy="738664"/>
          </a:xfrm>
          <a:prstGeom prst="rect">
            <a:avLst/>
          </a:prstGeom>
          <a:noFill/>
        </p:spPr>
        <p:txBody>
          <a:bodyPr wrap="square" lIns="0" tIns="0" rIns="0" bIns="0" rtlCol="0">
            <a:spAutoFit/>
          </a:bodyPr>
          <a:lstStyle/>
          <a:p>
            <a:pPr algn="ctr"/>
            <a:r>
              <a:rPr lang="en-ZA" b="1" dirty="0">
                <a:solidFill>
                  <a:srgbClr val="FF0000"/>
                </a:solidFill>
                <a:latin typeface="Times New Roman" panose="02020603050405020304" pitchFamily="18" charset="0"/>
                <a:cs typeface="Times New Roman" panose="02020603050405020304" pitchFamily="18" charset="0"/>
              </a:rPr>
              <a:t>Research and Analysis</a:t>
            </a:r>
          </a:p>
          <a:p>
            <a:pPr algn="ctr"/>
            <a:r>
              <a:rPr lang="en-ZA" sz="1200" b="1" dirty="0">
                <a:solidFill>
                  <a:schemeClr val="accent1"/>
                </a:solidFill>
                <a:latin typeface="Times New Roman" panose="02020603050405020304" pitchFamily="18" charset="0"/>
                <a:cs typeface="Times New Roman" panose="02020603050405020304" pitchFamily="18" charset="0"/>
              </a:rPr>
              <a:t>January 1-14</a:t>
            </a:r>
          </a:p>
        </p:txBody>
      </p:sp>
      <p:sp>
        <p:nvSpPr>
          <p:cNvPr id="197" name="Arrow: U-Turn Milestone 4" title="Timeline Arrow">
            <a:extLst>
              <a:ext uri="{FF2B5EF4-FFF2-40B4-BE49-F238E27FC236}">
                <a16:creationId xmlns:a16="http://schemas.microsoft.com/office/drawing/2014/main" id="{E23F67B2-BA7A-475B-82FA-2AC38000CCA7}"/>
              </a:ext>
            </a:extLst>
          </p:cNvPr>
          <p:cNvSpPr/>
          <p:nvPr/>
        </p:nvSpPr>
        <p:spPr>
          <a:xfrm flipV="1">
            <a:off x="4184042" y="3428996"/>
            <a:ext cx="893303" cy="1235070"/>
          </a:xfrm>
          <a:prstGeom prst="uturnArrow">
            <a:avLst>
              <a:gd name="adj1" fmla="val 27292"/>
              <a:gd name="adj2" fmla="val 13691"/>
              <a:gd name="adj3" fmla="val 20519"/>
              <a:gd name="adj4" fmla="val 52602"/>
              <a:gd name="adj5" fmla="val 9683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199" name="TextBox 198">
            <a:extLst>
              <a:ext uri="{FF2B5EF4-FFF2-40B4-BE49-F238E27FC236}">
                <a16:creationId xmlns:a16="http://schemas.microsoft.com/office/drawing/2014/main" id="{79806D6A-513A-48E1-8624-5F56FD41FD8E}"/>
              </a:ext>
            </a:extLst>
          </p:cNvPr>
          <p:cNvSpPr txBox="1"/>
          <p:nvPr/>
        </p:nvSpPr>
        <p:spPr>
          <a:xfrm>
            <a:off x="3831932" y="5611689"/>
            <a:ext cx="1767840" cy="553998"/>
          </a:xfrm>
          <a:prstGeom prst="rect">
            <a:avLst/>
          </a:prstGeom>
          <a:noFill/>
        </p:spPr>
        <p:txBody>
          <a:bodyPr wrap="square" lIns="0" tIns="0" rIns="0" bIns="0" rtlCol="0">
            <a:spAutoFit/>
          </a:bodyPr>
          <a:lstStyle/>
          <a:p>
            <a:pPr algn="ctr"/>
            <a:r>
              <a:rPr lang="en-ZA" dirty="0">
                <a:latin typeface="Times New Roman" panose="02020603050405020304" pitchFamily="18" charset="0"/>
                <a:cs typeface="Times New Roman" panose="02020603050405020304" pitchFamily="18" charset="0"/>
              </a:rPr>
              <a:t>Resource  and knowledge gain </a:t>
            </a:r>
          </a:p>
        </p:txBody>
      </p:sp>
      <p:sp>
        <p:nvSpPr>
          <p:cNvPr id="202" name="Arrow: U-Turn Milestone 5" title="Timeline Arrow">
            <a:extLst>
              <a:ext uri="{FF2B5EF4-FFF2-40B4-BE49-F238E27FC236}">
                <a16:creationId xmlns:a16="http://schemas.microsoft.com/office/drawing/2014/main" id="{60B2DC70-87DD-44B4-9974-2E0B2117DE08}"/>
              </a:ext>
            </a:extLst>
          </p:cNvPr>
          <p:cNvSpPr/>
          <p:nvPr/>
        </p:nvSpPr>
        <p:spPr>
          <a:xfrm>
            <a:off x="4826144" y="2778033"/>
            <a:ext cx="2841482" cy="650967"/>
          </a:xfrm>
          <a:prstGeom prst="uturnArrow">
            <a:avLst>
              <a:gd name="adj1" fmla="val 37244"/>
              <a:gd name="adj2" fmla="val 18622"/>
              <a:gd name="adj3" fmla="val 20252"/>
              <a:gd name="adj4" fmla="val 52602"/>
              <a:gd name="adj5" fmla="val 9683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203" name="Duration 5" title="Duration Text">
            <a:extLst>
              <a:ext uri="{FF2B5EF4-FFF2-40B4-BE49-F238E27FC236}">
                <a16:creationId xmlns:a16="http://schemas.microsoft.com/office/drawing/2014/main" id="{AE511117-5F81-4EEF-9123-295DC980CAC8}"/>
              </a:ext>
            </a:extLst>
          </p:cNvPr>
          <p:cNvSpPr txBox="1"/>
          <p:nvPr/>
        </p:nvSpPr>
        <p:spPr>
          <a:xfrm>
            <a:off x="5599220" y="2381703"/>
            <a:ext cx="1272401" cy="369332"/>
          </a:xfrm>
          <a:prstGeom prst="rect">
            <a:avLst/>
          </a:prstGeom>
          <a:noFill/>
        </p:spPr>
        <p:txBody>
          <a:bodyPr wrap="square" lIns="0" tIns="0" rIns="0" bIns="0" rtlCol="0">
            <a:spAutoFit/>
          </a:bodyPr>
          <a:lstStyle/>
          <a:p>
            <a:pPr algn="ctr"/>
            <a:r>
              <a:rPr lang="en-ZA" sz="1200" b="1" dirty="0">
                <a:solidFill>
                  <a:schemeClr val="accent1"/>
                </a:solidFill>
                <a:latin typeface="Times New Roman" panose="02020603050405020304" pitchFamily="18" charset="0"/>
                <a:cs typeface="Times New Roman" panose="02020603050405020304" pitchFamily="18" charset="0"/>
              </a:rPr>
              <a:t>2 Months</a:t>
            </a:r>
          </a:p>
          <a:p>
            <a:pPr algn="ctr"/>
            <a:r>
              <a:rPr lang="en-ZA" sz="1200" b="1" dirty="0">
                <a:solidFill>
                  <a:schemeClr val="accent1"/>
                </a:solidFill>
                <a:latin typeface="Times New Roman" panose="02020603050405020304" pitchFamily="18" charset="0"/>
                <a:cs typeface="Times New Roman" panose="02020603050405020304" pitchFamily="18" charset="0"/>
              </a:rPr>
              <a:t>February-March</a:t>
            </a:r>
          </a:p>
        </p:txBody>
      </p:sp>
      <p:cxnSp>
        <p:nvCxnSpPr>
          <p:cNvPr id="98" name="Connector Milestone 1" title="Connecter Line">
            <a:extLst>
              <a:ext uri="{FF2B5EF4-FFF2-40B4-BE49-F238E27FC236}">
                <a16:creationId xmlns:a16="http://schemas.microsoft.com/office/drawing/2014/main" id="{33CE460B-EDDE-4B77-A80A-B18C8292C77D}"/>
              </a:ext>
            </a:extLst>
          </p:cNvPr>
          <p:cNvCxnSpPr>
            <a:cxnSpLocks/>
          </p:cNvCxnSpPr>
          <p:nvPr/>
        </p:nvCxnSpPr>
        <p:spPr>
          <a:xfrm flipH="1">
            <a:off x="6244801" y="1986376"/>
            <a:ext cx="1" cy="361944"/>
          </a:xfrm>
          <a:prstGeom prst="line">
            <a:avLst/>
          </a:prstGeom>
          <a:ln>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6C6BF4F5-4187-4C24-91F8-B0334FE9A105}"/>
              </a:ext>
            </a:extLst>
          </p:cNvPr>
          <p:cNvSpPr txBox="1"/>
          <p:nvPr/>
        </p:nvSpPr>
        <p:spPr>
          <a:xfrm>
            <a:off x="5341316" y="1341204"/>
            <a:ext cx="1767840" cy="553998"/>
          </a:xfrm>
          <a:prstGeom prst="rect">
            <a:avLst/>
          </a:prstGeom>
          <a:noFill/>
        </p:spPr>
        <p:txBody>
          <a:bodyPr wrap="square" lIns="0" tIns="0" rIns="0" bIns="0" rtlCol="0">
            <a:spAutoFit/>
          </a:bodyPr>
          <a:lstStyle/>
          <a:p>
            <a:pPr algn="ctr"/>
            <a:r>
              <a:rPr lang="en-ZA" dirty="0">
                <a:latin typeface="Times New Roman" panose="02020603050405020304" pitchFamily="18" charset="0"/>
                <a:cs typeface="Times New Roman" panose="02020603050405020304" pitchFamily="18" charset="0"/>
              </a:rPr>
              <a:t>Development and Design</a:t>
            </a:r>
          </a:p>
        </p:txBody>
      </p:sp>
      <p:sp>
        <p:nvSpPr>
          <p:cNvPr id="208" name="Arrow: U-Turn Milestone 6a" title="Timeline Arrow">
            <a:extLst>
              <a:ext uri="{FF2B5EF4-FFF2-40B4-BE49-F238E27FC236}">
                <a16:creationId xmlns:a16="http://schemas.microsoft.com/office/drawing/2014/main" id="{F0525C47-CDE0-4E1B-AEF8-B7FC39073B28}"/>
              </a:ext>
            </a:extLst>
          </p:cNvPr>
          <p:cNvSpPr/>
          <p:nvPr/>
        </p:nvSpPr>
        <p:spPr>
          <a:xfrm flipV="1">
            <a:off x="7420531" y="3428998"/>
            <a:ext cx="893304" cy="650967"/>
          </a:xfrm>
          <a:prstGeom prst="uturnArrow">
            <a:avLst>
              <a:gd name="adj1" fmla="val 37244"/>
              <a:gd name="adj2" fmla="val 18622"/>
              <a:gd name="adj3" fmla="val 20252"/>
              <a:gd name="adj4" fmla="val 52602"/>
              <a:gd name="adj5" fmla="val 9683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grpSp>
        <p:nvGrpSpPr>
          <p:cNvPr id="5" name="Short Milestone" title="Short Milestone">
            <a:extLst>
              <a:ext uri="{FF2B5EF4-FFF2-40B4-BE49-F238E27FC236}">
                <a16:creationId xmlns:a16="http://schemas.microsoft.com/office/drawing/2014/main" id="{71CFBDF1-89AF-4D5E-9F70-E0C7ED461FA0}"/>
              </a:ext>
            </a:extLst>
          </p:cNvPr>
          <p:cNvGrpSpPr/>
          <p:nvPr/>
        </p:nvGrpSpPr>
        <p:grpSpPr>
          <a:xfrm>
            <a:off x="7634775" y="3713610"/>
            <a:ext cx="464817" cy="464817"/>
            <a:chOff x="7634775" y="3713610"/>
            <a:chExt cx="464817" cy="464817"/>
          </a:xfrm>
        </p:grpSpPr>
        <p:sp>
          <p:nvSpPr>
            <p:cNvPr id="218" name="Oval 217" title="Circle Background">
              <a:extLst>
                <a:ext uri="{FF2B5EF4-FFF2-40B4-BE49-F238E27FC236}">
                  <a16:creationId xmlns:a16="http://schemas.microsoft.com/office/drawing/2014/main" id="{657CEE0F-82C8-41D2-BD4B-D953994D0BA3}"/>
                </a:ext>
              </a:extLst>
            </p:cNvPr>
            <p:cNvSpPr/>
            <p:nvPr/>
          </p:nvSpPr>
          <p:spPr>
            <a:xfrm>
              <a:off x="7634775" y="3713610"/>
              <a:ext cx="464817" cy="464817"/>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9" name="TextBox 218">
              <a:extLst>
                <a:ext uri="{FF2B5EF4-FFF2-40B4-BE49-F238E27FC236}">
                  <a16:creationId xmlns:a16="http://schemas.microsoft.com/office/drawing/2014/main" id="{DF26529B-2EA3-43C0-A879-39AF9630F1D6}"/>
                </a:ext>
              </a:extLst>
            </p:cNvPr>
            <p:cNvSpPr txBox="1"/>
            <p:nvPr/>
          </p:nvSpPr>
          <p:spPr>
            <a:xfrm>
              <a:off x="7667326" y="3869424"/>
              <a:ext cx="399715" cy="153888"/>
            </a:xfrm>
            <a:prstGeom prst="rect">
              <a:avLst/>
            </a:prstGeom>
            <a:noFill/>
          </p:spPr>
          <p:txBody>
            <a:bodyPr wrap="square" lIns="0" tIns="0" rIns="0" bIns="0" rtlCol="0">
              <a:spAutoFit/>
            </a:bodyPr>
            <a:lstStyle/>
            <a:p>
              <a:pPr algn="ctr"/>
              <a:r>
                <a:rPr lang="en-ZA" sz="1000" dirty="0">
                  <a:solidFill>
                    <a:schemeClr val="bg1"/>
                  </a:solidFill>
                </a:rPr>
                <a:t>01</a:t>
              </a:r>
            </a:p>
          </p:txBody>
        </p:sp>
      </p:grpSp>
      <p:grpSp>
        <p:nvGrpSpPr>
          <p:cNvPr id="2" name="Year Indicator" title="Year Indicator">
            <a:extLst>
              <a:ext uri="{FF2B5EF4-FFF2-40B4-BE49-F238E27FC236}">
                <a16:creationId xmlns:a16="http://schemas.microsoft.com/office/drawing/2014/main" id="{3AB6EB77-4545-48A2-A002-4EB191B9BFC6}"/>
              </a:ext>
            </a:extLst>
          </p:cNvPr>
          <p:cNvGrpSpPr/>
          <p:nvPr/>
        </p:nvGrpSpPr>
        <p:grpSpPr>
          <a:xfrm>
            <a:off x="8067631" y="1344708"/>
            <a:ext cx="893302" cy="2084288"/>
            <a:chOff x="8067631" y="1344708"/>
            <a:chExt cx="893302" cy="2084288"/>
          </a:xfrm>
        </p:grpSpPr>
        <p:cxnSp>
          <p:nvCxnSpPr>
            <p:cNvPr id="130" name="Straight Connector 129" title="Connecter Line">
              <a:extLst>
                <a:ext uri="{FF2B5EF4-FFF2-40B4-BE49-F238E27FC236}">
                  <a16:creationId xmlns:a16="http://schemas.microsoft.com/office/drawing/2014/main" id="{74B37803-5889-4CF1-9F0B-A07766089133}"/>
                </a:ext>
              </a:extLst>
            </p:cNvPr>
            <p:cNvCxnSpPr>
              <a:cxnSpLocks/>
            </p:cNvCxnSpPr>
            <p:nvPr/>
          </p:nvCxnSpPr>
          <p:spPr>
            <a:xfrm flipV="1">
              <a:off x="8512405" y="1705998"/>
              <a:ext cx="0" cy="1722998"/>
            </a:xfrm>
            <a:prstGeom prst="line">
              <a:avLst/>
            </a:prstGeom>
            <a:ln>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230" name="TextBox 229">
              <a:extLst>
                <a:ext uri="{FF2B5EF4-FFF2-40B4-BE49-F238E27FC236}">
                  <a16:creationId xmlns:a16="http://schemas.microsoft.com/office/drawing/2014/main" id="{2A0D47C8-C8FA-4C8E-AB65-688C8C35B195}"/>
                </a:ext>
              </a:extLst>
            </p:cNvPr>
            <p:cNvSpPr txBox="1"/>
            <p:nvPr/>
          </p:nvSpPr>
          <p:spPr>
            <a:xfrm>
              <a:off x="8067631" y="1344708"/>
              <a:ext cx="893302" cy="184666"/>
            </a:xfrm>
            <a:prstGeom prst="rect">
              <a:avLst/>
            </a:prstGeom>
            <a:noFill/>
          </p:spPr>
          <p:txBody>
            <a:bodyPr wrap="square" lIns="0" tIns="0" rIns="0" bIns="0" rtlCol="0">
              <a:spAutoFit/>
            </a:bodyPr>
            <a:lstStyle/>
            <a:p>
              <a:pPr algn="ctr"/>
              <a:r>
                <a:rPr lang="en-ZA" sz="1200" b="1" dirty="0">
                  <a:solidFill>
                    <a:schemeClr val="accent1"/>
                  </a:solidFill>
                  <a:latin typeface="Times New Roman" panose="02020603050405020304" pitchFamily="18" charset="0"/>
                  <a:cs typeface="Times New Roman" panose="02020603050405020304" pitchFamily="18" charset="0"/>
                </a:rPr>
                <a:t>April</a:t>
              </a:r>
            </a:p>
          </p:txBody>
        </p:sp>
      </p:grpSp>
      <p:sp>
        <p:nvSpPr>
          <p:cNvPr id="220" name="Arrow: U-Turn Milestone 6b" title="Timeline Arrow">
            <a:extLst>
              <a:ext uri="{FF2B5EF4-FFF2-40B4-BE49-F238E27FC236}">
                <a16:creationId xmlns:a16="http://schemas.microsoft.com/office/drawing/2014/main" id="{8FAD98CD-7A29-4212-8CE4-048668E399DA}"/>
              </a:ext>
            </a:extLst>
          </p:cNvPr>
          <p:cNvSpPr/>
          <p:nvPr/>
        </p:nvSpPr>
        <p:spPr>
          <a:xfrm>
            <a:off x="8067341" y="2778033"/>
            <a:ext cx="893882" cy="650967"/>
          </a:xfrm>
          <a:prstGeom prst="uturnArrow">
            <a:avLst>
              <a:gd name="adj1" fmla="val 37244"/>
              <a:gd name="adj2" fmla="val 18622"/>
              <a:gd name="adj3" fmla="val 20252"/>
              <a:gd name="adj4" fmla="val 52602"/>
              <a:gd name="adj5" fmla="val 9683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grpSp>
        <p:nvGrpSpPr>
          <p:cNvPr id="6" name="Short Milestone" title="Short Milestone">
            <a:extLst>
              <a:ext uri="{FF2B5EF4-FFF2-40B4-BE49-F238E27FC236}">
                <a16:creationId xmlns:a16="http://schemas.microsoft.com/office/drawing/2014/main" id="{6C8D348F-E6AF-4658-A1A5-F9E84E8A2034}"/>
              </a:ext>
            </a:extLst>
          </p:cNvPr>
          <p:cNvGrpSpPr/>
          <p:nvPr/>
        </p:nvGrpSpPr>
        <p:grpSpPr>
          <a:xfrm>
            <a:off x="8281874" y="2663225"/>
            <a:ext cx="464817" cy="464817"/>
            <a:chOff x="8281874" y="2663225"/>
            <a:chExt cx="464817" cy="464817"/>
          </a:xfrm>
        </p:grpSpPr>
        <p:sp>
          <p:nvSpPr>
            <p:cNvPr id="221" name="Oval 220" title="Circle Background">
              <a:extLst>
                <a:ext uri="{FF2B5EF4-FFF2-40B4-BE49-F238E27FC236}">
                  <a16:creationId xmlns:a16="http://schemas.microsoft.com/office/drawing/2014/main" id="{459BC7C6-2D09-408E-8406-36D93C1F5E8E}"/>
                </a:ext>
              </a:extLst>
            </p:cNvPr>
            <p:cNvSpPr/>
            <p:nvPr/>
          </p:nvSpPr>
          <p:spPr>
            <a:xfrm>
              <a:off x="8281874" y="2663225"/>
              <a:ext cx="464817" cy="464817"/>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2" name="TextBox 221">
              <a:extLst>
                <a:ext uri="{FF2B5EF4-FFF2-40B4-BE49-F238E27FC236}">
                  <a16:creationId xmlns:a16="http://schemas.microsoft.com/office/drawing/2014/main" id="{EA7B1D15-9E93-430C-8F1F-E97330E664F4}"/>
                </a:ext>
              </a:extLst>
            </p:cNvPr>
            <p:cNvSpPr txBox="1"/>
            <p:nvPr/>
          </p:nvSpPr>
          <p:spPr>
            <a:xfrm>
              <a:off x="8314425" y="2818690"/>
              <a:ext cx="399715" cy="153888"/>
            </a:xfrm>
            <a:prstGeom prst="rect">
              <a:avLst/>
            </a:prstGeom>
            <a:noFill/>
          </p:spPr>
          <p:txBody>
            <a:bodyPr wrap="square" lIns="0" tIns="0" rIns="0" bIns="0" rtlCol="0">
              <a:spAutoFit/>
            </a:bodyPr>
            <a:lstStyle/>
            <a:p>
              <a:pPr algn="ctr"/>
              <a:r>
                <a:rPr lang="en-ZA" sz="1000" dirty="0">
                  <a:solidFill>
                    <a:schemeClr val="bg1"/>
                  </a:solidFill>
                </a:rPr>
                <a:t>02</a:t>
              </a:r>
            </a:p>
          </p:txBody>
        </p:sp>
      </p:grpSp>
      <p:sp>
        <p:nvSpPr>
          <p:cNvPr id="209" name="Arrow: U-Turn Milestone 6c" title="Timeline Arrow">
            <a:extLst>
              <a:ext uri="{FF2B5EF4-FFF2-40B4-BE49-F238E27FC236}">
                <a16:creationId xmlns:a16="http://schemas.microsoft.com/office/drawing/2014/main" id="{09BAEF3B-CE9C-4190-80A9-27539CEE3033}"/>
              </a:ext>
            </a:extLst>
          </p:cNvPr>
          <p:cNvSpPr/>
          <p:nvPr/>
        </p:nvSpPr>
        <p:spPr>
          <a:xfrm flipV="1">
            <a:off x="8715310" y="3428998"/>
            <a:ext cx="893304" cy="650967"/>
          </a:xfrm>
          <a:prstGeom prst="uturnArrow">
            <a:avLst>
              <a:gd name="adj1" fmla="val 37244"/>
              <a:gd name="adj2" fmla="val 18622"/>
              <a:gd name="adj3" fmla="val 20252"/>
              <a:gd name="adj4" fmla="val 52602"/>
              <a:gd name="adj5" fmla="val 9683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grpSp>
        <p:nvGrpSpPr>
          <p:cNvPr id="7" name="Short Milestone" title="Short Milestone">
            <a:extLst>
              <a:ext uri="{FF2B5EF4-FFF2-40B4-BE49-F238E27FC236}">
                <a16:creationId xmlns:a16="http://schemas.microsoft.com/office/drawing/2014/main" id="{A644DB06-17F5-4FCD-BA39-265731B1E943}"/>
              </a:ext>
            </a:extLst>
          </p:cNvPr>
          <p:cNvGrpSpPr/>
          <p:nvPr/>
        </p:nvGrpSpPr>
        <p:grpSpPr>
          <a:xfrm>
            <a:off x="8929554" y="3713610"/>
            <a:ext cx="464817" cy="464817"/>
            <a:chOff x="8929554" y="3713610"/>
            <a:chExt cx="464817" cy="464817"/>
          </a:xfrm>
        </p:grpSpPr>
        <p:sp>
          <p:nvSpPr>
            <p:cNvPr id="223" name="Oval 222" title="Circle Background">
              <a:extLst>
                <a:ext uri="{FF2B5EF4-FFF2-40B4-BE49-F238E27FC236}">
                  <a16:creationId xmlns:a16="http://schemas.microsoft.com/office/drawing/2014/main" id="{5924A2AE-1E61-4E21-AC7E-742DC1AFBDF5}"/>
                </a:ext>
              </a:extLst>
            </p:cNvPr>
            <p:cNvSpPr/>
            <p:nvPr/>
          </p:nvSpPr>
          <p:spPr>
            <a:xfrm>
              <a:off x="8929554" y="3713610"/>
              <a:ext cx="464817" cy="464817"/>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4" name="TextBox 223">
              <a:extLst>
                <a:ext uri="{FF2B5EF4-FFF2-40B4-BE49-F238E27FC236}">
                  <a16:creationId xmlns:a16="http://schemas.microsoft.com/office/drawing/2014/main" id="{0AF4BF00-FF4D-4D47-8326-0D1EEAE6DC78}"/>
                </a:ext>
              </a:extLst>
            </p:cNvPr>
            <p:cNvSpPr txBox="1"/>
            <p:nvPr/>
          </p:nvSpPr>
          <p:spPr>
            <a:xfrm>
              <a:off x="8962105" y="3869424"/>
              <a:ext cx="399715" cy="153888"/>
            </a:xfrm>
            <a:prstGeom prst="rect">
              <a:avLst/>
            </a:prstGeom>
            <a:noFill/>
          </p:spPr>
          <p:txBody>
            <a:bodyPr wrap="square" lIns="0" tIns="0" rIns="0" bIns="0" rtlCol="0">
              <a:spAutoFit/>
            </a:bodyPr>
            <a:lstStyle/>
            <a:p>
              <a:pPr algn="ctr"/>
              <a:r>
                <a:rPr lang="en-ZA" sz="1000" dirty="0">
                  <a:solidFill>
                    <a:schemeClr val="bg1"/>
                  </a:solidFill>
                </a:rPr>
                <a:t>03</a:t>
              </a:r>
            </a:p>
          </p:txBody>
        </p:sp>
      </p:grpSp>
      <p:sp>
        <p:nvSpPr>
          <p:cNvPr id="212" name="Brace for Grouped Items" title="Group Bracket">
            <a:extLst>
              <a:ext uri="{FF2B5EF4-FFF2-40B4-BE49-F238E27FC236}">
                <a16:creationId xmlns:a16="http://schemas.microsoft.com/office/drawing/2014/main" id="{20E3BE3F-E81D-41AD-A12D-26D35A4AC09F}"/>
              </a:ext>
            </a:extLst>
          </p:cNvPr>
          <p:cNvSpPr/>
          <p:nvPr/>
        </p:nvSpPr>
        <p:spPr>
          <a:xfrm rot="5400000">
            <a:off x="8285972" y="3322514"/>
            <a:ext cx="457201" cy="2188082"/>
          </a:xfrm>
          <a:prstGeom prst="rightBrace">
            <a:avLst>
              <a:gd name="adj1" fmla="val 44270"/>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214" name="TextBox 213">
            <a:extLst>
              <a:ext uri="{FF2B5EF4-FFF2-40B4-BE49-F238E27FC236}">
                <a16:creationId xmlns:a16="http://schemas.microsoft.com/office/drawing/2014/main" id="{F2E111CE-6E3B-451A-B1CA-D4EDF27F1F15}"/>
              </a:ext>
            </a:extLst>
          </p:cNvPr>
          <p:cNvSpPr txBox="1"/>
          <p:nvPr/>
        </p:nvSpPr>
        <p:spPr>
          <a:xfrm>
            <a:off x="7602524" y="4930774"/>
            <a:ext cx="1767840" cy="276999"/>
          </a:xfrm>
          <a:prstGeom prst="rect">
            <a:avLst/>
          </a:prstGeom>
          <a:noFill/>
        </p:spPr>
        <p:txBody>
          <a:bodyPr wrap="square" lIns="0" tIns="0" rIns="0" bIns="0" rtlCol="0">
            <a:spAutoFit/>
          </a:bodyPr>
          <a:lstStyle/>
          <a:p>
            <a:pPr algn="ctr"/>
            <a:r>
              <a:rPr lang="en-ZA" dirty="0">
                <a:latin typeface="Times New Roman" panose="02020603050405020304" pitchFamily="18" charset="0"/>
                <a:cs typeface="Times New Roman" panose="02020603050405020304" pitchFamily="18" charset="0"/>
              </a:rPr>
              <a:t>Testing</a:t>
            </a:r>
          </a:p>
        </p:txBody>
      </p:sp>
      <p:sp>
        <p:nvSpPr>
          <p:cNvPr id="210" name="Arrow: U-Turn Milestone 7" title="Timeline Arrow">
            <a:extLst>
              <a:ext uri="{FF2B5EF4-FFF2-40B4-BE49-F238E27FC236}">
                <a16:creationId xmlns:a16="http://schemas.microsoft.com/office/drawing/2014/main" id="{058AE435-1F45-4B7B-8E34-B4AABA51CC48}"/>
              </a:ext>
            </a:extLst>
          </p:cNvPr>
          <p:cNvSpPr/>
          <p:nvPr/>
        </p:nvSpPr>
        <p:spPr>
          <a:xfrm>
            <a:off x="9370364" y="2778033"/>
            <a:ext cx="2055383" cy="650967"/>
          </a:xfrm>
          <a:prstGeom prst="uturnArrow">
            <a:avLst>
              <a:gd name="adj1" fmla="val 37244"/>
              <a:gd name="adj2" fmla="val 18622"/>
              <a:gd name="adj3" fmla="val 20252"/>
              <a:gd name="adj4" fmla="val 52602"/>
              <a:gd name="adj5" fmla="val 96832"/>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211" name="Duration 7" title="Duration Text">
            <a:extLst>
              <a:ext uri="{FF2B5EF4-FFF2-40B4-BE49-F238E27FC236}">
                <a16:creationId xmlns:a16="http://schemas.microsoft.com/office/drawing/2014/main" id="{EE6D4252-E578-43E2-B07D-1BD8A9A87252}"/>
              </a:ext>
            </a:extLst>
          </p:cNvPr>
          <p:cNvSpPr txBox="1"/>
          <p:nvPr/>
        </p:nvSpPr>
        <p:spPr>
          <a:xfrm>
            <a:off x="9768171" y="2568934"/>
            <a:ext cx="1272401" cy="184666"/>
          </a:xfrm>
          <a:prstGeom prst="rect">
            <a:avLst/>
          </a:prstGeom>
          <a:noFill/>
        </p:spPr>
        <p:txBody>
          <a:bodyPr wrap="square" lIns="0" tIns="0" rIns="0" bIns="0" rtlCol="0">
            <a:spAutoFit/>
          </a:bodyPr>
          <a:lstStyle/>
          <a:p>
            <a:pPr algn="ctr"/>
            <a:r>
              <a:rPr lang="en-ZA" sz="1200" b="1" dirty="0">
                <a:solidFill>
                  <a:schemeClr val="accent1"/>
                </a:solidFill>
                <a:latin typeface="Times New Roman" panose="02020603050405020304" pitchFamily="18" charset="0"/>
                <a:cs typeface="Times New Roman" panose="02020603050405020304" pitchFamily="18" charset="0"/>
              </a:rPr>
              <a:t>April-May</a:t>
            </a:r>
          </a:p>
        </p:txBody>
      </p:sp>
      <p:cxnSp>
        <p:nvCxnSpPr>
          <p:cNvPr id="99" name="Connector Milestone 1" title="Connecter Line">
            <a:extLst>
              <a:ext uri="{FF2B5EF4-FFF2-40B4-BE49-F238E27FC236}">
                <a16:creationId xmlns:a16="http://schemas.microsoft.com/office/drawing/2014/main" id="{63529282-517A-4B10-89E2-0FD11D256738}"/>
              </a:ext>
            </a:extLst>
          </p:cNvPr>
          <p:cNvCxnSpPr>
            <a:cxnSpLocks/>
          </p:cNvCxnSpPr>
          <p:nvPr/>
        </p:nvCxnSpPr>
        <p:spPr>
          <a:xfrm flipH="1">
            <a:off x="10398055" y="2124255"/>
            <a:ext cx="1" cy="361944"/>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2" name="Connector Launch" title="Connecter Line">
            <a:extLst>
              <a:ext uri="{FF2B5EF4-FFF2-40B4-BE49-F238E27FC236}">
                <a16:creationId xmlns:a16="http://schemas.microsoft.com/office/drawing/2014/main" id="{B9C1D786-BB48-4CC7-8273-A3DF0DFCB266}"/>
              </a:ext>
            </a:extLst>
          </p:cNvPr>
          <p:cNvCxnSpPr>
            <a:cxnSpLocks/>
            <a:endCxn id="236" idx="0"/>
          </p:cNvCxnSpPr>
          <p:nvPr/>
        </p:nvCxnSpPr>
        <p:spPr>
          <a:xfrm flipH="1">
            <a:off x="11301571" y="3428996"/>
            <a:ext cx="4" cy="554531"/>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35" name="Launch Graphic" title="Launch Graphic">
            <a:extLst>
              <a:ext uri="{FF2B5EF4-FFF2-40B4-BE49-F238E27FC236}">
                <a16:creationId xmlns:a16="http://schemas.microsoft.com/office/drawing/2014/main" id="{EE7BDC36-5F29-455C-B739-3B266E64CA8C}"/>
              </a:ext>
            </a:extLst>
          </p:cNvPr>
          <p:cNvGrpSpPr/>
          <p:nvPr/>
        </p:nvGrpSpPr>
        <p:grpSpPr>
          <a:xfrm>
            <a:off x="10961301" y="3983527"/>
            <a:ext cx="680539" cy="680539"/>
            <a:chOff x="10961301" y="3355525"/>
            <a:chExt cx="680539" cy="680539"/>
          </a:xfrm>
        </p:grpSpPr>
        <p:sp>
          <p:nvSpPr>
            <p:cNvPr id="236" name="Oval 235" title="Launch Circle">
              <a:extLst>
                <a:ext uri="{FF2B5EF4-FFF2-40B4-BE49-F238E27FC236}">
                  <a16:creationId xmlns:a16="http://schemas.microsoft.com/office/drawing/2014/main" id="{C2680208-3C44-427A-8695-8FD5BD8AAF59}"/>
                </a:ext>
              </a:extLst>
            </p:cNvPr>
            <p:cNvSpPr/>
            <p:nvPr/>
          </p:nvSpPr>
          <p:spPr>
            <a:xfrm>
              <a:off x="10961301" y="3355525"/>
              <a:ext cx="680539" cy="68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37" name="Graphic 236" title="Launch Icon">
              <a:extLst>
                <a:ext uri="{FF2B5EF4-FFF2-40B4-BE49-F238E27FC236}">
                  <a16:creationId xmlns:a16="http://schemas.microsoft.com/office/drawing/2014/main" id="{4ADF9E33-C612-4489-A970-8A8264C44F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2868" y="3548145"/>
              <a:ext cx="235505" cy="315487"/>
            </a:xfrm>
            <a:prstGeom prst="rect">
              <a:avLst/>
            </a:prstGeom>
          </p:spPr>
        </p:pic>
      </p:grpSp>
      <p:sp>
        <p:nvSpPr>
          <p:cNvPr id="239" name="TextBox 238">
            <a:extLst>
              <a:ext uri="{FF2B5EF4-FFF2-40B4-BE49-F238E27FC236}">
                <a16:creationId xmlns:a16="http://schemas.microsoft.com/office/drawing/2014/main" id="{91D454EC-4400-4DAC-9F48-C016E301B8D4}"/>
              </a:ext>
            </a:extLst>
          </p:cNvPr>
          <p:cNvSpPr txBox="1"/>
          <p:nvPr/>
        </p:nvSpPr>
        <p:spPr>
          <a:xfrm>
            <a:off x="10417650" y="4741080"/>
            <a:ext cx="1767840" cy="461665"/>
          </a:xfrm>
          <a:prstGeom prst="rect">
            <a:avLst/>
          </a:prstGeom>
          <a:noFill/>
        </p:spPr>
        <p:txBody>
          <a:bodyPr wrap="square" lIns="0" tIns="0" rIns="0" bIns="0" rtlCol="0">
            <a:spAutoFit/>
          </a:bodyPr>
          <a:lstStyle/>
          <a:p>
            <a:pPr algn="ctr"/>
            <a:r>
              <a:rPr lang="en-ZA" sz="1200" b="1" dirty="0">
                <a:solidFill>
                  <a:schemeClr val="accent1"/>
                </a:solidFill>
                <a:latin typeface="Times New Roman" panose="02020603050405020304" pitchFamily="18" charset="0"/>
                <a:cs typeface="Times New Roman" panose="02020603050405020304" pitchFamily="18" charset="0"/>
              </a:rPr>
              <a:t>May</a:t>
            </a:r>
          </a:p>
          <a:p>
            <a:pPr algn="ctr"/>
            <a:r>
              <a:rPr lang="en-ZA" dirty="0">
                <a:latin typeface="Times New Roman" panose="02020603050405020304" pitchFamily="18" charset="0"/>
                <a:cs typeface="Times New Roman" panose="02020603050405020304" pitchFamily="18" charset="0"/>
              </a:rPr>
              <a:t>Launch</a:t>
            </a:r>
          </a:p>
        </p:txBody>
      </p:sp>
      <p:cxnSp>
        <p:nvCxnSpPr>
          <p:cNvPr id="93" name="Connector Milestone 1" title="Connecter Line">
            <a:extLst>
              <a:ext uri="{FF2B5EF4-FFF2-40B4-BE49-F238E27FC236}">
                <a16:creationId xmlns:a16="http://schemas.microsoft.com/office/drawing/2014/main" id="{F2DD51D8-4D44-4E08-AA52-2D5D4AC0D666}"/>
              </a:ext>
            </a:extLst>
          </p:cNvPr>
          <p:cNvCxnSpPr>
            <a:cxnSpLocks/>
          </p:cNvCxnSpPr>
          <p:nvPr/>
        </p:nvCxnSpPr>
        <p:spPr>
          <a:xfrm flipH="1">
            <a:off x="4630693" y="5152087"/>
            <a:ext cx="1" cy="361944"/>
          </a:xfrm>
          <a:prstGeom prst="line">
            <a:avLst/>
          </a:prstGeom>
          <a:ln>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5AA61F-DBE1-43B8-A2EC-99F42408748F}"/>
              </a:ext>
            </a:extLst>
          </p:cNvPr>
          <p:cNvSpPr txBox="1"/>
          <p:nvPr/>
        </p:nvSpPr>
        <p:spPr>
          <a:xfrm>
            <a:off x="3533126" y="4638619"/>
            <a:ext cx="2358697" cy="461665"/>
          </a:xfrm>
          <a:prstGeom prst="rect">
            <a:avLst/>
          </a:prstGeom>
          <a:noFill/>
        </p:spPr>
        <p:txBody>
          <a:bodyPr wrap="square" rtlCol="0">
            <a:spAutoFit/>
          </a:bodyPr>
          <a:lstStyle/>
          <a:p>
            <a:pPr algn="ctr"/>
            <a:r>
              <a:rPr lang="en-ZA" sz="1200" b="1" dirty="0">
                <a:solidFill>
                  <a:schemeClr val="accent1"/>
                </a:solidFill>
                <a:latin typeface="Times New Roman" panose="02020603050405020304" pitchFamily="18" charset="0"/>
                <a:cs typeface="Times New Roman" panose="02020603050405020304" pitchFamily="18" charset="0"/>
              </a:rPr>
              <a:t>3 Weeks </a:t>
            </a:r>
          </a:p>
          <a:p>
            <a:pPr algn="ctr"/>
            <a:r>
              <a:rPr lang="en-ZA" sz="1200" b="1" dirty="0">
                <a:solidFill>
                  <a:schemeClr val="accent1"/>
                </a:solidFill>
                <a:latin typeface="Times New Roman" panose="02020603050405020304" pitchFamily="18" charset="0"/>
                <a:cs typeface="Times New Roman" panose="02020603050405020304" pitchFamily="18" charset="0"/>
              </a:rPr>
              <a:t>January 15-February 6</a:t>
            </a:r>
          </a:p>
        </p:txBody>
      </p:sp>
      <p:sp>
        <p:nvSpPr>
          <p:cNvPr id="9" name="TextBox 8">
            <a:extLst>
              <a:ext uri="{FF2B5EF4-FFF2-40B4-BE49-F238E27FC236}">
                <a16:creationId xmlns:a16="http://schemas.microsoft.com/office/drawing/2014/main" id="{2A2E2B80-F54C-4E70-9DFA-D4F385F3FCE8}"/>
              </a:ext>
            </a:extLst>
          </p:cNvPr>
          <p:cNvSpPr txBox="1"/>
          <p:nvPr/>
        </p:nvSpPr>
        <p:spPr>
          <a:xfrm>
            <a:off x="9608614" y="1368077"/>
            <a:ext cx="190421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Debugging and Prepare to Launch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48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2"/>
          <p:cNvSpPr txBox="1">
            <a:spLocks noGrp="1"/>
          </p:cNvSpPr>
          <p:nvPr>
            <p:ph type="title"/>
          </p:nvPr>
        </p:nvSpPr>
        <p:spPr>
          <a:xfrm>
            <a:off x="1178800" y="790785"/>
            <a:ext cx="9834400" cy="763600"/>
          </a:xfrm>
          <a:prstGeom prst="rect">
            <a:avLst/>
          </a:prstGeom>
        </p:spPr>
        <p:txBody>
          <a:bodyPr spcFirstLastPara="1" vert="horz" wrap="square" lIns="121900" tIns="121900" rIns="121900" bIns="121900" rtlCol="0" anchor="t" anchorCtr="0">
            <a:noAutofit/>
          </a:bodyPr>
          <a:lstStyle/>
          <a:p>
            <a:pPr algn="ctr"/>
            <a:r>
              <a:rPr lang="en-IN" sz="3200" b="1" dirty="0">
                <a:latin typeface="Times New Roman"/>
                <a:ea typeface="Times New Roman"/>
                <a:cs typeface="Times New Roman"/>
                <a:sym typeface="Times New Roman"/>
              </a:rPr>
              <a:t>CONCLUSION</a:t>
            </a:r>
          </a:p>
        </p:txBody>
      </p:sp>
      <p:sp>
        <p:nvSpPr>
          <p:cNvPr id="124" name="Google Shape;124;p22"/>
          <p:cNvSpPr txBox="1">
            <a:spLocks noGrp="1"/>
          </p:cNvSpPr>
          <p:nvPr>
            <p:ph type="body" idx="1"/>
          </p:nvPr>
        </p:nvSpPr>
        <p:spPr>
          <a:xfrm>
            <a:off x="460800" y="1365900"/>
            <a:ext cx="11270400" cy="4555200"/>
          </a:xfrm>
          <a:prstGeom prst="rect">
            <a:avLst/>
          </a:prstGeom>
        </p:spPr>
        <p:txBody>
          <a:bodyPr spcFirstLastPara="1" vert="horz" wrap="square" lIns="121900" tIns="121900" rIns="121900" bIns="121900" rtlCol="0" anchor="t" anchorCtr="0">
            <a:noAutofit/>
          </a:bodyPr>
          <a:lstStyle/>
          <a:p>
            <a:pPr indent="-431789" algn="just">
              <a:lnSpc>
                <a:spcPct val="150000"/>
              </a:lnSpc>
              <a:spcBef>
                <a:spcPts val="607"/>
              </a:spcBef>
              <a:buClr>
                <a:schemeClr val="dk1"/>
              </a:buClr>
              <a:buSzPts val="1500"/>
              <a:buFont typeface="Times New Roman"/>
              <a:buChar char="●"/>
            </a:pPr>
            <a:r>
              <a:rPr lang="en" sz="1800" dirty="0">
                <a:solidFill>
                  <a:schemeClr val="dk1"/>
                </a:solidFill>
                <a:latin typeface="Times New Roman"/>
                <a:ea typeface="Times New Roman"/>
                <a:cs typeface="Times New Roman"/>
                <a:sym typeface="Times New Roman"/>
              </a:rPr>
              <a:t>The proposed project serves as a standalone convolutional neural network model for low light image enhancement.</a:t>
            </a:r>
            <a:endParaRPr sz="1800" dirty="0">
              <a:solidFill>
                <a:schemeClr val="dk1"/>
              </a:solidFill>
              <a:latin typeface="Times New Roman"/>
              <a:ea typeface="Times New Roman"/>
              <a:cs typeface="Times New Roman"/>
              <a:sym typeface="Times New Roman"/>
            </a:endParaRPr>
          </a:p>
          <a:p>
            <a:pPr indent="-431789" algn="just">
              <a:lnSpc>
                <a:spcPct val="150000"/>
              </a:lnSpc>
              <a:buClr>
                <a:schemeClr val="dk1"/>
              </a:buClr>
              <a:buSzPts val="1500"/>
              <a:buFont typeface="Times New Roman"/>
              <a:buChar char="●"/>
            </a:pPr>
            <a:r>
              <a:rPr lang="en" sz="1800" dirty="0">
                <a:solidFill>
                  <a:schemeClr val="dk1"/>
                </a:solidFill>
                <a:latin typeface="Times New Roman"/>
                <a:ea typeface="Times New Roman"/>
                <a:cs typeface="Times New Roman"/>
                <a:sym typeface="Times New Roman"/>
              </a:rPr>
              <a:t>Many real time applications like CCTV surveillance systems, animal detection systems, theft detection systems etc., face the drawback of under performance when used in low light conditions. </a:t>
            </a:r>
            <a:endParaRPr sz="1800" dirty="0">
              <a:solidFill>
                <a:schemeClr val="dk1"/>
              </a:solidFill>
              <a:latin typeface="Times New Roman"/>
              <a:ea typeface="Times New Roman"/>
              <a:cs typeface="Times New Roman"/>
              <a:sym typeface="Times New Roman"/>
            </a:endParaRPr>
          </a:p>
          <a:p>
            <a:pPr indent="-431789" algn="just">
              <a:lnSpc>
                <a:spcPct val="150000"/>
              </a:lnSpc>
              <a:buClr>
                <a:schemeClr val="dk1"/>
              </a:buClr>
              <a:buSzPts val="1500"/>
              <a:buFont typeface="Times New Roman"/>
              <a:buChar char="●"/>
            </a:pPr>
            <a:r>
              <a:rPr lang="en" sz="1800" dirty="0">
                <a:solidFill>
                  <a:schemeClr val="dk1"/>
                </a:solidFill>
                <a:latin typeface="Times New Roman"/>
                <a:ea typeface="Times New Roman"/>
                <a:cs typeface="Times New Roman"/>
                <a:sym typeface="Times New Roman"/>
              </a:rPr>
              <a:t>The proposed model can be integrated with these realtime systems as a pre-processing unit, which leads to the improvement in performance and proper utilization of the potential of the model.</a:t>
            </a:r>
            <a:endParaRPr sz="1800" dirty="0">
              <a:solidFill>
                <a:schemeClr val="dk1"/>
              </a:solidFill>
              <a:latin typeface="Times New Roman"/>
              <a:ea typeface="Times New Roman"/>
              <a:cs typeface="Times New Roman"/>
              <a:sym typeface="Times New Roman"/>
            </a:endParaRPr>
          </a:p>
          <a:p>
            <a:pPr marL="0" indent="0" algn="just">
              <a:lnSpc>
                <a:spcPct val="150000"/>
              </a:lnSpc>
              <a:spcBef>
                <a:spcPts val="607"/>
              </a:spcBef>
              <a:buClr>
                <a:schemeClr val="dk1"/>
              </a:buClr>
              <a:buSzPts val="1100"/>
              <a:buNone/>
            </a:pPr>
            <a:endParaRPr sz="2000" dirty="0">
              <a:solidFill>
                <a:schemeClr val="dk1"/>
              </a:solidFill>
              <a:latin typeface="Times New Roman"/>
              <a:ea typeface="Times New Roman"/>
              <a:cs typeface="Times New Roman"/>
              <a:sym typeface="Times New Roman"/>
            </a:endParaRPr>
          </a:p>
        </p:txBody>
      </p:sp>
      <p:cxnSp>
        <p:nvCxnSpPr>
          <p:cNvPr id="4" name="Straight Connector 3">
            <a:extLst>
              <a:ext uri="{FF2B5EF4-FFF2-40B4-BE49-F238E27FC236}">
                <a16:creationId xmlns:a16="http://schemas.microsoft.com/office/drawing/2014/main" id="{9CB60394-D251-443D-8B46-6CD36E84FB3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B4FC2D76-C975-4FCE-A6C6-28385B6FBD04}"/>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AD09C268-0288-47B3-A8EE-0C0738395656}"/>
              </a:ext>
            </a:extLst>
          </p:cNvPr>
          <p:cNvSpPr txBox="1"/>
          <p:nvPr/>
        </p:nvSpPr>
        <p:spPr>
          <a:xfrm>
            <a:off x="516835" y="278104"/>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9" name="Date Placeholder 3">
            <a:extLst>
              <a:ext uri="{FF2B5EF4-FFF2-40B4-BE49-F238E27FC236}">
                <a16:creationId xmlns:a16="http://schemas.microsoft.com/office/drawing/2014/main" id="{B641CB89-D43B-4859-B9FC-0DE465B3FA79}"/>
              </a:ext>
            </a:extLst>
          </p:cNvPr>
          <p:cNvSpPr txBox="1">
            <a:spLocks/>
          </p:cNvSpPr>
          <p:nvPr/>
        </p:nvSpPr>
        <p:spPr>
          <a:xfrm>
            <a:off x="381740" y="6181423"/>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Dept of CSE, SVCE</a:t>
            </a:r>
          </a:p>
        </p:txBody>
      </p:sp>
      <p:sp>
        <p:nvSpPr>
          <p:cNvPr id="10" name="Slide Number Placeholder 5">
            <a:extLst>
              <a:ext uri="{FF2B5EF4-FFF2-40B4-BE49-F238E27FC236}">
                <a16:creationId xmlns:a16="http://schemas.microsoft.com/office/drawing/2014/main" id="{330BE16A-7DAA-428A-BD95-423F7002B72D}"/>
              </a:ext>
            </a:extLst>
          </p:cNvPr>
          <p:cNvSpPr>
            <a:spLocks noGrp="1"/>
          </p:cNvSpPr>
          <p:nvPr>
            <p:ph type="sldNum" sz="quarter" idx="12"/>
          </p:nvPr>
        </p:nvSpPr>
        <p:spPr>
          <a:xfrm>
            <a:off x="8610600" y="6171721"/>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7F9B01-B503-4FA0-B6FC-3DBC58AFF113}"/>
              </a:ext>
            </a:extLst>
          </p:cNvPr>
          <p:cNvSpPr txBox="1"/>
          <p:nvPr/>
        </p:nvSpPr>
        <p:spPr>
          <a:xfrm>
            <a:off x="1013791" y="2505525"/>
            <a:ext cx="10164417" cy="1569660"/>
          </a:xfrm>
          <a:prstGeom prst="rect">
            <a:avLst/>
          </a:prstGeom>
          <a:noFill/>
        </p:spPr>
        <p:txBody>
          <a:bodyPr wrap="square">
            <a:spAutoFit/>
          </a:bodyPr>
          <a:lstStyle/>
          <a:p>
            <a:pPr algn="ctr"/>
            <a:r>
              <a:rPr lang="en-US" sz="96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endParaRPr lang="en-US" sz="9600" dirty="0"/>
          </a:p>
        </p:txBody>
      </p:sp>
    </p:spTree>
    <p:extLst>
      <p:ext uri="{BB962C8B-B14F-4D97-AF65-F5344CB8AC3E}">
        <p14:creationId xmlns:p14="http://schemas.microsoft.com/office/powerpoint/2010/main" val="287369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9E0E-7507-424D-8815-D45DAD95319D}"/>
              </a:ext>
            </a:extLst>
          </p:cNvPr>
          <p:cNvSpPr>
            <a:spLocks noGrp="1"/>
          </p:cNvSpPr>
          <p:nvPr>
            <p:ph type="ctrTitle"/>
          </p:nvPr>
        </p:nvSpPr>
        <p:spPr>
          <a:xfrm>
            <a:off x="1524000" y="849167"/>
            <a:ext cx="8303581" cy="763479"/>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1C1F97B-8EBE-4568-BDE5-F552F9BFB66E}"/>
              </a:ext>
            </a:extLst>
          </p:cNvPr>
          <p:cNvSpPr txBox="1"/>
          <p:nvPr/>
        </p:nvSpPr>
        <p:spPr>
          <a:xfrm>
            <a:off x="763480" y="1775533"/>
            <a:ext cx="10626569" cy="292963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Low contrast, poor visibility, and noise characterizes images captured in low-light circumstances. These limitations provide a difficulty to both human vision, which favors high-visibility images, and many intelligent systems that rely on computer vision algorithms, such as all-day autonomous driving and biometric recognition. Image enhancement is basically improving the interpretability or perception of information in images for human viewers and providing better input for other automated image processing techniques. The principal objective of image enhancement is to modify attributes of an image to make it more suitable for a given task and a specific observer. In this project we present a method for enhancement of such images which can be done using Convolutional Neural Networks (CNN).</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C95D910-0E88-4CD3-9295-AF16FB9F14B7}"/>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C83F2904-33D0-4F39-B261-8822A4F77B6F}"/>
              </a:ext>
            </a:extLst>
          </p:cNvPr>
          <p:cNvCxnSpPr/>
          <p:nvPr/>
        </p:nvCxnSpPr>
        <p:spPr>
          <a:xfrm>
            <a:off x="0" y="6224989"/>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D3591D67-35DD-45FA-B48B-556C951FCA5E}"/>
              </a:ext>
            </a:extLst>
          </p:cNvPr>
          <p:cNvSpPr txBox="1"/>
          <p:nvPr/>
        </p:nvSpPr>
        <p:spPr>
          <a:xfrm>
            <a:off x="363985" y="294456"/>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8" name="Date Placeholder 3">
            <a:extLst>
              <a:ext uri="{FF2B5EF4-FFF2-40B4-BE49-F238E27FC236}">
                <a16:creationId xmlns:a16="http://schemas.microsoft.com/office/drawing/2014/main" id="{2CEF1C2D-3AB5-44E2-948E-E12D0291C723}"/>
              </a:ext>
            </a:extLst>
          </p:cNvPr>
          <p:cNvSpPr>
            <a:spLocks noGrp="1"/>
          </p:cNvSpPr>
          <p:nvPr>
            <p:ph type="dt" sz="half" idx="10"/>
          </p:nvPr>
        </p:nvSpPr>
        <p:spPr>
          <a:xfrm>
            <a:off x="363985" y="6243569"/>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CSE, SVCE</a:t>
            </a:r>
          </a:p>
        </p:txBody>
      </p:sp>
      <p:sp>
        <p:nvSpPr>
          <p:cNvPr id="10" name="Slide Number Placeholder 5">
            <a:extLst>
              <a:ext uri="{FF2B5EF4-FFF2-40B4-BE49-F238E27FC236}">
                <a16:creationId xmlns:a16="http://schemas.microsoft.com/office/drawing/2014/main" id="{DBEF240D-3E98-40B4-A9BB-00759BBF1A31}"/>
              </a:ext>
            </a:extLst>
          </p:cNvPr>
          <p:cNvSpPr>
            <a:spLocks noGrp="1"/>
          </p:cNvSpPr>
          <p:nvPr>
            <p:ph type="sldNum" sz="quarter" idx="12"/>
          </p:nvPr>
        </p:nvSpPr>
        <p:spPr>
          <a:xfrm>
            <a:off x="8610600" y="6252385"/>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extLst>
      <p:ext uri="{BB962C8B-B14F-4D97-AF65-F5344CB8AC3E}">
        <p14:creationId xmlns:p14="http://schemas.microsoft.com/office/powerpoint/2010/main" val="189254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ED3-0BCF-4499-9552-F6C86580D372}"/>
              </a:ext>
            </a:extLst>
          </p:cNvPr>
          <p:cNvSpPr>
            <a:spLocks noGrp="1"/>
          </p:cNvSpPr>
          <p:nvPr>
            <p:ph type="title"/>
          </p:nvPr>
        </p:nvSpPr>
        <p:spPr>
          <a:xfrm>
            <a:off x="887767" y="793256"/>
            <a:ext cx="10515600" cy="931015"/>
          </a:xfrm>
        </p:spPr>
        <p:txBody>
          <a:bodyPr/>
          <a:lstStyle/>
          <a:p>
            <a:pPr algn="ctr"/>
            <a:r>
              <a:rPr lang="en-US" sz="3200" b="1" dirty="0">
                <a:latin typeface="Times New Roman" panose="02020603050405020304" pitchFamily="18" charset="0"/>
                <a:cs typeface="Times New Roman" panose="02020603050405020304" pitchFamily="18" charset="0"/>
              </a:rPr>
              <a:t>EXISTING SYSTEM AND ITS DISADVANTAGES</a:t>
            </a:r>
            <a:endParaRPr lang="en-IN" sz="3200" b="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4D3C336-AA10-460C-AC45-A7C15C846810}"/>
              </a:ext>
            </a:extLst>
          </p:cNvPr>
          <p:cNvGraphicFramePr>
            <a:graphicFrameLocks noGrp="1"/>
          </p:cNvGraphicFramePr>
          <p:nvPr>
            <p:ph idx="1"/>
            <p:extLst>
              <p:ext uri="{D42A27DB-BD31-4B8C-83A1-F6EECF244321}">
                <p14:modId xmlns:p14="http://schemas.microsoft.com/office/powerpoint/2010/main" val="3692386310"/>
              </p:ext>
            </p:extLst>
          </p:nvPr>
        </p:nvGraphicFramePr>
        <p:xfrm>
          <a:off x="887767" y="1831248"/>
          <a:ext cx="10466030" cy="3956510"/>
        </p:xfrm>
        <a:graphic>
          <a:graphicData uri="http://schemas.openxmlformats.org/drawingml/2006/table">
            <a:tbl>
              <a:tblPr firstRow="1" bandRow="1">
                <a:tableStyleId>{5C22544A-7EE6-4342-B048-85BDC9FD1C3A}</a:tableStyleId>
              </a:tblPr>
              <a:tblGrid>
                <a:gridCol w="976544">
                  <a:extLst>
                    <a:ext uri="{9D8B030D-6E8A-4147-A177-3AD203B41FA5}">
                      <a16:colId xmlns:a16="http://schemas.microsoft.com/office/drawing/2014/main" val="3429264053"/>
                    </a:ext>
                  </a:extLst>
                </a:gridCol>
                <a:gridCol w="3488924">
                  <a:extLst>
                    <a:ext uri="{9D8B030D-6E8A-4147-A177-3AD203B41FA5}">
                      <a16:colId xmlns:a16="http://schemas.microsoft.com/office/drawing/2014/main" val="2659092312"/>
                    </a:ext>
                  </a:extLst>
                </a:gridCol>
                <a:gridCol w="6000562">
                  <a:extLst>
                    <a:ext uri="{9D8B030D-6E8A-4147-A177-3AD203B41FA5}">
                      <a16:colId xmlns:a16="http://schemas.microsoft.com/office/drawing/2014/main" val="4070033189"/>
                    </a:ext>
                  </a:extLst>
                </a:gridCol>
              </a:tblGrid>
              <a:tr h="562468">
                <a:tc>
                  <a:txBody>
                    <a:bodyPr/>
                    <a:lstStyle/>
                    <a:p>
                      <a:r>
                        <a:rPr lang="en-US" sz="2000" dirty="0">
                          <a:latin typeface="Times New Roman" panose="02020603050405020304" pitchFamily="18" charset="0"/>
                          <a:cs typeface="Times New Roman" panose="02020603050405020304" pitchFamily="18" charset="0"/>
                        </a:rPr>
                        <a:t>Sl 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EXISTING SYSTEM </a:t>
                      </a:r>
                      <a:endParaRPr lang="en-IN" dirty="0"/>
                    </a:p>
                  </a:txBody>
                  <a:tcPr/>
                </a:tc>
                <a:tc>
                  <a:txBody>
                    <a:bodyPr/>
                    <a:lstStyle/>
                    <a:p>
                      <a:pPr algn="ctr"/>
                      <a:r>
                        <a:rPr lang="en-US" sz="1800" b="1" dirty="0">
                          <a:latin typeface="Times New Roman" panose="02020603050405020304" pitchFamily="18" charset="0"/>
                          <a:cs typeface="Times New Roman" panose="02020603050405020304" pitchFamily="18" charset="0"/>
                        </a:rPr>
                        <a:t>DISADVANTAGES</a:t>
                      </a:r>
                      <a:endParaRPr lang="en-IN" dirty="0"/>
                    </a:p>
                  </a:txBody>
                  <a:tcPr/>
                </a:tc>
                <a:extLst>
                  <a:ext uri="{0D108BD9-81ED-4DB2-BD59-A6C34878D82A}">
                    <a16:rowId xmlns:a16="http://schemas.microsoft.com/office/drawing/2014/main" val="3589248774"/>
                  </a:ext>
                </a:extLst>
              </a:tr>
              <a:tr h="1041701">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r>
                        <a:rPr lang="fr-FR" sz="2000" dirty="0">
                          <a:latin typeface="Times New Roman" panose="02020603050405020304" pitchFamily="18" charset="0"/>
                          <a:cs typeface="Times New Roman" panose="02020603050405020304" pitchFamily="18" charset="0"/>
                        </a:rPr>
                        <a:t>SRIE (Super Resolution Image Enhancement).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Limited Super-Resolution.</a:t>
                      </a:r>
                    </a:p>
                    <a:p>
                      <a:r>
                        <a:rPr lang="en-US" sz="2000" dirty="0">
                          <a:latin typeface="Times New Roman" panose="02020603050405020304" pitchFamily="18" charset="0"/>
                          <a:cs typeface="Times New Roman" panose="02020603050405020304" pitchFamily="18" charset="0"/>
                        </a:rPr>
                        <a:t>High Time Consumption.</a:t>
                      </a:r>
                    </a:p>
                    <a:p>
                      <a:r>
                        <a:rPr lang="en-US" sz="2000" dirty="0">
                          <a:latin typeface="Times New Roman" panose="02020603050405020304" pitchFamily="18" charset="0"/>
                          <a:cs typeface="Times New Roman" panose="02020603050405020304" pitchFamily="18" charset="0"/>
                        </a:rPr>
                        <a:t>Bleaching.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528510"/>
                  </a:ext>
                </a:extLst>
              </a:tr>
              <a:tr h="1041701">
                <a:tc>
                  <a:txBody>
                    <a:bodyPr/>
                    <a:lstStyle/>
                    <a:p>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Retinex.</a:t>
                      </a:r>
                    </a:p>
                  </a:txBody>
                  <a:tcPr/>
                </a:tc>
                <a:tc>
                  <a:txBody>
                    <a:bodyPr/>
                    <a:lstStyle/>
                    <a:p>
                      <a:r>
                        <a:rPr lang="en-US" sz="2000" dirty="0">
                          <a:latin typeface="Times New Roman" panose="02020603050405020304" pitchFamily="18" charset="0"/>
                          <a:cs typeface="Times New Roman" panose="02020603050405020304" pitchFamily="18" charset="0"/>
                        </a:rPr>
                        <a:t>Graying out.</a:t>
                      </a:r>
                    </a:p>
                    <a:p>
                      <a:r>
                        <a:rPr lang="en-US" sz="2000" dirty="0">
                          <a:latin typeface="Times New Roman" panose="02020603050405020304" pitchFamily="18" charset="0"/>
                          <a:cs typeface="Times New Roman" panose="02020603050405020304" pitchFamily="18" charset="0"/>
                        </a:rPr>
                        <a:t>Poorly with unnatural images.</a:t>
                      </a:r>
                    </a:p>
                    <a:p>
                      <a:r>
                        <a:rPr lang="en-US" sz="2000" dirty="0">
                          <a:latin typeface="Times New Roman" panose="02020603050405020304" pitchFamily="18" charset="0"/>
                          <a:cs typeface="Times New Roman" panose="02020603050405020304" pitchFamily="18" charset="0"/>
                        </a:rPr>
                        <a:t>Washout Appearance.</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1538260"/>
                  </a:ext>
                </a:extLst>
              </a:tr>
              <a:tr h="1041701">
                <a:tc>
                  <a:txBody>
                    <a:bodyPr/>
                    <a:lstStyle/>
                    <a:p>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Enlighten GAN</a:t>
                      </a:r>
                    </a:p>
                  </a:txBody>
                  <a:tcPr/>
                </a:tc>
                <a:tc>
                  <a:txBody>
                    <a:bodyPr/>
                    <a:lstStyle/>
                    <a:p>
                      <a:r>
                        <a:rPr lang="en-US" sz="2000" dirty="0">
                          <a:latin typeface="Times New Roman" panose="02020603050405020304" pitchFamily="18" charset="0"/>
                          <a:cs typeface="Times New Roman" panose="02020603050405020304" pitchFamily="18" charset="0"/>
                        </a:rPr>
                        <a:t>Realistic but not Real.</a:t>
                      </a:r>
                    </a:p>
                    <a:p>
                      <a:r>
                        <a:rPr lang="en-US" sz="2000" dirty="0">
                          <a:latin typeface="Times New Roman" panose="02020603050405020304" pitchFamily="18" charset="0"/>
                          <a:cs typeface="Times New Roman" panose="02020603050405020304" pitchFamily="18" charset="0"/>
                        </a:rPr>
                        <a:t>Difficult for training and huge computation.</a:t>
                      </a:r>
                    </a:p>
                    <a:p>
                      <a:r>
                        <a:rPr lang="en-US" sz="2000" dirty="0">
                          <a:latin typeface="Times New Roman" panose="02020603050405020304" pitchFamily="18" charset="0"/>
                          <a:cs typeface="Times New Roman" panose="02020603050405020304" pitchFamily="18" charset="0"/>
                        </a:rPr>
                        <a:t>Chance or creating Fake patterns.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4557900"/>
                  </a:ext>
                </a:extLst>
              </a:tr>
            </a:tbl>
          </a:graphicData>
        </a:graphic>
      </p:graphicFrame>
      <p:cxnSp>
        <p:nvCxnSpPr>
          <p:cNvPr id="5" name="Straight Connector 4">
            <a:extLst>
              <a:ext uri="{FF2B5EF4-FFF2-40B4-BE49-F238E27FC236}">
                <a16:creationId xmlns:a16="http://schemas.microsoft.com/office/drawing/2014/main" id="{B5F453C6-98F6-4058-B64A-1CCED3907B06}"/>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9F0712A8-8F0D-46DC-A9E5-FD71D292EAFE}"/>
              </a:ext>
            </a:extLst>
          </p:cNvPr>
          <p:cNvCxnSpPr/>
          <p:nvPr/>
        </p:nvCxnSpPr>
        <p:spPr>
          <a:xfrm>
            <a:off x="0" y="624274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AA4DCE23-AC21-4784-BFFF-93A67C3365A9}"/>
              </a:ext>
            </a:extLst>
          </p:cNvPr>
          <p:cNvSpPr txBox="1"/>
          <p:nvPr/>
        </p:nvSpPr>
        <p:spPr>
          <a:xfrm>
            <a:off x="435007" y="289509"/>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9" name="Date Placeholder 3">
            <a:extLst>
              <a:ext uri="{FF2B5EF4-FFF2-40B4-BE49-F238E27FC236}">
                <a16:creationId xmlns:a16="http://schemas.microsoft.com/office/drawing/2014/main" id="{BD865A68-642B-48F5-B9A2-EB4AD45D4D8D}"/>
              </a:ext>
            </a:extLst>
          </p:cNvPr>
          <p:cNvSpPr>
            <a:spLocks noGrp="1"/>
          </p:cNvSpPr>
          <p:nvPr>
            <p:ph type="dt" sz="half" idx="10"/>
          </p:nvPr>
        </p:nvSpPr>
        <p:spPr>
          <a:xfrm>
            <a:off x="435007" y="6261584"/>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CSE, SVCE</a:t>
            </a:r>
          </a:p>
        </p:txBody>
      </p:sp>
      <p:sp>
        <p:nvSpPr>
          <p:cNvPr id="10" name="Slide Number Placeholder 5">
            <a:extLst>
              <a:ext uri="{FF2B5EF4-FFF2-40B4-BE49-F238E27FC236}">
                <a16:creationId xmlns:a16="http://schemas.microsoft.com/office/drawing/2014/main" id="{DDB0F5A5-1006-4A4B-B0D0-500398A76199}"/>
              </a:ext>
            </a:extLst>
          </p:cNvPr>
          <p:cNvSpPr>
            <a:spLocks noGrp="1"/>
          </p:cNvSpPr>
          <p:nvPr>
            <p:ph type="sldNum" sz="quarter" idx="12"/>
          </p:nvPr>
        </p:nvSpPr>
        <p:spPr>
          <a:xfrm>
            <a:off x="8610600" y="6270141"/>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extLst>
      <p:ext uri="{BB962C8B-B14F-4D97-AF65-F5344CB8AC3E}">
        <p14:creationId xmlns:p14="http://schemas.microsoft.com/office/powerpoint/2010/main" val="270008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2AF8-1865-4FAE-A2E7-E5674D870D4B}"/>
              </a:ext>
            </a:extLst>
          </p:cNvPr>
          <p:cNvSpPr>
            <a:spLocks noGrp="1"/>
          </p:cNvSpPr>
          <p:nvPr>
            <p:ph type="title"/>
          </p:nvPr>
        </p:nvSpPr>
        <p:spPr>
          <a:xfrm>
            <a:off x="838200" y="608122"/>
            <a:ext cx="10515600" cy="1325563"/>
          </a:xfrm>
        </p:spPr>
        <p:txBody>
          <a:bodyPr/>
          <a:lstStyle/>
          <a:p>
            <a:pPr algn="ctr"/>
            <a:r>
              <a:rPr lang="en-IN"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A4B6817-3315-42C2-96F4-60172EA851CA}"/>
              </a:ext>
            </a:extLst>
          </p:cNvPr>
          <p:cNvSpPr>
            <a:spLocks noGrp="1"/>
          </p:cNvSpPr>
          <p:nvPr>
            <p:ph idx="1"/>
          </p:nvPr>
        </p:nvSpPr>
        <p:spPr>
          <a:xfrm>
            <a:off x="705035" y="1754601"/>
            <a:ext cx="10515600" cy="4495277"/>
          </a:xfrm>
        </p:spPr>
        <p:txBody>
          <a:bodyPr>
            <a:normAutofit/>
          </a:bodyPr>
          <a:lstStyle/>
          <a:p>
            <a:pPr marL="457200" lvl="0" indent="-330200" algn="just">
              <a:spcBef>
                <a:spcPts val="0"/>
              </a:spcBef>
              <a:buClr>
                <a:schemeClr val="dk1"/>
              </a:buClr>
              <a:buSzPts val="1600"/>
              <a:buFont typeface="Times New Roman"/>
              <a:buChar char="●"/>
            </a:pPr>
            <a:r>
              <a:rPr lang="en-US" sz="2000" dirty="0">
                <a:solidFill>
                  <a:schemeClr val="dk1"/>
                </a:solidFill>
                <a:latin typeface="Times New Roman"/>
                <a:ea typeface="Times New Roman"/>
                <a:cs typeface="Times New Roman"/>
                <a:sym typeface="Times New Roman"/>
              </a:rPr>
              <a:t>The proposed system has CNN of seven convolutional layers </a:t>
            </a:r>
          </a:p>
          <a:p>
            <a:pPr marL="457200" lvl="0" indent="-330200" algn="just">
              <a:spcBef>
                <a:spcPts val="0"/>
              </a:spcBef>
              <a:buClr>
                <a:schemeClr val="dk1"/>
              </a:buClr>
              <a:buSzPts val="1600"/>
              <a:buFont typeface="Times New Roman"/>
              <a:buChar char="●"/>
            </a:pPr>
            <a:r>
              <a:rPr lang="en-US" sz="2000" dirty="0">
                <a:solidFill>
                  <a:schemeClr val="dk1"/>
                </a:solidFill>
                <a:latin typeface="Times New Roman"/>
                <a:ea typeface="Times New Roman"/>
                <a:cs typeface="Times New Roman"/>
                <a:sym typeface="Times New Roman"/>
              </a:rPr>
              <a:t>Each layer consists of 32 convolutional kernels of size 3×3 followed by the ReLU activation function. </a:t>
            </a:r>
          </a:p>
          <a:p>
            <a:pPr marL="457200" lvl="0" indent="-330200" algn="just">
              <a:spcBef>
                <a:spcPts val="0"/>
              </a:spcBef>
              <a:buClr>
                <a:schemeClr val="dk1"/>
              </a:buClr>
              <a:buSzPts val="1600"/>
              <a:buFont typeface="Times New Roman"/>
              <a:buChar char="●"/>
            </a:pPr>
            <a:r>
              <a:rPr lang="en-US" sz="2000" dirty="0">
                <a:solidFill>
                  <a:schemeClr val="dk1"/>
                </a:solidFill>
                <a:latin typeface="Times New Roman"/>
                <a:ea typeface="Times New Roman"/>
                <a:cs typeface="Times New Roman"/>
                <a:sym typeface="Times New Roman"/>
              </a:rPr>
              <a:t>The framework is implemented with PyTorch. </a:t>
            </a:r>
          </a:p>
          <a:p>
            <a:pPr marL="457200" lvl="0" indent="-330200" algn="just">
              <a:spcBef>
                <a:spcPts val="0"/>
              </a:spcBef>
              <a:buClr>
                <a:schemeClr val="dk1"/>
              </a:buClr>
              <a:buSzPts val="1600"/>
              <a:buFont typeface="Times New Roman"/>
              <a:buChar char="●"/>
            </a:pPr>
            <a:r>
              <a:rPr lang="en-US" sz="2000" dirty="0">
                <a:solidFill>
                  <a:schemeClr val="dk1"/>
                </a:solidFill>
                <a:latin typeface="Times New Roman"/>
                <a:ea typeface="Times New Roman"/>
                <a:cs typeface="Times New Roman"/>
                <a:sym typeface="Times New Roman"/>
              </a:rPr>
              <a:t>The filter weights of each layer are initialized with standard zero mean and 0.02 standard deviation Gaussian function. </a:t>
            </a:r>
          </a:p>
          <a:p>
            <a:pPr marL="457200" lvl="0" indent="-330200" algn="just">
              <a:spcBef>
                <a:spcPts val="0"/>
              </a:spcBef>
              <a:buClr>
                <a:schemeClr val="dk1"/>
              </a:buClr>
              <a:buSzPts val="1600"/>
              <a:buFont typeface="Times New Roman"/>
              <a:buChar char="●"/>
            </a:pPr>
            <a:r>
              <a:rPr lang="en-US" sz="2000" dirty="0">
                <a:solidFill>
                  <a:schemeClr val="dk1"/>
                </a:solidFill>
                <a:latin typeface="Times New Roman"/>
                <a:ea typeface="Times New Roman"/>
                <a:cs typeface="Times New Roman"/>
                <a:sym typeface="Times New Roman"/>
              </a:rPr>
              <a:t>ADAM optimizer with default parameters is used with a fixed learning rate of 0.0001 for network optimization. </a:t>
            </a:r>
          </a:p>
          <a:p>
            <a:pPr marL="457200" lvl="0" indent="-330200" algn="just">
              <a:spcBef>
                <a:spcPts val="0"/>
              </a:spcBef>
              <a:buClr>
                <a:schemeClr val="dk1"/>
              </a:buClr>
              <a:buSzPts val="1600"/>
              <a:buFont typeface="Times New Roman"/>
              <a:buChar char="●"/>
            </a:pPr>
            <a:r>
              <a:rPr lang="en-US" sz="2000" dirty="0">
                <a:solidFill>
                  <a:schemeClr val="dk1"/>
                </a:solidFill>
                <a:latin typeface="Times New Roman"/>
                <a:ea typeface="Times New Roman"/>
                <a:cs typeface="Times New Roman"/>
                <a:sym typeface="Times New Roman"/>
              </a:rPr>
              <a:t>Down-sampling and batch normalization layers that break the relations of neighboring pixels are discarded.</a:t>
            </a:r>
          </a:p>
          <a:p>
            <a:pPr marL="457200" lvl="0" indent="-330200" algn="just">
              <a:spcBef>
                <a:spcPts val="0"/>
              </a:spcBef>
              <a:buClr>
                <a:schemeClr val="dk1"/>
              </a:buClr>
              <a:buSzPts val="1600"/>
              <a:buFont typeface="Times New Roman"/>
              <a:buChar char="●"/>
            </a:pPr>
            <a:r>
              <a:rPr lang="en-US" sz="2000" dirty="0">
                <a:solidFill>
                  <a:schemeClr val="dk1"/>
                </a:solidFill>
                <a:latin typeface="Times New Roman"/>
                <a:ea typeface="Times New Roman"/>
                <a:cs typeface="Times New Roman"/>
                <a:sym typeface="Times New Roman"/>
              </a:rPr>
              <a:t>The last convolutional layer is followed by the Tanh activation function.</a:t>
            </a:r>
          </a:p>
          <a:p>
            <a:endParaRPr lang="en-IN" dirty="0"/>
          </a:p>
        </p:txBody>
      </p:sp>
      <p:cxnSp>
        <p:nvCxnSpPr>
          <p:cNvPr id="5" name="Straight Connector 4">
            <a:extLst>
              <a:ext uri="{FF2B5EF4-FFF2-40B4-BE49-F238E27FC236}">
                <a16:creationId xmlns:a16="http://schemas.microsoft.com/office/drawing/2014/main" id="{61D34BCA-9F2F-4222-AC72-13CCC916EE9A}"/>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F99C26CE-15A8-4687-9E14-11CB80277B30}"/>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5DD32219-D191-40A0-8D15-E94D8CCB8E4D}"/>
              </a:ext>
            </a:extLst>
          </p:cNvPr>
          <p:cNvSpPr txBox="1"/>
          <p:nvPr/>
        </p:nvSpPr>
        <p:spPr>
          <a:xfrm>
            <a:off x="372862" y="278417"/>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8" name="Date Placeholder 3">
            <a:extLst>
              <a:ext uri="{FF2B5EF4-FFF2-40B4-BE49-F238E27FC236}">
                <a16:creationId xmlns:a16="http://schemas.microsoft.com/office/drawing/2014/main" id="{9E832C5F-B6B6-4996-8EAB-6D99518350CE}"/>
              </a:ext>
            </a:extLst>
          </p:cNvPr>
          <p:cNvSpPr>
            <a:spLocks noGrp="1"/>
          </p:cNvSpPr>
          <p:nvPr>
            <p:ph type="dt" sz="half" idx="10"/>
          </p:nvPr>
        </p:nvSpPr>
        <p:spPr>
          <a:xfrm>
            <a:off x="372862" y="6181423"/>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CSE, SVCE</a:t>
            </a:r>
          </a:p>
        </p:txBody>
      </p:sp>
      <p:sp>
        <p:nvSpPr>
          <p:cNvPr id="9" name="Slide Number Placeholder 5">
            <a:extLst>
              <a:ext uri="{FF2B5EF4-FFF2-40B4-BE49-F238E27FC236}">
                <a16:creationId xmlns:a16="http://schemas.microsoft.com/office/drawing/2014/main" id="{BE60B33B-1A5D-4D21-94CE-14C631371FA9}"/>
              </a:ext>
            </a:extLst>
          </p:cNvPr>
          <p:cNvSpPr>
            <a:spLocks noGrp="1"/>
          </p:cNvSpPr>
          <p:nvPr>
            <p:ph type="sldNum" sz="quarter" idx="12"/>
          </p:nvPr>
        </p:nvSpPr>
        <p:spPr>
          <a:xfrm>
            <a:off x="8610600" y="6199117"/>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extLst>
      <p:ext uri="{BB962C8B-B14F-4D97-AF65-F5344CB8AC3E}">
        <p14:creationId xmlns:p14="http://schemas.microsoft.com/office/powerpoint/2010/main" val="345909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171B-E2A8-4287-BAB7-7593240FB5A1}"/>
              </a:ext>
            </a:extLst>
          </p:cNvPr>
          <p:cNvSpPr>
            <a:spLocks noGrp="1"/>
          </p:cNvSpPr>
          <p:nvPr>
            <p:ph type="title"/>
          </p:nvPr>
        </p:nvSpPr>
        <p:spPr>
          <a:xfrm>
            <a:off x="909221" y="681037"/>
            <a:ext cx="10515600" cy="1325563"/>
          </a:xfrm>
        </p:spPr>
        <p:txBody>
          <a:bodyPr/>
          <a:lstStyle/>
          <a:p>
            <a:pPr algn="ctr"/>
            <a:r>
              <a:rPr lang="en-IN" sz="3200" b="1" dirty="0">
                <a:latin typeface="Times New Roman" panose="02020603050405020304" pitchFamily="18" charset="0"/>
                <a:cs typeface="Times New Roman" panose="02020603050405020304" pitchFamily="18" charset="0"/>
              </a:rPr>
              <a:t>OBJECTIVES OF PROJECT</a:t>
            </a:r>
            <a:r>
              <a:rPr lang="en-IN" b="1" dirty="0"/>
              <a:t> </a:t>
            </a:r>
          </a:p>
        </p:txBody>
      </p:sp>
      <p:sp>
        <p:nvSpPr>
          <p:cNvPr id="3" name="Content Placeholder 2">
            <a:extLst>
              <a:ext uri="{FF2B5EF4-FFF2-40B4-BE49-F238E27FC236}">
                <a16:creationId xmlns:a16="http://schemas.microsoft.com/office/drawing/2014/main" id="{3A21354B-770C-467C-AADB-BFCB43167AE6}"/>
              </a:ext>
            </a:extLst>
          </p:cNvPr>
          <p:cNvSpPr>
            <a:spLocks noGrp="1"/>
          </p:cNvSpPr>
          <p:nvPr>
            <p:ph idx="1"/>
          </p:nvPr>
        </p:nvSpPr>
        <p:spPr/>
        <p:txBody>
          <a:bodyPr>
            <a:normAutofit/>
          </a:bodyPr>
          <a:lstStyle/>
          <a:p>
            <a:pPr marL="0" marR="638175" lvl="0" indent="0" algn="just">
              <a:lnSpc>
                <a:spcPct val="150000"/>
              </a:lnSpc>
              <a:spcBef>
                <a:spcPts val="455"/>
              </a:spcBef>
              <a:buNone/>
            </a:pPr>
            <a:r>
              <a:rPr lang="en-US" sz="1800" dirty="0">
                <a:solidFill>
                  <a:schemeClr val="dk1"/>
                </a:solidFill>
                <a:latin typeface="Times New Roman"/>
                <a:ea typeface="Times New Roman"/>
                <a:cs typeface="Times New Roman"/>
                <a:sym typeface="Times New Roman"/>
              </a:rPr>
              <a:t>The objectives of the project are </a:t>
            </a:r>
          </a:p>
          <a:p>
            <a:pPr marL="457200" marR="638175" lvl="0" indent="-330200" algn="just">
              <a:lnSpc>
                <a:spcPct val="150000"/>
              </a:lnSpc>
              <a:spcBef>
                <a:spcPts val="455"/>
              </a:spcBef>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To illuminate the images captured in low light conditions.</a:t>
            </a:r>
          </a:p>
          <a:p>
            <a:pPr marL="457200" marR="638175" lvl="0" indent="-330200" algn="just">
              <a:lnSpc>
                <a:spcPct val="150000"/>
              </a:lnSpc>
              <a:spcBef>
                <a:spcPts val="0"/>
              </a:spcBef>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Minimize the image quality degradation after enhancement.</a:t>
            </a:r>
          </a:p>
          <a:p>
            <a:pPr marL="457200" marR="638175" lvl="0" indent="-330200" algn="just">
              <a:lnSpc>
                <a:spcPct val="150000"/>
              </a:lnSpc>
              <a:spcBef>
                <a:spcPts val="0"/>
              </a:spcBef>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Coping up with diverse lighting conditions such as non uniform and poor lighting conditions.</a:t>
            </a:r>
          </a:p>
          <a:p>
            <a:pPr marL="457200" marR="638175" lvl="0" indent="-330200" algn="just">
              <a:lnSpc>
                <a:spcPct val="150000"/>
              </a:lnSpc>
              <a:spcBef>
                <a:spcPts val="0"/>
              </a:spcBef>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To brighten up the image while preserving the inherent color and details.</a:t>
            </a:r>
          </a:p>
          <a:p>
            <a:endParaRPr lang="en-IN" dirty="0"/>
          </a:p>
        </p:txBody>
      </p:sp>
      <p:cxnSp>
        <p:nvCxnSpPr>
          <p:cNvPr id="5" name="Straight Connector 4">
            <a:extLst>
              <a:ext uri="{FF2B5EF4-FFF2-40B4-BE49-F238E27FC236}">
                <a16:creationId xmlns:a16="http://schemas.microsoft.com/office/drawing/2014/main" id="{BFFD2C12-B497-4846-B036-37BA586A8547}"/>
              </a:ext>
            </a:extLst>
          </p:cNvPr>
          <p:cNvCxnSpPr>
            <a:cxnSpLocks/>
          </p:cNvCxnSpPr>
          <p:nvPr/>
        </p:nvCxnSpPr>
        <p:spPr>
          <a:xfrm>
            <a:off x="0" y="681037"/>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7CB41051-B102-48CE-BD7E-4465F626EB1B}"/>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A0D79A-22DD-434D-9A31-7FB321B36909}"/>
              </a:ext>
            </a:extLst>
          </p:cNvPr>
          <p:cNvSpPr txBox="1"/>
          <p:nvPr/>
        </p:nvSpPr>
        <p:spPr>
          <a:xfrm>
            <a:off x="390618" y="258699"/>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8" name="Date Placeholder 3">
            <a:extLst>
              <a:ext uri="{FF2B5EF4-FFF2-40B4-BE49-F238E27FC236}">
                <a16:creationId xmlns:a16="http://schemas.microsoft.com/office/drawing/2014/main" id="{07415CC7-83DC-47CC-B22D-2A5FCB894247}"/>
              </a:ext>
            </a:extLst>
          </p:cNvPr>
          <p:cNvSpPr>
            <a:spLocks noGrp="1"/>
          </p:cNvSpPr>
          <p:nvPr>
            <p:ph type="dt" sz="half" idx="10"/>
          </p:nvPr>
        </p:nvSpPr>
        <p:spPr>
          <a:xfrm>
            <a:off x="390618" y="6181423"/>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CSE, SVCE</a:t>
            </a:r>
          </a:p>
        </p:txBody>
      </p:sp>
      <p:sp>
        <p:nvSpPr>
          <p:cNvPr id="9" name="Slide Number Placeholder 5">
            <a:extLst>
              <a:ext uri="{FF2B5EF4-FFF2-40B4-BE49-F238E27FC236}">
                <a16:creationId xmlns:a16="http://schemas.microsoft.com/office/drawing/2014/main" id="{694F7E26-D7F8-42E4-AAAF-8189B059F7C4}"/>
              </a:ext>
            </a:extLst>
          </p:cNvPr>
          <p:cNvSpPr>
            <a:spLocks noGrp="1"/>
          </p:cNvSpPr>
          <p:nvPr>
            <p:ph type="sldNum" sz="quarter" idx="12"/>
          </p:nvPr>
        </p:nvSpPr>
        <p:spPr>
          <a:xfrm>
            <a:off x="8610600" y="6171721"/>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extLst>
      <p:ext uri="{BB962C8B-B14F-4D97-AF65-F5344CB8AC3E}">
        <p14:creationId xmlns:p14="http://schemas.microsoft.com/office/powerpoint/2010/main" val="91478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DDCB02-410A-4744-84A7-0ADDB4224826}"/>
              </a:ext>
            </a:extLst>
          </p:cNvPr>
          <p:cNvPicPr>
            <a:picLocks noChangeAspect="1"/>
          </p:cNvPicPr>
          <p:nvPr/>
        </p:nvPicPr>
        <p:blipFill>
          <a:blip r:embed="rId2"/>
          <a:stretch>
            <a:fillRect/>
          </a:stretch>
        </p:blipFill>
        <p:spPr>
          <a:xfrm>
            <a:off x="1736698" y="1022915"/>
            <a:ext cx="8583223" cy="4143953"/>
          </a:xfrm>
          <a:prstGeom prst="rect">
            <a:avLst/>
          </a:prstGeom>
        </p:spPr>
      </p:pic>
      <p:sp>
        <p:nvSpPr>
          <p:cNvPr id="4" name="TextBox 3">
            <a:extLst>
              <a:ext uri="{FF2B5EF4-FFF2-40B4-BE49-F238E27FC236}">
                <a16:creationId xmlns:a16="http://schemas.microsoft.com/office/drawing/2014/main" id="{6C2924E4-824E-4AB8-96AB-4F5439EBE93B}"/>
              </a:ext>
            </a:extLst>
          </p:cNvPr>
          <p:cNvSpPr txBox="1"/>
          <p:nvPr/>
        </p:nvSpPr>
        <p:spPr>
          <a:xfrm>
            <a:off x="390618" y="258699"/>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cxnSp>
        <p:nvCxnSpPr>
          <p:cNvPr id="5" name="Straight Connector 4">
            <a:extLst>
              <a:ext uri="{FF2B5EF4-FFF2-40B4-BE49-F238E27FC236}">
                <a16:creationId xmlns:a16="http://schemas.microsoft.com/office/drawing/2014/main" id="{5F29CDE8-4DC1-4FB7-BD8A-718F24EEC5CE}"/>
              </a:ext>
            </a:extLst>
          </p:cNvPr>
          <p:cNvCxnSpPr>
            <a:cxnSpLocks/>
          </p:cNvCxnSpPr>
          <p:nvPr/>
        </p:nvCxnSpPr>
        <p:spPr>
          <a:xfrm>
            <a:off x="0" y="681037"/>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EEC4561B-E25F-4BB9-A9DB-3EBD976004A2}"/>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7" name="Date Placeholder 3">
            <a:extLst>
              <a:ext uri="{FF2B5EF4-FFF2-40B4-BE49-F238E27FC236}">
                <a16:creationId xmlns:a16="http://schemas.microsoft.com/office/drawing/2014/main" id="{654A7203-063B-43AB-8438-F4A5DB979832}"/>
              </a:ext>
            </a:extLst>
          </p:cNvPr>
          <p:cNvSpPr>
            <a:spLocks noGrp="1"/>
          </p:cNvSpPr>
          <p:nvPr>
            <p:ph type="dt" sz="half" idx="10"/>
          </p:nvPr>
        </p:nvSpPr>
        <p:spPr>
          <a:xfrm>
            <a:off x="390618" y="6181423"/>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CSE, SVCE</a:t>
            </a:r>
          </a:p>
        </p:txBody>
      </p:sp>
      <p:sp>
        <p:nvSpPr>
          <p:cNvPr id="8" name="Slide Number Placeholder 5">
            <a:extLst>
              <a:ext uri="{FF2B5EF4-FFF2-40B4-BE49-F238E27FC236}">
                <a16:creationId xmlns:a16="http://schemas.microsoft.com/office/drawing/2014/main" id="{0864D6BB-1709-4370-BB21-AAA91FDE3B9F}"/>
              </a:ext>
            </a:extLst>
          </p:cNvPr>
          <p:cNvSpPr>
            <a:spLocks noGrp="1"/>
          </p:cNvSpPr>
          <p:nvPr>
            <p:ph type="sldNum" sz="quarter" idx="12"/>
          </p:nvPr>
        </p:nvSpPr>
        <p:spPr>
          <a:xfrm>
            <a:off x="8610600" y="6171721"/>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
        <p:nvSpPr>
          <p:cNvPr id="9" name="TextBox 8">
            <a:extLst>
              <a:ext uri="{FF2B5EF4-FFF2-40B4-BE49-F238E27FC236}">
                <a16:creationId xmlns:a16="http://schemas.microsoft.com/office/drawing/2014/main" id="{3E0078A0-0AC2-43C4-8F5B-452E226CF1DB}"/>
              </a:ext>
            </a:extLst>
          </p:cNvPr>
          <p:cNvSpPr txBox="1"/>
          <p:nvPr/>
        </p:nvSpPr>
        <p:spPr>
          <a:xfrm>
            <a:off x="3523100" y="5377885"/>
            <a:ext cx="914400" cy="369332"/>
          </a:xfrm>
          <a:prstGeom prst="rect">
            <a:avLst/>
          </a:prstGeom>
          <a:noFill/>
        </p:spPr>
        <p:txBody>
          <a:bodyPr wrap="square" rtlCol="0">
            <a:spAutoFit/>
          </a:bodyPr>
          <a:lstStyle/>
          <a:p>
            <a:r>
              <a:rPr lang="en-IN" dirty="0"/>
              <a:t>Before</a:t>
            </a:r>
          </a:p>
        </p:txBody>
      </p:sp>
      <p:sp>
        <p:nvSpPr>
          <p:cNvPr id="12" name="TextBox 11">
            <a:extLst>
              <a:ext uri="{FF2B5EF4-FFF2-40B4-BE49-F238E27FC236}">
                <a16:creationId xmlns:a16="http://schemas.microsoft.com/office/drawing/2014/main" id="{CD29FF51-AC3C-4AC5-9E87-9C3BCDAEEA8E}"/>
              </a:ext>
            </a:extLst>
          </p:cNvPr>
          <p:cNvSpPr txBox="1"/>
          <p:nvPr/>
        </p:nvSpPr>
        <p:spPr>
          <a:xfrm>
            <a:off x="7569983" y="5442135"/>
            <a:ext cx="914400" cy="369332"/>
          </a:xfrm>
          <a:prstGeom prst="rect">
            <a:avLst/>
          </a:prstGeom>
          <a:noFill/>
        </p:spPr>
        <p:txBody>
          <a:bodyPr wrap="square" rtlCol="0">
            <a:spAutoFit/>
          </a:bodyPr>
          <a:lstStyle/>
          <a:p>
            <a:r>
              <a:rPr lang="en-IN" dirty="0"/>
              <a:t>After</a:t>
            </a:r>
          </a:p>
        </p:txBody>
      </p:sp>
    </p:spTree>
    <p:extLst>
      <p:ext uri="{BB962C8B-B14F-4D97-AF65-F5344CB8AC3E}">
        <p14:creationId xmlns:p14="http://schemas.microsoft.com/office/powerpoint/2010/main" val="191687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6"/>
          <p:cNvSpPr txBox="1">
            <a:spLocks noGrp="1"/>
          </p:cNvSpPr>
          <p:nvPr>
            <p:ph type="title"/>
          </p:nvPr>
        </p:nvSpPr>
        <p:spPr>
          <a:xfrm>
            <a:off x="1178800" y="773030"/>
            <a:ext cx="9834400" cy="763600"/>
          </a:xfrm>
          <a:prstGeom prst="rect">
            <a:avLst/>
          </a:prstGeom>
        </p:spPr>
        <p:txBody>
          <a:bodyPr spcFirstLastPara="1" vert="horz" wrap="square" lIns="121900" tIns="121900" rIns="121900" bIns="121900" rtlCol="0" anchor="t" anchorCtr="0">
            <a:noAutofit/>
          </a:bodyPr>
          <a:lstStyle/>
          <a:p>
            <a:pPr algn="ctr"/>
            <a:r>
              <a:rPr lang="en-IN" sz="3200" b="1" dirty="0">
                <a:latin typeface="Times New Roman"/>
                <a:ea typeface="Times New Roman"/>
                <a:cs typeface="Times New Roman"/>
                <a:sym typeface="Times New Roman"/>
              </a:rPr>
              <a:t>METHODOLOGY</a:t>
            </a:r>
          </a:p>
        </p:txBody>
      </p:sp>
      <p:sp>
        <p:nvSpPr>
          <p:cNvPr id="77" name="Google Shape;77;p16"/>
          <p:cNvSpPr txBox="1">
            <a:spLocks noGrp="1"/>
          </p:cNvSpPr>
          <p:nvPr>
            <p:ph type="body" idx="1"/>
          </p:nvPr>
        </p:nvSpPr>
        <p:spPr>
          <a:xfrm>
            <a:off x="415600" y="1333433"/>
            <a:ext cx="11270400" cy="4925324"/>
          </a:xfrm>
          <a:prstGeom prst="rect">
            <a:avLst/>
          </a:prstGeom>
        </p:spPr>
        <p:txBody>
          <a:bodyPr spcFirstLastPara="1" vert="horz" wrap="square" lIns="121900" tIns="121900" rIns="121900" bIns="121900" rtlCol="0" anchor="t" anchorCtr="0">
            <a:noAutofit/>
          </a:bodyPr>
          <a:lstStyle/>
          <a:p>
            <a:pPr marL="0" marR="56941" indent="0" algn="just">
              <a:lnSpc>
                <a:spcPct val="150000"/>
              </a:lnSpc>
              <a:spcBef>
                <a:spcPts val="607"/>
              </a:spcBef>
              <a:buNone/>
            </a:pPr>
            <a:r>
              <a:rPr lang="en" sz="1800" dirty="0">
                <a:solidFill>
                  <a:schemeClr val="dk1"/>
                </a:solidFill>
                <a:latin typeface="Times New Roman"/>
                <a:ea typeface="Times New Roman"/>
                <a:cs typeface="Times New Roman"/>
                <a:sym typeface="Times New Roman"/>
              </a:rPr>
              <a:t>The proposed system makes use of CNN. By CNN we can manipulate the pixels of the low light image to change their attributes and thus enhancing the image.</a:t>
            </a:r>
            <a:endParaRPr sz="1800" dirty="0">
              <a:solidFill>
                <a:schemeClr val="dk1"/>
              </a:solidFill>
              <a:latin typeface="Times New Roman"/>
              <a:ea typeface="Times New Roman"/>
              <a:cs typeface="Times New Roman"/>
              <a:sym typeface="Times New Roman"/>
            </a:endParaRPr>
          </a:p>
          <a:p>
            <a:pPr marL="0" marR="850879" indent="0" algn="just">
              <a:lnSpc>
                <a:spcPct val="150000"/>
              </a:lnSpc>
              <a:spcBef>
                <a:spcPts val="607"/>
              </a:spcBef>
              <a:buNone/>
            </a:pPr>
            <a:r>
              <a:rPr lang="en" sz="1800" dirty="0">
                <a:solidFill>
                  <a:schemeClr val="dk1"/>
                </a:solidFill>
                <a:latin typeface="Times New Roman"/>
                <a:ea typeface="Times New Roman"/>
                <a:cs typeface="Times New Roman"/>
                <a:sym typeface="Times New Roman"/>
              </a:rPr>
              <a:t>The important components of the network are as follows.</a:t>
            </a:r>
            <a:endParaRPr sz="1800" dirty="0">
              <a:solidFill>
                <a:schemeClr val="dk1"/>
              </a:solidFill>
              <a:latin typeface="Times New Roman"/>
              <a:ea typeface="Times New Roman"/>
              <a:cs typeface="Times New Roman"/>
              <a:sym typeface="Times New Roman"/>
            </a:endParaRPr>
          </a:p>
          <a:p>
            <a:pPr marR="850879" indent="-423323" algn="just">
              <a:lnSpc>
                <a:spcPct val="150000"/>
              </a:lnSpc>
              <a:spcBef>
                <a:spcPts val="607"/>
              </a:spcBef>
              <a:buClr>
                <a:schemeClr val="dk1"/>
              </a:buClr>
              <a:buSzPts val="1400"/>
              <a:buFont typeface="Times New Roman"/>
              <a:buChar char="●"/>
            </a:pPr>
            <a:r>
              <a:rPr lang="en" sz="1800" b="1" dirty="0">
                <a:solidFill>
                  <a:schemeClr val="dk1"/>
                </a:solidFill>
                <a:latin typeface="Times New Roman"/>
                <a:ea typeface="Times New Roman"/>
                <a:cs typeface="Times New Roman"/>
                <a:sym typeface="Times New Roman"/>
              </a:rPr>
              <a:t>Convolution layer</a:t>
            </a:r>
            <a:endParaRPr sz="1800" b="1" dirty="0">
              <a:solidFill>
                <a:schemeClr val="dk1"/>
              </a:solidFill>
              <a:latin typeface="Times New Roman"/>
              <a:ea typeface="Times New Roman"/>
              <a:cs typeface="Times New Roman"/>
              <a:sym typeface="Times New Roman"/>
            </a:endParaRPr>
          </a:p>
          <a:p>
            <a:pPr marR="850879" indent="0" algn="just">
              <a:lnSpc>
                <a:spcPct val="100000"/>
              </a:lnSpc>
              <a:spcBef>
                <a:spcPts val="607"/>
              </a:spcBef>
              <a:buNone/>
            </a:pPr>
            <a:r>
              <a:rPr lang="en" sz="1800" dirty="0">
                <a:solidFill>
                  <a:schemeClr val="dk1"/>
                </a:solidFill>
                <a:latin typeface="Times New Roman"/>
                <a:ea typeface="Times New Roman"/>
                <a:cs typeface="Times New Roman"/>
                <a:sym typeface="Times New Roman"/>
              </a:rPr>
              <a:t>The proposed system has CNN of seven convolutional layers. The framework is implemented with PyTorch. Each layer consists of 32 convolution kernels with size 3x3, and the weights of these kernels do not change during the convolution process. With the convolution operation, it extracts the different features of the input images at different convolution levels. The output of the first CNN layer roughly depicts the location of low-level features (edges and curves) in the original image. On this basis, another convolution operation is carried out, and the output will be the activation map representing higher-level features.</a:t>
            </a:r>
            <a:endParaRPr sz="1800" b="1" dirty="0">
              <a:solidFill>
                <a:schemeClr val="dk1"/>
              </a:solidFill>
              <a:latin typeface="Times New Roman"/>
              <a:ea typeface="Times New Roman"/>
              <a:cs typeface="Times New Roman"/>
              <a:sym typeface="Times New Roman"/>
            </a:endParaRPr>
          </a:p>
          <a:p>
            <a:pPr marL="0" marR="56941" indent="0" algn="just">
              <a:lnSpc>
                <a:spcPct val="150000"/>
              </a:lnSpc>
              <a:spcBef>
                <a:spcPts val="607"/>
              </a:spcBef>
              <a:buNone/>
            </a:pPr>
            <a:endParaRPr sz="1867" dirty="0">
              <a:solidFill>
                <a:schemeClr val="dk1"/>
              </a:solidFill>
              <a:latin typeface="Times New Roman"/>
              <a:ea typeface="Times New Roman"/>
              <a:cs typeface="Times New Roman"/>
              <a:sym typeface="Times New Roman"/>
            </a:endParaRPr>
          </a:p>
          <a:p>
            <a:pPr marL="0" indent="0">
              <a:spcAft>
                <a:spcPts val="1600"/>
              </a:spcAft>
              <a:buNone/>
            </a:pPr>
            <a:endParaRPr sz="1867" dirty="0">
              <a:latin typeface="Times New Roman"/>
              <a:ea typeface="Times New Roman"/>
              <a:cs typeface="Times New Roman"/>
              <a:sym typeface="Times New Roman"/>
            </a:endParaRPr>
          </a:p>
        </p:txBody>
      </p:sp>
      <p:cxnSp>
        <p:nvCxnSpPr>
          <p:cNvPr id="4" name="Straight Connector 3">
            <a:extLst>
              <a:ext uri="{FF2B5EF4-FFF2-40B4-BE49-F238E27FC236}">
                <a16:creationId xmlns:a16="http://schemas.microsoft.com/office/drawing/2014/main" id="{ADCB1596-53A7-4EB2-886C-D8914891476B}"/>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BAD21B0A-6E91-43F7-94FD-6FBDC66A7644}"/>
              </a:ext>
            </a:extLst>
          </p:cNvPr>
          <p:cNvCxnSpPr/>
          <p:nvPr/>
        </p:nvCxnSpPr>
        <p:spPr>
          <a:xfrm>
            <a:off x="0" y="6278253"/>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B8A775F0-C8C0-4772-844F-1C1F3CBFCF84}"/>
              </a:ext>
            </a:extLst>
          </p:cNvPr>
          <p:cNvSpPr txBox="1"/>
          <p:nvPr/>
        </p:nvSpPr>
        <p:spPr>
          <a:xfrm>
            <a:off x="390618" y="275819"/>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7" name="Date Placeholder 3">
            <a:extLst>
              <a:ext uri="{FF2B5EF4-FFF2-40B4-BE49-F238E27FC236}">
                <a16:creationId xmlns:a16="http://schemas.microsoft.com/office/drawing/2014/main" id="{4328E9B2-E57E-4C4E-B58A-4D3B1CDD6C16}"/>
              </a:ext>
            </a:extLst>
          </p:cNvPr>
          <p:cNvSpPr txBox="1">
            <a:spLocks/>
          </p:cNvSpPr>
          <p:nvPr/>
        </p:nvSpPr>
        <p:spPr>
          <a:xfrm>
            <a:off x="390618" y="6313081"/>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a:latin typeface="Times New Roman" panose="02020603050405020304" pitchFamily="18" charset="0"/>
                <a:cs typeface="Times New Roman" panose="02020603050405020304" pitchFamily="18" charset="0"/>
              </a:rPr>
              <a:t>Dept of CSE, SVCE</a:t>
            </a:r>
            <a:endParaRPr lang="en-US" sz="1600" dirty="0">
              <a:latin typeface="Times New Roman" panose="02020603050405020304" pitchFamily="18" charset="0"/>
              <a:cs typeface="Times New Roman" panose="02020603050405020304" pitchFamily="18" charset="0"/>
            </a:endParaRPr>
          </a:p>
        </p:txBody>
      </p:sp>
      <p:sp>
        <p:nvSpPr>
          <p:cNvPr id="8" name="Slide Number Placeholder 5">
            <a:extLst>
              <a:ext uri="{FF2B5EF4-FFF2-40B4-BE49-F238E27FC236}">
                <a16:creationId xmlns:a16="http://schemas.microsoft.com/office/drawing/2014/main" id="{C6B23EEB-66A3-4B21-ACFD-9A4B71583555}"/>
              </a:ext>
            </a:extLst>
          </p:cNvPr>
          <p:cNvSpPr>
            <a:spLocks noGrp="1"/>
          </p:cNvSpPr>
          <p:nvPr>
            <p:ph type="sldNum" sz="quarter" idx="12"/>
          </p:nvPr>
        </p:nvSpPr>
        <p:spPr>
          <a:xfrm>
            <a:off x="8610600" y="6258757"/>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7"/>
          <p:cNvSpPr txBox="1">
            <a:spLocks noGrp="1"/>
          </p:cNvSpPr>
          <p:nvPr>
            <p:ph type="title"/>
          </p:nvPr>
        </p:nvSpPr>
        <p:spPr>
          <a:xfrm>
            <a:off x="1178800" y="725433"/>
            <a:ext cx="9834400" cy="962400"/>
          </a:xfrm>
          <a:prstGeom prst="rect">
            <a:avLst/>
          </a:prstGeom>
        </p:spPr>
        <p:txBody>
          <a:bodyPr spcFirstLastPara="1" vert="horz" wrap="square" lIns="121900" tIns="121900" rIns="121900" bIns="121900" rtlCol="0" anchor="t" anchorCtr="0">
            <a:noAutofit/>
          </a:bodyPr>
          <a:lstStyle/>
          <a:p>
            <a:pPr algn="ctr"/>
            <a:r>
              <a:rPr lang="en-IN" sz="3200" b="1" dirty="0">
                <a:latin typeface="Times New Roman"/>
                <a:ea typeface="Times New Roman"/>
                <a:cs typeface="Times New Roman"/>
                <a:sym typeface="Times New Roman"/>
              </a:rPr>
              <a:t>METHODOLOGY</a:t>
            </a:r>
          </a:p>
        </p:txBody>
      </p:sp>
      <p:sp>
        <p:nvSpPr>
          <p:cNvPr id="84" name="Google Shape;84;p17"/>
          <p:cNvSpPr txBox="1">
            <a:spLocks noGrp="1"/>
          </p:cNvSpPr>
          <p:nvPr>
            <p:ph type="body" idx="1"/>
          </p:nvPr>
        </p:nvSpPr>
        <p:spPr>
          <a:xfrm>
            <a:off x="460800" y="1206633"/>
            <a:ext cx="11270400" cy="4555200"/>
          </a:xfrm>
          <a:prstGeom prst="rect">
            <a:avLst/>
          </a:prstGeom>
        </p:spPr>
        <p:txBody>
          <a:bodyPr spcFirstLastPara="1" vert="horz" wrap="square" lIns="121900" tIns="121900" rIns="121900" bIns="121900" rtlCol="0" anchor="t" anchorCtr="0">
            <a:noAutofit/>
          </a:bodyPr>
          <a:lstStyle/>
          <a:p>
            <a:pPr marR="850879" indent="-423323" algn="just">
              <a:lnSpc>
                <a:spcPct val="150000"/>
              </a:lnSpc>
              <a:spcBef>
                <a:spcPts val="607"/>
              </a:spcBef>
              <a:buClr>
                <a:schemeClr val="dk1"/>
              </a:buClr>
              <a:buSzPts val="1400"/>
              <a:buFont typeface="Times New Roman"/>
              <a:buChar char="●"/>
            </a:pPr>
            <a:r>
              <a:rPr lang="en" sz="1800" b="1" dirty="0">
                <a:solidFill>
                  <a:schemeClr val="dk1"/>
                </a:solidFill>
                <a:latin typeface="Times New Roman"/>
                <a:ea typeface="Times New Roman"/>
                <a:cs typeface="Times New Roman"/>
                <a:sym typeface="Times New Roman"/>
              </a:rPr>
              <a:t>Activation layer</a:t>
            </a:r>
            <a:endParaRPr sz="1800" b="1" dirty="0">
              <a:solidFill>
                <a:schemeClr val="dk1"/>
              </a:solidFill>
              <a:latin typeface="Times New Roman"/>
              <a:ea typeface="Times New Roman"/>
              <a:cs typeface="Times New Roman"/>
              <a:sym typeface="Times New Roman"/>
            </a:endParaRPr>
          </a:p>
          <a:p>
            <a:pPr marR="850879" indent="0" algn="just">
              <a:lnSpc>
                <a:spcPct val="150000"/>
              </a:lnSpc>
              <a:spcBef>
                <a:spcPts val="607"/>
              </a:spcBef>
              <a:buNone/>
            </a:pPr>
            <a:r>
              <a:rPr lang="en" sz="1800" dirty="0">
                <a:solidFill>
                  <a:schemeClr val="dk1"/>
                </a:solidFill>
                <a:latin typeface="Times New Roman"/>
                <a:ea typeface="Times New Roman"/>
                <a:cs typeface="Times New Roman"/>
                <a:sym typeface="Times New Roman"/>
              </a:rPr>
              <a:t>The activation layer is vital in a deep CNN because the nonlinearity of the activation layer introduces nonlinear characteristics to a system which has just undergone linear computation. We have adopted a rectified linear unit (ReLU) for its advancement in improving the training speed without obvious changes in accuracy. </a:t>
            </a:r>
            <a:endParaRPr sz="1800" dirty="0">
              <a:solidFill>
                <a:schemeClr val="dk1"/>
              </a:solidFill>
              <a:latin typeface="Times New Roman"/>
              <a:ea typeface="Times New Roman"/>
              <a:cs typeface="Times New Roman"/>
              <a:sym typeface="Times New Roman"/>
            </a:endParaRPr>
          </a:p>
          <a:p>
            <a:pPr marR="850879" indent="-423323" algn="just">
              <a:lnSpc>
                <a:spcPct val="150000"/>
              </a:lnSpc>
              <a:spcBef>
                <a:spcPts val="607"/>
              </a:spcBef>
              <a:buClr>
                <a:schemeClr val="dk1"/>
              </a:buClr>
              <a:buSzPts val="1400"/>
              <a:buFont typeface="Times New Roman"/>
              <a:buChar char="●"/>
            </a:pPr>
            <a:r>
              <a:rPr lang="en" sz="1800" b="1" dirty="0">
                <a:solidFill>
                  <a:schemeClr val="dk1"/>
                </a:solidFill>
                <a:latin typeface="Times New Roman"/>
                <a:ea typeface="Times New Roman"/>
                <a:cs typeface="Times New Roman"/>
                <a:sym typeface="Times New Roman"/>
              </a:rPr>
              <a:t>Max-pooling operation</a:t>
            </a:r>
            <a:endParaRPr sz="1800" b="1" dirty="0">
              <a:solidFill>
                <a:schemeClr val="dk1"/>
              </a:solidFill>
              <a:latin typeface="Times New Roman"/>
              <a:ea typeface="Times New Roman"/>
              <a:cs typeface="Times New Roman"/>
              <a:sym typeface="Times New Roman"/>
            </a:endParaRPr>
          </a:p>
          <a:p>
            <a:pPr marR="850879" indent="0" algn="just">
              <a:lnSpc>
                <a:spcPct val="150000"/>
              </a:lnSpc>
              <a:spcBef>
                <a:spcPts val="607"/>
              </a:spcBef>
              <a:buNone/>
            </a:pPr>
            <a:r>
              <a:rPr lang="en" sz="1800" dirty="0">
                <a:solidFill>
                  <a:schemeClr val="dk1"/>
                </a:solidFill>
                <a:latin typeface="Times New Roman"/>
                <a:ea typeface="Times New Roman"/>
                <a:cs typeface="Times New Roman"/>
                <a:sym typeface="Times New Roman"/>
              </a:rPr>
              <a:t>The pooling operation is helpful to reduce the number of parameters, decreasing the training cost by a meaningful extent. The pooling operation can also cut down the possibility of overfitting, helpful to suppress noise. For the model, we have set the kernel size to 2 for each max-pooling operation.</a:t>
            </a:r>
            <a:endParaRPr sz="1800" dirty="0">
              <a:solidFill>
                <a:schemeClr val="dk1"/>
              </a:solidFill>
              <a:latin typeface="Times New Roman"/>
              <a:ea typeface="Times New Roman"/>
              <a:cs typeface="Times New Roman"/>
              <a:sym typeface="Times New Roman"/>
            </a:endParaRPr>
          </a:p>
          <a:p>
            <a:pPr marR="850879" indent="-423323" algn="just">
              <a:lnSpc>
                <a:spcPct val="100000"/>
              </a:lnSpc>
              <a:spcBef>
                <a:spcPts val="607"/>
              </a:spcBef>
              <a:buClr>
                <a:schemeClr val="dk1"/>
              </a:buClr>
              <a:buSzPts val="1400"/>
              <a:buFont typeface="Times New Roman"/>
              <a:buChar char="●"/>
            </a:pPr>
            <a:r>
              <a:rPr lang="en" sz="1800" b="1" dirty="0">
                <a:solidFill>
                  <a:schemeClr val="dk1"/>
                </a:solidFill>
                <a:latin typeface="Times New Roman"/>
                <a:ea typeface="Times New Roman"/>
                <a:cs typeface="Times New Roman"/>
                <a:sym typeface="Times New Roman"/>
              </a:rPr>
              <a:t>Upsampling layer</a:t>
            </a:r>
            <a:endParaRPr sz="1800" b="1" dirty="0">
              <a:solidFill>
                <a:schemeClr val="dk1"/>
              </a:solidFill>
              <a:latin typeface="Times New Roman"/>
              <a:ea typeface="Times New Roman"/>
              <a:cs typeface="Times New Roman"/>
              <a:sym typeface="Times New Roman"/>
            </a:endParaRPr>
          </a:p>
          <a:p>
            <a:pPr marR="850879" indent="0" algn="just">
              <a:lnSpc>
                <a:spcPct val="100000"/>
              </a:lnSpc>
              <a:spcBef>
                <a:spcPts val="607"/>
              </a:spcBef>
              <a:buClr>
                <a:schemeClr val="dk1"/>
              </a:buClr>
              <a:buSzPts val="1100"/>
              <a:buNone/>
            </a:pPr>
            <a:r>
              <a:rPr lang="en" sz="1800" dirty="0">
                <a:solidFill>
                  <a:schemeClr val="dk1"/>
                </a:solidFill>
                <a:latin typeface="Times New Roman"/>
                <a:ea typeface="Times New Roman"/>
                <a:cs typeface="Times New Roman"/>
                <a:sym typeface="Times New Roman"/>
              </a:rPr>
              <a:t>Max Pooling layer is followed by upsampling layer, </a:t>
            </a:r>
            <a:r>
              <a:rPr lang="en" sz="1800" dirty="0">
                <a:solidFill>
                  <a:srgbClr val="202124"/>
                </a:solidFill>
                <a:highlight>
                  <a:srgbClr val="FFFFFF"/>
                </a:highlight>
                <a:latin typeface="Times New Roman"/>
                <a:ea typeface="Times New Roman"/>
                <a:cs typeface="Times New Roman"/>
                <a:sym typeface="Times New Roman"/>
              </a:rPr>
              <a:t>that will double the dimensions of input.</a:t>
            </a:r>
            <a:endParaRPr sz="1800" dirty="0">
              <a:solidFill>
                <a:schemeClr val="dk1"/>
              </a:solidFill>
              <a:latin typeface="Times New Roman"/>
              <a:ea typeface="Times New Roman"/>
              <a:cs typeface="Times New Roman"/>
              <a:sym typeface="Times New Roman"/>
            </a:endParaRPr>
          </a:p>
          <a:p>
            <a:pPr marL="0" indent="0">
              <a:spcAft>
                <a:spcPts val="1600"/>
              </a:spcAft>
              <a:buNone/>
            </a:pPr>
            <a:endParaRPr sz="1867" dirty="0">
              <a:latin typeface="Times New Roman"/>
              <a:ea typeface="Times New Roman"/>
              <a:cs typeface="Times New Roman"/>
              <a:sym typeface="Times New Roman"/>
            </a:endParaRPr>
          </a:p>
        </p:txBody>
      </p:sp>
      <p:cxnSp>
        <p:nvCxnSpPr>
          <p:cNvPr id="4" name="Straight Connector 3">
            <a:extLst>
              <a:ext uri="{FF2B5EF4-FFF2-40B4-BE49-F238E27FC236}">
                <a16:creationId xmlns:a16="http://schemas.microsoft.com/office/drawing/2014/main" id="{94872E38-230D-434A-9E10-495C5105AD83}"/>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E1C2B0F2-2C20-469D-8B07-9F1EA586E471}"/>
              </a:ext>
            </a:extLst>
          </p:cNvPr>
          <p:cNvCxnSpPr/>
          <p:nvPr/>
        </p:nvCxnSpPr>
        <p:spPr>
          <a:xfrm>
            <a:off x="84788" y="6375907"/>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38765E1D-19C6-4461-BBAE-3799CB6851B8}"/>
              </a:ext>
            </a:extLst>
          </p:cNvPr>
          <p:cNvSpPr txBox="1"/>
          <p:nvPr/>
        </p:nvSpPr>
        <p:spPr>
          <a:xfrm>
            <a:off x="516835" y="311452"/>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7" name="Date Placeholder 3">
            <a:extLst>
              <a:ext uri="{FF2B5EF4-FFF2-40B4-BE49-F238E27FC236}">
                <a16:creationId xmlns:a16="http://schemas.microsoft.com/office/drawing/2014/main" id="{629D8553-507A-4BF0-9B45-30FD32A37623}"/>
              </a:ext>
            </a:extLst>
          </p:cNvPr>
          <p:cNvSpPr txBox="1">
            <a:spLocks/>
          </p:cNvSpPr>
          <p:nvPr/>
        </p:nvSpPr>
        <p:spPr>
          <a:xfrm>
            <a:off x="460800" y="6375907"/>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Dept of CSE, SVCE</a:t>
            </a:r>
          </a:p>
        </p:txBody>
      </p:sp>
      <p:sp>
        <p:nvSpPr>
          <p:cNvPr id="8" name="Slide Number Placeholder 5">
            <a:extLst>
              <a:ext uri="{FF2B5EF4-FFF2-40B4-BE49-F238E27FC236}">
                <a16:creationId xmlns:a16="http://schemas.microsoft.com/office/drawing/2014/main" id="{64211F49-C964-41A7-960F-DE82DD42E3B1}"/>
              </a:ext>
            </a:extLst>
          </p:cNvPr>
          <p:cNvSpPr>
            <a:spLocks noGrp="1"/>
          </p:cNvSpPr>
          <p:nvPr>
            <p:ph type="sldNum" sz="quarter" idx="12"/>
          </p:nvPr>
        </p:nvSpPr>
        <p:spPr>
          <a:xfrm>
            <a:off x="8610600" y="6368770"/>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0B2F-5995-45FA-A68A-C346EF8D08E9}"/>
              </a:ext>
            </a:extLst>
          </p:cNvPr>
          <p:cNvSpPr>
            <a:spLocks noGrp="1"/>
          </p:cNvSpPr>
          <p:nvPr>
            <p:ph type="title"/>
          </p:nvPr>
        </p:nvSpPr>
        <p:spPr>
          <a:xfrm>
            <a:off x="838200" y="686279"/>
            <a:ext cx="10515600" cy="1193538"/>
          </a:xfrm>
        </p:spPr>
        <p:txBody>
          <a:bodyPr>
            <a:normAutofit/>
          </a:bodyPr>
          <a:lstStyle/>
          <a:p>
            <a:pPr algn="ctr"/>
            <a:r>
              <a:rPr lang="en-US" sz="3200" b="1" dirty="0">
                <a:latin typeface="Times New Roman" panose="02020603050405020304" pitchFamily="18" charset="0"/>
                <a:cs typeface="Times New Roman" panose="02020603050405020304" pitchFamily="18" charset="0"/>
              </a:rPr>
              <a:t>INPUT AND EXPECTED OUTPUT OF THE PROJECT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650489-1473-4644-939B-CB25E42AB689}"/>
              </a:ext>
            </a:extLst>
          </p:cNvPr>
          <p:cNvSpPr>
            <a:spLocks noGrp="1"/>
          </p:cNvSpPr>
          <p:nvPr>
            <p:ph idx="1"/>
          </p:nvPr>
        </p:nvSpPr>
        <p:spPr>
          <a:xfrm>
            <a:off x="838200" y="1879817"/>
            <a:ext cx="10515600" cy="4641126"/>
          </a:xfrm>
        </p:spPr>
        <p:txBody>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INPUT: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proposed method uses a low-light image as input and produces high-order curves as output. It can work in nonuniform and low lighting conditions as well. The images of the format .jpg and .png are supported.</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OUTPUT:</a:t>
            </a:r>
          </a:p>
          <a:p>
            <a:pPr marL="0" indent="0" algn="just">
              <a:buNone/>
            </a:pPr>
            <a:r>
              <a:rPr lang="en-US" sz="2000" dirty="0">
                <a:latin typeface="Times New Roman" panose="02020603050405020304" pitchFamily="18" charset="0"/>
                <a:cs typeface="Times New Roman" panose="02020603050405020304" pitchFamily="18" charset="0"/>
              </a:rPr>
              <a:t>An highly enhanced restored image of the format given as the input will be obtained. The image will be noise free and the low light image given as the input will be converted into normal image. The quality of the image will be high and will have aesthetic look compared to the input image given. </a:t>
            </a:r>
          </a:p>
          <a:p>
            <a:pPr marL="0" indent="0">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IN" sz="2000" b="1" dirty="0">
              <a:solidFill>
                <a:srgbClr val="FF0000"/>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9DEE624-1C05-4B55-9C29-36FAD9A20CF4}"/>
              </a:ext>
            </a:extLst>
          </p:cNvPr>
          <p:cNvCxnSpPr>
            <a:cxnSpLocks/>
          </p:cNvCxnSpPr>
          <p:nvPr/>
        </p:nvCxnSpPr>
        <p:spPr>
          <a:xfrm>
            <a:off x="0" y="686278"/>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39FD4EF1-2BC6-40FF-99A4-FF31E626FF41}"/>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589F6ABE-EE76-4A29-B1D1-2D99FD19FD7C}"/>
              </a:ext>
            </a:extLst>
          </p:cNvPr>
          <p:cNvSpPr txBox="1"/>
          <p:nvPr/>
        </p:nvSpPr>
        <p:spPr>
          <a:xfrm>
            <a:off x="408373" y="311452"/>
            <a:ext cx="80937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Light Image Enhancement Using Deep Learning</a:t>
            </a:r>
          </a:p>
        </p:txBody>
      </p:sp>
      <p:sp>
        <p:nvSpPr>
          <p:cNvPr id="8" name="Date Placeholder 3">
            <a:extLst>
              <a:ext uri="{FF2B5EF4-FFF2-40B4-BE49-F238E27FC236}">
                <a16:creationId xmlns:a16="http://schemas.microsoft.com/office/drawing/2014/main" id="{3725D484-8640-4953-84C8-6ACBB184BD03}"/>
              </a:ext>
            </a:extLst>
          </p:cNvPr>
          <p:cNvSpPr>
            <a:spLocks noGrp="1"/>
          </p:cNvSpPr>
          <p:nvPr>
            <p:ph type="dt" sz="half" idx="10"/>
          </p:nvPr>
        </p:nvSpPr>
        <p:spPr>
          <a:xfrm>
            <a:off x="408373" y="6181423"/>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CSE, SVCE</a:t>
            </a:r>
          </a:p>
        </p:txBody>
      </p:sp>
      <p:sp>
        <p:nvSpPr>
          <p:cNvPr id="9" name="Slide Number Placeholder 5">
            <a:extLst>
              <a:ext uri="{FF2B5EF4-FFF2-40B4-BE49-F238E27FC236}">
                <a16:creationId xmlns:a16="http://schemas.microsoft.com/office/drawing/2014/main" id="{76D6784C-A50F-4E63-9B41-8D439960BAB0}"/>
              </a:ext>
            </a:extLst>
          </p:cNvPr>
          <p:cNvSpPr>
            <a:spLocks noGrp="1"/>
          </p:cNvSpPr>
          <p:nvPr>
            <p:ph type="sldNum" sz="quarter" idx="12"/>
          </p:nvPr>
        </p:nvSpPr>
        <p:spPr>
          <a:xfrm>
            <a:off x="8610600" y="6171721"/>
            <a:ext cx="3418643" cy="347431"/>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2021-22</a:t>
            </a:r>
          </a:p>
        </p:txBody>
      </p:sp>
    </p:spTree>
    <p:extLst>
      <p:ext uri="{BB962C8B-B14F-4D97-AF65-F5344CB8AC3E}">
        <p14:creationId xmlns:p14="http://schemas.microsoft.com/office/powerpoint/2010/main" val="1351817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TotalTime>
  <Words>1277</Words>
  <Application>Microsoft Office PowerPoint</Application>
  <PresentationFormat>Widescreen</PresentationFormat>
  <Paragraphs>158</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INTRODUCTION</vt:lpstr>
      <vt:lpstr>EXISTING SYSTEM AND ITS DISADVANTAGES</vt:lpstr>
      <vt:lpstr>PROPOSED SYSTEM</vt:lpstr>
      <vt:lpstr>OBJECTIVES OF PROJECT </vt:lpstr>
      <vt:lpstr>PowerPoint Presentation</vt:lpstr>
      <vt:lpstr>METHODOLOGY</vt:lpstr>
      <vt:lpstr>METHODOLOGY</vt:lpstr>
      <vt:lpstr>INPUT AND EXPECTED OUTPUT OF THE PROJECT</vt:lpstr>
      <vt:lpstr>APPLICATIONS OF THE PROJECT </vt:lpstr>
      <vt:lpstr>SOFTWARE &amp; HARDWARE REQUIREMENTS </vt:lpstr>
      <vt:lpstr>CURRENT STATUS</vt:lpstr>
      <vt:lpstr>PROJECT ROADMAP</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chaithanya K S</dc:creator>
  <cp:lastModifiedBy>charish patel m n</cp:lastModifiedBy>
  <cp:revision>82</cp:revision>
  <dcterms:created xsi:type="dcterms:W3CDTF">2022-01-04T14:07:03Z</dcterms:created>
  <dcterms:modified xsi:type="dcterms:W3CDTF">2022-01-08T08:27:32Z</dcterms:modified>
</cp:coreProperties>
</file>