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329" r:id="rId5"/>
    <p:sldId id="330" r:id="rId6"/>
    <p:sldId id="331" r:id="rId7"/>
    <p:sldId id="332" r:id="rId8"/>
    <p:sldId id="333" r:id="rId9"/>
    <p:sldId id="334" r:id="rId10"/>
    <p:sldId id="337" r:id="rId11"/>
    <p:sldId id="336" r:id="rId12"/>
    <p:sldId id="343" r:id="rId13"/>
    <p:sldId id="352" r:id="rId14"/>
    <p:sldId id="344" r:id="rId15"/>
    <p:sldId id="346" r:id="rId16"/>
    <p:sldId id="348" r:id="rId17"/>
    <p:sldId id="349" r:id="rId18"/>
    <p:sldId id="350" r:id="rId19"/>
    <p:sldId id="362" r:id="rId20"/>
    <p:sldId id="353" r:id="rId21"/>
    <p:sldId id="355" r:id="rId22"/>
    <p:sldId id="356" r:id="rId23"/>
    <p:sldId id="360" r:id="rId24"/>
    <p:sldId id="359" r:id="rId25"/>
    <p:sldId id="358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9"/>
    <a:srgbClr val="6DB33F"/>
    <a:srgbClr val="61DAFB"/>
    <a:srgbClr val="026E00"/>
    <a:srgbClr val="C5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72503" autoAdjust="0"/>
  </p:normalViewPr>
  <p:slideViewPr>
    <p:cSldViewPr snapToGrid="0" showGuides="1">
      <p:cViewPr varScale="1">
        <p:scale>
          <a:sx n="52" d="100"/>
          <a:sy n="52" d="100"/>
        </p:scale>
        <p:origin x="13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si László" userId="3a84ab39-fcdf-4f44-bc9e-1df3ee5b428b" providerId="ADAL" clId="{DA5182F6-6D00-465C-8D0F-5A591E3C40B1}"/>
    <pc:docChg chg="custSel delSld modSld">
      <pc:chgData name="Sepsi László" userId="3a84ab39-fcdf-4f44-bc9e-1df3ee5b428b" providerId="ADAL" clId="{DA5182F6-6D00-465C-8D0F-5A591E3C40B1}" dt="2023-03-11T18:02:45.696" v="36" actId="368"/>
      <pc:docMkLst>
        <pc:docMk/>
      </pc:docMkLst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800281599" sldId="25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1316847" sldId="25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959173165" sldId="25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19993039" sldId="259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764080059" sldId="26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173069850" sldId="26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76533737" sldId="26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661448956" sldId="26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080438947" sldId="26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32718895" sldId="26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900286505" sldId="26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767039743" sldId="27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057968681" sldId="271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095920463" sldId="27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529966489" sldId="27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186368550" sldId="27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804659887" sldId="27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967122884" sldId="27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020522297" sldId="27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844719093" sldId="27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919999868" sldId="28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03107182" sldId="281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745315470" sldId="28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39454428" sldId="28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65385108" sldId="28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288036131" sldId="28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304877331" sldId="28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801783636" sldId="28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112248561" sldId="28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097718647" sldId="289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262845172" sldId="29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600786345" sldId="29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663925411" sldId="29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444679006" sldId="29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864570499" sldId="29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678292297" sldId="29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544002399" sldId="299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41025642" sldId="30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126827316" sldId="301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026106046" sldId="30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44067105" sldId="30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213910214" sldId="30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71004993" sldId="30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291019356" sldId="30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742806641" sldId="30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407651167" sldId="30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867897556" sldId="309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202799338" sldId="31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619707086" sldId="311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7264196" sldId="31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131793253" sldId="31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882653589" sldId="31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893750523" sldId="31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997427511" sldId="31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824318538" sldId="31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223573576" sldId="318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40413484" sldId="319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1440929092" sldId="320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4269918476" sldId="321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893188426" sldId="322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802566106" sldId="323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390548889" sldId="32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929883185" sldId="325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2229483816" sldId="326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3292639195" sldId="327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612187838" sldId="328"/>
        </pc:sldMkLst>
      </pc:sldChg>
      <pc:sldChg chg="modNotes">
        <pc:chgData name="Sepsi László" userId="3a84ab39-fcdf-4f44-bc9e-1df3ee5b428b" providerId="ADAL" clId="{DA5182F6-6D00-465C-8D0F-5A591E3C40B1}" dt="2023-03-11T18:02:45.548" v="2" actId="368"/>
        <pc:sldMkLst>
          <pc:docMk/>
          <pc:sldMk cId="1953389581" sldId="329"/>
        </pc:sldMkLst>
      </pc:sldChg>
      <pc:sldChg chg="modNotes">
        <pc:chgData name="Sepsi László" userId="3a84ab39-fcdf-4f44-bc9e-1df3ee5b428b" providerId="ADAL" clId="{DA5182F6-6D00-465C-8D0F-5A591E3C40B1}" dt="2023-03-11T18:02:45.555" v="4" actId="368"/>
        <pc:sldMkLst>
          <pc:docMk/>
          <pc:sldMk cId="2037447859" sldId="330"/>
        </pc:sldMkLst>
      </pc:sldChg>
      <pc:sldChg chg="modNotes">
        <pc:chgData name="Sepsi László" userId="3a84ab39-fcdf-4f44-bc9e-1df3ee5b428b" providerId="ADAL" clId="{DA5182F6-6D00-465C-8D0F-5A591E3C40B1}" dt="2023-03-11T18:02:45.555" v="6" actId="368"/>
        <pc:sldMkLst>
          <pc:docMk/>
          <pc:sldMk cId="3367734754" sldId="331"/>
        </pc:sldMkLst>
      </pc:sldChg>
      <pc:sldChg chg="modNotes">
        <pc:chgData name="Sepsi László" userId="3a84ab39-fcdf-4f44-bc9e-1df3ee5b428b" providerId="ADAL" clId="{DA5182F6-6D00-465C-8D0F-5A591E3C40B1}" dt="2023-03-11T18:02:45.571" v="8" actId="368"/>
        <pc:sldMkLst>
          <pc:docMk/>
          <pc:sldMk cId="2591401789" sldId="332"/>
        </pc:sldMkLst>
      </pc:sldChg>
      <pc:sldChg chg="modNotes">
        <pc:chgData name="Sepsi László" userId="3a84ab39-fcdf-4f44-bc9e-1df3ee5b428b" providerId="ADAL" clId="{DA5182F6-6D00-465C-8D0F-5A591E3C40B1}" dt="2023-03-11T18:02:45.571" v="10" actId="368"/>
        <pc:sldMkLst>
          <pc:docMk/>
          <pc:sldMk cId="1757536383" sldId="333"/>
        </pc:sldMkLst>
      </pc:sldChg>
      <pc:sldChg chg="modNotes">
        <pc:chgData name="Sepsi László" userId="3a84ab39-fcdf-4f44-bc9e-1df3ee5b428b" providerId="ADAL" clId="{DA5182F6-6D00-465C-8D0F-5A591E3C40B1}" dt="2023-03-11T18:02:45.586" v="12" actId="368"/>
        <pc:sldMkLst>
          <pc:docMk/>
          <pc:sldMk cId="1930149403" sldId="334"/>
        </pc:sldMkLst>
      </pc:sldChg>
      <pc:sldChg chg="del">
        <pc:chgData name="Sepsi László" userId="3a84ab39-fcdf-4f44-bc9e-1df3ee5b428b" providerId="ADAL" clId="{DA5182F6-6D00-465C-8D0F-5A591E3C40B1}" dt="2023-03-11T18:01:34.970" v="0" actId="47"/>
        <pc:sldMkLst>
          <pc:docMk/>
          <pc:sldMk cId="89826412" sldId="335"/>
        </pc:sldMkLst>
      </pc:sldChg>
      <pc:sldChg chg="modNotes">
        <pc:chgData name="Sepsi László" userId="3a84ab39-fcdf-4f44-bc9e-1df3ee5b428b" providerId="ADAL" clId="{DA5182F6-6D00-465C-8D0F-5A591E3C40B1}" dt="2023-03-11T18:02:45.602" v="16" actId="368"/>
        <pc:sldMkLst>
          <pc:docMk/>
          <pc:sldMk cId="4126586268" sldId="336"/>
        </pc:sldMkLst>
      </pc:sldChg>
      <pc:sldChg chg="modNotes">
        <pc:chgData name="Sepsi László" userId="3a84ab39-fcdf-4f44-bc9e-1df3ee5b428b" providerId="ADAL" clId="{DA5182F6-6D00-465C-8D0F-5A591E3C40B1}" dt="2023-03-11T18:02:45.586" v="14" actId="368"/>
        <pc:sldMkLst>
          <pc:docMk/>
          <pc:sldMk cId="2154505390" sldId="337"/>
        </pc:sldMkLst>
      </pc:sldChg>
      <pc:sldChg chg="modNotes">
        <pc:chgData name="Sepsi László" userId="3a84ab39-fcdf-4f44-bc9e-1df3ee5b428b" providerId="ADAL" clId="{DA5182F6-6D00-465C-8D0F-5A591E3C40B1}" dt="2023-03-11T18:02:45.602" v="18" actId="368"/>
        <pc:sldMkLst>
          <pc:docMk/>
          <pc:sldMk cId="2607174449" sldId="343"/>
        </pc:sldMkLst>
      </pc:sldChg>
      <pc:sldChg chg="modNotes">
        <pc:chgData name="Sepsi László" userId="3a84ab39-fcdf-4f44-bc9e-1df3ee5b428b" providerId="ADAL" clId="{DA5182F6-6D00-465C-8D0F-5A591E3C40B1}" dt="2023-03-11T18:02:45.618" v="22" actId="368"/>
        <pc:sldMkLst>
          <pc:docMk/>
          <pc:sldMk cId="1042192318" sldId="344"/>
        </pc:sldMkLst>
      </pc:sldChg>
      <pc:sldChg chg="modNotes">
        <pc:chgData name="Sepsi László" userId="3a84ab39-fcdf-4f44-bc9e-1df3ee5b428b" providerId="ADAL" clId="{DA5182F6-6D00-465C-8D0F-5A591E3C40B1}" dt="2023-03-11T18:02:45.634" v="24" actId="368"/>
        <pc:sldMkLst>
          <pc:docMk/>
          <pc:sldMk cId="1351861657" sldId="346"/>
        </pc:sldMkLst>
      </pc:sldChg>
      <pc:sldChg chg="modNotes">
        <pc:chgData name="Sepsi László" userId="3a84ab39-fcdf-4f44-bc9e-1df3ee5b428b" providerId="ADAL" clId="{DA5182F6-6D00-465C-8D0F-5A591E3C40B1}" dt="2023-03-11T18:02:45.634" v="26" actId="368"/>
        <pc:sldMkLst>
          <pc:docMk/>
          <pc:sldMk cId="453443934" sldId="348"/>
        </pc:sldMkLst>
      </pc:sldChg>
      <pc:sldChg chg="modNotes">
        <pc:chgData name="Sepsi László" userId="3a84ab39-fcdf-4f44-bc9e-1df3ee5b428b" providerId="ADAL" clId="{DA5182F6-6D00-465C-8D0F-5A591E3C40B1}" dt="2023-03-11T18:02:45.649" v="28" actId="368"/>
        <pc:sldMkLst>
          <pc:docMk/>
          <pc:sldMk cId="1279693139" sldId="349"/>
        </pc:sldMkLst>
      </pc:sldChg>
      <pc:sldChg chg="modNotes">
        <pc:chgData name="Sepsi László" userId="3a84ab39-fcdf-4f44-bc9e-1df3ee5b428b" providerId="ADAL" clId="{DA5182F6-6D00-465C-8D0F-5A591E3C40B1}" dt="2023-03-11T18:02:45.649" v="30" actId="368"/>
        <pc:sldMkLst>
          <pc:docMk/>
          <pc:sldMk cId="2717224974" sldId="350"/>
        </pc:sldMkLst>
      </pc:sldChg>
      <pc:sldChg chg="modNotes">
        <pc:chgData name="Sepsi László" userId="3a84ab39-fcdf-4f44-bc9e-1df3ee5b428b" providerId="ADAL" clId="{DA5182F6-6D00-465C-8D0F-5A591E3C40B1}" dt="2023-03-11T18:02:45.618" v="20" actId="368"/>
        <pc:sldMkLst>
          <pc:docMk/>
          <pc:sldMk cId="447813381" sldId="352"/>
        </pc:sldMkLst>
      </pc:sldChg>
      <pc:sldChg chg="modNotes">
        <pc:chgData name="Sepsi László" userId="3a84ab39-fcdf-4f44-bc9e-1df3ee5b428b" providerId="ADAL" clId="{DA5182F6-6D00-465C-8D0F-5A591E3C40B1}" dt="2023-03-11T18:02:45.681" v="34" actId="368"/>
        <pc:sldMkLst>
          <pc:docMk/>
          <pc:sldMk cId="3196895404" sldId="353"/>
        </pc:sldMkLst>
      </pc:sldChg>
      <pc:sldChg chg="modNotes">
        <pc:chgData name="Sepsi László" userId="3a84ab39-fcdf-4f44-bc9e-1df3ee5b428b" providerId="ADAL" clId="{DA5182F6-6D00-465C-8D0F-5A591E3C40B1}" dt="2023-03-11T18:02:45.696" v="36" actId="368"/>
        <pc:sldMkLst>
          <pc:docMk/>
          <pc:sldMk cId="849535918" sldId="356"/>
        </pc:sldMkLst>
      </pc:sldChg>
      <pc:sldChg chg="modNotes">
        <pc:chgData name="Sepsi László" userId="3a84ab39-fcdf-4f44-bc9e-1df3ee5b428b" providerId="ADAL" clId="{DA5182F6-6D00-465C-8D0F-5A591E3C40B1}" dt="2023-03-11T18:02:45.665" v="32" actId="368"/>
        <pc:sldMkLst>
          <pc:docMk/>
          <pc:sldMk cId="2357491572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B82BE-CA64-4F5D-9E67-9110EA9A7B0A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9555-ACFF-44A1-82FA-9BBE3DC23A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74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6679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887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99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648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77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2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625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9795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04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67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810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413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424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182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0427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849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730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546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9555-ACFF-44A1-82FA-9BBE3DC23A8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925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38CC70-4E41-4FAF-B8BA-0FF4C6892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91229AF-9D45-4ECE-8DF4-47FA97DFD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3DC5DA-CBC3-49C4-8704-3A375E1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C48FAA-3986-4267-8BB9-52E04FF5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798B7C-3EF5-4119-9369-DEB15FBD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5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F63A6-D094-407D-9F44-7A523E24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59E4355-575A-4F7E-9580-63E71352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D99987-5678-4072-BCC6-8FAD61E4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9DCB65-28C9-4448-ABB6-2A4A561D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8A6021-A587-4BAD-A0D2-6E2EACBB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72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B43EE35-5442-426F-B473-2EB176C1A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B1B7C7-22E6-474E-86CE-A3F0A543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2EB654-B93B-405C-9AAD-2BE3FAE1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94511-725D-419F-AB78-99901975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E29B22-2EF2-47E2-ACD6-17199510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3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Ábra 7">
            <a:extLst>
              <a:ext uri="{FF2B5EF4-FFF2-40B4-BE49-F238E27FC236}">
                <a16:creationId xmlns:a16="http://schemas.microsoft.com/office/drawing/2014/main" id="{36B17F86-EBC9-4C89-BCF4-1ED4356AC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8E4E2BB0-29E6-498B-90F5-B6A4E182A9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0695A645-8FB5-4BEA-A14C-AAA3D1ECD7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" y="0"/>
            <a:ext cx="6096000" cy="5715000"/>
          </a:xfrm>
          <a:prstGeom prst="rect">
            <a:avLst/>
          </a:prstGeom>
        </p:spPr>
      </p:pic>
      <p:pic>
        <p:nvPicPr>
          <p:cNvPr id="13" name="Ábra 12">
            <a:extLst>
              <a:ext uri="{FF2B5EF4-FFF2-40B4-BE49-F238E27FC236}">
                <a16:creationId xmlns:a16="http://schemas.microsoft.com/office/drawing/2014/main" id="{E8797A41-1854-4174-B41F-4C03051D31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2089" r="54842" b="53568"/>
          <a:stretch/>
        </p:blipFill>
        <p:spPr>
          <a:xfrm>
            <a:off x="6078519" y="38411"/>
            <a:ext cx="1120303" cy="147875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CB501B3-7A0A-4B2F-A534-3E860E62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"/>
            <a:ext cx="5886798" cy="132556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80A0DC-1AA7-4E19-8EBA-FF27F5DD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445" cy="4351338"/>
          </a:xfrm>
        </p:spPr>
        <p:txBody>
          <a:bodyPr/>
          <a:lstStyle>
            <a:lvl1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4A3D9D-CA37-4387-9F1E-64D49DCA4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7D6208-BAEA-4A80-B0FF-6E10C35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7D1C4-265F-4317-BE43-9CDD4549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956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EF4333-6AC7-4D13-BA14-55152C1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BE4921-3BDD-45C4-B110-B8D6F55B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560336-D7B0-4E54-917B-006AF11A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7D2426-2B83-43B3-AB93-AE53DC69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0094E6-2E27-46D0-9517-74D09DD4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96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B5DD50-5582-4268-AB83-ED5BE852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AF5F71-C0EF-48A0-AA4E-61C8535F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B39E08-53DF-4D00-B30E-C0DEE309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B8BA1F-C297-4DF1-9212-60122D52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57ABCD3-02BC-4302-9470-90EAAB7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5B4DAD-7BD4-49AD-8805-179BF2A7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0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FC656-473F-4364-BD23-62A0687E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C604E1-B770-4481-BF4B-590548F87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936D92-317B-4FA6-A1ED-E1ABF892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C5761DE-2EE9-4F0B-9A60-6715EE593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8926008-8BDF-4AE7-95EC-C27F184D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3AFCD3-35C1-4EB5-B719-FEF05592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076D3B4-2CA0-4106-B8B7-111B77CE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F627186-29D3-4F4B-B489-530B5ED2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44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78AA73-3D4F-4C42-A05B-C6BEA768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02127E-4A8E-4127-B408-62066372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B9A6ACB-5326-4482-B300-C0665421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5740679-DE25-4FC1-ABF2-68D28FC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3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A0829BB-4F3C-49E1-8E30-9CBA197B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77D33D1-1544-4B41-8344-99E7BB59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8BB346-51E9-4C8B-A60A-084D0A7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8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822E90-B39F-4208-81CE-DE535790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7A0E9-4247-4BAA-9448-AF20D6DC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44A8EB8-EA02-4D21-8A48-49DB8DC9F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F23299-48A3-4764-B15C-23256BA2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2D7965-E2F2-414E-8F46-2CA5299D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D98C8C-16F9-46F8-AF76-8FAD35D0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40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93BDC-79D6-428D-80D1-C505BF4B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03340B8-DBFC-4F65-9825-F5AC69DDC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1F1399-67BE-4024-9266-68F695CF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597B61-0332-4542-9402-532D7C17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7E2F49-3392-4F12-AC23-04BF3C7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9CBA77-3D72-4690-9E9E-A00CCAD1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2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A566198-2FBF-48D6-AC33-7F61626A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085C746-ECA1-401B-BAA6-33FB3E3B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F2387B-5066-4BB5-8BFB-6967A1F3B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B8BA-3ACE-43DC-B66E-F905B83A5950}" type="datetimeFigureOut">
              <a:rPr lang="hu-HU" smtClean="0"/>
              <a:t>2023. 03. 11.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26F595-1D9A-467F-8761-AAF296677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C7E716-9FE9-472B-9F12-A38FA9912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1016-A21F-4546-BE84-7A60C0407F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87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nezhang.medium.com/difference-between-css-position-absolute-versus-relative-35f064384c6" TargetMode="External"/><Relationship Id="rId2" Type="http://schemas.openxmlformats.org/officeDocument/2006/relationships/hyperlink" Target="https://learncssgrid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Ábra 12">
            <a:extLst>
              <a:ext uri="{FF2B5EF4-FFF2-40B4-BE49-F238E27FC236}">
                <a16:creationId xmlns:a16="http://schemas.microsoft.com/office/drawing/2014/main" id="{BB7F7603-03FC-4EE6-9937-36A6EA2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205252" cy="686545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3192C99-074A-4BD9-BE1A-FF527FEC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3827"/>
            <a:ext cx="9144000" cy="965545"/>
          </a:xfrm>
        </p:spPr>
        <p:txBody>
          <a:bodyPr>
            <a:normAutofit/>
          </a:bodyPr>
          <a:lstStyle/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Webes Alapok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126F23-B532-44B3-90CB-FEBEAABB219B}"/>
              </a:ext>
            </a:extLst>
          </p:cNvPr>
          <p:cNvSpPr txBox="1"/>
          <p:nvPr/>
        </p:nvSpPr>
        <p:spPr>
          <a:xfrm>
            <a:off x="10560175" y="5558882"/>
            <a:ext cx="159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hu-H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hu-H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❤ </a:t>
            </a:r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endParaRPr lang="hu-HU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hu-H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D77A1857-75A7-4EF4-AC01-473F14A4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" name="Ábra 15">
            <a:extLst>
              <a:ext uri="{FF2B5EF4-FFF2-40B4-BE49-F238E27FC236}">
                <a16:creationId xmlns:a16="http://schemas.microsoft.com/office/drawing/2014/main" id="{3C988551-D3FC-468E-910B-BDA8C9097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2514" y="5979231"/>
            <a:ext cx="914347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8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D49B53-54DA-A83F-CCD8-F918685C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Layout</a:t>
            </a:r>
            <a:r>
              <a:rPr lang="hu-HU" dirty="0"/>
              <a:t> -ok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397716F-A7FA-2E39-65D9-57224FDD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839" y="1945941"/>
            <a:ext cx="5138108" cy="3781091"/>
          </a:xfr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02DF5676-B045-448B-E354-C08D28AC4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6055" y="1945941"/>
            <a:ext cx="5403342" cy="378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A8236-74A2-42B4-8D4E-A7E1AB69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Flexbox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7F13EC-35D5-4E49-BF90-8800255C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131"/>
            <a:ext cx="6745445" cy="3620657"/>
          </a:xfrm>
        </p:spPr>
        <p:txBody>
          <a:bodyPr/>
          <a:lstStyle/>
          <a:p>
            <a:r>
              <a:rPr lang="hu-HU" dirty="0"/>
              <a:t>1D-s </a:t>
            </a:r>
            <a:r>
              <a:rPr lang="hu-HU" dirty="0" err="1"/>
              <a:t>layout</a:t>
            </a:r>
            <a:endParaRPr lang="hu-HU" dirty="0"/>
          </a:p>
          <a:p>
            <a:r>
              <a:rPr lang="hu-HU" dirty="0"/>
              <a:t>Reszponzív elem méret</a:t>
            </a:r>
          </a:p>
          <a:p>
            <a:r>
              <a:rPr lang="hu-HU" dirty="0"/>
              <a:t>Számos elrendezési lehetőség</a:t>
            </a:r>
          </a:p>
          <a:p>
            <a:r>
              <a:rPr lang="hu-HU" dirty="0"/>
              <a:t>Tartalom központú</a:t>
            </a:r>
          </a:p>
          <a:p>
            <a:pPr lvl="1"/>
            <a:r>
              <a:rPr lang="hu-HU" dirty="0"/>
              <a:t>Gyakori felhasználás: </a:t>
            </a:r>
            <a:r>
              <a:rPr lang="hu-HU" dirty="0" err="1"/>
              <a:t>nav</a:t>
            </a:r>
            <a:r>
              <a:rPr lang="hu-HU" dirty="0"/>
              <a:t>-bar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1A9924-F6BC-407C-A4E9-C262ABD53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624"/>
          <a:stretch/>
        </p:blipFill>
        <p:spPr>
          <a:xfrm>
            <a:off x="838199" y="5299788"/>
            <a:ext cx="10767985" cy="9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9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42B6F0-AF78-46A7-A2D3-5FAECC23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Flexbox</a:t>
            </a:r>
            <a:r>
              <a:rPr lang="hu-HU" dirty="0"/>
              <a:t> használata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C360DC-ABC6-49A8-8C8D-50A84807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Flex</a:t>
            </a:r>
            <a:r>
              <a:rPr lang="hu-HU" dirty="0"/>
              <a:t> konténer</a:t>
            </a:r>
          </a:p>
          <a:p>
            <a:pPr lvl="1"/>
            <a:r>
              <a:rPr lang="hu-HU" dirty="0"/>
              <a:t>display</a:t>
            </a:r>
            <a:r>
              <a:rPr lang="en-US" dirty="0"/>
              <a:t>: </a:t>
            </a:r>
            <a:r>
              <a:rPr lang="en-US" dirty="0" err="1"/>
              <a:t>fl</a:t>
            </a:r>
            <a:r>
              <a:rPr lang="hu-HU" dirty="0"/>
              <a:t>e</a:t>
            </a:r>
            <a:r>
              <a:rPr lang="en-US" dirty="0"/>
              <a:t>x</a:t>
            </a:r>
            <a:endParaRPr lang="hu-HU" dirty="0"/>
          </a:p>
          <a:p>
            <a:pPr lvl="1"/>
            <a:r>
              <a:rPr lang="hu-HU" dirty="0" err="1"/>
              <a:t>justify-content</a:t>
            </a:r>
            <a:r>
              <a:rPr lang="hu-HU" dirty="0"/>
              <a:t> (main </a:t>
            </a:r>
            <a:r>
              <a:rPr lang="hu-HU" dirty="0" err="1"/>
              <a:t>axis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align</a:t>
            </a:r>
            <a:r>
              <a:rPr lang="en-US" dirty="0"/>
              <a:t>-items</a:t>
            </a:r>
            <a:r>
              <a:rPr lang="hu-HU" dirty="0"/>
              <a:t> (</a:t>
            </a:r>
            <a:r>
              <a:rPr lang="hu-HU" dirty="0" err="1"/>
              <a:t>cross</a:t>
            </a:r>
            <a:r>
              <a:rPr lang="hu-HU" dirty="0"/>
              <a:t> </a:t>
            </a:r>
            <a:r>
              <a:rPr lang="hu-HU" dirty="0" err="1"/>
              <a:t>axis</a:t>
            </a:r>
            <a:r>
              <a:rPr lang="en-US" dirty="0"/>
              <a:t>)</a:t>
            </a:r>
          </a:p>
          <a:p>
            <a:r>
              <a:rPr lang="en-US" dirty="0"/>
              <a:t>Flex </a:t>
            </a:r>
            <a:r>
              <a:rPr lang="en-US" dirty="0" err="1"/>
              <a:t>elmek</a:t>
            </a:r>
            <a:endParaRPr lang="hu-HU" dirty="0"/>
          </a:p>
          <a:p>
            <a:pPr lvl="1"/>
            <a:r>
              <a:rPr lang="hu-HU" dirty="0" err="1"/>
              <a:t>flex-grow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flex-shrink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flex-basis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C88E7DC-A002-474C-BB61-0230478FE1A6}"/>
              </a:ext>
            </a:extLst>
          </p:cNvPr>
          <p:cNvSpPr/>
          <p:nvPr/>
        </p:nvSpPr>
        <p:spPr>
          <a:xfrm>
            <a:off x="6103674" y="2174983"/>
            <a:ext cx="4009292" cy="75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76" name="Picture 4" descr="CSS Flexbox Tutorial: Learn About CSS Flex With Flexbox Examples">
            <a:extLst>
              <a:ext uri="{FF2B5EF4-FFF2-40B4-BE49-F238E27FC236}">
                <a16:creationId xmlns:a16="http://schemas.microsoft.com/office/drawing/2014/main" id="{A918569E-31AB-4D4A-B278-1935E47A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11" y="2363294"/>
            <a:ext cx="2473229" cy="38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 CSS Flexbox, why are there no &amp;quot;justify-items&amp;quot; and &amp;quot;justify-self&amp;quot;  properties? - Stack Overflow">
            <a:extLst>
              <a:ext uri="{FF2B5EF4-FFF2-40B4-BE49-F238E27FC236}">
                <a16:creationId xmlns:a16="http://schemas.microsoft.com/office/drawing/2014/main" id="{B49BE4DF-7082-EE1D-118F-DF606A362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10" y="662780"/>
            <a:ext cx="3718738" cy="15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86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28815-ACEC-4F53-8682-01893DF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Grid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501FD-39FF-42C0-8300-38E69DCC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2D </a:t>
            </a:r>
            <a:r>
              <a:rPr lang="hu-HU" dirty="0" err="1"/>
              <a:t>layout</a:t>
            </a:r>
            <a:endParaRPr lang="hu-HU" dirty="0"/>
          </a:p>
          <a:p>
            <a:endParaRPr lang="hu-HU" dirty="0"/>
          </a:p>
          <a:p>
            <a:r>
              <a:rPr lang="hu-HU" dirty="0"/>
              <a:t>Rácsvonalakon alapul</a:t>
            </a:r>
          </a:p>
          <a:p>
            <a:endParaRPr lang="hu-HU" dirty="0"/>
          </a:p>
          <a:p>
            <a:r>
              <a:rPr lang="hu-HU" dirty="0" err="1"/>
              <a:t>Layout</a:t>
            </a:r>
            <a:r>
              <a:rPr lang="hu-HU" dirty="0"/>
              <a:t> központú</a:t>
            </a:r>
          </a:p>
          <a:p>
            <a:endParaRPr lang="hu-HU" dirty="0"/>
          </a:p>
          <a:p>
            <a:r>
              <a:rPr lang="hu-HU" dirty="0"/>
              <a:t>Keret kialakítására alkalmas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3A0208-3388-4BCE-9CC0-AE2E909D4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25" y="1825625"/>
            <a:ext cx="5335750" cy="36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4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052F4-3A90-4F04-BC93-E5A7155F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Grid</a:t>
            </a:r>
            <a:r>
              <a:rPr lang="hu-HU" dirty="0"/>
              <a:t> struktúra</a:t>
            </a:r>
          </a:p>
        </p:txBody>
      </p:sp>
      <p:pic>
        <p:nvPicPr>
          <p:cNvPr id="4098" name="Picture 2" descr="The CSS Grid Enchiridion. Developer Handbook to CSS Grid | by Stephen Koo |  Stephen Koo | Medium">
            <a:extLst>
              <a:ext uri="{FF2B5EF4-FFF2-40B4-BE49-F238E27FC236}">
                <a16:creationId xmlns:a16="http://schemas.microsoft.com/office/drawing/2014/main" id="{CC667A61-2E6A-456A-8A1E-0CBA9ECB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70" y="1454516"/>
            <a:ext cx="6656659" cy="48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69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8DC27-60E7-4DCF-BA57-A390B5C5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Grid</a:t>
            </a:r>
            <a:r>
              <a:rPr lang="hu-HU" dirty="0"/>
              <a:t>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04CAE5-8975-4B6B-AD6C-D7239033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875" y="1583029"/>
            <a:ext cx="9052249" cy="259339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hu-H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1fr</a:t>
            </a: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366402-DD54-406B-9AD4-3F90E5529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" r="1724"/>
          <a:stretch/>
        </p:blipFill>
        <p:spPr>
          <a:xfrm>
            <a:off x="3023118" y="4176422"/>
            <a:ext cx="6251298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2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8DC27-60E7-4DCF-BA57-A390B5C5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CSS keretrendszerek</a:t>
            </a:r>
          </a:p>
        </p:txBody>
      </p:sp>
      <p:pic>
        <p:nvPicPr>
          <p:cNvPr id="1026" name="Picture 2" descr="Bootstrap 5 Tutorial - An Ultimate Guide for Beginners">
            <a:extLst>
              <a:ext uri="{FF2B5EF4-FFF2-40B4-BE49-F238E27FC236}">
                <a16:creationId xmlns:a16="http://schemas.microsoft.com/office/drawing/2014/main" id="{11346480-0160-CCE3-39F0-391A8C6A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8" y="1902537"/>
            <a:ext cx="6059499" cy="226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t with your first Tailwind CSS Project - DEV Community">
            <a:extLst>
              <a:ext uri="{FF2B5EF4-FFF2-40B4-BE49-F238E27FC236}">
                <a16:creationId xmlns:a16="http://schemas.microsoft.com/office/drawing/2014/main" id="{462D588D-5EFF-7390-0C7C-71D1125C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97" y="1661583"/>
            <a:ext cx="5028543" cy="281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chakra-ui/chakra-ui: ⚡️ Simple, Modular &amp; Accessible UI Components  for your React Applications">
            <a:extLst>
              <a:ext uri="{FF2B5EF4-FFF2-40B4-BE49-F238E27FC236}">
                <a16:creationId xmlns:a16="http://schemas.microsoft.com/office/drawing/2014/main" id="{A07748FD-18C2-5271-7CFE-DB6B7BABF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84" y="4741505"/>
            <a:ext cx="5151087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49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7D05EC-F790-46BD-A8BA-5F6C85E5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7C6136-0E3B-4630-A229-9FFC03DF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Interaktív weboldalak</a:t>
            </a:r>
          </a:p>
          <a:p>
            <a:endParaRPr lang="hu-HU" dirty="0"/>
          </a:p>
          <a:p>
            <a:r>
              <a:rPr lang="hu-HU" dirty="0"/>
              <a:t>Böngésző futtatja</a:t>
            </a:r>
          </a:p>
          <a:p>
            <a:pPr lvl="1"/>
            <a:endParaRPr lang="hu-HU" dirty="0"/>
          </a:p>
          <a:p>
            <a:r>
              <a:rPr lang="hu-HU" dirty="0"/>
              <a:t>HTML elemek kezelése</a:t>
            </a:r>
          </a:p>
          <a:p>
            <a:endParaRPr lang="hu-HU" dirty="0"/>
          </a:p>
          <a:p>
            <a:r>
              <a:rPr lang="hu-HU" dirty="0"/>
              <a:t>Leggyakrabban használt programozási nyelv</a:t>
            </a:r>
            <a:r>
              <a:rPr lang="en-US" dirty="0"/>
              <a:t> 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431B0-3F94-4455-A3D6-4242F8F7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45" y="1822816"/>
            <a:ext cx="3212367" cy="32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9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3FA2A-4DBB-44EB-9DD1-88D87995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 DOM manipuláció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37E7C0-5572-4DE1-9A78-F8669101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62600" cy="4351338"/>
          </a:xfrm>
        </p:spPr>
        <p:txBody>
          <a:bodyPr/>
          <a:lstStyle/>
          <a:p>
            <a:r>
              <a:rPr lang="hu-HU" dirty="0"/>
              <a:t>Hivatkozás HTML elemekre</a:t>
            </a:r>
          </a:p>
          <a:p>
            <a:pPr lvl="1"/>
            <a:r>
              <a:rPr lang="hu-HU" dirty="0" err="1"/>
              <a:t>document.getElementById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CSS osztályok szerkesztése</a:t>
            </a:r>
          </a:p>
          <a:p>
            <a:pPr lvl="1"/>
            <a:r>
              <a:rPr lang="hu-HU" dirty="0" err="1"/>
              <a:t>classList</a:t>
            </a:r>
            <a:r>
              <a:rPr lang="hu-HU" dirty="0"/>
              <a:t> (add, </a:t>
            </a:r>
            <a:r>
              <a:rPr lang="hu-HU" dirty="0" err="1"/>
              <a:t>remove</a:t>
            </a:r>
            <a:r>
              <a:rPr lang="hu-HU" dirty="0"/>
              <a:t>, </a:t>
            </a:r>
            <a:r>
              <a:rPr lang="hu-HU" dirty="0" err="1"/>
              <a:t>toggle</a:t>
            </a:r>
            <a:r>
              <a:rPr lang="hu-HU" dirty="0"/>
              <a:t>)</a:t>
            </a:r>
            <a:endParaRPr lang="en-US" dirty="0"/>
          </a:p>
          <a:p>
            <a:pPr lvl="1"/>
            <a:endParaRPr lang="en-US" dirty="0"/>
          </a:p>
          <a:p>
            <a:r>
              <a:rPr lang="hu-HU" dirty="0"/>
              <a:t>Események kezelése</a:t>
            </a:r>
            <a:endParaRPr lang="en-US" dirty="0"/>
          </a:p>
          <a:p>
            <a:pPr lvl="1"/>
            <a:r>
              <a:rPr lang="en-US" dirty="0" err="1"/>
              <a:t>onClick</a:t>
            </a:r>
            <a:endParaRPr lang="en-US" dirty="0"/>
          </a:p>
          <a:p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5EB20FF-BFD8-4878-9DEC-059A48026387}"/>
              </a:ext>
            </a:extLst>
          </p:cNvPr>
          <p:cNvSpPr txBox="1"/>
          <p:nvPr/>
        </p:nvSpPr>
        <p:spPr>
          <a:xfrm>
            <a:off x="6441831" y="1934308"/>
            <a:ext cx="5562600" cy="24622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changeColor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hu-HU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highlight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81531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3DBF3-1B7F-4655-832C-BB369271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Demo</a:t>
            </a:r>
            <a:endParaRPr lang="hu-HU" dirty="0"/>
          </a:p>
        </p:txBody>
      </p:sp>
      <p:pic>
        <p:nvPicPr>
          <p:cNvPr id="4098" name="Picture 2" descr="Silicon Valley is a good example of what proper satire can accomplish -  Polygon">
            <a:extLst>
              <a:ext uri="{FF2B5EF4-FFF2-40B4-BE49-F238E27FC236}">
                <a16:creationId xmlns:a16="http://schemas.microsoft.com/office/drawing/2014/main" id="{284BA566-CD39-4F89-AAC1-71B9D241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212" y="1740953"/>
            <a:ext cx="6027575" cy="45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53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53C76-70D9-4AC1-9DF9-692B6283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szó?</a:t>
            </a:r>
          </a:p>
        </p:txBody>
      </p:sp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7B7CF775-DC98-42E8-A4E5-6D7B4EDB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167" y="1967008"/>
            <a:ext cx="255166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34DB65-C155-4FFB-90A8-F7A252A8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67" y="1967008"/>
            <a:ext cx="2548315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4F990E4-F5C9-44B9-BCE5-14823C56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518" y="1967008"/>
            <a:ext cx="254833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44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3401B6-800B-4DAF-9245-3FE95AF7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Merre tovább</a:t>
            </a:r>
            <a:r>
              <a:rPr lang="en-US" dirty="0"/>
              <a:t>?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741544-F130-45BF-B6C2-24AEC97A67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38" y="1664619"/>
            <a:ext cx="1730666" cy="163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8FD5D8-A2D1-44C6-8163-255805B6F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566" y="5180385"/>
            <a:ext cx="5003853" cy="10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ship.io swag">
            <a:extLst>
              <a:ext uri="{FF2B5EF4-FFF2-40B4-BE49-F238E27FC236}">
                <a16:creationId xmlns:a16="http://schemas.microsoft.com/office/drawing/2014/main" id="{C9DD4573-A4C3-413D-A5F0-F255FD991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16" y="483489"/>
            <a:ext cx="2324785" cy="2362260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Ábra 2">
            <a:extLst>
              <a:ext uri="{FF2B5EF4-FFF2-40B4-BE49-F238E27FC236}">
                <a16:creationId xmlns:a16="http://schemas.microsoft.com/office/drawing/2014/main" id="{3B03CDEA-AEF6-EF05-5F71-C6E113E6F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9743" y="2173402"/>
            <a:ext cx="3552514" cy="25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39AE8B-A5BF-4317-A0C1-F54793FA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Forr</a:t>
            </a:r>
            <a:r>
              <a:rPr lang="hu-HU" dirty="0"/>
              <a:t>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BDE363-55D9-48F1-9E49-84E3EDCBE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3862" cy="4351338"/>
          </a:xfrm>
        </p:spPr>
        <p:txBody>
          <a:bodyPr/>
          <a:lstStyle/>
          <a:p>
            <a:r>
              <a:rPr lang="hu-HU" dirty="0">
                <a:solidFill>
                  <a:srgbClr val="F15A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https://fireship.io/</a:t>
            </a:r>
          </a:p>
          <a:p>
            <a:r>
              <a:rPr lang="hu-HU" dirty="0">
                <a:solidFill>
                  <a:srgbClr val="F15A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</a:p>
          <a:p>
            <a:r>
              <a:rPr lang="hu-HU" dirty="0">
                <a:solidFill>
                  <a:srgbClr val="F15A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https://developer.mozilla.org/en-US/docs/Learn</a:t>
            </a:r>
          </a:p>
          <a:p>
            <a:r>
              <a:rPr lang="hu-HU" dirty="0">
                <a:solidFill>
                  <a:srgbClr val="F15A2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https://learncssgrid.com/</a:t>
            </a:r>
            <a:endParaRPr lang="hu-HU" dirty="0">
              <a:solidFill>
                <a:srgbClr val="F15A29"/>
              </a:solidFill>
            </a:endParaRPr>
          </a:p>
          <a:p>
            <a:r>
              <a:rPr lang="hu-HU" dirty="0">
                <a:solidFill>
                  <a:srgbClr val="F15A2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https://leannezhang.medium.com/difference-between-css-position-absolute-versus-relative-35f064384c6</a:t>
            </a:r>
            <a:endParaRPr lang="hu-HU" dirty="0">
              <a:solidFill>
                <a:srgbClr val="F15A29"/>
              </a:solidFill>
            </a:endParaRPr>
          </a:p>
          <a:p>
            <a:endParaRPr lang="hu-HU" dirty="0">
              <a:solidFill>
                <a:srgbClr val="F15A29"/>
              </a:solidFill>
            </a:endParaRPr>
          </a:p>
          <a:p>
            <a:endParaRPr lang="hu-HU" dirty="0">
              <a:solidFill>
                <a:srgbClr val="F15A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8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Ábra 12">
            <a:extLst>
              <a:ext uri="{FF2B5EF4-FFF2-40B4-BE49-F238E27FC236}">
                <a16:creationId xmlns:a16="http://schemas.microsoft.com/office/drawing/2014/main" id="{BB7F7603-03FC-4EE6-9937-36A6EA2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205252" cy="686545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3192C99-074A-4BD9-BE1A-FF527FEC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5168"/>
            <a:ext cx="9144000" cy="965545"/>
          </a:xfrm>
        </p:spPr>
        <p:txBody>
          <a:bodyPr>
            <a:normAutofit/>
          </a:bodyPr>
          <a:lstStyle/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Köszönöm a figyelmet!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F6DEAE-B774-45AF-BDC5-37ADDD33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65" y="3773563"/>
            <a:ext cx="9144000" cy="2608576"/>
          </a:xfrm>
        </p:spPr>
        <p:txBody>
          <a:bodyPr>
            <a:norm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</a:t>
            </a:r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 tanfolyam – 03.16 18:00 – 20:00 (SCH 102)</a:t>
            </a:r>
          </a:p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Boot – 03.14 18:00 – 20:00 (SCH 103 és Online)</a:t>
            </a:r>
          </a:p>
          <a:p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Várunk Titeket </a:t>
            </a:r>
            <a:r>
              <a:rPr lang="hu-HU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gyűléseinken!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Csütörtök 20:00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Sch</a:t>
            </a:r>
            <a:r>
              <a:rPr lang="hu-HU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önherz</a:t>
            </a:r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1319</a:t>
            </a:r>
          </a:p>
          <a:p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hu-H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8126F23-B532-44B3-90CB-FEBEAABB219B}"/>
              </a:ext>
            </a:extLst>
          </p:cNvPr>
          <p:cNvSpPr txBox="1"/>
          <p:nvPr/>
        </p:nvSpPr>
        <p:spPr>
          <a:xfrm>
            <a:off x="10560175" y="5558882"/>
            <a:ext cx="1599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Made</a:t>
            </a:r>
            <a:r>
              <a:rPr lang="hu-H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hu-H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❤ </a:t>
            </a:r>
            <a:r>
              <a:rPr lang="hu-H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</a:t>
            </a:r>
            <a:endParaRPr lang="hu-HU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hu-H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D77A1857-75A7-4EF4-AC01-473F14A4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6" name="Ábra 15">
            <a:extLst>
              <a:ext uri="{FF2B5EF4-FFF2-40B4-BE49-F238E27FC236}">
                <a16:creationId xmlns:a16="http://schemas.microsoft.com/office/drawing/2014/main" id="{3C988551-D3FC-468E-910B-BDA8C9097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2514" y="5979231"/>
            <a:ext cx="914347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8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C3A3A-79E3-4D95-B6BA-5E62B7D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808785" cy="1325563"/>
          </a:xfrm>
        </p:spPr>
        <p:txBody>
          <a:bodyPr>
            <a:normAutofit fontScale="90000"/>
          </a:bodyPr>
          <a:lstStyle/>
          <a:p>
            <a:r>
              <a:rPr lang="hu-HU" sz="4800" b="1" dirty="0">
                <a:solidFill>
                  <a:schemeClr val="bg1"/>
                </a:solidFill>
                <a:uFill>
                  <a:solidFill>
                    <a:srgbClr val="F15A29"/>
                  </a:solidFill>
                </a:u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Egy weboldal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87BC-D502-45D2-A91A-21890743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448" cy="4351338"/>
          </a:xfrm>
        </p:spPr>
        <p:txBody>
          <a:bodyPr>
            <a:normAutofit/>
          </a:bodyPr>
          <a:lstStyle/>
          <a:p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512F3C30-E965-A76C-525C-1D412AF02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1785" y="2490642"/>
            <a:ext cx="5248274" cy="436735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61A16094-E86B-4845-DBCE-E40B7B83B335}"/>
              </a:ext>
            </a:extLst>
          </p:cNvPr>
          <p:cNvSpPr txBox="1"/>
          <p:nvPr/>
        </p:nvSpPr>
        <p:spPr>
          <a:xfrm rot="502725">
            <a:off x="5943599" y="1865746"/>
            <a:ext cx="6154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Nézzünk meg pár példát!</a:t>
            </a:r>
          </a:p>
        </p:txBody>
      </p:sp>
    </p:spTree>
    <p:extLst>
      <p:ext uri="{BB962C8B-B14F-4D97-AF65-F5344CB8AC3E}">
        <p14:creationId xmlns:p14="http://schemas.microsoft.com/office/powerpoint/2010/main" val="336773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C3A3A-79E3-4D95-B6BA-5E62B7D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902569" cy="1325563"/>
          </a:xfrm>
        </p:spPr>
        <p:txBody>
          <a:bodyPr>
            <a:normAutofit fontScale="90000"/>
          </a:bodyPr>
          <a:lstStyle/>
          <a:p>
            <a:r>
              <a:rPr lang="hu-HU" sz="4800" b="1" dirty="0">
                <a:solidFill>
                  <a:schemeClr val="bg1"/>
                </a:solidFill>
                <a:uFill>
                  <a:solidFill>
                    <a:srgbClr val="F15A29"/>
                  </a:solidFill>
                </a:u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Egy weboldal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87BC-D502-45D2-A91A-21890743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448" cy="4351338"/>
          </a:xfrm>
        </p:spPr>
        <p:txBody>
          <a:bodyPr>
            <a:normAutofit/>
          </a:bodyPr>
          <a:lstStyle/>
          <a:p>
            <a:r>
              <a:rPr lang="hu-HU" dirty="0" err="1"/>
              <a:t>Navbar</a:t>
            </a:r>
            <a:endParaRPr lang="hu-HU" dirty="0"/>
          </a:p>
          <a:p>
            <a:pPr lvl="1"/>
            <a:r>
              <a:rPr lang="hu-HU" dirty="0"/>
              <a:t>Mobilra külön</a:t>
            </a:r>
          </a:p>
          <a:p>
            <a:r>
              <a:rPr lang="hu-HU" dirty="0" err="1"/>
              <a:t>Content</a:t>
            </a:r>
            <a:endParaRPr lang="hu-HU" dirty="0"/>
          </a:p>
          <a:p>
            <a:pPr lvl="1"/>
            <a:r>
              <a:rPr lang="hu-HU" dirty="0"/>
              <a:t>Szekciókra bontva</a:t>
            </a:r>
          </a:p>
          <a:p>
            <a:r>
              <a:rPr lang="hu-HU" dirty="0" err="1"/>
              <a:t>Footer</a:t>
            </a:r>
            <a:endParaRPr lang="hu-HU" dirty="0"/>
          </a:p>
          <a:p>
            <a:pPr lvl="1"/>
            <a:r>
              <a:rPr lang="hu-HU" dirty="0"/>
              <a:t>Kapcsolat, </a:t>
            </a:r>
            <a:r>
              <a:rPr lang="hu-HU" dirty="0" err="1"/>
              <a:t>Social</a:t>
            </a:r>
            <a:r>
              <a:rPr lang="hu-HU" dirty="0"/>
              <a:t> linkek, </a:t>
            </a:r>
            <a:r>
              <a:rPr lang="hu-HU" dirty="0" err="1"/>
              <a:t>legal</a:t>
            </a:r>
            <a:r>
              <a:rPr lang="hu-HU" dirty="0"/>
              <a:t> </a:t>
            </a:r>
            <a:r>
              <a:rPr lang="hu-HU" dirty="0" err="1"/>
              <a:t>stuff</a:t>
            </a:r>
            <a:r>
              <a:rPr lang="hu-HU" dirty="0"/>
              <a:t>, impresszum, linkgyűjtemény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AutoShape 4" descr="Anatomy of a Website - Jacob Martella Web Development">
            <a:extLst>
              <a:ext uri="{FF2B5EF4-FFF2-40B4-BE49-F238E27FC236}">
                <a16:creationId xmlns:a16="http://schemas.microsoft.com/office/drawing/2014/main" id="{180908AD-96EF-849B-BDE9-BD8D52B3A0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6754"/>
            <a:ext cx="2004646" cy="20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967471F-DCBA-9C20-969E-6D48653F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163" y="1043354"/>
            <a:ext cx="3685637" cy="47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0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C3A3A-79E3-4D95-B6BA-5E62B7D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745448" cy="1325563"/>
          </a:xfrm>
        </p:spPr>
        <p:txBody>
          <a:bodyPr>
            <a:normAutofit/>
          </a:bodyPr>
          <a:lstStyle/>
          <a:p>
            <a:r>
              <a:rPr lang="hu-HU" sz="4800" dirty="0">
                <a:uFill>
                  <a:solidFill>
                    <a:srgbClr val="F15A29"/>
                  </a:solidFill>
                </a:uFill>
              </a:rPr>
              <a:t>HTML és CSS</a:t>
            </a:r>
            <a:endParaRPr lang="hu-HU" sz="4800" b="1" dirty="0">
              <a:solidFill>
                <a:schemeClr val="bg1"/>
              </a:solidFill>
              <a:uFill>
                <a:solidFill>
                  <a:srgbClr val="F15A29"/>
                </a:solidFill>
              </a:u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87BC-D502-45D2-A91A-21890743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4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HTML</a:t>
            </a:r>
          </a:p>
          <a:p>
            <a:r>
              <a:rPr lang="hu-HU" dirty="0"/>
              <a:t>Struktúra és tartalom</a:t>
            </a:r>
          </a:p>
          <a:p>
            <a:r>
              <a:rPr lang="hu-HU" dirty="0"/>
              <a:t>Alapelemei a </a:t>
            </a:r>
            <a:r>
              <a:rPr lang="en-US" dirty="0">
                <a:solidFill>
                  <a:srgbClr val="F15A29"/>
                </a:solidFill>
              </a:rPr>
              <a:t>tag</a:t>
            </a:r>
            <a:r>
              <a:rPr lang="en-US" dirty="0"/>
              <a:t>-ek</a:t>
            </a:r>
          </a:p>
          <a:p>
            <a:pPr lvl="1"/>
            <a:r>
              <a:rPr lang="hu-HU" dirty="0"/>
              <a:t>Tartalmazhat szöveget</a:t>
            </a:r>
          </a:p>
          <a:p>
            <a:pPr lvl="1"/>
            <a:r>
              <a:rPr lang="hu-HU" dirty="0">
                <a:solidFill>
                  <a:srgbClr val="F15A29"/>
                </a:solidFill>
              </a:rPr>
              <a:t>De másik tag-</a:t>
            </a:r>
            <a:r>
              <a:rPr lang="hu-HU" dirty="0" err="1">
                <a:solidFill>
                  <a:srgbClr val="F15A29"/>
                </a:solidFill>
              </a:rPr>
              <a:t>eket</a:t>
            </a:r>
            <a:r>
              <a:rPr lang="hu-HU" dirty="0">
                <a:solidFill>
                  <a:srgbClr val="F15A29"/>
                </a:solidFill>
              </a:rPr>
              <a:t> is!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r>
              <a:rPr lang="hu-HU" dirty="0"/>
              <a:t>Kinézet meghatározása</a:t>
            </a:r>
          </a:p>
          <a:p>
            <a:r>
              <a:rPr lang="hu-HU" dirty="0" err="1"/>
              <a:t>Rule</a:t>
            </a:r>
            <a:r>
              <a:rPr lang="hu-HU" dirty="0"/>
              <a:t> – </a:t>
            </a:r>
            <a:r>
              <a:rPr lang="hu-HU" dirty="0" err="1"/>
              <a:t>selector</a:t>
            </a:r>
            <a:r>
              <a:rPr lang="hu-HU" dirty="0"/>
              <a:t> </a:t>
            </a:r>
            <a:r>
              <a:rPr lang="en-US" dirty="0"/>
              <a:t>+ properties 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04CC9A17-5693-C2F5-91A3-15F0E352B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0" y="1684002"/>
            <a:ext cx="552674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3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AC3A3A-79E3-4D95-B6BA-5E62B7D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6137029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chemeClr val="bg1"/>
                </a:solidFill>
                <a:uFill>
                  <a:solidFill>
                    <a:srgbClr val="F15A29"/>
                  </a:solidFill>
                </a:u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Elemek elhelyezése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CA87BC-D502-45D2-A91A-21890743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448" cy="4351338"/>
          </a:xfrm>
        </p:spPr>
        <p:txBody>
          <a:bodyPr>
            <a:normAutofit/>
          </a:bodyPr>
          <a:lstStyle/>
          <a:p>
            <a:r>
              <a:rPr lang="hu-HU" dirty="0"/>
              <a:t>Nagy kihívás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hu-HU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Kerüljenek oda a dolgok, ahova akarom</a:t>
            </a:r>
          </a:p>
          <a:p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Megoldások</a:t>
            </a:r>
          </a:p>
          <a:p>
            <a:pPr lvl="1"/>
            <a:r>
              <a:rPr lang="hu-HU" dirty="0" err="1"/>
              <a:t>Box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/>
              <a:t>Dokumentum folyam </a:t>
            </a:r>
          </a:p>
          <a:p>
            <a:pPr lvl="1"/>
            <a:r>
              <a:rPr lang="hu-HU" dirty="0" err="1"/>
              <a:t>Spacing</a:t>
            </a:r>
            <a:endParaRPr lang="hu-HU" dirty="0"/>
          </a:p>
          <a:p>
            <a:pPr lvl="1"/>
            <a:r>
              <a:rPr lang="hu-HU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Positioning</a:t>
            </a:r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lvl="1"/>
            <a:r>
              <a:rPr lang="hu-HU" dirty="0" err="1"/>
              <a:t>Layout</a:t>
            </a:r>
            <a:r>
              <a:rPr lang="hu-HU" dirty="0"/>
              <a:t>-ok használata</a:t>
            </a:r>
            <a:endParaRPr lang="hu-HU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Ábra 5">
            <a:extLst>
              <a:ext uri="{FF2B5EF4-FFF2-40B4-BE49-F238E27FC236}">
                <a16:creationId xmlns:a16="http://schemas.microsoft.com/office/drawing/2014/main" id="{2E19DB74-6806-F55E-838E-021FE4D4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8303" y="2087563"/>
            <a:ext cx="4262888" cy="24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88BEB-D1B8-41F9-8110-DC1B4D8F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Box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BAF03-E341-4130-B529-D3E26D4B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/>
          </a:bodyPr>
          <a:lstStyle/>
          <a:p>
            <a:r>
              <a:rPr lang="hu-HU" dirty="0"/>
              <a:t>Dobozok részei</a:t>
            </a:r>
          </a:p>
          <a:p>
            <a:pPr lvl="1"/>
            <a:r>
              <a:rPr lang="hu-HU" dirty="0"/>
              <a:t>margin, </a:t>
            </a:r>
            <a:r>
              <a:rPr lang="hu-HU" dirty="0" err="1"/>
              <a:t>border</a:t>
            </a:r>
            <a:r>
              <a:rPr lang="hu-HU" dirty="0"/>
              <a:t>, </a:t>
            </a:r>
            <a:r>
              <a:rPr lang="hu-HU" dirty="0" err="1"/>
              <a:t>padding</a:t>
            </a:r>
            <a:r>
              <a:rPr lang="hu-HU" dirty="0"/>
              <a:t>, </a:t>
            </a:r>
            <a:r>
              <a:rPr lang="hu-HU" dirty="0" err="1"/>
              <a:t>content</a:t>
            </a:r>
            <a:endParaRPr lang="hu-HU" dirty="0"/>
          </a:p>
          <a:p>
            <a:r>
              <a:rPr lang="hu-HU" dirty="0"/>
              <a:t>Minden oldalra külön</a:t>
            </a:r>
          </a:p>
          <a:p>
            <a:r>
              <a:rPr lang="hu-HU" dirty="0" err="1"/>
              <a:t>Box-sizing</a:t>
            </a:r>
            <a:endParaRPr lang="hu-HU" dirty="0"/>
          </a:p>
          <a:p>
            <a:pPr lvl="1"/>
            <a:r>
              <a:rPr lang="hu-HU" dirty="0" err="1"/>
              <a:t>content-box</a:t>
            </a:r>
            <a:endParaRPr lang="hu-HU" dirty="0"/>
          </a:p>
          <a:p>
            <a:pPr lvl="1"/>
            <a:r>
              <a:rPr lang="hu-HU" dirty="0" err="1"/>
              <a:t>border-box</a:t>
            </a:r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Margin </a:t>
            </a:r>
            <a:r>
              <a:rPr lang="hu-HU" dirty="0" err="1"/>
              <a:t>collapse</a:t>
            </a:r>
            <a:r>
              <a:rPr lang="hu-HU" dirty="0"/>
              <a:t> </a:t>
            </a:r>
          </a:p>
          <a:p>
            <a:pPr lvl="1"/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 descr="Layouts">
            <a:extLst>
              <a:ext uri="{FF2B5EF4-FFF2-40B4-BE49-F238E27FC236}">
                <a16:creationId xmlns:a16="http://schemas.microsoft.com/office/drawing/2014/main" id="{34806A7C-A97C-4810-9D8A-83F7300FE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77" y="1826743"/>
            <a:ext cx="5636602" cy="436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5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D63231-034F-4653-A267-AD45DAB7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Dokumentum folyam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3FD183-BCF4-4662-8386-4D324EFD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Doboz alakú elemek</a:t>
            </a:r>
          </a:p>
          <a:p>
            <a:r>
              <a:rPr lang="en-US" dirty="0"/>
              <a:t>D</a:t>
            </a:r>
            <a:r>
              <a:rPr lang="hu-HU" dirty="0" err="1"/>
              <a:t>isplay</a:t>
            </a:r>
            <a:endParaRPr lang="hu-HU" dirty="0"/>
          </a:p>
          <a:p>
            <a:pPr lvl="1"/>
            <a:r>
              <a:rPr lang="hu-HU" dirty="0" err="1"/>
              <a:t>inline</a:t>
            </a:r>
            <a:r>
              <a:rPr lang="hu-HU" dirty="0"/>
              <a:t> – </a:t>
            </a:r>
            <a:r>
              <a:rPr lang="en-US" dirty="0" err="1"/>
              <a:t>tartalom</a:t>
            </a:r>
            <a:r>
              <a:rPr lang="hu-HU" dirty="0"/>
              <a:t> alapján</a:t>
            </a:r>
          </a:p>
          <a:p>
            <a:pPr lvl="1"/>
            <a:r>
              <a:rPr lang="hu-HU" dirty="0" err="1"/>
              <a:t>block</a:t>
            </a:r>
            <a:r>
              <a:rPr lang="hu-HU" dirty="0"/>
              <a:t> – egész sor</a:t>
            </a:r>
          </a:p>
          <a:p>
            <a:pPr lvl="1"/>
            <a:r>
              <a:rPr lang="hu-HU" sz="1800" i="1" dirty="0" err="1"/>
              <a:t>inline-block</a:t>
            </a:r>
            <a:r>
              <a:rPr lang="hu-HU" sz="1800" i="1" dirty="0"/>
              <a:t> – vegyes</a:t>
            </a:r>
          </a:p>
          <a:p>
            <a:r>
              <a:rPr lang="hu-HU" dirty="0" err="1"/>
              <a:t>Normal</a:t>
            </a:r>
            <a:r>
              <a:rPr lang="hu-HU" dirty="0"/>
              <a:t> működése</a:t>
            </a:r>
          </a:p>
          <a:p>
            <a:pPr lvl="1"/>
            <a:r>
              <a:rPr lang="hu-HU" dirty="0"/>
              <a:t>Fentről lefelé</a:t>
            </a:r>
          </a:p>
          <a:p>
            <a:pPr lvl="1"/>
            <a:r>
              <a:rPr lang="hu-HU" dirty="0"/>
              <a:t>Balról jobbra</a:t>
            </a:r>
          </a:p>
          <a:p>
            <a:r>
              <a:rPr lang="hu-HU" dirty="0"/>
              <a:t>Módosítás</a:t>
            </a:r>
          </a:p>
          <a:p>
            <a:pPr lvl="1"/>
            <a:r>
              <a:rPr lang="hu-HU" dirty="0" err="1"/>
              <a:t>Float</a:t>
            </a:r>
            <a:endParaRPr lang="hu-HU" dirty="0"/>
          </a:p>
          <a:p>
            <a:pPr lvl="1"/>
            <a:r>
              <a:rPr lang="hu-HU" dirty="0" err="1"/>
              <a:t>Position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BFBCBC9-C868-4489-A67E-B81AE6BF4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11" y="1148862"/>
            <a:ext cx="5239121" cy="52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6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59825-49E3-47C8-BEFD-72533342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557540-787D-4F63-B8D4-55DF8D4E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lnSpcReduction="10000"/>
          </a:bodyPr>
          <a:lstStyle/>
          <a:p>
            <a:r>
              <a:rPr lang="hu-HU" sz="3200" dirty="0" err="1"/>
              <a:t>Static</a:t>
            </a:r>
            <a:r>
              <a:rPr lang="hu-HU" sz="3200" dirty="0"/>
              <a:t> </a:t>
            </a:r>
          </a:p>
          <a:p>
            <a:pPr lvl="1"/>
            <a:r>
              <a:rPr lang="hu-HU" sz="2800" dirty="0"/>
              <a:t>Elem a dokumentum folyamban marad</a:t>
            </a:r>
          </a:p>
          <a:p>
            <a:r>
              <a:rPr lang="hu-HU" sz="3200" dirty="0" err="1"/>
              <a:t>Relative</a:t>
            </a:r>
            <a:endParaRPr lang="hu-HU" sz="3200" dirty="0"/>
          </a:p>
          <a:p>
            <a:pPr lvl="1"/>
            <a:r>
              <a:rPr lang="hu-HU" sz="2800" dirty="0"/>
              <a:t>Az eredeti helyhez képest</a:t>
            </a:r>
          </a:p>
          <a:p>
            <a:r>
              <a:rPr lang="hu-HU" sz="3200" dirty="0" err="1"/>
              <a:t>Absolute</a:t>
            </a:r>
            <a:endParaRPr lang="hu-HU" sz="3200" dirty="0"/>
          </a:p>
          <a:p>
            <a:pPr lvl="1"/>
            <a:r>
              <a:rPr lang="hu-HU" sz="2800" dirty="0"/>
              <a:t>Pozícionált őshöz képest</a:t>
            </a:r>
          </a:p>
          <a:p>
            <a:r>
              <a:rPr lang="hu-HU" sz="3200" dirty="0"/>
              <a:t>Fixed</a:t>
            </a:r>
          </a:p>
          <a:p>
            <a:pPr lvl="1"/>
            <a:r>
              <a:rPr lang="hu-HU" sz="2800" dirty="0"/>
              <a:t>Az oldalhoz képest</a:t>
            </a:r>
          </a:p>
        </p:txBody>
      </p:sp>
      <p:pic>
        <p:nvPicPr>
          <p:cNvPr id="3074" name="Picture 2" descr="CSS Position">
            <a:extLst>
              <a:ext uri="{FF2B5EF4-FFF2-40B4-BE49-F238E27FC236}">
                <a16:creationId xmlns:a16="http://schemas.microsoft.com/office/drawing/2014/main" id="{F9D2CCF6-96AC-443C-A358-08499C0F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97" y="1762590"/>
            <a:ext cx="5143332" cy="33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7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E7CEC598D66684089314E6FE3087335" ma:contentTypeVersion="12" ma:contentTypeDescription="Új dokumentum létrehozása." ma:contentTypeScope="" ma:versionID="38c0522b92e34b34f750fbc8d59e879a">
  <xsd:schema xmlns:xsd="http://www.w3.org/2001/XMLSchema" xmlns:xs="http://www.w3.org/2001/XMLSchema" xmlns:p="http://schemas.microsoft.com/office/2006/metadata/properties" xmlns:ns3="163e5c96-4f0e-4163-9672-a49795b2ebcb" xmlns:ns4="5b324d82-6e81-4a9f-b3d0-d17dc8dc7cf0" targetNamespace="http://schemas.microsoft.com/office/2006/metadata/properties" ma:root="true" ma:fieldsID="b064559a83de5546b9031638ec813204" ns3:_="" ns4:_="">
    <xsd:import namespace="163e5c96-4f0e-4163-9672-a49795b2ebcb"/>
    <xsd:import namespace="5b324d82-6e81-4a9f-b3d0-d17dc8dc7c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e5c96-4f0e-4163-9672-a49795b2eb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324d82-6e81-4a9f-b3d0-d17dc8dc7c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63B20-6BD0-4BDE-B835-385AF6AA47E7}">
  <ds:schemaRefs>
    <ds:schemaRef ds:uri="5b324d82-6e81-4a9f-b3d0-d17dc8dc7cf0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3e5c96-4f0e-4163-9672-a49795b2ebcb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4BDBEE-A546-4391-9E64-9F34086D5B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3BA8E2-2AF0-456A-A6CA-66D0EAAAB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3e5c96-4f0e-4163-9672-a49795b2ebcb"/>
    <ds:schemaRef ds:uri="5b324d82-6e81-4a9f-b3d0-d17dc8dc7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11280</TotalTime>
  <Words>418</Words>
  <Application>Microsoft Office PowerPoint</Application>
  <PresentationFormat>Szélesvásznú</PresentationFormat>
  <Paragraphs>157</Paragraphs>
  <Slides>22</Slides>
  <Notes>20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Open sans</vt:lpstr>
      <vt:lpstr>Office-téma</vt:lpstr>
      <vt:lpstr>Webes Alapok</vt:lpstr>
      <vt:lpstr>Miről lesz szó?</vt:lpstr>
      <vt:lpstr>Egy weboldal felépítése</vt:lpstr>
      <vt:lpstr>Egy weboldal felépítése</vt:lpstr>
      <vt:lpstr>HTML és CSS</vt:lpstr>
      <vt:lpstr>Elemek elhelyezése</vt:lpstr>
      <vt:lpstr>Box model</vt:lpstr>
      <vt:lpstr>Dokumentum folyam</vt:lpstr>
      <vt:lpstr>Positioning</vt:lpstr>
      <vt:lpstr>Layout -ok</vt:lpstr>
      <vt:lpstr>Flexbox</vt:lpstr>
      <vt:lpstr>Flexbox használata</vt:lpstr>
      <vt:lpstr>Grid</vt:lpstr>
      <vt:lpstr>Grid struktúra</vt:lpstr>
      <vt:lpstr>Grid példa</vt:lpstr>
      <vt:lpstr>CSS keretrendszerek</vt:lpstr>
      <vt:lpstr>JavaScript</vt:lpstr>
      <vt:lpstr>JS DOM manipuláció</vt:lpstr>
      <vt:lpstr>Demo</vt:lpstr>
      <vt:lpstr>Merre tovább?</vt:lpstr>
      <vt:lpstr>Források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Alapok</dc:title>
  <dc:creator>Sepsi László</dc:creator>
  <cp:lastModifiedBy>Sepsi László</cp:lastModifiedBy>
  <cp:revision>3</cp:revision>
  <dcterms:created xsi:type="dcterms:W3CDTF">2022-02-16T13:46:08Z</dcterms:created>
  <dcterms:modified xsi:type="dcterms:W3CDTF">2023-03-11T18:02:56Z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0x010100AE7CEC598D66684089314E6FE3087335</vt:lpwstr>
  </property>
</Properties>
</file>