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notesMasterIdLst>
    <p:notesMasterId r:id="rId94"/>
  </p:notesMasterIdLst>
  <p:handoutMasterIdLst>
    <p:handoutMasterId r:id="rId95"/>
  </p:handoutMasterIdLst>
  <p:sldIdLst>
    <p:sldId id="510" r:id="rId2"/>
    <p:sldId id="658" r:id="rId3"/>
    <p:sldId id="663" r:id="rId4"/>
    <p:sldId id="664" r:id="rId5"/>
    <p:sldId id="665" r:id="rId6"/>
    <p:sldId id="666" r:id="rId7"/>
    <p:sldId id="667" r:id="rId8"/>
    <p:sldId id="662" r:id="rId9"/>
    <p:sldId id="513" r:id="rId10"/>
    <p:sldId id="653" r:id="rId11"/>
    <p:sldId id="555" r:id="rId12"/>
    <p:sldId id="528" r:id="rId13"/>
    <p:sldId id="654" r:id="rId14"/>
    <p:sldId id="655" r:id="rId15"/>
    <p:sldId id="656" r:id="rId16"/>
    <p:sldId id="521" r:id="rId17"/>
    <p:sldId id="526" r:id="rId18"/>
    <p:sldId id="545" r:id="rId19"/>
    <p:sldId id="552" r:id="rId20"/>
    <p:sldId id="682" r:id="rId21"/>
    <p:sldId id="523" r:id="rId22"/>
    <p:sldId id="533" r:id="rId23"/>
    <p:sldId id="534" r:id="rId24"/>
    <p:sldId id="535" r:id="rId25"/>
    <p:sldId id="509" r:id="rId26"/>
    <p:sldId id="641" r:id="rId27"/>
    <p:sldId id="514" r:id="rId28"/>
    <p:sldId id="515" r:id="rId29"/>
    <p:sldId id="516" r:id="rId30"/>
    <p:sldId id="517" r:id="rId31"/>
    <p:sldId id="668" r:id="rId32"/>
    <p:sldId id="669" r:id="rId33"/>
    <p:sldId id="670" r:id="rId34"/>
    <p:sldId id="671" r:id="rId35"/>
    <p:sldId id="672" r:id="rId36"/>
    <p:sldId id="704" r:id="rId37"/>
    <p:sldId id="536" r:id="rId38"/>
    <p:sldId id="537" r:id="rId39"/>
    <p:sldId id="538" r:id="rId40"/>
    <p:sldId id="643" r:id="rId41"/>
    <p:sldId id="705" r:id="rId42"/>
    <p:sldId id="554" r:id="rId43"/>
    <p:sldId id="673" r:id="rId44"/>
    <p:sldId id="674" r:id="rId45"/>
    <p:sldId id="676" r:id="rId46"/>
    <p:sldId id="678" r:id="rId47"/>
    <p:sldId id="679" r:id="rId48"/>
    <p:sldId id="681" r:id="rId49"/>
    <p:sldId id="680" r:id="rId50"/>
    <p:sldId id="706" r:id="rId51"/>
    <p:sldId id="683" r:id="rId52"/>
    <p:sldId id="522" r:id="rId53"/>
    <p:sldId id="564" r:id="rId54"/>
    <p:sldId id="644" r:id="rId55"/>
    <p:sldId id="645" r:id="rId56"/>
    <p:sldId id="686" r:id="rId57"/>
    <p:sldId id="646" r:id="rId58"/>
    <p:sldId id="647" r:id="rId59"/>
    <p:sldId id="684" r:id="rId60"/>
    <p:sldId id="707" r:id="rId61"/>
    <p:sldId id="553" r:id="rId62"/>
    <p:sldId id="685" r:id="rId63"/>
    <p:sldId id="708" r:id="rId64"/>
    <p:sldId id="569" r:id="rId65"/>
    <p:sldId id="546" r:id="rId66"/>
    <p:sldId id="688" r:id="rId67"/>
    <p:sldId id="570" r:id="rId68"/>
    <p:sldId id="689" r:id="rId69"/>
    <p:sldId id="709" r:id="rId70"/>
    <p:sldId id="610" r:id="rId71"/>
    <p:sldId id="700" r:id="rId72"/>
    <p:sldId id="387" r:id="rId73"/>
    <p:sldId id="388" r:id="rId74"/>
    <p:sldId id="389" r:id="rId75"/>
    <p:sldId id="691" r:id="rId76"/>
    <p:sldId id="692" r:id="rId77"/>
    <p:sldId id="693" r:id="rId78"/>
    <p:sldId id="392" r:id="rId79"/>
    <p:sldId id="393" r:id="rId80"/>
    <p:sldId id="694" r:id="rId81"/>
    <p:sldId id="695" r:id="rId82"/>
    <p:sldId id="696" r:id="rId83"/>
    <p:sldId id="697" r:id="rId84"/>
    <p:sldId id="698" r:id="rId85"/>
    <p:sldId id="699" r:id="rId86"/>
    <p:sldId id="701" r:id="rId87"/>
    <p:sldId id="401" r:id="rId88"/>
    <p:sldId id="506" r:id="rId89"/>
    <p:sldId id="702" r:id="rId90"/>
    <p:sldId id="710" r:id="rId91"/>
    <p:sldId id="281" r:id="rId92"/>
    <p:sldId id="703" r:id="rId9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F5B"/>
    <a:srgbClr val="990100"/>
    <a:srgbClr val="0060FF"/>
    <a:srgbClr val="FFFFFF"/>
    <a:srgbClr val="4DDB4D"/>
    <a:srgbClr val="C27473"/>
    <a:srgbClr val="F2ED8A"/>
    <a:srgbClr val="EEEEED"/>
    <a:srgbClr val="B24645"/>
    <a:srgbClr val="EDE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 autoAdjust="0"/>
    <p:restoredTop sz="95784" autoAdjust="0"/>
  </p:normalViewPr>
  <p:slideViewPr>
    <p:cSldViewPr snapToGrid="0">
      <p:cViewPr varScale="1">
        <p:scale>
          <a:sx n="100" d="100"/>
          <a:sy n="100" d="100"/>
        </p:scale>
        <p:origin x="184" y="424"/>
      </p:cViewPr>
      <p:guideLst/>
    </p:cSldViewPr>
  </p:slideViewPr>
  <p:outlineViewPr>
    <p:cViewPr>
      <p:scale>
        <a:sx n="33" d="100"/>
        <a:sy n="33" d="100"/>
      </p:scale>
      <p:origin x="0" y="-1432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r">
              <a:defRPr sz="1200"/>
            </a:lvl1pPr>
          </a:lstStyle>
          <a:p>
            <a:fld id="{EC41C424-70A3-48BE-AECC-F205C9DB7921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r">
              <a:defRPr sz="1200"/>
            </a:lvl1pPr>
          </a:lstStyle>
          <a:p>
            <a:fld id="{9738EFF4-2766-45B4-AAA7-6962D51F5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44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r">
              <a:defRPr sz="1200"/>
            </a:lvl1pPr>
          </a:lstStyle>
          <a:p>
            <a:fld id="{B43724C6-EEE8-48AE-A8E8-2FD278B7058E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8" rIns="93175" bIns="4658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5" tIns="46588" rIns="93175" bIns="4658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r">
              <a:defRPr sz="1200"/>
            </a:lvl1pPr>
          </a:lstStyle>
          <a:p>
            <a:fld id="{1D98067A-484E-4D95-836A-2536B273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2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07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3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6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67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4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0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05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81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6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2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89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47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20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41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85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77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6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9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68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6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8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868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65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12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3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740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23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73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64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32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05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350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15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03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8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04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42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2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9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1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53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35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067A-484E-4D95-836A-2536B27321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2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8137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3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37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75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383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7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3765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3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0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5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2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899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8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09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492F-6DFB-4ACF-8881-019A67CE8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157" y="3605348"/>
            <a:ext cx="8337176" cy="1706880"/>
          </a:xfr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800" b="1" cap="none" dirty="0">
                <a:solidFill>
                  <a:srgbClr val="011F5B"/>
                </a:solidFill>
              </a:rPr>
              <a:t>Introduction to Biostatistics &amp; R</a:t>
            </a:r>
            <a:endParaRPr lang="en-US" sz="2800" cap="none" dirty="0">
              <a:solidFill>
                <a:srgbClr val="011F5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E50B6-D60D-4FA3-AE75-1D4416F57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435" y="1382751"/>
            <a:ext cx="8661898" cy="222259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990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SUIP </a:t>
            </a:r>
            <a:r>
              <a:rPr lang="en-US" sz="4000" b="1" dirty="0">
                <a:solidFill>
                  <a:srgbClr val="990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Biostatistics Workshop</a:t>
            </a:r>
          </a:p>
          <a:p>
            <a:r>
              <a:rPr lang="en-US" sz="3600" b="1" dirty="0">
                <a:solidFill>
                  <a:srgbClr val="990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Wednesday, June 7, 2023</a:t>
            </a:r>
          </a:p>
          <a:p>
            <a:r>
              <a:rPr lang="en-US" sz="3600" b="1" dirty="0">
                <a:solidFill>
                  <a:srgbClr val="990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1C978-1C04-4B61-8705-3EA5A424C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D4B41A-761A-EE46-B5CD-C227A560B937}"/>
              </a:ext>
            </a:extLst>
          </p:cNvPr>
          <p:cNvSpPr txBox="1"/>
          <p:nvPr/>
        </p:nvSpPr>
        <p:spPr>
          <a:xfrm>
            <a:off x="5952226" y="41406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6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Key Terms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78C5-489D-4014-935A-653A5DAEE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77" y="1170336"/>
            <a:ext cx="10949333" cy="5073969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3200" b="1" dirty="0">
                <a:solidFill>
                  <a:srgbClr val="990100"/>
                </a:solidFill>
              </a:rPr>
              <a:t>Population</a:t>
            </a:r>
            <a:r>
              <a:rPr lang="en-US" sz="3200" dirty="0"/>
              <a:t>: a complete group with a particular characteristic (all subjects of interest)</a:t>
            </a: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3200" b="1" dirty="0">
                <a:solidFill>
                  <a:srgbClr val="990100"/>
                </a:solidFill>
              </a:rPr>
              <a:t>Sample</a:t>
            </a:r>
            <a:r>
              <a:rPr lang="en-US" sz="3200" dirty="0"/>
              <a:t>: a subset of the population for which data are collected for a study</a:t>
            </a: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3200" b="1" dirty="0">
                <a:solidFill>
                  <a:srgbClr val="990100"/>
                </a:solidFill>
              </a:rPr>
              <a:t>Data</a:t>
            </a:r>
            <a:r>
              <a:rPr lang="en-US" sz="3200" dirty="0"/>
              <a:t>: the information collected to answer the research question</a:t>
            </a: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3200" b="1" i="0" dirty="0">
                <a:solidFill>
                  <a:srgbClr val="990100"/>
                </a:solidFill>
                <a:latin typeface="+mj-lt"/>
              </a:rPr>
              <a:t>Variables</a:t>
            </a:r>
            <a:r>
              <a:rPr lang="en-US" sz="3200" i="0" dirty="0">
                <a:latin typeface="+mj-lt"/>
              </a:rPr>
              <a:t>: characteristics of the study population, exposures (e.g. treatment), and health outcomes of interest</a:t>
            </a:r>
          </a:p>
          <a:p>
            <a:pPr lvl="1">
              <a:lnSpc>
                <a:spcPct val="85000"/>
              </a:lnSpc>
              <a:spcAft>
                <a:spcPts val="0"/>
              </a:spcAft>
            </a:pPr>
            <a:r>
              <a:rPr lang="en-US" sz="3200" i="0" dirty="0">
                <a:latin typeface="+mj-lt"/>
              </a:rPr>
              <a:t>Anything that varies with the set of data </a:t>
            </a:r>
          </a:p>
          <a:p>
            <a:pPr>
              <a:lnSpc>
                <a:spcPct val="85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990100"/>
                </a:solidFill>
                <a:latin typeface="+mj-lt"/>
              </a:rPr>
              <a:t>Subjects</a:t>
            </a:r>
            <a:r>
              <a:rPr lang="en-US" sz="3200" dirty="0">
                <a:latin typeface="+mj-lt"/>
              </a:rPr>
              <a:t>: units/people whose characteristics, exposures, and outcomes we’re interested in</a:t>
            </a:r>
          </a:p>
          <a:p>
            <a:pPr marL="530352" lvl="1" indent="0">
              <a:lnSpc>
                <a:spcPct val="80000"/>
              </a:lnSpc>
              <a:spcAft>
                <a:spcPts val="0"/>
              </a:spcAft>
              <a:buNone/>
            </a:pPr>
            <a:endParaRPr lang="en-US" sz="2800" i="0" dirty="0">
              <a:latin typeface="+mj-lt"/>
            </a:endParaRPr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2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5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Key Terms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78C5-489D-4014-935A-653A5DAEE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77" y="1620253"/>
            <a:ext cx="10949333" cy="4624052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6000"/>
              </a:lnSpc>
              <a:spcAft>
                <a:spcPts val="500"/>
              </a:spcAft>
            </a:pPr>
            <a:r>
              <a:rPr lang="en-US" sz="3200" b="1" dirty="0">
                <a:solidFill>
                  <a:srgbClr val="990100"/>
                </a:solidFill>
              </a:rPr>
              <a:t>Parameter</a:t>
            </a:r>
            <a:r>
              <a:rPr lang="en-US" sz="3200" dirty="0"/>
              <a:t>: The value of a variable in a population</a:t>
            </a:r>
          </a:p>
          <a:p>
            <a:pPr>
              <a:lnSpc>
                <a:spcPct val="96000"/>
              </a:lnSpc>
              <a:spcAft>
                <a:spcPts val="500"/>
              </a:spcAft>
            </a:pPr>
            <a:r>
              <a:rPr lang="en-US" sz="3200" b="1" dirty="0">
                <a:solidFill>
                  <a:srgbClr val="990100"/>
                </a:solidFill>
              </a:rPr>
              <a:t>Statistic</a:t>
            </a:r>
            <a:r>
              <a:rPr lang="en-US" sz="3200" dirty="0"/>
              <a:t>: The value of a variable in a sample</a:t>
            </a:r>
          </a:p>
          <a:p>
            <a:pPr>
              <a:lnSpc>
                <a:spcPct val="96000"/>
              </a:lnSpc>
              <a:spcAft>
                <a:spcPts val="500"/>
              </a:spcAft>
            </a:pPr>
            <a:r>
              <a:rPr lang="en-US" sz="3200" b="1" dirty="0">
                <a:solidFill>
                  <a:srgbClr val="990100"/>
                </a:solidFill>
              </a:rPr>
              <a:t>Statistical Inference</a:t>
            </a:r>
            <a:r>
              <a:rPr lang="en-US" sz="3200" dirty="0"/>
              <a:t>: the procedure through which we make inferences about an underlying population based on certain characteristics from a sample of data drawn from that population</a:t>
            </a:r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2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Sample from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78C5-489D-4014-935A-653A5DAEE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060" y="1242745"/>
            <a:ext cx="10659367" cy="492915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Not realistic/possible to analyze the entire population, so we analyze a sample</a:t>
            </a:r>
          </a:p>
          <a:p>
            <a:r>
              <a:rPr lang="en-US" sz="3200" dirty="0"/>
              <a:t>Summary measures computed on the sample are used to make statistical inference on the corresponding population parameters</a:t>
            </a:r>
          </a:p>
          <a:p>
            <a:endParaRPr lang="en-US" sz="3200" i="0" dirty="0">
              <a:latin typeface="+mj-lt"/>
            </a:endParaRPr>
          </a:p>
          <a:p>
            <a:pPr lvl="1">
              <a:lnSpc>
                <a:spcPct val="80000"/>
              </a:lnSpc>
              <a:spcAft>
                <a:spcPts val="0"/>
              </a:spcAft>
            </a:pPr>
            <a:endParaRPr lang="en-US" sz="2800" i="0" dirty="0">
              <a:latin typeface="+mj-lt"/>
            </a:endParaRPr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2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pic>
        <p:nvPicPr>
          <p:cNvPr id="1028" name="Picture 4" descr="page26image24103568">
            <a:extLst>
              <a:ext uri="{FF2B5EF4-FFF2-40B4-BE49-F238E27FC236}">
                <a16:creationId xmlns:a16="http://schemas.microsoft.com/office/drawing/2014/main" id="{4D2ACCD7-FBAF-9B41-9053-44FFDD2C0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822325"/>
            <a:ext cx="7493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3B5343E-6D7B-5144-B239-537EA99C05EE}"/>
              </a:ext>
            </a:extLst>
          </p:cNvPr>
          <p:cNvSpPr/>
          <p:nvPr/>
        </p:nvSpPr>
        <p:spPr>
          <a:xfrm>
            <a:off x="3819622" y="3388812"/>
            <a:ext cx="3566696" cy="3411975"/>
          </a:xfrm>
          <a:prstGeom prst="ellipse">
            <a:avLst/>
          </a:prstGeom>
          <a:solidFill>
            <a:srgbClr val="4DDB4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FD03A1-CD77-9F45-93B3-C35AF5C002C5}"/>
                  </a:ext>
                </a:extLst>
              </p:cNvPr>
              <p:cNvSpPr/>
              <p:nvPr/>
            </p:nvSpPr>
            <p:spPr>
              <a:xfrm>
                <a:off x="4683333" y="5407225"/>
                <a:ext cx="1839274" cy="131507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</a:rPr>
                  <a:t>Sample</a:t>
                </a:r>
              </a:p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</a:rPr>
                  <a:t>(statistics)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FD03A1-CD77-9F45-93B3-C35AF5C00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333" y="5407225"/>
                <a:ext cx="1839274" cy="131507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42D2EE-4A5D-E247-A1C2-FE42A465B29C}"/>
                  </a:ext>
                </a:extLst>
              </p:cNvPr>
              <p:cNvSpPr/>
              <p:nvPr/>
            </p:nvSpPr>
            <p:spPr>
              <a:xfrm>
                <a:off x="4442517" y="3779730"/>
                <a:ext cx="2487671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</a:rPr>
                  <a:t>Population</a:t>
                </a:r>
              </a:p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</a:rPr>
                  <a:t>(parameters)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42D2EE-4A5D-E247-A1C2-FE42A465B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17" y="3779730"/>
                <a:ext cx="2487671" cy="1569660"/>
              </a:xfrm>
              <a:prstGeom prst="rect">
                <a:avLst/>
              </a:prstGeom>
              <a:blipFill>
                <a:blip r:embed="rId6"/>
                <a:stretch>
                  <a:fillRect l="-4061" t="-4800" r="-4569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61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9" y="240375"/>
            <a:ext cx="6366954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Sample from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9578C5-489D-4014-935A-653A5DAEE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4078" y="1315155"/>
                <a:ext cx="10659367" cy="492915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Population quantities (parameters): Greek letters </a:t>
                </a:r>
              </a:p>
              <a:p>
                <a:pPr lvl="1"/>
                <a:r>
                  <a:rPr lang="en-US" sz="3200" dirty="0"/>
                  <a:t>Mean =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200" dirty="0"/>
                  <a:t>, variance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r>
                  <a:rPr lang="en-US" sz="3200" dirty="0"/>
                  <a:t>Sample quantities (statistics): Roman letters </a:t>
                </a:r>
              </a:p>
              <a:p>
                <a:pPr lvl="1"/>
                <a:r>
                  <a:rPr lang="en-US" sz="3200" dirty="0"/>
                  <a:t>Mean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, variance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i="0" dirty="0">
                  <a:latin typeface="+mj-lt"/>
                </a:endParaRPr>
              </a:p>
              <a:p>
                <a:pPr lvl="1">
                  <a:lnSpc>
                    <a:spcPct val="80000"/>
                  </a:lnSpc>
                  <a:spcAft>
                    <a:spcPts val="0"/>
                  </a:spcAft>
                </a:pPr>
                <a:endParaRPr lang="en-US" sz="2800" i="0" dirty="0">
                  <a:latin typeface="+mj-lt"/>
                </a:endParaRPr>
              </a:p>
              <a:p>
                <a:pPr>
                  <a:lnSpc>
                    <a:spcPct val="80000"/>
                  </a:lnSpc>
                  <a:spcAft>
                    <a:spcPts val="0"/>
                  </a:spcAft>
                </a:pP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9578C5-489D-4014-935A-653A5DAEE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078" y="1315155"/>
                <a:ext cx="10659367" cy="4929150"/>
              </a:xfrm>
              <a:blipFill>
                <a:blip r:embed="rId3"/>
                <a:stretch>
                  <a:fillRect l="-1308" t="-20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7F2C2D48-7D50-4C41-9C28-4F8F38BAE95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4043" y="3807804"/>
              <a:ext cx="10512792" cy="198120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586847">
                      <a:extLst>
                        <a:ext uri="{9D8B030D-6E8A-4147-A177-3AD203B41FA5}">
                          <a16:colId xmlns:a16="http://schemas.microsoft.com/office/drawing/2014/main" val="1943914975"/>
                        </a:ext>
                      </a:extLst>
                    </a:gridCol>
                    <a:gridCol w="1949214">
                      <a:extLst>
                        <a:ext uri="{9D8B030D-6E8A-4147-A177-3AD203B41FA5}">
                          <a16:colId xmlns:a16="http://schemas.microsoft.com/office/drawing/2014/main" val="668328174"/>
                        </a:ext>
                      </a:extLst>
                    </a:gridCol>
                    <a:gridCol w="2160104">
                      <a:extLst>
                        <a:ext uri="{9D8B030D-6E8A-4147-A177-3AD203B41FA5}">
                          <a16:colId xmlns:a16="http://schemas.microsoft.com/office/drawing/2014/main" val="3295199799"/>
                        </a:ext>
                      </a:extLst>
                    </a:gridCol>
                    <a:gridCol w="3816627">
                      <a:extLst>
                        <a:ext uri="{9D8B030D-6E8A-4147-A177-3AD203B41FA5}">
                          <a16:colId xmlns:a16="http://schemas.microsoft.com/office/drawing/2014/main" val="1399374083"/>
                        </a:ext>
                      </a:extLst>
                    </a:gridCol>
                  </a:tblGrid>
                  <a:tr h="36898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1659352"/>
                      </a:ext>
                    </a:extLst>
                  </a:tr>
                  <a:tr h="384549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Descriptive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11F5B"/>
                              </a:solidFill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11F5B"/>
                              </a:solidFill>
                            </a:rPr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11F5B"/>
                              </a:solidFill>
                            </a:rPr>
                            <a:t>Summary of a characteristic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80173"/>
                      </a:ext>
                    </a:extLst>
                  </a:tr>
                  <a:tr h="374107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11F5B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11F5B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11F5B"/>
                              </a:solidFill>
                            </a:rPr>
                            <a:t>Total # of subjects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7591220"/>
                      </a:ext>
                    </a:extLst>
                  </a:tr>
                  <a:tr h="374107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11F5B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b="0" i="1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rgbClr val="011F5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11F5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11F5B"/>
                              </a:solidFill>
                            </a:rPr>
                            <a:t>average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4678466"/>
                      </a:ext>
                    </a:extLst>
                  </a:tr>
                  <a:tr h="374107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11F5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11F5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11F5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11F5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11F5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11F5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11F5B"/>
                              </a:solidFill>
                            </a:rPr>
                            <a:t>variance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7401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7F2C2D48-7D50-4C41-9C28-4F8F38BAE9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4461494"/>
                  </p:ext>
                </p:extLst>
              </p:nvPr>
            </p:nvGraphicFramePr>
            <p:xfrm>
              <a:off x="1174043" y="3807804"/>
              <a:ext cx="10512792" cy="198120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586847">
                      <a:extLst>
                        <a:ext uri="{9D8B030D-6E8A-4147-A177-3AD203B41FA5}">
                          <a16:colId xmlns:a16="http://schemas.microsoft.com/office/drawing/2014/main" val="1943914975"/>
                        </a:ext>
                      </a:extLst>
                    </a:gridCol>
                    <a:gridCol w="1949214">
                      <a:extLst>
                        <a:ext uri="{9D8B030D-6E8A-4147-A177-3AD203B41FA5}">
                          <a16:colId xmlns:a16="http://schemas.microsoft.com/office/drawing/2014/main" val="668328174"/>
                        </a:ext>
                      </a:extLst>
                    </a:gridCol>
                    <a:gridCol w="2160104">
                      <a:extLst>
                        <a:ext uri="{9D8B030D-6E8A-4147-A177-3AD203B41FA5}">
                          <a16:colId xmlns:a16="http://schemas.microsoft.com/office/drawing/2014/main" val="3295199799"/>
                        </a:ext>
                      </a:extLst>
                    </a:gridCol>
                    <a:gridCol w="3816627">
                      <a:extLst>
                        <a:ext uri="{9D8B030D-6E8A-4147-A177-3AD203B41FA5}">
                          <a16:colId xmlns:a16="http://schemas.microsoft.com/office/drawing/2014/main" val="13993740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16593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Descriptive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11F5B"/>
                              </a:solidFill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11F5B"/>
                              </a:solidFill>
                            </a:rPr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11F5B"/>
                              </a:solidFill>
                            </a:rPr>
                            <a:t>Summary of a characteristic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801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3117" t="-209677" r="-306494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1176" t="-209677" r="-177647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11F5B"/>
                              </a:solidFill>
                            </a:rPr>
                            <a:t>Total # of subjects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759122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3117" t="-300000" r="-30649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1176" t="-300000" r="-177647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11F5B"/>
                              </a:solidFill>
                            </a:rPr>
                            <a:t>average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46784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3117" t="-412903" r="-306494" b="-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1176" t="-412903" r="-177647" b="-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11F5B"/>
                              </a:solidFill>
                            </a:rPr>
                            <a:t>variance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7401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9B77D4DE-FAE2-A04F-85C8-253887903347}"/>
              </a:ext>
            </a:extLst>
          </p:cNvPr>
          <p:cNvSpPr/>
          <p:nvPr/>
        </p:nvSpPr>
        <p:spPr>
          <a:xfrm>
            <a:off x="9657348" y="1356245"/>
            <a:ext cx="2454441" cy="1981200"/>
          </a:xfrm>
          <a:prstGeom prst="ellipse">
            <a:avLst/>
          </a:prstGeom>
          <a:solidFill>
            <a:srgbClr val="4DDB4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5F33F8A-0E02-744F-A092-D2D5452FD6E7}"/>
                  </a:ext>
                </a:extLst>
              </p:cNvPr>
              <p:cNvSpPr/>
              <p:nvPr/>
            </p:nvSpPr>
            <p:spPr>
              <a:xfrm>
                <a:off x="10096065" y="2408170"/>
                <a:ext cx="1570636" cy="880761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</a:rPr>
                  <a:t>Sample</a:t>
                </a:r>
              </a:p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</a:rPr>
                  <a:t>(statistics)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5F33F8A-0E02-744F-A092-D2D5452FD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065" y="2408170"/>
                <a:ext cx="1570636" cy="88076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5E09A37-5C43-7B45-89EE-49A73B4DB129}"/>
                  </a:ext>
                </a:extLst>
              </p:cNvPr>
              <p:cNvSpPr/>
              <p:nvPr/>
            </p:nvSpPr>
            <p:spPr>
              <a:xfrm>
                <a:off x="9986098" y="1464295"/>
                <a:ext cx="181303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Population</a:t>
                </a:r>
              </a:p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(parameters)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5E09A37-5C43-7B45-89EE-49A73B4DB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098" y="1464295"/>
                <a:ext cx="1813031" cy="923330"/>
              </a:xfrm>
              <a:prstGeom prst="rect">
                <a:avLst/>
              </a:prstGeom>
              <a:blipFill>
                <a:blip r:embed="rId7"/>
                <a:stretch>
                  <a:fillRect t="-270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31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Steps to Making 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78C5-489D-4014-935A-653A5DAEE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043" y="1460665"/>
            <a:ext cx="10659367" cy="4783640"/>
          </a:xfrm>
          <a:ln>
            <a:noFill/>
          </a:ln>
        </p:spPr>
        <p:txBody>
          <a:bodyPr>
            <a:noAutofit/>
          </a:bodyPr>
          <a:lstStyle/>
          <a:p>
            <a:pPr marL="514350" indent="-514350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dirty="0">
                <a:latin typeface="+mj-lt"/>
              </a:rPr>
              <a:t>Collect a sample</a:t>
            </a:r>
          </a:p>
          <a:p>
            <a:pPr marL="514350" indent="-514350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dirty="0">
                <a:latin typeface="+mj-lt"/>
              </a:rPr>
              <a:t>Analyze the data: calculate summary statistics</a:t>
            </a:r>
          </a:p>
          <a:p>
            <a:pPr marL="514350" indent="-514350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dirty="0">
                <a:latin typeface="+mj-lt"/>
              </a:rPr>
              <a:t>Make inference about unknown population parameters (e.g. population average from sample mean)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8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Example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44ABD4-C232-974D-9DC0-F65C5A328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2738" y="1170335"/>
                <a:ext cx="10790674" cy="5447289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We don’t know the mean body mass index (BMI) of all U.S. adults (age 18+), so we take a representative sample of the population (say of size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sz="3200" dirty="0"/>
                  <a:t>) and record each person’s BMI</a:t>
                </a:r>
              </a:p>
              <a:p>
                <a:r>
                  <a:rPr lang="en-US" sz="3200" dirty="0"/>
                  <a:t>The mean BMI of these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sz="3200" dirty="0"/>
                  <a:t> sample members (</a:t>
                </a:r>
                <a:r>
                  <a:rPr lang="en-US" sz="3200" b="1" dirty="0">
                    <a:solidFill>
                      <a:srgbClr val="990100"/>
                    </a:solidFill>
                  </a:rPr>
                  <a:t>a sample mean</a:t>
                </a:r>
                <a:r>
                  <a:rPr lang="en-US" sz="3200" dirty="0"/>
                  <a:t>) is used to estimate the corresponding mean of all U.S. adults (</a:t>
                </a:r>
                <a:r>
                  <a:rPr lang="en-US" sz="3200" b="1" dirty="0">
                    <a:solidFill>
                      <a:srgbClr val="990100"/>
                    </a:solidFill>
                  </a:rPr>
                  <a:t>the population parameter</a:t>
                </a:r>
                <a:r>
                  <a:rPr lang="en-US" sz="3200" dirty="0"/>
                  <a:t>)</a:t>
                </a:r>
              </a:p>
              <a:p>
                <a:r>
                  <a:rPr lang="en-US" sz="3200" dirty="0"/>
                  <a:t>Worth noting: this estimate will almost certainly be wrong! One key component of statistical inference is determining HOW wrong our answer is likely to be</a:t>
                </a:r>
              </a:p>
              <a:p>
                <a:endParaRPr lang="en-US" sz="3200" dirty="0"/>
              </a:p>
              <a:p>
                <a:pPr lvl="1">
                  <a:lnSpc>
                    <a:spcPct val="80000"/>
                  </a:lnSpc>
                  <a:spcAft>
                    <a:spcPts val="0"/>
                  </a:spcAft>
                </a:pPr>
                <a:endParaRPr lang="en-US" sz="2800" i="0" dirty="0">
                  <a:latin typeface="+mj-lt"/>
                </a:endParaRPr>
              </a:p>
              <a:p>
                <a:pPr>
                  <a:lnSpc>
                    <a:spcPct val="80000"/>
                  </a:lnSpc>
                  <a:spcAft>
                    <a:spcPts val="0"/>
                  </a:spcAft>
                </a:pP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44ABD4-C232-974D-9DC0-F65C5A328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2738" y="1170335"/>
                <a:ext cx="10790674" cy="5447289"/>
              </a:xfrm>
              <a:blipFill>
                <a:blip r:embed="rId4"/>
                <a:stretch>
                  <a:fillRect l="-1294" t="-1860" r="-2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6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Types of Variables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400B4C-C10C-4A46-9A46-3436D7862C85}"/>
              </a:ext>
            </a:extLst>
          </p:cNvPr>
          <p:cNvSpPr/>
          <p:nvPr/>
        </p:nvSpPr>
        <p:spPr>
          <a:xfrm>
            <a:off x="1626916" y="1185917"/>
            <a:ext cx="3372593" cy="1144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Categorical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(qualitative)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FB9AE-A0C3-CF4A-8A30-6FCA5146B5FA}"/>
              </a:ext>
            </a:extLst>
          </p:cNvPr>
          <p:cNvSpPr/>
          <p:nvPr/>
        </p:nvSpPr>
        <p:spPr>
          <a:xfrm>
            <a:off x="7192492" y="1185917"/>
            <a:ext cx="3372593" cy="11445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Numerical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(quantitative)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09711363-CAF3-2D49-ACAF-D452D17689B8}"/>
              </a:ext>
            </a:extLst>
          </p:cNvPr>
          <p:cNvSpPr/>
          <p:nvPr/>
        </p:nvSpPr>
        <p:spPr>
          <a:xfrm rot="1703032">
            <a:off x="2044272" y="2412915"/>
            <a:ext cx="344384" cy="935833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11F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4FE7FAB9-381D-9D44-95FA-3B2157293AAA}"/>
              </a:ext>
            </a:extLst>
          </p:cNvPr>
          <p:cNvSpPr/>
          <p:nvPr/>
        </p:nvSpPr>
        <p:spPr>
          <a:xfrm rot="20305462">
            <a:off x="4092964" y="2415922"/>
            <a:ext cx="344384" cy="990787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11F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516D77-7CEB-284D-9DEC-F7AB67EAF041}"/>
              </a:ext>
            </a:extLst>
          </p:cNvPr>
          <p:cNvSpPr/>
          <p:nvPr/>
        </p:nvSpPr>
        <p:spPr>
          <a:xfrm>
            <a:off x="884078" y="3441916"/>
            <a:ext cx="2090227" cy="73627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1F5B"/>
                </a:solidFill>
              </a:rPr>
              <a:t>Nominal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F15332-B236-634D-8331-FCF78B25826F}"/>
              </a:ext>
            </a:extLst>
          </p:cNvPr>
          <p:cNvSpPr/>
          <p:nvPr/>
        </p:nvSpPr>
        <p:spPr>
          <a:xfrm>
            <a:off x="3562340" y="3441916"/>
            <a:ext cx="2090227" cy="73627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1F5B"/>
                </a:solidFill>
              </a:rPr>
              <a:t>Ordinal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B828D3-801A-9B42-9A3B-6C6EE5FC7963}"/>
              </a:ext>
            </a:extLst>
          </p:cNvPr>
          <p:cNvSpPr/>
          <p:nvPr/>
        </p:nvSpPr>
        <p:spPr>
          <a:xfrm>
            <a:off x="5216395" y="5322588"/>
            <a:ext cx="2090227" cy="73627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1F5B"/>
                </a:solidFill>
              </a:rPr>
              <a:t>Interval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A0BFA-F0BA-A544-AB5B-C799CF68C271}"/>
              </a:ext>
            </a:extLst>
          </p:cNvPr>
          <p:cNvSpPr/>
          <p:nvPr/>
        </p:nvSpPr>
        <p:spPr>
          <a:xfrm>
            <a:off x="7780351" y="5322588"/>
            <a:ext cx="2090227" cy="73627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1F5B"/>
                </a:solidFill>
              </a:rPr>
              <a:t>Ratio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6EDA961C-D7B7-CE40-887F-44485E47FC2B}"/>
              </a:ext>
            </a:extLst>
          </p:cNvPr>
          <p:cNvSpPr/>
          <p:nvPr/>
        </p:nvSpPr>
        <p:spPr>
          <a:xfrm rot="1703032">
            <a:off x="7731711" y="2399999"/>
            <a:ext cx="344384" cy="935833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11F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BB84248-C32D-7145-8B5E-C666DE6A61E3}"/>
              </a:ext>
            </a:extLst>
          </p:cNvPr>
          <p:cNvSpPr/>
          <p:nvPr/>
        </p:nvSpPr>
        <p:spPr>
          <a:xfrm rot="20305462">
            <a:off x="9748319" y="2403006"/>
            <a:ext cx="344384" cy="990787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11F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FABE6F-512F-B64C-8D95-FD49834D8FD6}"/>
              </a:ext>
            </a:extLst>
          </p:cNvPr>
          <p:cNvSpPr/>
          <p:nvPr/>
        </p:nvSpPr>
        <p:spPr>
          <a:xfrm>
            <a:off x="6539433" y="3429000"/>
            <a:ext cx="2090227" cy="73627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1F5B"/>
                </a:solidFill>
              </a:rPr>
              <a:t>Continuous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10133A-3A3D-894E-9B06-4534BF11E651}"/>
              </a:ext>
            </a:extLst>
          </p:cNvPr>
          <p:cNvSpPr/>
          <p:nvPr/>
        </p:nvSpPr>
        <p:spPr>
          <a:xfrm>
            <a:off x="9217695" y="3429000"/>
            <a:ext cx="2090227" cy="73627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1F5B"/>
                </a:solidFill>
              </a:rPr>
              <a:t>Discrete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33C05AB2-2523-2B49-B134-623B7D03BB7D}"/>
              </a:ext>
            </a:extLst>
          </p:cNvPr>
          <p:cNvSpPr/>
          <p:nvPr/>
        </p:nvSpPr>
        <p:spPr>
          <a:xfrm rot="1703032">
            <a:off x="6604032" y="4289563"/>
            <a:ext cx="344384" cy="935833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11F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1051E25F-65D7-8341-A62D-C1292AF4AC19}"/>
              </a:ext>
            </a:extLst>
          </p:cNvPr>
          <p:cNvSpPr/>
          <p:nvPr/>
        </p:nvSpPr>
        <p:spPr>
          <a:xfrm rot="20305462">
            <a:off x="8235632" y="4292570"/>
            <a:ext cx="344384" cy="990787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11F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F2C2D48-7D50-4C41-9C28-4F8F38BA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51337"/>
              </p:ext>
            </p:extLst>
          </p:nvPr>
        </p:nvGraphicFramePr>
        <p:xfrm>
          <a:off x="884078" y="1346292"/>
          <a:ext cx="11099376" cy="449303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45919">
                  <a:extLst>
                    <a:ext uri="{9D8B030D-6E8A-4147-A177-3AD203B41FA5}">
                      <a16:colId xmlns:a16="http://schemas.microsoft.com/office/drawing/2014/main" val="1943914975"/>
                    </a:ext>
                  </a:extLst>
                </a:gridCol>
                <a:gridCol w="1898749">
                  <a:extLst>
                    <a:ext uri="{9D8B030D-6E8A-4147-A177-3AD203B41FA5}">
                      <a16:colId xmlns:a16="http://schemas.microsoft.com/office/drawing/2014/main" val="668328174"/>
                    </a:ext>
                  </a:extLst>
                </a:gridCol>
                <a:gridCol w="3225124">
                  <a:extLst>
                    <a:ext uri="{9D8B030D-6E8A-4147-A177-3AD203B41FA5}">
                      <a16:colId xmlns:a16="http://schemas.microsoft.com/office/drawing/2014/main" val="3295199799"/>
                    </a:ext>
                  </a:extLst>
                </a:gridCol>
                <a:gridCol w="4029584">
                  <a:extLst>
                    <a:ext uri="{9D8B030D-6E8A-4147-A177-3AD203B41FA5}">
                      <a16:colId xmlns:a16="http://schemas.microsoft.com/office/drawing/2014/main" val="1399374083"/>
                    </a:ext>
                  </a:extLst>
                </a:gridCol>
              </a:tblGrid>
              <a:tr h="47876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659352"/>
                  </a:ext>
                </a:extLst>
              </a:tr>
              <a:tr h="77339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No natural ordering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Gender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Race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80173"/>
                  </a:ext>
                </a:extLst>
              </a:tr>
              <a:tr h="77339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Can be ordered/ranked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Stage of disease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Severity of Pain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91220"/>
                  </a:ext>
                </a:extLst>
              </a:tr>
              <a:tr h="847047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Numerical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Interval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(continuous)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Scaled variables; zero is arbitrary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Temperature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678466"/>
                  </a:ext>
                </a:extLst>
              </a:tr>
              <a:tr h="847047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Numerical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Ratio</a:t>
                      </a:r>
                    </a:p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(continuous)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Zero is point of origin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Age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Weight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740155"/>
                  </a:ext>
                </a:extLst>
              </a:tr>
              <a:tr h="77339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Numerical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Discrete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Takes on integer values only (count values)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Number of deaths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Number of abnormal cells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889113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7D696C18-5594-1240-9ECE-C3AE033537F7}"/>
              </a:ext>
            </a:extLst>
          </p:cNvPr>
          <p:cNvSpPr txBox="1">
            <a:spLocks/>
          </p:cNvSpPr>
          <p:nvPr/>
        </p:nvSpPr>
        <p:spPr>
          <a:xfrm>
            <a:off x="884078" y="240375"/>
            <a:ext cx="10949333" cy="929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990100"/>
                </a:solidFill>
              </a:rPr>
              <a:t>Types of Variables (2)</a:t>
            </a:r>
          </a:p>
        </p:txBody>
      </p:sp>
    </p:spTree>
    <p:extLst>
      <p:ext uri="{BB962C8B-B14F-4D97-AF65-F5344CB8AC3E}">
        <p14:creationId xmlns:p14="http://schemas.microsoft.com/office/powerpoint/2010/main" val="89182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F2C2D48-7D50-4C41-9C28-4F8F38BA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83226"/>
              </p:ext>
            </p:extLst>
          </p:nvPr>
        </p:nvGraphicFramePr>
        <p:xfrm>
          <a:off x="884077" y="1346292"/>
          <a:ext cx="10949332" cy="40154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0953">
                  <a:extLst>
                    <a:ext uri="{9D8B030D-6E8A-4147-A177-3AD203B41FA5}">
                      <a16:colId xmlns:a16="http://schemas.microsoft.com/office/drawing/2014/main" val="1943914975"/>
                    </a:ext>
                  </a:extLst>
                </a:gridCol>
                <a:gridCol w="1035475">
                  <a:extLst>
                    <a:ext uri="{9D8B030D-6E8A-4147-A177-3AD203B41FA5}">
                      <a16:colId xmlns:a16="http://schemas.microsoft.com/office/drawing/2014/main" val="668328174"/>
                    </a:ext>
                  </a:extLst>
                </a:gridCol>
                <a:gridCol w="1962451">
                  <a:extLst>
                    <a:ext uri="{9D8B030D-6E8A-4147-A177-3AD203B41FA5}">
                      <a16:colId xmlns:a16="http://schemas.microsoft.com/office/drawing/2014/main" val="1120292733"/>
                    </a:ext>
                  </a:extLst>
                </a:gridCol>
                <a:gridCol w="2210151">
                  <a:extLst>
                    <a:ext uri="{9D8B030D-6E8A-4147-A177-3AD203B41FA5}">
                      <a16:colId xmlns:a16="http://schemas.microsoft.com/office/drawing/2014/main" val="1399374083"/>
                    </a:ext>
                  </a:extLst>
                </a:gridCol>
                <a:gridCol w="2210151">
                  <a:extLst>
                    <a:ext uri="{9D8B030D-6E8A-4147-A177-3AD203B41FA5}">
                      <a16:colId xmlns:a16="http://schemas.microsoft.com/office/drawing/2014/main" val="514580250"/>
                    </a:ext>
                  </a:extLst>
                </a:gridCol>
                <a:gridCol w="2210151">
                  <a:extLst>
                    <a:ext uri="{9D8B030D-6E8A-4147-A177-3AD203B41FA5}">
                      <a16:colId xmlns:a16="http://schemas.microsoft.com/office/drawing/2014/main" val="4286636999"/>
                    </a:ext>
                  </a:extLst>
                </a:gridCol>
              </a:tblGrid>
              <a:tr h="35887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Height_cm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Weight_kg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659352"/>
                  </a:ext>
                </a:extLst>
              </a:tr>
              <a:tr h="579718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62401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162.56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56.82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Mild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80173"/>
                  </a:ext>
                </a:extLst>
              </a:tr>
              <a:tr h="579718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62402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182.88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90.91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Moderate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91220"/>
                  </a:ext>
                </a:extLst>
              </a:tr>
              <a:tr h="634929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62403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149.86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81.92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Severe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678466"/>
                  </a:ext>
                </a:extLst>
              </a:tr>
              <a:tr h="634929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62404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139.70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47.73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Severe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740155"/>
                  </a:ext>
                </a:extLst>
              </a:tr>
              <a:tr h="579718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62405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187.96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88.64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Mild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889113"/>
                  </a:ext>
                </a:extLst>
              </a:tr>
              <a:tr h="579718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62406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11F5B"/>
                          </a:solidFill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180.34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106.82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11F5B"/>
                          </a:solidFill>
                        </a:rPr>
                        <a:t>Moderate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23565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7D696C18-5594-1240-9ECE-C3AE033537F7}"/>
              </a:ext>
            </a:extLst>
          </p:cNvPr>
          <p:cNvSpPr txBox="1">
            <a:spLocks/>
          </p:cNvSpPr>
          <p:nvPr/>
        </p:nvSpPr>
        <p:spPr>
          <a:xfrm>
            <a:off x="884078" y="240375"/>
            <a:ext cx="10949333" cy="929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990100"/>
                </a:solidFill>
              </a:rPr>
              <a:t>Types of Variables – Example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0E7033-7562-9847-B8D0-90EF3B6E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77" y="5537697"/>
            <a:ext cx="11307923" cy="72566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990100"/>
                </a:solidFill>
                <a:latin typeface="+mj-lt"/>
              </a:rPr>
              <a:t>Nominal	      </a:t>
            </a:r>
            <a:r>
              <a:rPr lang="en-US" b="1" dirty="0">
                <a:solidFill>
                  <a:srgbClr val="990100"/>
                </a:solidFill>
              </a:rPr>
              <a:t>Nominal	Continuous	Continuous	            Discrete		     Ordinal</a:t>
            </a: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80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Types of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4ABD4-C232-974D-9DC0-F65C5A32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507" y="1461167"/>
            <a:ext cx="10245882" cy="47831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/>
              <a:t>Descriptive Statistics</a:t>
            </a:r>
          </a:p>
          <a:p>
            <a:r>
              <a:rPr lang="en-US" sz="2800" dirty="0"/>
              <a:t>Summary statistics used to organize and describe the data </a:t>
            </a:r>
          </a:p>
          <a:p>
            <a:pPr lvl="1"/>
            <a:r>
              <a:rPr lang="en-US" sz="2800" dirty="0"/>
              <a:t>Proportions, measures of location (means, median), measures of dispersion (variance, standard deviation), etc. </a:t>
            </a:r>
          </a:p>
          <a:p>
            <a:pPr marL="0" indent="0">
              <a:buNone/>
            </a:pPr>
            <a:r>
              <a:rPr lang="en-US" sz="2800" u="sng" dirty="0"/>
              <a:t>Inferential Statistics</a:t>
            </a:r>
          </a:p>
          <a:p>
            <a:pPr>
              <a:lnSpc>
                <a:spcPct val="80000"/>
              </a:lnSpc>
              <a:spcAft>
                <a:spcPts val="0"/>
              </a:spcAft>
            </a:pPr>
            <a:r>
              <a:rPr lang="en-US" sz="2800" dirty="0">
                <a:latin typeface="+mj-lt"/>
              </a:rPr>
              <a:t>Statistics used to generalize from the sample</a:t>
            </a:r>
          </a:p>
          <a:p>
            <a:pPr lvl="1">
              <a:lnSpc>
                <a:spcPct val="80000"/>
              </a:lnSpc>
              <a:spcAft>
                <a:spcPts val="0"/>
              </a:spcAft>
            </a:pPr>
            <a:r>
              <a:rPr lang="en-US" sz="2800" dirty="0">
                <a:latin typeface="+mj-lt"/>
              </a:rPr>
              <a:t>Hypothesis testing, confidence intervals, regression models</a:t>
            </a:r>
          </a:p>
          <a:p>
            <a:pPr lvl="2">
              <a:lnSpc>
                <a:spcPct val="80000"/>
              </a:lnSpc>
              <a:spcAft>
                <a:spcPts val="0"/>
              </a:spcAft>
            </a:pPr>
            <a:r>
              <a:rPr lang="en-US" sz="2600" dirty="0">
                <a:latin typeface="+mj-lt"/>
              </a:rPr>
              <a:t>t-test, ANOVA, linear regression, etc.</a:t>
            </a:r>
          </a:p>
        </p:txBody>
      </p:sp>
    </p:spTree>
    <p:extLst>
      <p:ext uri="{BB962C8B-B14F-4D97-AF65-F5344CB8AC3E}">
        <p14:creationId xmlns:p14="http://schemas.microsoft.com/office/powerpoint/2010/main" val="261552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1"/>
            <a:ext cx="10949333" cy="952500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990100"/>
                </a:solidFill>
              </a:rPr>
              <a:t>Warm Up 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FA0A2C9-B653-524F-9819-3ECEE4CC6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78" y="84687"/>
            <a:ext cx="11041685" cy="650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rgbClr val="011F5B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11F5B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11F5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1. Create a numerical vector of odd numbers: 1, 3, 5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11F5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2. Create a character vector of primary colors: red, blue, yellow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Use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read.csv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 function to load in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mydata.csv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file and save it as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”</a:t>
            </a:r>
          </a:p>
          <a:p>
            <a:pPr marL="8929" marR="3572">
              <a:lnSpc>
                <a:spcPts val="1969"/>
              </a:lnSpc>
            </a:pPr>
            <a:endParaRPr lang="en-US" spc="-4" dirty="0">
              <a:latin typeface="Lucida Console"/>
              <a:cs typeface="Lucida Console"/>
            </a:endParaRPr>
          </a:p>
          <a:p>
            <a:pPr marL="8929" marR="3572">
              <a:lnSpc>
                <a:spcPts val="1969"/>
              </a:lnSpc>
            </a:pPr>
            <a:r>
              <a:rPr lang="en-US" spc="-4" dirty="0">
                <a:latin typeface="Lucida Console"/>
                <a:cs typeface="Lucida Console"/>
              </a:rPr>
              <a:t>For iOS</a:t>
            </a:r>
          </a:p>
          <a:p>
            <a:pPr marL="8929" marR="3572">
              <a:lnSpc>
                <a:spcPts val="1969"/>
              </a:lnSpc>
            </a:pPr>
            <a:r>
              <a:rPr lang="en-US" spc="-4" dirty="0" err="1">
                <a:latin typeface="Lucida Console"/>
                <a:cs typeface="Lucida Console"/>
              </a:rPr>
              <a:t>mydata</a:t>
            </a:r>
            <a:r>
              <a:rPr lang="en-US" spc="-4" dirty="0">
                <a:latin typeface="Lucida Console"/>
                <a:cs typeface="Lucida Console"/>
              </a:rPr>
              <a:t> &lt;- </a:t>
            </a:r>
            <a:r>
              <a:rPr lang="en-US" spc="-4" dirty="0" err="1">
                <a:latin typeface="Lucida Console"/>
                <a:cs typeface="Lucida Console"/>
              </a:rPr>
              <a:t>read.csv</a:t>
            </a:r>
            <a:r>
              <a:rPr lang="en-US" spc="-4" dirty="0">
                <a:latin typeface="Lucida Console"/>
                <a:cs typeface="Lucida Console"/>
              </a:rPr>
              <a:t>("/Users/</a:t>
            </a:r>
            <a:r>
              <a:rPr lang="en-US" spc="-4" dirty="0" err="1">
                <a:latin typeface="Lucida Console"/>
                <a:cs typeface="Lucida Console"/>
              </a:rPr>
              <a:t>mkca</a:t>
            </a:r>
            <a:r>
              <a:rPr lang="en-US" spc="-4" dirty="0">
                <a:latin typeface="Lucida Console"/>
                <a:cs typeface="Lucida Console"/>
              </a:rPr>
              <a:t>/Downloads/</a:t>
            </a:r>
            <a:r>
              <a:rPr lang="en-US" spc="-4" dirty="0" err="1">
                <a:latin typeface="Lucida Console"/>
                <a:cs typeface="Lucida Console"/>
              </a:rPr>
              <a:t>mydata.csv</a:t>
            </a:r>
            <a:r>
              <a:rPr lang="en-US" spc="-4" dirty="0">
                <a:latin typeface="Lucida Console"/>
                <a:cs typeface="Lucida Console"/>
              </a:rPr>
              <a:t>", header = TRUE)</a:t>
            </a:r>
          </a:p>
          <a:p>
            <a:pPr marL="8929" marR="3572">
              <a:lnSpc>
                <a:spcPts val="1969"/>
              </a:lnSpc>
            </a:pPr>
            <a:endParaRPr lang="en-US" spc="-4" dirty="0">
              <a:latin typeface="Lucida Console"/>
              <a:cs typeface="Lucida Console"/>
            </a:endParaRPr>
          </a:p>
          <a:p>
            <a:pPr marL="8929" marR="3572">
              <a:lnSpc>
                <a:spcPts val="1969"/>
              </a:lnSpc>
            </a:pPr>
            <a:r>
              <a:rPr lang="en-US" spc="-4" dirty="0">
                <a:latin typeface="Lucida Console"/>
                <a:cs typeface="Lucida Console"/>
              </a:rPr>
              <a:t>For Windows</a:t>
            </a:r>
          </a:p>
          <a:p>
            <a:pPr marL="8929" marR="3572">
              <a:lnSpc>
                <a:spcPts val="1969"/>
              </a:lnSpc>
            </a:pPr>
            <a:r>
              <a:rPr lang="en-US" spc="-4" dirty="0" err="1">
                <a:latin typeface="Lucida Console"/>
                <a:cs typeface="Lucida Console"/>
              </a:rPr>
              <a:t>mydata</a:t>
            </a:r>
            <a:r>
              <a:rPr lang="en-US" spc="-4" dirty="0">
                <a:latin typeface="Lucida Console"/>
                <a:cs typeface="Lucida Console"/>
              </a:rPr>
              <a:t> &lt;- </a:t>
            </a:r>
            <a:r>
              <a:rPr lang="en-US" spc="-4" dirty="0" err="1">
                <a:latin typeface="Lucida Console"/>
                <a:cs typeface="Lucida Console"/>
              </a:rPr>
              <a:t>read.csv</a:t>
            </a:r>
            <a:r>
              <a:rPr lang="en-US" spc="-4" dirty="0">
                <a:latin typeface="Lucida Console"/>
                <a:cs typeface="Lucida Console"/>
              </a:rPr>
              <a:t>("C:\\Users\\</a:t>
            </a:r>
            <a:r>
              <a:rPr lang="en-US" spc="-4" dirty="0" err="1">
                <a:latin typeface="Lucida Console"/>
                <a:cs typeface="Lucida Console"/>
              </a:rPr>
              <a:t>mkca</a:t>
            </a:r>
            <a:r>
              <a:rPr lang="en-US" spc="-4" dirty="0">
                <a:latin typeface="Lucida Console"/>
                <a:cs typeface="Lucida Console"/>
              </a:rPr>
              <a:t>\\Downloads\\</a:t>
            </a:r>
            <a:r>
              <a:rPr lang="en-US" spc="-4" dirty="0" err="1">
                <a:latin typeface="Lucida Console"/>
                <a:cs typeface="Lucida Console"/>
              </a:rPr>
              <a:t>mydata.csv</a:t>
            </a:r>
            <a:r>
              <a:rPr lang="en-US" spc="-4" dirty="0">
                <a:latin typeface="Lucida Console"/>
                <a:cs typeface="Lucida Console"/>
              </a:rPr>
              <a:t>”, header = TRUE)</a:t>
            </a:r>
          </a:p>
          <a:p>
            <a:pPr marL="8929" marR="3572">
              <a:lnSpc>
                <a:spcPts val="1969"/>
              </a:lnSpc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11F5B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the </a:t>
            </a:r>
            <a:r>
              <a:rPr lang="en-US" altLang="en-US" sz="2000" dirty="0">
                <a:solidFill>
                  <a:srgbClr val="011F5B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$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method to print out the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SystolicBloodPressure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variable in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mydata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11F5B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Print out the </a:t>
            </a:r>
            <a:r>
              <a:rPr lang="en-US" altLang="en-US" sz="2000" b="1" u="sng" dirty="0">
                <a:solidFill>
                  <a:srgbClr val="011F5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US" altLang="en-US" sz="2000" b="1" u="sng" baseline="30000" dirty="0">
                <a:solidFill>
                  <a:srgbClr val="011F5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rd</a:t>
            </a:r>
            <a:r>
              <a:rPr lang="en-US" altLang="en-US" sz="2000" b="1" u="sng" dirty="0">
                <a:solidFill>
                  <a:srgbClr val="011F5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element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 Unicode MS" panose="020B0604020202020204" pitchFamily="34" charset="-128"/>
                <a:ea typeface="MS Mincho" panose="02020609040205080304" pitchFamily="49" charset="-128"/>
                <a:cs typeface="Courier" pitchFamily="2" charset="0"/>
              </a:rPr>
              <a:t>BMI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ea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variable, using any syntax of your choice.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rgbClr val="011F5B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11F5B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 Print out the </a:t>
            </a:r>
            <a:r>
              <a:rPr lang="en-US" altLang="en-US" sz="2000" b="1" u="sng" dirty="0">
                <a:solidFill>
                  <a:srgbClr val="011F5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12</a:t>
            </a:r>
            <a:r>
              <a:rPr lang="en-US" altLang="en-US" sz="2000" b="1" u="sng" baseline="30000" dirty="0">
                <a:solidFill>
                  <a:srgbClr val="011F5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</a:t>
            </a:r>
            <a:r>
              <a:rPr lang="en-US" altLang="en-US" sz="2000" b="1" u="sng" dirty="0">
                <a:solidFill>
                  <a:srgbClr val="011F5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what can you tell me about this </a:t>
            </a:r>
            <a:r>
              <a:rPr lang="en-US" altLang="en-US" sz="2000" dirty="0">
                <a:solidFill>
                  <a:srgbClr val="011F5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individual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Will the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12</a:t>
            </a:r>
            <a:r>
              <a:rPr kumimoji="0" lang="en-US" altLang="en-US" sz="2000" i="1" u="none" strike="noStrike" cap="none" normalizeH="0" baseline="3000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row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always correspond</a:t>
            </a:r>
            <a:r>
              <a:rPr lang="en-US" altLang="en-US" sz="2000" i="1" dirty="0">
                <a:solidFill>
                  <a:srgbClr val="011F5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to the 12</a:t>
            </a:r>
            <a:r>
              <a:rPr lang="en-US" altLang="en-US" sz="2000" i="1" baseline="30000" dirty="0">
                <a:solidFill>
                  <a:srgbClr val="011F5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</a:t>
            </a:r>
            <a:r>
              <a:rPr lang="en-US" altLang="en-US" sz="2000" i="1" dirty="0">
                <a:solidFill>
                  <a:srgbClr val="011F5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individual?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rgbClr val="011F5B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11F5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 class() to see what types of variables </a:t>
            </a:r>
            <a:r>
              <a:rPr lang="en-US" altLang="en-US" sz="2000" b="1" dirty="0">
                <a:solidFill>
                  <a:srgbClr val="011F5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Gender, BMI,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are</a:t>
            </a:r>
            <a:endParaRPr lang="en-US" altLang="en-US" sz="2000" dirty="0">
              <a:solidFill>
                <a:srgbClr val="011F5B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is another way without using a function?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6. Use the subset() to select individuals who are hypertensive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11F5B"/>
                </a:solidFill>
                <a:latin typeface="Arial" panose="020B0604020202020204" pitchFamily="34" charset="0"/>
              </a:rPr>
              <a:t>7. What is the difference between Data and Values within the R environment?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11F5B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1C3AB6-B6C7-EB7B-8A2B-9F75FE62CB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870"/>
          <a:stretch/>
        </p:blipFill>
        <p:spPr>
          <a:xfrm>
            <a:off x="1530323" y="4231765"/>
            <a:ext cx="1957968" cy="47057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93E9556-0B6E-7774-FA27-478A6BB100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67" t="35137" r="-3267" b="33734"/>
          <a:stretch/>
        </p:blipFill>
        <p:spPr>
          <a:xfrm>
            <a:off x="4134536" y="4231764"/>
            <a:ext cx="1957971" cy="47057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12310FA-3539-78F3-787D-906C8F33B2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894"/>
          <a:stretch/>
        </p:blipFill>
        <p:spPr>
          <a:xfrm>
            <a:off x="6404920" y="4171659"/>
            <a:ext cx="1957969" cy="53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2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42" y="1732943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5400" b="1" dirty="0">
                <a:solidFill>
                  <a:srgbClr val="990100"/>
                </a:solidFill>
              </a:rPr>
              <a:t>Numerical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CB36B-8A12-7442-8344-B6EEFCD8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698" y="2969752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More details and R code</a:t>
            </a:r>
          </a:p>
        </p:txBody>
      </p:sp>
    </p:spTree>
    <p:extLst>
      <p:ext uri="{BB962C8B-B14F-4D97-AF65-F5344CB8AC3E}">
        <p14:creationId xmlns:p14="http://schemas.microsoft.com/office/powerpoint/2010/main" val="114952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Descriptive Statistics: Numerical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4ABD4-C232-974D-9DC0-F65C5A32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507" y="1461167"/>
            <a:ext cx="5708178" cy="47831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/>
              <a:t>Measures of location</a:t>
            </a:r>
          </a:p>
          <a:p>
            <a:r>
              <a:rPr lang="en-US" sz="2800" dirty="0"/>
              <a:t>Measures of central tendency</a:t>
            </a:r>
          </a:p>
          <a:p>
            <a:pPr lvl="1"/>
            <a:r>
              <a:rPr lang="en-US" sz="2800" dirty="0"/>
              <a:t>Mean</a:t>
            </a:r>
          </a:p>
          <a:p>
            <a:pPr lvl="1"/>
            <a:r>
              <a:rPr lang="en-US" sz="2800" dirty="0"/>
              <a:t>Median</a:t>
            </a:r>
          </a:p>
          <a:p>
            <a:r>
              <a:rPr lang="en-US" sz="2800" dirty="0"/>
              <a:t>Measures of non-central location </a:t>
            </a:r>
          </a:p>
          <a:p>
            <a:pPr lvl="1"/>
            <a:r>
              <a:rPr lang="en-US" sz="2800" dirty="0"/>
              <a:t>Quartiles</a:t>
            </a:r>
          </a:p>
          <a:p>
            <a:pPr lvl="1"/>
            <a:r>
              <a:rPr lang="en-US" sz="2800" dirty="0"/>
              <a:t>Percentiles </a:t>
            </a:r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2800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CFBD9-D250-8245-AD5E-3A80BF168ABB}"/>
              </a:ext>
            </a:extLst>
          </p:cNvPr>
          <p:cNvSpPr txBox="1">
            <a:spLocks/>
          </p:cNvSpPr>
          <p:nvPr/>
        </p:nvSpPr>
        <p:spPr>
          <a:xfrm>
            <a:off x="7055267" y="1461167"/>
            <a:ext cx="10658475" cy="47831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u="sng" dirty="0"/>
              <a:t>Measures of dispersion </a:t>
            </a:r>
          </a:p>
          <a:p>
            <a:r>
              <a:rPr lang="en-US" sz="2800" dirty="0"/>
              <a:t>Range</a:t>
            </a:r>
          </a:p>
          <a:p>
            <a:r>
              <a:rPr lang="en-US" sz="2800" dirty="0"/>
              <a:t>Interquartile Range</a:t>
            </a:r>
          </a:p>
          <a:p>
            <a:r>
              <a:rPr lang="en-US" sz="2800" dirty="0"/>
              <a:t>Variance</a:t>
            </a:r>
          </a:p>
          <a:p>
            <a:r>
              <a:rPr lang="en-US" sz="2800" dirty="0"/>
              <a:t>Standard Deviation</a:t>
            </a:r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2342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39E0C7-EF12-4E9F-9FFD-531E260C92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84078" y="240375"/>
                <a:ext cx="10949333" cy="929961"/>
              </a:xfrm>
              <a:ln>
                <a:noFill/>
              </a:ln>
            </p:spPr>
            <p:txBody>
              <a:bodyPr anchor="ctr">
                <a:noAutofit/>
              </a:bodyPr>
              <a:lstStyle/>
              <a:p>
                <a:r>
                  <a:rPr lang="en-US" sz="4000" b="1" dirty="0">
                    <a:solidFill>
                      <a:srgbClr val="990100"/>
                    </a:solidFill>
                  </a:rPr>
                  <a:t>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i="1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4000" b="1" dirty="0">
                  <a:solidFill>
                    <a:srgbClr val="9901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39E0C7-EF12-4E9F-9FFD-531E260C9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4078" y="240375"/>
                <a:ext cx="10949333" cy="929961"/>
              </a:xfrm>
              <a:blipFill>
                <a:blip r:embed="rId3"/>
                <a:stretch>
                  <a:fillRect l="-1970" t="-2667" b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44ABD4-C232-974D-9DC0-F65C5A328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4936" y="1170336"/>
                <a:ext cx="10658475" cy="568766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800" dirty="0"/>
                  <a:t>The sample mean measures the location or central tendency of the observations in the sample</a:t>
                </a:r>
              </a:p>
              <a:p>
                <a:pPr>
                  <a:spcBef>
                    <a:spcPts val="200"/>
                  </a:spcBef>
                  <a:spcAft>
                    <a:spcPts val="0"/>
                  </a:spcAft>
                </a:pPr>
                <a:r>
                  <a:rPr lang="en-US" sz="2600" dirty="0"/>
                  <a:t>Suppose we have a sample on which we measure a random variable called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>
                    <a:solidFill>
                      <a:srgbClr val="990100"/>
                    </a:solidFill>
                  </a:rPr>
                  <a:t> </a:t>
                </a:r>
                <a:r>
                  <a:rPr lang="en-US" sz="2600" dirty="0"/>
                  <a:t>(e.g., age at death in years):</a:t>
                </a:r>
              </a:p>
              <a:p>
                <a:pPr marL="0" indent="0">
                  <a:spcBef>
                    <a:spcPts val="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25, 44, 62, …,98</m:t>
                      </m:r>
                    </m:oMath>
                  </m:oMathPara>
                </a14:m>
                <a:endParaRPr lang="en-US" sz="2600" dirty="0">
                  <a:solidFill>
                    <a:srgbClr val="990100"/>
                  </a:solidFill>
                </a:endParaRPr>
              </a:p>
              <a:p>
                <a:pPr>
                  <a:spcBef>
                    <a:spcPts val="200"/>
                  </a:spcBef>
                  <a:spcAft>
                    <a:spcPts val="0"/>
                  </a:spcAft>
                </a:pPr>
                <a:r>
                  <a:rPr lang="en-US" sz="2600" dirty="0"/>
                  <a:t>We often refer to these numbers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srgbClr val="990100"/>
                    </a:solidFill>
                  </a:rPr>
                  <a:t> </a:t>
                </a:r>
                <a:r>
                  <a:rPr lang="en-US" sz="2600" dirty="0"/>
                  <a:t>is the sample size (e.g.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sz="2600" dirty="0"/>
                  <a:t>)</a:t>
                </a:r>
              </a:p>
              <a:p>
                <a:pPr marL="0" indent="0">
                  <a:spcBef>
                    <a:spcPts val="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25, 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44, 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600" i="1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62, …,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98</m:t>
                      </m:r>
                    </m:oMath>
                  </m:oMathPara>
                </a14:m>
                <a:endParaRPr lang="en-US" sz="2600" dirty="0">
                  <a:solidFill>
                    <a:srgbClr val="990100"/>
                  </a:solidFill>
                </a:endParaRPr>
              </a:p>
              <a:p>
                <a:pPr>
                  <a:spcBef>
                    <a:spcPts val="200"/>
                  </a:spcBef>
                  <a:spcAft>
                    <a:spcPts val="0"/>
                  </a:spcAft>
                </a:pPr>
                <a:r>
                  <a:rPr lang="en-US" sz="2600" dirty="0"/>
                  <a:t>Summation notation: </a:t>
                </a:r>
                <a:endParaRPr lang="en-US" sz="2600" i="1" dirty="0">
                  <a:solidFill>
                    <a:srgbClr val="9901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smtClean="0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 b="0" i="0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600" b="0" i="0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0" smtClean="0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 b="0" i="0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0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600" b="0" i="0" smtClean="0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>
                  <a:spcAft>
                    <a:spcPts val="0"/>
                  </a:spcAft>
                </a:pPr>
                <a:r>
                  <a:rPr lang="en-US" sz="2600" dirty="0"/>
                  <a:t>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600" b="0" i="1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600" i="1">
                                <a:solidFill>
                                  <a:srgbClr val="9901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600" i="1">
                                <a:solidFill>
                                  <a:srgbClr val="9901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600" i="1">
                                <a:solidFill>
                                  <a:srgbClr val="9901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i="1">
                                <a:solidFill>
                                  <a:srgbClr val="9901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9901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9901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9901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600" b="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600" dirty="0"/>
              </a:p>
              <a:p>
                <a:endParaRPr lang="en-US" sz="2800" i="0" dirty="0">
                  <a:latin typeface="+mj-lt"/>
                </a:endParaRPr>
              </a:p>
              <a:p>
                <a:pPr>
                  <a:lnSpc>
                    <a:spcPct val="80000"/>
                  </a:lnSpc>
                  <a:spcAft>
                    <a:spcPts val="0"/>
                  </a:spcAft>
                </a:pP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44ABD4-C232-974D-9DC0-F65C5A328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4936" y="1170336"/>
                <a:ext cx="10658475" cy="5687664"/>
              </a:xfrm>
              <a:blipFill>
                <a:blip r:embed="rId5"/>
                <a:stretch>
                  <a:fillRect l="-1071" t="-1786" r="-1548" b="-160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52485392-3992-FA4F-AD93-D7501B564203}"/>
              </a:ext>
            </a:extLst>
          </p:cNvPr>
          <p:cNvSpPr txBox="1">
            <a:spLocks/>
          </p:cNvSpPr>
          <p:nvPr/>
        </p:nvSpPr>
        <p:spPr>
          <a:xfrm>
            <a:off x="9177848" y="0"/>
            <a:ext cx="3174574" cy="929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990100"/>
                </a:solidFill>
              </a:rPr>
              <a:t>Measures of location</a:t>
            </a:r>
          </a:p>
        </p:txBody>
      </p:sp>
    </p:spTree>
    <p:extLst>
      <p:ext uri="{BB962C8B-B14F-4D97-AF65-F5344CB8AC3E}">
        <p14:creationId xmlns:p14="http://schemas.microsoft.com/office/powerpoint/2010/main" val="1706192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Median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4ABD4-C232-974D-9DC0-F65C5A32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936" y="1170336"/>
            <a:ext cx="10658475" cy="4893580"/>
          </a:xfrm>
          <a:ln>
            <a:noFill/>
          </a:ln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dirty="0"/>
              <a:t>Defined as the 50</a:t>
            </a:r>
            <a:r>
              <a:rPr lang="en-US" sz="2800" baseline="30000" dirty="0"/>
              <a:t>th</a:t>
            </a:r>
            <a:r>
              <a:rPr lang="en-US" sz="2800" dirty="0"/>
              <a:t> percentile (middle value) of a data set</a:t>
            </a:r>
          </a:p>
          <a:p>
            <a:pPr lvl="1">
              <a:spcAft>
                <a:spcPts val="0"/>
              </a:spcAft>
            </a:pPr>
            <a:r>
              <a:rPr lang="en-US" sz="2800" i="0" dirty="0"/>
              <a:t>A value such that at least half the data are greater than or equal to it and at least half are less than or equal to it</a:t>
            </a:r>
          </a:p>
          <a:p>
            <a:pPr>
              <a:spcAft>
                <a:spcPts val="0"/>
              </a:spcAft>
            </a:pPr>
            <a:r>
              <a:rPr lang="en-US" sz="2800" dirty="0"/>
              <a:t>Median is sometimes more favorable measure of location compared to mean because it is not sensitive to extreme values</a:t>
            </a:r>
          </a:p>
          <a:p>
            <a:pPr>
              <a:spcAft>
                <a:spcPts val="0"/>
              </a:spcAft>
            </a:pPr>
            <a:r>
              <a:rPr lang="en-US" sz="2800" dirty="0"/>
              <a:t>E.g., 9 health insurance claims (dollar amounts)</a:t>
            </a:r>
          </a:p>
          <a:p>
            <a:pPr lvl="1">
              <a:spcAft>
                <a:spcPts val="0"/>
              </a:spcAft>
            </a:pPr>
            <a:r>
              <a:rPr lang="en-US" sz="2800" i="0" dirty="0"/>
              <a:t>Sorted data: </a:t>
            </a:r>
            <a:r>
              <a:rPr lang="en-US" sz="2800" i="0" dirty="0">
                <a:solidFill>
                  <a:srgbClr val="990100"/>
                </a:solidFill>
              </a:rPr>
              <a:t>380, 600, 690, 890, 1050, 1100, 1200, 1900, 890000</a:t>
            </a:r>
          </a:p>
          <a:p>
            <a:pPr lvl="1">
              <a:spcAft>
                <a:spcPts val="0"/>
              </a:spcAft>
            </a:pPr>
            <a:r>
              <a:rPr lang="en-US" sz="2800" b="1" i="0" dirty="0">
                <a:solidFill>
                  <a:srgbClr val="990100"/>
                </a:solidFill>
              </a:rPr>
              <a:t>Median</a:t>
            </a:r>
            <a:r>
              <a:rPr lang="en-US" sz="2800" i="0" dirty="0"/>
              <a:t> = </a:t>
            </a:r>
            <a:r>
              <a:rPr lang="en-US" sz="2800" b="1" i="0" dirty="0">
                <a:solidFill>
                  <a:srgbClr val="990100"/>
                </a:solidFill>
              </a:rPr>
              <a:t>1050</a:t>
            </a:r>
            <a:r>
              <a:rPr lang="en-US" sz="2800" i="0" dirty="0"/>
              <a:t>, </a:t>
            </a:r>
            <a:r>
              <a:rPr lang="en-US" sz="2800" b="1" i="0" dirty="0">
                <a:solidFill>
                  <a:srgbClr val="990100"/>
                </a:solidFill>
              </a:rPr>
              <a:t>Mean</a:t>
            </a:r>
            <a:r>
              <a:rPr lang="en-US" sz="2800" i="0" dirty="0"/>
              <a:t> = </a:t>
            </a:r>
            <a:r>
              <a:rPr lang="en-US" sz="2800" b="1" i="0" dirty="0">
                <a:solidFill>
                  <a:srgbClr val="990100"/>
                </a:solidFill>
              </a:rPr>
              <a:t>99,756.67</a:t>
            </a:r>
          </a:p>
          <a:p>
            <a:pPr lvl="1">
              <a:spcAft>
                <a:spcPts val="0"/>
              </a:spcAft>
            </a:pPr>
            <a:r>
              <a:rPr lang="en-US" sz="2800" i="0" dirty="0"/>
              <a:t>Notice the median is unaffected by largest claim number! </a:t>
            </a:r>
            <a:endParaRPr lang="en-US" sz="2600" i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AAFB21-27E2-7643-ACA7-25F66956884C}"/>
              </a:ext>
            </a:extLst>
          </p:cNvPr>
          <p:cNvSpPr txBox="1">
            <a:spLocks/>
          </p:cNvSpPr>
          <p:nvPr/>
        </p:nvSpPr>
        <p:spPr>
          <a:xfrm>
            <a:off x="9177848" y="0"/>
            <a:ext cx="3174574" cy="929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990100"/>
                </a:solidFill>
              </a:rPr>
              <a:t>Measures of location</a:t>
            </a:r>
          </a:p>
        </p:txBody>
      </p:sp>
    </p:spTree>
    <p:extLst>
      <p:ext uri="{BB962C8B-B14F-4D97-AF65-F5344CB8AC3E}">
        <p14:creationId xmlns:p14="http://schemas.microsoft.com/office/powerpoint/2010/main" val="305090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Percentiles and Quartiles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4ABD4-C232-974D-9DC0-F65C5A32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937" y="1410710"/>
            <a:ext cx="10132986" cy="465320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000" dirty="0"/>
              <a:t>The </a:t>
            </a:r>
            <a:r>
              <a:rPr lang="en-US" sz="3000" i="1" dirty="0" err="1"/>
              <a:t>p</a:t>
            </a:r>
            <a:r>
              <a:rPr lang="en-US" sz="3000" baseline="30000" dirty="0" err="1"/>
              <a:t>th</a:t>
            </a:r>
            <a:r>
              <a:rPr lang="en-US" sz="3000" dirty="0"/>
              <a:t> percentile of a data set is a number such that at least </a:t>
            </a:r>
            <a:r>
              <a:rPr lang="en-US" sz="3000" i="1" dirty="0"/>
              <a:t>p%</a:t>
            </a:r>
            <a:r>
              <a:rPr lang="en-US" sz="3000" dirty="0"/>
              <a:t> of the data are less than or equal to this value and at least 100 – </a:t>
            </a:r>
            <a:r>
              <a:rPr lang="en-US" sz="3000" i="1" dirty="0"/>
              <a:t>p% </a:t>
            </a:r>
            <a:r>
              <a:rPr lang="en-US" sz="3000" dirty="0"/>
              <a:t>of the data are greater than or equal to this value</a:t>
            </a:r>
          </a:p>
          <a:p>
            <a:r>
              <a:rPr lang="en-US" sz="3000" dirty="0"/>
              <a:t>Median is 50</a:t>
            </a:r>
            <a:r>
              <a:rPr lang="en-US" sz="3000" baseline="30000" dirty="0"/>
              <a:t>th</a:t>
            </a:r>
            <a:r>
              <a:rPr lang="en-US" sz="3000" dirty="0"/>
              <a:t> percentile (noted earlier)</a:t>
            </a:r>
          </a:p>
          <a:p>
            <a:r>
              <a:rPr lang="en-US" sz="3000" dirty="0"/>
              <a:t>The 25</a:t>
            </a:r>
            <a:r>
              <a:rPr lang="en-US" sz="3000" baseline="30000" dirty="0"/>
              <a:t>th</a:t>
            </a:r>
            <a:r>
              <a:rPr lang="en-US" sz="3000" dirty="0"/>
              <a:t>, 50</a:t>
            </a:r>
            <a:r>
              <a:rPr lang="en-US" sz="3000" baseline="30000" dirty="0"/>
              <a:t>th</a:t>
            </a:r>
            <a:r>
              <a:rPr lang="en-US" sz="3000" dirty="0"/>
              <a:t>, and 75</a:t>
            </a:r>
            <a:r>
              <a:rPr lang="en-US" sz="3000" baseline="30000" dirty="0"/>
              <a:t>th</a:t>
            </a:r>
            <a:r>
              <a:rPr lang="en-US" sz="3000" dirty="0"/>
              <a:t> percentiles are sometimes called the first, second, and third quartiles of the data</a:t>
            </a:r>
          </a:p>
          <a:p>
            <a:r>
              <a:rPr lang="en-US" sz="3000" dirty="0"/>
              <a:t>Percentiles give location of center of distribution (median), but also other locations in a distribution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84D2C8-7AA0-9C47-97B5-29FCF75B0FB3}"/>
              </a:ext>
            </a:extLst>
          </p:cNvPr>
          <p:cNvSpPr txBox="1">
            <a:spLocks/>
          </p:cNvSpPr>
          <p:nvPr/>
        </p:nvSpPr>
        <p:spPr>
          <a:xfrm>
            <a:off x="9177848" y="0"/>
            <a:ext cx="3174574" cy="929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990100"/>
                </a:solidFill>
              </a:rPr>
              <a:t>Measures of location</a:t>
            </a:r>
          </a:p>
        </p:txBody>
      </p:sp>
    </p:spTree>
    <p:extLst>
      <p:ext uri="{BB962C8B-B14F-4D97-AF65-F5344CB8AC3E}">
        <p14:creationId xmlns:p14="http://schemas.microsoft.com/office/powerpoint/2010/main" val="857189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8930"/>
            <a:ext cx="9144000" cy="684907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2649" y="2393156"/>
            <a:ext cx="759924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</a:pPr>
            <a:r>
              <a:rPr lang="en-US" dirty="0"/>
              <a:t>Measures of location in </a:t>
            </a:r>
            <a:r>
              <a:rPr lang="en-US" b="1" i="1" dirty="0">
                <a:solidFill>
                  <a:srgbClr val="990100"/>
                </a:solidFill>
              </a:rPr>
              <a:t>R</a:t>
            </a:r>
            <a:endParaRPr b="1" i="1" dirty="0">
              <a:solidFill>
                <a:srgbClr val="9901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671F1-C416-C947-8AFC-1426DC16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97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3329" y="330399"/>
            <a:ext cx="3025378" cy="519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Central</a:t>
            </a:r>
            <a:r>
              <a:rPr sz="3375" spc="-74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tendency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0" y="1148440"/>
            <a:ext cx="212527" cy="665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4324" dirty="0">
                <a:latin typeface="Gill Sans MT"/>
                <a:cs typeface="Gill Sans MT"/>
              </a:rPr>
              <a:t>•</a:t>
            </a:r>
            <a:endParaRPr sz="4324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8836" y="1294805"/>
            <a:ext cx="1574750" cy="389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531" dirty="0">
                <a:latin typeface="Gill Sans MT"/>
                <a:cs typeface="Gill Sans MT"/>
              </a:rPr>
              <a:t>Commands:</a:t>
            </a:r>
            <a:endParaRPr sz="2531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539" y="1640952"/>
            <a:ext cx="191095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3987"/>
              </a:lnSpc>
            </a:pPr>
            <a:r>
              <a:rPr sz="3832" spc="4" dirty="0">
                <a:latin typeface="Gill Sans MT"/>
                <a:cs typeface="Gill Sans MT"/>
              </a:rPr>
              <a:t>•</a:t>
            </a:r>
            <a:endParaRPr sz="3832" dirty="0">
              <a:latin typeface="Gill Sans MT"/>
              <a:cs typeface="Gill Sans MT"/>
            </a:endParaRPr>
          </a:p>
          <a:p>
            <a:pPr marL="8929">
              <a:lnSpc>
                <a:spcPts val="3375"/>
              </a:lnSpc>
            </a:pPr>
            <a:r>
              <a:rPr sz="3832" spc="4" dirty="0">
                <a:latin typeface="Gill Sans MT"/>
                <a:cs typeface="Gill Sans MT"/>
              </a:rPr>
              <a:t>•</a:t>
            </a:r>
            <a:endParaRPr sz="3832" dirty="0">
              <a:latin typeface="Gill Sans MT"/>
              <a:cs typeface="Gill Sans MT"/>
            </a:endParaRPr>
          </a:p>
          <a:p>
            <a:pPr marL="8929">
              <a:lnSpc>
                <a:spcPts val="3987"/>
              </a:lnSpc>
            </a:pPr>
            <a:endParaRPr sz="3832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1375" y="1682353"/>
            <a:ext cx="5210473" cy="826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1350120">
              <a:lnSpc>
                <a:spcPct val="125000"/>
              </a:lnSpc>
            </a:pPr>
            <a:r>
              <a:rPr sz="2250" spc="-4" dirty="0">
                <a:latin typeface="Gill Sans MT"/>
                <a:cs typeface="Gill Sans MT"/>
              </a:rPr>
              <a:t>Calculate </a:t>
            </a:r>
            <a:r>
              <a:rPr sz="2250" dirty="0">
                <a:latin typeface="Gill Sans MT"/>
                <a:cs typeface="Gill Sans MT"/>
              </a:rPr>
              <a:t>means </a:t>
            </a:r>
            <a:r>
              <a:rPr sz="2250" spc="-4" dirty="0">
                <a:latin typeface="Gill Sans MT"/>
                <a:cs typeface="Gill Sans MT"/>
              </a:rPr>
              <a:t>using </a:t>
            </a:r>
            <a:r>
              <a:rPr sz="2250" spc="-4" dirty="0">
                <a:solidFill>
                  <a:srgbClr val="0061FF"/>
                </a:solidFill>
                <a:latin typeface="Gill Sans MT"/>
                <a:cs typeface="Gill Sans MT"/>
              </a:rPr>
              <a:t>mean()  </a:t>
            </a:r>
            <a:r>
              <a:rPr sz="2250" spc="-4" dirty="0">
                <a:latin typeface="Gill Sans MT"/>
                <a:cs typeface="Gill Sans MT"/>
              </a:rPr>
              <a:t>Calculate medians using</a:t>
            </a:r>
            <a:r>
              <a:rPr sz="2250" spc="18" dirty="0">
                <a:latin typeface="Gill Sans MT"/>
                <a:cs typeface="Gill Sans MT"/>
              </a:rPr>
              <a:t> </a:t>
            </a:r>
            <a:r>
              <a:rPr sz="2250" spc="-4" dirty="0">
                <a:solidFill>
                  <a:srgbClr val="0061FF"/>
                </a:solidFill>
                <a:latin typeface="Gill Sans MT"/>
                <a:cs typeface="Gill Sans MT"/>
              </a:rPr>
              <a:t>median()</a:t>
            </a:r>
            <a:endParaRPr sz="2250" dirty="0">
              <a:latin typeface="Gill Sans MT"/>
              <a:cs typeface="Gill Sans MT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1836539" y="3579671"/>
            <a:ext cx="3649861" cy="91200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65" rIns="0" bIns="0" rtlCol="0">
            <a:spAutoFit/>
          </a:bodyPr>
          <a:lstStyle/>
          <a:p>
            <a:pPr>
              <a:spcBef>
                <a:spcPts val="35"/>
              </a:spcBef>
            </a:pPr>
            <a:endParaRPr sz="1512" dirty="0">
              <a:latin typeface="Times New Roman"/>
              <a:cs typeface="Times New Roman"/>
            </a:endParaRPr>
          </a:p>
          <a:p>
            <a:pPr marL="247790" marR="521922">
              <a:lnSpc>
                <a:spcPct val="111100"/>
              </a:lnSpc>
              <a:tabLst>
                <a:tab pos="440218" algn="l"/>
              </a:tabLst>
            </a:pPr>
            <a:r>
              <a:rPr sz="2000" dirty="0">
                <a:latin typeface="Courier New"/>
                <a:cs typeface="Courier New"/>
              </a:rPr>
              <a:t>&gt;	</a:t>
            </a:r>
            <a:r>
              <a:rPr sz="2000" spc="-4" dirty="0">
                <a:solidFill>
                  <a:srgbClr val="0433FF"/>
                </a:solidFill>
                <a:latin typeface="Courier New"/>
                <a:cs typeface="Courier New"/>
              </a:rPr>
              <a:t>mean(</a:t>
            </a:r>
            <a:r>
              <a:rPr sz="2000" spc="-32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lang="en-US" sz="2000" spc="-4" dirty="0" err="1">
                <a:solidFill>
                  <a:srgbClr val="0433FF"/>
                </a:solidFill>
                <a:latin typeface="Courier New"/>
                <a:cs typeface="Courier New"/>
              </a:rPr>
              <a:t>data</a:t>
            </a:r>
            <a:r>
              <a:rPr sz="2000" spc="-4" dirty="0" err="1">
                <a:solidFill>
                  <a:srgbClr val="0433FF"/>
                </a:solidFill>
                <a:latin typeface="Courier New"/>
                <a:cs typeface="Courier New"/>
              </a:rPr>
              <a:t>$</a:t>
            </a:r>
            <a:r>
              <a:rPr lang="en-US" sz="2000" spc="-4" dirty="0" err="1">
                <a:solidFill>
                  <a:srgbClr val="0433FF"/>
                </a:solidFill>
                <a:latin typeface="Courier New"/>
                <a:cs typeface="Courier New"/>
              </a:rPr>
              <a:t>BMI</a:t>
            </a:r>
            <a:r>
              <a:rPr sz="2000" spc="-32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)  </a:t>
            </a:r>
            <a:r>
              <a:rPr sz="2000" spc="-4" dirty="0">
                <a:latin typeface="Courier New"/>
                <a:cs typeface="Courier New"/>
              </a:rPr>
              <a:t>[1]</a:t>
            </a:r>
            <a:r>
              <a:rPr sz="2000" spc="-67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25.</a:t>
            </a:r>
            <a:r>
              <a:rPr lang="en-US" sz="2000" dirty="0">
                <a:latin typeface="Courier New"/>
                <a:cs typeface="Courier New"/>
              </a:rPr>
              <a:t>8492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5081" y="3579671"/>
            <a:ext cx="3887273" cy="91200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65" rIns="0" bIns="0" rtlCol="0">
            <a:spAutoFit/>
          </a:bodyPr>
          <a:lstStyle/>
          <a:p>
            <a:pPr>
              <a:spcBef>
                <a:spcPts val="35"/>
              </a:spcBef>
            </a:pPr>
            <a:endParaRPr sz="1512" dirty="0">
              <a:latin typeface="Times New Roman"/>
              <a:cs typeface="Times New Roman"/>
            </a:endParaRPr>
          </a:p>
          <a:p>
            <a:pPr marL="238861" marR="516564">
              <a:lnSpc>
                <a:spcPct val="111100"/>
              </a:lnSpc>
              <a:tabLst>
                <a:tab pos="431289" algn="l"/>
              </a:tabLst>
            </a:pPr>
            <a:r>
              <a:rPr sz="2000" dirty="0">
                <a:latin typeface="Courier New"/>
                <a:cs typeface="Courier New"/>
              </a:rPr>
              <a:t>&gt;	</a:t>
            </a:r>
            <a:r>
              <a:rPr sz="2000" spc="-4" dirty="0">
                <a:solidFill>
                  <a:srgbClr val="0433FF"/>
                </a:solidFill>
                <a:latin typeface="Courier New"/>
                <a:cs typeface="Courier New"/>
              </a:rPr>
              <a:t>median(</a:t>
            </a:r>
            <a:r>
              <a:rPr sz="2000" spc="-32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lang="en-US" sz="2000" spc="-4" dirty="0" err="1">
                <a:solidFill>
                  <a:srgbClr val="0433FF"/>
                </a:solidFill>
                <a:latin typeface="Courier New"/>
                <a:cs typeface="Courier New"/>
              </a:rPr>
              <a:t>data</a:t>
            </a:r>
            <a:r>
              <a:rPr sz="2000" spc="-4" dirty="0" err="1">
                <a:solidFill>
                  <a:srgbClr val="0433FF"/>
                </a:solidFill>
                <a:latin typeface="Courier New"/>
                <a:cs typeface="Courier New"/>
              </a:rPr>
              <a:t>$</a:t>
            </a:r>
            <a:r>
              <a:rPr lang="en-US" sz="2000" spc="-4" dirty="0" err="1">
                <a:solidFill>
                  <a:srgbClr val="0433FF"/>
                </a:solidFill>
                <a:latin typeface="Courier New"/>
                <a:cs typeface="Courier New"/>
              </a:rPr>
              <a:t>BMI</a:t>
            </a:r>
            <a:r>
              <a:rPr sz="2000" spc="-32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)  </a:t>
            </a:r>
            <a:r>
              <a:rPr sz="2000" spc="-4" dirty="0">
                <a:latin typeface="Courier New"/>
                <a:cs typeface="Courier New"/>
              </a:rPr>
              <a:t>[1]</a:t>
            </a:r>
            <a:r>
              <a:rPr sz="2000" spc="-67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25</a:t>
            </a:r>
            <a:r>
              <a:rPr lang="en-US" sz="2000" dirty="0">
                <a:latin typeface="Courier New"/>
                <a:cs typeface="Courier New"/>
              </a:rPr>
              <a:t>.8</a:t>
            </a:r>
            <a:endParaRPr sz="2000" dirty="0">
              <a:latin typeface="Courier New"/>
              <a:cs typeface="Courier New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9539C4-3CAD-2241-8A1F-23776C49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82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8743" y="330399"/>
            <a:ext cx="5394871" cy="519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4515136" algn="l"/>
              </a:tabLst>
            </a:pP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What</a:t>
            </a:r>
            <a:r>
              <a:rPr sz="3375" spc="-4" dirty="0">
                <a:solidFill>
                  <a:srgbClr val="990100"/>
                </a:solidFill>
                <a:latin typeface="Gill Sans MT"/>
                <a:cs typeface="Gill Sans MT"/>
              </a:rPr>
              <a:t> i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f</a:t>
            </a:r>
            <a:r>
              <a:rPr sz="3375" spc="-4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the</a:t>
            </a:r>
            <a:r>
              <a:rPr sz="3375" spc="-70" dirty="0">
                <a:solidFill>
                  <a:srgbClr val="990100"/>
                </a:solidFill>
                <a:latin typeface="Gill Sans MT"/>
                <a:cs typeface="Gill Sans MT"/>
              </a:rPr>
              <a:t>r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e</a:t>
            </a:r>
            <a:r>
              <a:rPr sz="3375" spc="-4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a</a:t>
            </a:r>
            <a:r>
              <a:rPr sz="3375" spc="-70" dirty="0">
                <a:solidFill>
                  <a:srgbClr val="990100"/>
                </a:solidFill>
                <a:latin typeface="Gill Sans MT"/>
                <a:cs typeface="Gill Sans MT"/>
              </a:rPr>
              <a:t>r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e</a:t>
            </a:r>
            <a:r>
              <a:rPr sz="3375" spc="-4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m</a:t>
            </a:r>
            <a:r>
              <a:rPr sz="3375" spc="-4" dirty="0">
                <a:solidFill>
                  <a:srgbClr val="990100"/>
                </a:solidFill>
                <a:latin typeface="Gill Sans MT"/>
                <a:cs typeface="Gill Sans MT"/>
              </a:rPr>
              <a:t>i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ss</a:t>
            </a:r>
            <a:r>
              <a:rPr sz="3375" spc="-4" dirty="0">
                <a:solidFill>
                  <a:srgbClr val="990100"/>
                </a:solidFill>
                <a:latin typeface="Gill Sans MT"/>
                <a:cs typeface="Gill Sans MT"/>
              </a:rPr>
              <a:t>i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ng	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0" y="1148440"/>
            <a:ext cx="212527" cy="665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4324" dirty="0">
                <a:latin typeface="Gill Sans MT"/>
                <a:cs typeface="Gill Sans MT"/>
              </a:rPr>
              <a:t>•</a:t>
            </a:r>
            <a:endParaRPr sz="4324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8836" y="1294805"/>
            <a:ext cx="4392960" cy="389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531" spc="-4" dirty="0">
                <a:latin typeface="Gill Sans MT"/>
                <a:cs typeface="Gill Sans MT"/>
              </a:rPr>
              <a:t>Sometimes </a:t>
            </a:r>
            <a:r>
              <a:rPr sz="2531" spc="-11" dirty="0">
                <a:latin typeface="Gill Sans MT"/>
                <a:cs typeface="Gill Sans MT"/>
              </a:rPr>
              <a:t>there </a:t>
            </a:r>
            <a:r>
              <a:rPr sz="2531" spc="-18" dirty="0">
                <a:latin typeface="Gill Sans MT"/>
                <a:cs typeface="Gill Sans MT"/>
              </a:rPr>
              <a:t>are </a:t>
            </a:r>
            <a:r>
              <a:rPr sz="2531" spc="-4" dirty="0">
                <a:latin typeface="Gill Sans MT"/>
                <a:cs typeface="Gill Sans MT"/>
              </a:rPr>
              <a:t>missing</a:t>
            </a:r>
            <a:r>
              <a:rPr sz="2531" dirty="0">
                <a:latin typeface="Gill Sans MT"/>
                <a:cs typeface="Gill Sans MT"/>
              </a:rPr>
              <a:t> data</a:t>
            </a:r>
            <a:endParaRPr sz="2531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539" y="1640952"/>
            <a:ext cx="191095" cy="1025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3987"/>
              </a:lnSpc>
            </a:pPr>
            <a:r>
              <a:rPr sz="3832" spc="4" dirty="0">
                <a:latin typeface="Gill Sans MT"/>
                <a:cs typeface="Gill Sans MT"/>
              </a:rPr>
              <a:t>•</a:t>
            </a:r>
            <a:endParaRPr sz="3832">
              <a:latin typeface="Gill Sans MT"/>
              <a:cs typeface="Gill Sans MT"/>
            </a:endParaRPr>
          </a:p>
          <a:p>
            <a:pPr marL="8929">
              <a:lnSpc>
                <a:spcPts val="3987"/>
              </a:lnSpc>
            </a:pPr>
            <a:r>
              <a:rPr sz="3832" spc="4" dirty="0">
                <a:latin typeface="Gill Sans MT"/>
                <a:cs typeface="Gill Sans MT"/>
              </a:rPr>
              <a:t>•</a:t>
            </a:r>
            <a:endParaRPr sz="3832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1376" y="1768079"/>
            <a:ext cx="5520779" cy="7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250" dirty="0">
                <a:latin typeface="Gill Sans MT"/>
                <a:cs typeface="Gill Sans MT"/>
              </a:rPr>
              <a:t>These </a:t>
            </a:r>
            <a:r>
              <a:rPr sz="2250" spc="-18" dirty="0">
                <a:latin typeface="Gill Sans MT"/>
                <a:cs typeface="Gill Sans MT"/>
              </a:rPr>
              <a:t>are </a:t>
            </a:r>
            <a:r>
              <a:rPr sz="2250" spc="-11" dirty="0">
                <a:latin typeface="Gill Sans MT"/>
                <a:cs typeface="Gill Sans MT"/>
              </a:rPr>
              <a:t>represented </a:t>
            </a:r>
            <a:r>
              <a:rPr sz="2250" dirty="0">
                <a:latin typeface="Gill Sans MT"/>
                <a:cs typeface="Gill Sans MT"/>
              </a:rPr>
              <a:t>as </a:t>
            </a:r>
            <a:r>
              <a:rPr sz="2250" dirty="0">
                <a:solidFill>
                  <a:srgbClr val="0061FF"/>
                </a:solidFill>
                <a:latin typeface="Gill Sans MT"/>
                <a:cs typeface="Gill Sans MT"/>
              </a:rPr>
              <a:t>NA</a:t>
            </a:r>
            <a:r>
              <a:rPr sz="2250" spc="-7" dirty="0">
                <a:solidFill>
                  <a:srgbClr val="0061FF"/>
                </a:solidFill>
                <a:latin typeface="Gill Sans MT"/>
                <a:cs typeface="Gill Sans MT"/>
              </a:rPr>
              <a:t> </a:t>
            </a:r>
            <a:r>
              <a:rPr sz="2250" spc="-4" dirty="0">
                <a:latin typeface="Gill Sans MT"/>
                <a:cs typeface="Gill Sans MT"/>
              </a:rPr>
              <a:t>values</a:t>
            </a:r>
            <a:endParaRPr sz="2250">
              <a:latin typeface="Gill Sans MT"/>
              <a:cs typeface="Gill Sans MT"/>
            </a:endParaRPr>
          </a:p>
          <a:p>
            <a:pPr marL="8929">
              <a:spcBef>
                <a:spcPts val="675"/>
              </a:spcBef>
            </a:pPr>
            <a:r>
              <a:rPr sz="2250" spc="-11" dirty="0">
                <a:latin typeface="Gill Sans MT"/>
                <a:cs typeface="Gill Sans MT"/>
              </a:rPr>
              <a:t>Different </a:t>
            </a:r>
            <a:r>
              <a:rPr sz="2250" spc="-4" dirty="0">
                <a:latin typeface="Gill Sans MT"/>
                <a:cs typeface="Gill Sans MT"/>
              </a:rPr>
              <a:t>functions handle </a:t>
            </a:r>
            <a:r>
              <a:rPr sz="2250" dirty="0">
                <a:solidFill>
                  <a:srgbClr val="0061FF"/>
                </a:solidFill>
                <a:latin typeface="Gill Sans MT"/>
                <a:cs typeface="Gill Sans MT"/>
              </a:rPr>
              <a:t>NA </a:t>
            </a:r>
            <a:r>
              <a:rPr sz="2250" spc="-4" dirty="0">
                <a:latin typeface="Gill Sans MT"/>
                <a:cs typeface="Gill Sans MT"/>
              </a:rPr>
              <a:t>values</a:t>
            </a:r>
            <a:r>
              <a:rPr sz="2250" spc="46" dirty="0">
                <a:latin typeface="Gill Sans MT"/>
                <a:cs typeface="Gill Sans MT"/>
              </a:rPr>
              <a:t> </a:t>
            </a:r>
            <a:r>
              <a:rPr sz="2250" spc="-11" dirty="0">
                <a:latin typeface="Gill Sans MT"/>
                <a:cs typeface="Gill Sans MT"/>
              </a:rPr>
              <a:t>differently</a:t>
            </a:r>
            <a:endParaRPr sz="2250">
              <a:latin typeface="Gill Sans MT"/>
              <a:cs typeface="Gill Sans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A10C84-7886-804C-B543-A08D80D7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89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8743" y="330399"/>
            <a:ext cx="5394871" cy="519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4515136" algn="l"/>
              </a:tabLst>
            </a:pP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What</a:t>
            </a:r>
            <a:r>
              <a:rPr sz="3375" spc="-4" dirty="0">
                <a:solidFill>
                  <a:srgbClr val="990100"/>
                </a:solidFill>
                <a:latin typeface="Gill Sans MT"/>
                <a:cs typeface="Gill Sans MT"/>
              </a:rPr>
              <a:t> i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f</a:t>
            </a:r>
            <a:r>
              <a:rPr sz="3375" spc="-4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the</a:t>
            </a:r>
            <a:r>
              <a:rPr sz="3375" spc="-70" dirty="0">
                <a:solidFill>
                  <a:srgbClr val="990100"/>
                </a:solidFill>
                <a:latin typeface="Gill Sans MT"/>
                <a:cs typeface="Gill Sans MT"/>
              </a:rPr>
              <a:t>r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e</a:t>
            </a:r>
            <a:r>
              <a:rPr sz="3375" spc="-4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a</a:t>
            </a:r>
            <a:r>
              <a:rPr sz="3375" spc="-70" dirty="0">
                <a:solidFill>
                  <a:srgbClr val="990100"/>
                </a:solidFill>
                <a:latin typeface="Gill Sans MT"/>
                <a:cs typeface="Gill Sans MT"/>
              </a:rPr>
              <a:t>r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e</a:t>
            </a:r>
            <a:r>
              <a:rPr sz="3375" spc="-4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m</a:t>
            </a:r>
            <a:r>
              <a:rPr sz="3375" spc="-4" dirty="0">
                <a:solidFill>
                  <a:srgbClr val="990100"/>
                </a:solidFill>
                <a:latin typeface="Gill Sans MT"/>
                <a:cs typeface="Gill Sans MT"/>
              </a:rPr>
              <a:t>i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ss</a:t>
            </a:r>
            <a:r>
              <a:rPr sz="3375" spc="-4" dirty="0">
                <a:solidFill>
                  <a:srgbClr val="990100"/>
                </a:solidFill>
                <a:latin typeface="Gill Sans MT"/>
                <a:cs typeface="Gill Sans MT"/>
              </a:rPr>
              <a:t>i</a:t>
            </a:r>
            <a:r>
              <a:rPr sz="3375" dirty="0">
                <a:solidFill>
                  <a:srgbClr val="990100"/>
                </a:solidFill>
                <a:latin typeface="Gill Sans MT"/>
                <a:cs typeface="Gill Sans MT"/>
              </a:rPr>
              <a:t>ng	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0" y="1148440"/>
            <a:ext cx="212527" cy="665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4324" dirty="0">
                <a:solidFill>
                  <a:srgbClr val="929292"/>
                </a:solidFill>
                <a:latin typeface="Gill Sans MT"/>
                <a:cs typeface="Gill Sans MT"/>
              </a:rPr>
              <a:t>•</a:t>
            </a:r>
            <a:endParaRPr sz="4324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8836" y="1294805"/>
            <a:ext cx="4392960" cy="389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531" spc="-4" dirty="0">
                <a:solidFill>
                  <a:srgbClr val="929292"/>
                </a:solidFill>
                <a:latin typeface="Gill Sans MT"/>
                <a:cs typeface="Gill Sans MT"/>
              </a:rPr>
              <a:t>Sometimes </a:t>
            </a:r>
            <a:r>
              <a:rPr sz="2531" spc="-11" dirty="0">
                <a:solidFill>
                  <a:srgbClr val="929292"/>
                </a:solidFill>
                <a:latin typeface="Gill Sans MT"/>
                <a:cs typeface="Gill Sans MT"/>
              </a:rPr>
              <a:t>there </a:t>
            </a:r>
            <a:r>
              <a:rPr sz="2531" spc="-18" dirty="0">
                <a:solidFill>
                  <a:srgbClr val="929292"/>
                </a:solidFill>
                <a:latin typeface="Gill Sans MT"/>
                <a:cs typeface="Gill Sans MT"/>
              </a:rPr>
              <a:t>are </a:t>
            </a:r>
            <a:r>
              <a:rPr sz="2531" spc="-4" dirty="0">
                <a:solidFill>
                  <a:srgbClr val="929292"/>
                </a:solidFill>
                <a:latin typeface="Gill Sans MT"/>
                <a:cs typeface="Gill Sans MT"/>
              </a:rPr>
              <a:t>missing</a:t>
            </a:r>
            <a:r>
              <a:rPr sz="2531" dirty="0">
                <a:solidFill>
                  <a:srgbClr val="929292"/>
                </a:solidFill>
                <a:latin typeface="Gill Sans MT"/>
                <a:cs typeface="Gill Sans MT"/>
              </a:rPr>
              <a:t> data</a:t>
            </a:r>
            <a:endParaRPr sz="2531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539" y="1640952"/>
            <a:ext cx="191095" cy="1025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3987"/>
              </a:lnSpc>
            </a:pPr>
            <a:r>
              <a:rPr sz="3832" spc="4" dirty="0">
                <a:solidFill>
                  <a:srgbClr val="929292"/>
                </a:solidFill>
                <a:latin typeface="Gill Sans MT"/>
                <a:cs typeface="Gill Sans MT"/>
              </a:rPr>
              <a:t>•</a:t>
            </a:r>
            <a:endParaRPr sz="3832">
              <a:latin typeface="Gill Sans MT"/>
              <a:cs typeface="Gill Sans MT"/>
            </a:endParaRPr>
          </a:p>
          <a:p>
            <a:pPr marL="8929">
              <a:lnSpc>
                <a:spcPts val="3987"/>
              </a:lnSpc>
            </a:pPr>
            <a:r>
              <a:rPr sz="3832" spc="4" dirty="0">
                <a:solidFill>
                  <a:srgbClr val="929292"/>
                </a:solidFill>
                <a:latin typeface="Gill Sans MT"/>
                <a:cs typeface="Gill Sans MT"/>
              </a:rPr>
              <a:t>•</a:t>
            </a:r>
            <a:endParaRPr sz="3832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1376" y="1768079"/>
            <a:ext cx="5520779" cy="7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250" dirty="0">
                <a:solidFill>
                  <a:srgbClr val="929292"/>
                </a:solidFill>
                <a:latin typeface="Gill Sans MT"/>
                <a:cs typeface="Gill Sans MT"/>
              </a:rPr>
              <a:t>These </a:t>
            </a:r>
            <a:r>
              <a:rPr sz="2250" spc="-18" dirty="0">
                <a:solidFill>
                  <a:srgbClr val="929292"/>
                </a:solidFill>
                <a:latin typeface="Gill Sans MT"/>
                <a:cs typeface="Gill Sans MT"/>
              </a:rPr>
              <a:t>are </a:t>
            </a:r>
            <a:r>
              <a:rPr sz="2250" spc="-11" dirty="0">
                <a:solidFill>
                  <a:srgbClr val="929292"/>
                </a:solidFill>
                <a:latin typeface="Gill Sans MT"/>
                <a:cs typeface="Gill Sans MT"/>
              </a:rPr>
              <a:t>represented </a:t>
            </a:r>
            <a:r>
              <a:rPr sz="2250" dirty="0">
                <a:solidFill>
                  <a:srgbClr val="929292"/>
                </a:solidFill>
                <a:latin typeface="Gill Sans MT"/>
                <a:cs typeface="Gill Sans MT"/>
              </a:rPr>
              <a:t>as NA </a:t>
            </a:r>
            <a:r>
              <a:rPr sz="2250" spc="-4" dirty="0">
                <a:solidFill>
                  <a:srgbClr val="929292"/>
                </a:solidFill>
                <a:latin typeface="Gill Sans MT"/>
                <a:cs typeface="Gill Sans MT"/>
              </a:rPr>
              <a:t>values</a:t>
            </a:r>
            <a:endParaRPr sz="2250">
              <a:latin typeface="Gill Sans MT"/>
              <a:cs typeface="Gill Sans MT"/>
            </a:endParaRPr>
          </a:p>
          <a:p>
            <a:pPr marL="8929">
              <a:spcBef>
                <a:spcPts val="675"/>
              </a:spcBef>
            </a:pPr>
            <a:r>
              <a:rPr sz="2250" spc="-11" dirty="0">
                <a:solidFill>
                  <a:srgbClr val="929292"/>
                </a:solidFill>
                <a:latin typeface="Gill Sans MT"/>
                <a:cs typeface="Gill Sans MT"/>
              </a:rPr>
              <a:t>Different </a:t>
            </a:r>
            <a:r>
              <a:rPr sz="2250" spc="-4" dirty="0">
                <a:solidFill>
                  <a:srgbClr val="929292"/>
                </a:solidFill>
                <a:latin typeface="Gill Sans MT"/>
                <a:cs typeface="Gill Sans MT"/>
              </a:rPr>
              <a:t>functions handle </a:t>
            </a:r>
            <a:r>
              <a:rPr sz="2250" dirty="0">
                <a:solidFill>
                  <a:srgbClr val="929292"/>
                </a:solidFill>
                <a:latin typeface="Gill Sans MT"/>
                <a:cs typeface="Gill Sans MT"/>
              </a:rPr>
              <a:t>NA </a:t>
            </a:r>
            <a:r>
              <a:rPr sz="2250" spc="-4" dirty="0">
                <a:solidFill>
                  <a:srgbClr val="929292"/>
                </a:solidFill>
                <a:latin typeface="Gill Sans MT"/>
                <a:cs typeface="Gill Sans MT"/>
              </a:rPr>
              <a:t>values</a:t>
            </a:r>
            <a:r>
              <a:rPr sz="2250" spc="46" dirty="0">
                <a:solidFill>
                  <a:srgbClr val="929292"/>
                </a:solidFill>
                <a:latin typeface="Gill Sans MT"/>
                <a:cs typeface="Gill Sans MT"/>
              </a:rPr>
              <a:t> </a:t>
            </a:r>
            <a:r>
              <a:rPr sz="2250" spc="-11" dirty="0">
                <a:solidFill>
                  <a:srgbClr val="929292"/>
                </a:solidFill>
                <a:latin typeface="Gill Sans MT"/>
                <a:cs typeface="Gill Sans MT"/>
              </a:rPr>
              <a:t>differently</a:t>
            </a:r>
            <a:endParaRPr sz="225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7000" y="2907587"/>
            <a:ext cx="212527" cy="665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4324" dirty="0">
                <a:latin typeface="Gill Sans MT"/>
                <a:cs typeface="Gill Sans MT"/>
              </a:rPr>
              <a:t>•</a:t>
            </a:r>
            <a:endParaRPr sz="4324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8836" y="3053953"/>
            <a:ext cx="4728270" cy="389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531" dirty="0">
                <a:latin typeface="Gill Sans MT"/>
                <a:cs typeface="Gill Sans MT"/>
              </a:rPr>
              <a:t>What</a:t>
            </a:r>
            <a:r>
              <a:rPr sz="2531" spc="-14" dirty="0">
                <a:latin typeface="Gill Sans MT"/>
                <a:cs typeface="Gill Sans MT"/>
              </a:rPr>
              <a:t> </a:t>
            </a:r>
            <a:r>
              <a:rPr sz="2531" spc="-4" dirty="0">
                <a:latin typeface="Gill Sans MT"/>
                <a:cs typeface="Gill Sans MT"/>
              </a:rPr>
              <a:t>is</a:t>
            </a:r>
            <a:r>
              <a:rPr sz="2531" spc="-11" dirty="0">
                <a:latin typeface="Gill Sans MT"/>
                <a:cs typeface="Gill Sans MT"/>
              </a:rPr>
              <a:t> </a:t>
            </a:r>
            <a:r>
              <a:rPr sz="2531" dirty="0">
                <a:latin typeface="Gill Sans MT"/>
                <a:cs typeface="Gill Sans MT"/>
              </a:rPr>
              <a:t>the</a:t>
            </a:r>
            <a:r>
              <a:rPr sz="2531" spc="-11" dirty="0">
                <a:latin typeface="Gill Sans MT"/>
                <a:cs typeface="Gill Sans MT"/>
              </a:rPr>
              <a:t> </a:t>
            </a:r>
            <a:r>
              <a:rPr sz="2531" dirty="0">
                <a:latin typeface="Gill Sans MT"/>
                <a:cs typeface="Gill Sans MT"/>
              </a:rPr>
              <a:t>mean</a:t>
            </a:r>
            <a:r>
              <a:rPr sz="2531" spc="-14" dirty="0">
                <a:latin typeface="Gill Sans MT"/>
                <a:cs typeface="Gill Sans MT"/>
              </a:rPr>
              <a:t> </a:t>
            </a:r>
            <a:r>
              <a:rPr sz="2531" dirty="0">
                <a:latin typeface="Gill Sans MT"/>
                <a:cs typeface="Gill Sans MT"/>
              </a:rPr>
              <a:t>of</a:t>
            </a:r>
            <a:r>
              <a:rPr sz="2531" spc="-11" dirty="0">
                <a:latin typeface="Gill Sans MT"/>
                <a:cs typeface="Gill Sans MT"/>
              </a:rPr>
              <a:t> </a:t>
            </a:r>
            <a:r>
              <a:rPr sz="2531" dirty="0">
                <a:solidFill>
                  <a:srgbClr val="0061FF"/>
                </a:solidFill>
                <a:latin typeface="Gill Sans MT"/>
                <a:cs typeface="Gill Sans MT"/>
              </a:rPr>
              <a:t>3</a:t>
            </a:r>
            <a:r>
              <a:rPr sz="2531" dirty="0">
                <a:latin typeface="Gill Sans MT"/>
                <a:cs typeface="Gill Sans MT"/>
              </a:rPr>
              <a:t>,</a:t>
            </a:r>
            <a:r>
              <a:rPr sz="2531" spc="-264" dirty="0">
                <a:latin typeface="Gill Sans MT"/>
                <a:cs typeface="Gill Sans MT"/>
              </a:rPr>
              <a:t> </a:t>
            </a:r>
            <a:r>
              <a:rPr sz="2531" dirty="0">
                <a:solidFill>
                  <a:srgbClr val="0061FF"/>
                </a:solidFill>
                <a:latin typeface="Gill Sans MT"/>
                <a:cs typeface="Gill Sans MT"/>
              </a:rPr>
              <a:t>4</a:t>
            </a:r>
            <a:r>
              <a:rPr sz="2531" dirty="0">
                <a:latin typeface="Gill Sans MT"/>
                <a:cs typeface="Gill Sans MT"/>
              </a:rPr>
              <a:t>,</a:t>
            </a:r>
            <a:r>
              <a:rPr sz="2531" spc="-264" dirty="0">
                <a:latin typeface="Gill Sans MT"/>
                <a:cs typeface="Gill Sans MT"/>
              </a:rPr>
              <a:t> </a:t>
            </a:r>
            <a:r>
              <a:rPr sz="2531" dirty="0">
                <a:solidFill>
                  <a:srgbClr val="0061FF"/>
                </a:solidFill>
                <a:latin typeface="Gill Sans MT"/>
                <a:cs typeface="Gill Sans MT"/>
              </a:rPr>
              <a:t>5</a:t>
            </a:r>
            <a:r>
              <a:rPr sz="2531" spc="-14" dirty="0">
                <a:solidFill>
                  <a:srgbClr val="0061FF"/>
                </a:solidFill>
                <a:latin typeface="Gill Sans MT"/>
                <a:cs typeface="Gill Sans MT"/>
              </a:rPr>
              <a:t> </a:t>
            </a:r>
            <a:r>
              <a:rPr sz="2531" dirty="0">
                <a:latin typeface="Gill Sans MT"/>
                <a:cs typeface="Gill Sans MT"/>
              </a:rPr>
              <a:t>and</a:t>
            </a:r>
            <a:r>
              <a:rPr sz="2531" spc="-11" dirty="0">
                <a:latin typeface="Gill Sans MT"/>
                <a:cs typeface="Gill Sans MT"/>
              </a:rPr>
              <a:t> </a:t>
            </a:r>
            <a:r>
              <a:rPr sz="2531" spc="-4" dirty="0">
                <a:solidFill>
                  <a:srgbClr val="0061FF"/>
                </a:solidFill>
                <a:latin typeface="Gill Sans MT"/>
                <a:cs typeface="Gill Sans MT"/>
              </a:rPr>
              <a:t>NA</a:t>
            </a:r>
            <a:r>
              <a:rPr sz="2531" spc="-4" dirty="0">
                <a:latin typeface="Gill Sans MT"/>
                <a:cs typeface="Gill Sans MT"/>
              </a:rPr>
              <a:t>?</a:t>
            </a:r>
            <a:endParaRPr sz="2531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9539" y="3400103"/>
            <a:ext cx="191095" cy="1346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3832" spc="4" dirty="0">
                <a:latin typeface="Gill Sans MT"/>
                <a:cs typeface="Gill Sans MT"/>
              </a:rPr>
              <a:t>•</a:t>
            </a:r>
            <a:endParaRPr sz="3832">
              <a:latin typeface="Gill Sans MT"/>
              <a:cs typeface="Gill Sans MT"/>
            </a:endParaRPr>
          </a:p>
          <a:p>
            <a:pPr marL="8929">
              <a:spcBef>
                <a:spcPts val="1308"/>
              </a:spcBef>
            </a:pPr>
            <a:r>
              <a:rPr sz="3832" spc="4" dirty="0">
                <a:latin typeface="Gill Sans MT"/>
                <a:cs typeface="Gill Sans MT"/>
              </a:rPr>
              <a:t>•</a:t>
            </a:r>
            <a:endParaRPr sz="3832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1375" y="3555802"/>
            <a:ext cx="6306592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2531"/>
              </a:lnSpc>
              <a:tabLst>
                <a:tab pos="2242165" algn="l"/>
              </a:tabLst>
            </a:pPr>
            <a:r>
              <a:rPr sz="2250" b="1" spc="-4" dirty="0">
                <a:solidFill>
                  <a:srgbClr val="990100"/>
                </a:solidFill>
                <a:latin typeface="Gill Sans MT"/>
                <a:cs typeface="Gill Sans MT"/>
              </a:rPr>
              <a:t>Pragmatic</a:t>
            </a:r>
            <a:r>
              <a:rPr sz="2250" b="1" spc="14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2250" b="1" dirty="0">
                <a:solidFill>
                  <a:srgbClr val="990100"/>
                </a:solidFill>
                <a:latin typeface="Gill Sans MT"/>
                <a:cs typeface="Gill Sans MT"/>
              </a:rPr>
              <a:t>answer</a:t>
            </a:r>
            <a:r>
              <a:rPr sz="2250" dirty="0">
                <a:latin typeface="Gill Sans MT"/>
                <a:cs typeface="Gill Sans MT"/>
              </a:rPr>
              <a:t>:	</a:t>
            </a:r>
            <a:r>
              <a:rPr sz="2250" spc="-11" dirty="0">
                <a:latin typeface="Gill Sans MT"/>
                <a:cs typeface="Gill Sans MT"/>
              </a:rPr>
              <a:t>ignore </a:t>
            </a:r>
            <a:r>
              <a:rPr sz="2250" dirty="0">
                <a:latin typeface="Gill Sans MT"/>
                <a:cs typeface="Gill Sans MT"/>
              </a:rPr>
              <a:t>the </a:t>
            </a:r>
            <a:r>
              <a:rPr sz="2250" spc="-4" dirty="0">
                <a:latin typeface="Gill Sans MT"/>
                <a:cs typeface="Gill Sans MT"/>
              </a:rPr>
              <a:t>missing</a:t>
            </a:r>
            <a:r>
              <a:rPr sz="2250" spc="-28" dirty="0">
                <a:latin typeface="Gill Sans MT"/>
                <a:cs typeface="Gill Sans MT"/>
              </a:rPr>
              <a:t> </a:t>
            </a:r>
            <a:r>
              <a:rPr sz="2250" dirty="0">
                <a:latin typeface="Gill Sans MT"/>
                <a:cs typeface="Gill Sans MT"/>
              </a:rPr>
              <a:t>data,</a:t>
            </a:r>
            <a:r>
              <a:rPr sz="2250" spc="-236" dirty="0">
                <a:latin typeface="Gill Sans MT"/>
                <a:cs typeface="Gill Sans MT"/>
              </a:rPr>
              <a:t> </a:t>
            </a:r>
            <a:r>
              <a:rPr sz="2250" dirty="0">
                <a:latin typeface="Gill Sans MT"/>
                <a:cs typeface="Gill Sans MT"/>
              </a:rPr>
              <a:t>and  </a:t>
            </a:r>
            <a:r>
              <a:rPr sz="2250" spc="-4" dirty="0">
                <a:latin typeface="Gill Sans MT"/>
                <a:cs typeface="Gill Sans MT"/>
              </a:rPr>
              <a:t>calculate </a:t>
            </a:r>
            <a:r>
              <a:rPr sz="2250" dirty="0">
                <a:latin typeface="Gill Sans MT"/>
                <a:cs typeface="Gill Sans MT"/>
              </a:rPr>
              <a:t>the </a:t>
            </a:r>
            <a:r>
              <a:rPr sz="2250" spc="-21" dirty="0">
                <a:latin typeface="Gill Sans MT"/>
                <a:cs typeface="Gill Sans MT"/>
              </a:rPr>
              <a:t>average </a:t>
            </a:r>
            <a:r>
              <a:rPr sz="2250" dirty="0">
                <a:latin typeface="Gill Sans MT"/>
                <a:cs typeface="Gill Sans MT"/>
              </a:rPr>
              <a:t>of </a:t>
            </a:r>
            <a:r>
              <a:rPr sz="2250" spc="-4" dirty="0">
                <a:latin typeface="Gill Sans MT"/>
                <a:cs typeface="Gill Sans MT"/>
              </a:rPr>
              <a:t>3,4 </a:t>
            </a:r>
            <a:r>
              <a:rPr sz="2250" dirty="0">
                <a:latin typeface="Gill Sans MT"/>
                <a:cs typeface="Gill Sans MT"/>
              </a:rPr>
              <a:t>and </a:t>
            </a:r>
            <a:r>
              <a:rPr sz="2250" spc="-4" dirty="0">
                <a:latin typeface="Gill Sans MT"/>
                <a:cs typeface="Gill Sans MT"/>
              </a:rPr>
              <a:t>5... </a:t>
            </a:r>
            <a:r>
              <a:rPr sz="2250" spc="4" dirty="0">
                <a:latin typeface="Gill Sans MT"/>
                <a:cs typeface="Gill Sans MT"/>
              </a:rPr>
              <a:t>i.e.,</a:t>
            </a:r>
            <a:r>
              <a:rPr lang="en-US" sz="2250" spc="4" dirty="0">
                <a:latin typeface="Gill Sans MT"/>
                <a:cs typeface="Gill Sans MT"/>
              </a:rPr>
              <a:t> </a:t>
            </a:r>
            <a:r>
              <a:rPr sz="2250" spc="-432" dirty="0">
                <a:latin typeface="Gill Sans MT"/>
                <a:cs typeface="Gill Sans MT"/>
              </a:rPr>
              <a:t> </a:t>
            </a:r>
            <a:r>
              <a:rPr sz="2250" u="heavy" dirty="0">
                <a:latin typeface="Gill Sans MT"/>
                <a:cs typeface="Gill Sans MT"/>
              </a:rPr>
              <a:t>mean = 4</a:t>
            </a:r>
            <a:endParaRPr sz="2250" dirty="0">
              <a:latin typeface="Gill Sans MT"/>
              <a:cs typeface="Gill Sans MT"/>
            </a:endParaRPr>
          </a:p>
          <a:p>
            <a:pPr marL="8929" marR="3572">
              <a:lnSpc>
                <a:spcPts val="2531"/>
              </a:lnSpc>
              <a:spcBef>
                <a:spcPts val="844"/>
              </a:spcBef>
              <a:tabLst>
                <a:tab pos="2149299" algn="l"/>
              </a:tabLst>
            </a:pPr>
            <a:r>
              <a:rPr sz="2250" b="1" spc="-4" dirty="0">
                <a:solidFill>
                  <a:srgbClr val="990100"/>
                </a:solidFill>
                <a:latin typeface="Gill Sans MT"/>
                <a:cs typeface="Gill Sans MT"/>
              </a:rPr>
              <a:t>Cautious</a:t>
            </a:r>
            <a:r>
              <a:rPr sz="2250" b="1" spc="14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2250" b="1" dirty="0">
                <a:solidFill>
                  <a:srgbClr val="990100"/>
                </a:solidFill>
                <a:latin typeface="Gill Sans MT"/>
                <a:cs typeface="Gill Sans MT"/>
              </a:rPr>
              <a:t>answer</a:t>
            </a:r>
            <a:r>
              <a:rPr sz="2250" dirty="0">
                <a:latin typeface="Gill Sans MT"/>
                <a:cs typeface="Gill Sans MT"/>
              </a:rPr>
              <a:t>:	</a:t>
            </a:r>
            <a:r>
              <a:rPr sz="2250" spc="-25" dirty="0">
                <a:latin typeface="Gill Sans MT"/>
                <a:cs typeface="Gill Sans MT"/>
              </a:rPr>
              <a:t>we </a:t>
            </a:r>
            <a:r>
              <a:rPr sz="2250" spc="-21" dirty="0">
                <a:latin typeface="Gill Sans MT"/>
                <a:cs typeface="Gill Sans MT"/>
              </a:rPr>
              <a:t>don’t </a:t>
            </a:r>
            <a:r>
              <a:rPr sz="2250" spc="-7" dirty="0">
                <a:latin typeface="Gill Sans MT"/>
                <a:cs typeface="Gill Sans MT"/>
              </a:rPr>
              <a:t>know </a:t>
            </a:r>
            <a:r>
              <a:rPr sz="2250" dirty="0">
                <a:latin typeface="Gill Sans MT"/>
                <a:cs typeface="Gill Sans MT"/>
              </a:rPr>
              <a:t>the </a:t>
            </a:r>
            <a:r>
              <a:rPr sz="2250" spc="-4" dirty="0">
                <a:latin typeface="Gill Sans MT"/>
                <a:cs typeface="Gill Sans MT"/>
              </a:rPr>
              <a:t>missing</a:t>
            </a:r>
            <a:r>
              <a:rPr sz="2250" spc="28" dirty="0">
                <a:latin typeface="Gill Sans MT"/>
                <a:cs typeface="Gill Sans MT"/>
              </a:rPr>
              <a:t> </a:t>
            </a:r>
            <a:r>
              <a:rPr sz="2250" spc="4" dirty="0">
                <a:latin typeface="Gill Sans MT"/>
                <a:cs typeface="Gill Sans MT"/>
              </a:rPr>
              <a:t>value,</a:t>
            </a:r>
            <a:r>
              <a:rPr sz="2250" spc="-232" dirty="0">
                <a:latin typeface="Gill Sans MT"/>
                <a:cs typeface="Gill Sans MT"/>
              </a:rPr>
              <a:t> </a:t>
            </a:r>
            <a:r>
              <a:rPr sz="2250" dirty="0">
                <a:latin typeface="Gill Sans MT"/>
                <a:cs typeface="Gill Sans MT"/>
              </a:rPr>
              <a:t>so  </a:t>
            </a:r>
            <a:r>
              <a:rPr sz="2250" spc="-25" dirty="0">
                <a:latin typeface="Gill Sans MT"/>
                <a:cs typeface="Gill Sans MT"/>
              </a:rPr>
              <a:t>we </a:t>
            </a:r>
            <a:r>
              <a:rPr sz="2250" spc="-21" dirty="0">
                <a:latin typeface="Gill Sans MT"/>
                <a:cs typeface="Gill Sans MT"/>
              </a:rPr>
              <a:t>don’t </a:t>
            </a:r>
            <a:r>
              <a:rPr sz="2250" spc="-7" dirty="0">
                <a:latin typeface="Gill Sans MT"/>
                <a:cs typeface="Gill Sans MT"/>
              </a:rPr>
              <a:t>know </a:t>
            </a:r>
            <a:r>
              <a:rPr sz="2250" dirty="0">
                <a:latin typeface="Gill Sans MT"/>
                <a:cs typeface="Gill Sans MT"/>
              </a:rPr>
              <a:t>the mean </a:t>
            </a:r>
            <a:r>
              <a:rPr sz="2250" spc="-28" dirty="0">
                <a:latin typeface="Gill Sans MT"/>
                <a:cs typeface="Gill Sans MT"/>
              </a:rPr>
              <a:t>either... </a:t>
            </a:r>
            <a:r>
              <a:rPr sz="2250" spc="7" dirty="0">
                <a:latin typeface="Gill Sans MT"/>
                <a:cs typeface="Gill Sans MT"/>
              </a:rPr>
              <a:t>i.e.</a:t>
            </a:r>
            <a:r>
              <a:rPr lang="en-US" sz="2250" spc="7" dirty="0">
                <a:latin typeface="Gill Sans MT"/>
                <a:cs typeface="Gill Sans MT"/>
              </a:rPr>
              <a:t> </a:t>
            </a:r>
            <a:r>
              <a:rPr sz="2250" spc="-418" dirty="0">
                <a:latin typeface="Gill Sans MT"/>
                <a:cs typeface="Gill Sans MT"/>
              </a:rPr>
              <a:t> </a:t>
            </a:r>
            <a:r>
              <a:rPr sz="2250" u="heavy" dirty="0">
                <a:latin typeface="Gill Sans MT"/>
                <a:cs typeface="Gill Sans MT"/>
              </a:rPr>
              <a:t>mean = NA</a:t>
            </a:r>
            <a:endParaRPr sz="2250" dirty="0">
              <a:latin typeface="Gill Sans MT"/>
              <a:cs typeface="Gill Sans M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75FC21-51C2-454E-9CD9-4208D0D24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08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45765" y="1826121"/>
            <a:ext cx="2064990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97"/>
              </a:lnSpc>
            </a:pP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32, 19, NA, 64</a:t>
            </a:r>
            <a:r>
              <a:rPr sz="1687" spc="-42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)</a:t>
            </a:r>
            <a:endParaRPr sz="1687">
              <a:latin typeface="Lucida Console"/>
              <a:cs typeface="Lucida Console"/>
            </a:endParaRPr>
          </a:p>
          <a:p>
            <a:pPr>
              <a:lnSpc>
                <a:spcPts val="1997"/>
              </a:lnSpc>
            </a:pP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)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7336" y="1826121"/>
            <a:ext cx="1419373" cy="7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97"/>
              </a:lnSpc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age &lt;-</a:t>
            </a:r>
            <a:r>
              <a:rPr sz="1687" spc="-53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c(</a:t>
            </a:r>
            <a:endParaRPr sz="1687">
              <a:latin typeface="Lucida Console"/>
              <a:cs typeface="Lucida Console"/>
            </a:endParaRPr>
          </a:p>
          <a:p>
            <a:pPr>
              <a:lnSpc>
                <a:spcPts val="1969"/>
              </a:lnSpc>
              <a:spcBef>
                <a:spcPts val="84"/>
              </a:spcBef>
            </a:pPr>
            <a:r>
              <a:rPr sz="1687" spc="-4" dirty="0">
                <a:latin typeface="Lucida Console"/>
                <a:cs typeface="Lucida Console"/>
              </a:rPr>
              <a:t>&gt;</a:t>
            </a:r>
            <a:r>
              <a:rPr sz="1687" spc="-28" dirty="0"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mean(</a:t>
            </a:r>
            <a:r>
              <a:rPr sz="1687" spc="-28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age  </a:t>
            </a:r>
            <a:r>
              <a:rPr sz="1687" spc="-4" dirty="0">
                <a:latin typeface="Lucida Console"/>
                <a:cs typeface="Lucida Console"/>
              </a:rPr>
              <a:t>[1]</a:t>
            </a:r>
            <a:r>
              <a:rPr sz="1687" spc="-63" dirty="0">
                <a:latin typeface="Lucida Console"/>
                <a:cs typeface="Lucida Console"/>
              </a:rPr>
              <a:t> </a:t>
            </a:r>
            <a:r>
              <a:rPr sz="1687" spc="-4" dirty="0">
                <a:latin typeface="Lucida Console"/>
                <a:cs typeface="Lucida Console"/>
              </a:rPr>
              <a:t>NA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2656" y="1625203"/>
            <a:ext cx="4277320" cy="1160859"/>
          </a:xfrm>
          <a:custGeom>
            <a:avLst/>
            <a:gdLst/>
            <a:ahLst/>
            <a:cxnLst/>
            <a:rect l="l" t="t" r="r" b="b"/>
            <a:pathLst>
              <a:path w="6083300" h="1651000">
                <a:moveTo>
                  <a:pt x="0" y="0"/>
                </a:moveTo>
                <a:lnTo>
                  <a:pt x="6083300" y="0"/>
                </a:lnTo>
                <a:lnTo>
                  <a:pt x="60833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 txBox="1"/>
          <p:nvPr/>
        </p:nvSpPr>
        <p:spPr>
          <a:xfrm>
            <a:off x="7189146" y="1776114"/>
            <a:ext cx="2771329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algn="ctr">
              <a:lnSpc>
                <a:spcPts val="2250"/>
              </a:lnSpc>
            </a:pPr>
            <a:r>
              <a:rPr sz="1969" dirty="0">
                <a:solidFill>
                  <a:srgbClr val="990100"/>
                </a:solidFill>
                <a:latin typeface="Gill Sans MT"/>
                <a:cs typeface="Gill Sans MT"/>
              </a:rPr>
              <a:t>By </a:t>
            </a:r>
            <a:r>
              <a:rPr sz="1969" spc="-4" dirty="0">
                <a:solidFill>
                  <a:srgbClr val="990100"/>
                </a:solidFill>
                <a:latin typeface="Gill Sans MT"/>
                <a:cs typeface="Gill Sans MT"/>
              </a:rPr>
              <a:t>default, mean() </a:t>
            </a:r>
            <a:r>
              <a:rPr sz="1969" spc="-11" dirty="0">
                <a:solidFill>
                  <a:srgbClr val="990100"/>
                </a:solidFill>
                <a:latin typeface="Gill Sans MT"/>
                <a:cs typeface="Gill Sans MT"/>
              </a:rPr>
              <a:t>gives</a:t>
            </a:r>
            <a:r>
              <a:rPr sz="1969" spc="-218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1969" dirty="0">
                <a:solidFill>
                  <a:srgbClr val="990100"/>
                </a:solidFill>
                <a:latin typeface="Gill Sans MT"/>
                <a:cs typeface="Gill Sans MT"/>
              </a:rPr>
              <a:t>the  conservative </a:t>
            </a:r>
            <a:r>
              <a:rPr sz="1969" spc="-14" dirty="0">
                <a:solidFill>
                  <a:srgbClr val="990100"/>
                </a:solidFill>
                <a:latin typeface="Gill Sans MT"/>
                <a:cs typeface="Gill Sans MT"/>
              </a:rPr>
              <a:t>“don’t </a:t>
            </a:r>
            <a:r>
              <a:rPr sz="1969" spc="-7" dirty="0">
                <a:solidFill>
                  <a:srgbClr val="990100"/>
                </a:solidFill>
                <a:latin typeface="Gill Sans MT"/>
                <a:cs typeface="Gill Sans MT"/>
              </a:rPr>
              <a:t>know”  </a:t>
            </a:r>
            <a:r>
              <a:rPr sz="1969" spc="-11" dirty="0">
                <a:solidFill>
                  <a:srgbClr val="990100"/>
                </a:solidFill>
                <a:latin typeface="Gill Sans MT"/>
                <a:cs typeface="Gill Sans MT"/>
              </a:rPr>
              <a:t>answer</a:t>
            </a: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DECEF8-F2CF-2247-839A-8B92B86AA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BE5DF20F-D9B6-B540-9632-60A448096217}"/>
              </a:ext>
            </a:extLst>
          </p:cNvPr>
          <p:cNvSpPr txBox="1">
            <a:spLocks/>
          </p:cNvSpPr>
          <p:nvPr/>
        </p:nvSpPr>
        <p:spPr>
          <a:xfrm>
            <a:off x="2035834" y="330399"/>
            <a:ext cx="872993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75" b="0" i="0" kern="1200" baseline="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marL="8929">
              <a:lnSpc>
                <a:spcPct val="100000"/>
              </a:lnSpc>
              <a:tabLst>
                <a:tab pos="4515136" algn="l"/>
              </a:tabLst>
            </a:pPr>
            <a:r>
              <a:rPr lang="en-US" sz="4400" dirty="0">
                <a:solidFill>
                  <a:srgbClr val="011F5B"/>
                </a:solidFill>
                <a:latin typeface="Gill Sans MT" panose="020B0502020104020203" pitchFamily="34" charset="77"/>
              </a:rPr>
              <a:t>What</a:t>
            </a:r>
            <a:r>
              <a:rPr lang="en-US" sz="4400" spc="-4" dirty="0">
                <a:solidFill>
                  <a:srgbClr val="011F5B"/>
                </a:solidFill>
                <a:latin typeface="Gill Sans MT" panose="020B0502020104020203" pitchFamily="34" charset="77"/>
              </a:rPr>
              <a:t> i</a:t>
            </a:r>
            <a:r>
              <a:rPr lang="en-US" sz="4400" dirty="0">
                <a:solidFill>
                  <a:srgbClr val="011F5B"/>
                </a:solidFill>
                <a:latin typeface="Gill Sans MT" panose="020B0502020104020203" pitchFamily="34" charset="77"/>
              </a:rPr>
              <a:t>f</a:t>
            </a:r>
            <a:r>
              <a:rPr lang="en-US" sz="4400" spc="-4" dirty="0">
                <a:solidFill>
                  <a:srgbClr val="011F5B"/>
                </a:solidFill>
                <a:latin typeface="Gill Sans MT" panose="020B0502020104020203" pitchFamily="34" charset="77"/>
              </a:rPr>
              <a:t> </a:t>
            </a:r>
            <a:r>
              <a:rPr lang="en-US" sz="4400" dirty="0">
                <a:solidFill>
                  <a:srgbClr val="011F5B"/>
                </a:solidFill>
                <a:latin typeface="Gill Sans MT" panose="020B0502020104020203" pitchFamily="34" charset="77"/>
              </a:rPr>
              <a:t>the</a:t>
            </a:r>
            <a:r>
              <a:rPr lang="en-US" sz="4400" spc="-70" dirty="0">
                <a:solidFill>
                  <a:srgbClr val="011F5B"/>
                </a:solidFill>
                <a:latin typeface="Gill Sans MT" panose="020B0502020104020203" pitchFamily="34" charset="77"/>
              </a:rPr>
              <a:t>r</a:t>
            </a:r>
            <a:r>
              <a:rPr lang="en-US" sz="4400" dirty="0">
                <a:solidFill>
                  <a:srgbClr val="011F5B"/>
                </a:solidFill>
                <a:latin typeface="Gill Sans MT" panose="020B0502020104020203" pitchFamily="34" charset="77"/>
              </a:rPr>
              <a:t>e</a:t>
            </a:r>
            <a:r>
              <a:rPr lang="en-US" sz="4400" spc="-4" dirty="0">
                <a:solidFill>
                  <a:srgbClr val="011F5B"/>
                </a:solidFill>
                <a:latin typeface="Gill Sans MT" panose="020B0502020104020203" pitchFamily="34" charset="77"/>
              </a:rPr>
              <a:t> </a:t>
            </a:r>
            <a:r>
              <a:rPr lang="en-US" sz="4400" dirty="0">
                <a:solidFill>
                  <a:srgbClr val="011F5B"/>
                </a:solidFill>
                <a:latin typeface="Gill Sans MT" panose="020B0502020104020203" pitchFamily="34" charset="77"/>
              </a:rPr>
              <a:t>a</a:t>
            </a:r>
            <a:r>
              <a:rPr lang="en-US" sz="4400" spc="-70" dirty="0">
                <a:solidFill>
                  <a:srgbClr val="011F5B"/>
                </a:solidFill>
                <a:latin typeface="Gill Sans MT" panose="020B0502020104020203" pitchFamily="34" charset="77"/>
              </a:rPr>
              <a:t>r</a:t>
            </a:r>
            <a:r>
              <a:rPr lang="en-US" sz="4400" dirty="0">
                <a:solidFill>
                  <a:srgbClr val="011F5B"/>
                </a:solidFill>
                <a:latin typeface="Gill Sans MT" panose="020B0502020104020203" pitchFamily="34" charset="77"/>
              </a:rPr>
              <a:t>e</a:t>
            </a:r>
            <a:r>
              <a:rPr lang="en-US" sz="4400" spc="-4" dirty="0">
                <a:solidFill>
                  <a:srgbClr val="011F5B"/>
                </a:solidFill>
                <a:latin typeface="Gill Sans MT" panose="020B0502020104020203" pitchFamily="34" charset="77"/>
              </a:rPr>
              <a:t> </a:t>
            </a:r>
            <a:r>
              <a:rPr lang="en-US" sz="4400" dirty="0">
                <a:solidFill>
                  <a:srgbClr val="011F5B"/>
                </a:solidFill>
                <a:latin typeface="Gill Sans MT" panose="020B0502020104020203" pitchFamily="34" charset="77"/>
              </a:rPr>
              <a:t>m</a:t>
            </a:r>
            <a:r>
              <a:rPr lang="en-US" sz="4400" spc="-4" dirty="0">
                <a:solidFill>
                  <a:srgbClr val="011F5B"/>
                </a:solidFill>
                <a:latin typeface="Gill Sans MT" panose="020B0502020104020203" pitchFamily="34" charset="77"/>
              </a:rPr>
              <a:t>i</a:t>
            </a:r>
            <a:r>
              <a:rPr lang="en-US" sz="4400" dirty="0">
                <a:solidFill>
                  <a:srgbClr val="011F5B"/>
                </a:solidFill>
                <a:latin typeface="Gill Sans MT" panose="020B0502020104020203" pitchFamily="34" charset="77"/>
              </a:rPr>
              <a:t>ss</a:t>
            </a:r>
            <a:r>
              <a:rPr lang="en-US" sz="4400" spc="-4" dirty="0">
                <a:solidFill>
                  <a:srgbClr val="011F5B"/>
                </a:solidFill>
                <a:latin typeface="Gill Sans MT" panose="020B0502020104020203" pitchFamily="34" charset="77"/>
              </a:rPr>
              <a:t>i</a:t>
            </a:r>
            <a:r>
              <a:rPr lang="en-US" sz="4400" dirty="0">
                <a:solidFill>
                  <a:srgbClr val="011F5B"/>
                </a:solidFill>
                <a:latin typeface="Gill Sans MT" panose="020B0502020104020203" pitchFamily="34" charset="77"/>
              </a:rPr>
              <a:t>ng data?</a:t>
            </a:r>
          </a:p>
        </p:txBody>
      </p:sp>
    </p:spTree>
    <p:extLst>
      <p:ext uri="{BB962C8B-B14F-4D97-AF65-F5344CB8AC3E}">
        <p14:creationId xmlns:p14="http://schemas.microsoft.com/office/powerpoint/2010/main" val="171390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130267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990100"/>
                </a:solidFill>
              </a:rPr>
              <a:t>Questions from last time (1)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C3D97-73A7-2448-951E-AA188041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22399"/>
            <a:ext cx="9601200" cy="4821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Many arguments for functions in R have “default values” and if you don’t tell R what to use, it uses default</a:t>
            </a:r>
          </a:p>
          <a:p>
            <a:pPr marL="0" indent="0">
              <a:buNone/>
            </a:pPr>
            <a:r>
              <a:rPr lang="en-US" sz="2400" dirty="0">
                <a:latin typeface="Franklin Gothic Book" panose="020B0503020102020204" pitchFamily="34" charset="0"/>
                <a:sym typeface="Wingdings" pitchFamily="2" charset="2"/>
              </a:rPr>
              <a:t>Example:</a:t>
            </a:r>
          </a:p>
          <a:p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lvl="1"/>
            <a:endParaRPr lang="en-US" sz="2400" spc="-4" dirty="0">
              <a:latin typeface="Franklin Gothic Book" panose="020B0503020102020204" pitchFamily="34" charset="0"/>
              <a:cs typeface="Gill Sans MT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06FA2B57-ECC0-A748-973C-DD70EF181610}"/>
              </a:ext>
            </a:extLst>
          </p:cNvPr>
          <p:cNvSpPr txBox="1"/>
          <p:nvPr/>
        </p:nvSpPr>
        <p:spPr>
          <a:xfrm>
            <a:off x="1790733" y="3054036"/>
            <a:ext cx="1304181" cy="32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330387" algn="l"/>
              </a:tabLst>
            </a:pPr>
            <a:r>
              <a:rPr sz="2109" dirty="0">
                <a:latin typeface="Courier New"/>
                <a:cs typeface="Courier New"/>
              </a:rPr>
              <a:t>&gt;	</a:t>
            </a:r>
            <a:r>
              <a:rPr sz="2109" spc="-4" dirty="0">
                <a:solidFill>
                  <a:srgbClr val="0433FF"/>
                </a:solidFill>
                <a:latin typeface="Courier New"/>
                <a:cs typeface="Courier New"/>
              </a:rPr>
              <a:t>round(</a:t>
            </a:r>
            <a:endParaRPr sz="2109" dirty="0">
              <a:latin typeface="Courier New"/>
              <a:cs typeface="Courier New"/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165FDBB1-13FF-214C-BC4E-23D0ED67CC38}"/>
              </a:ext>
            </a:extLst>
          </p:cNvPr>
          <p:cNvSpPr txBox="1"/>
          <p:nvPr/>
        </p:nvSpPr>
        <p:spPr>
          <a:xfrm>
            <a:off x="3237583" y="3054036"/>
            <a:ext cx="1786384" cy="32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330387" algn="l"/>
                <a:tab pos="651844" algn="l"/>
              </a:tabLst>
            </a:pPr>
            <a:r>
              <a:rPr sz="2109" dirty="0">
                <a:solidFill>
                  <a:srgbClr val="0433FF"/>
                </a:solidFill>
                <a:latin typeface="Courier New"/>
                <a:cs typeface="Courier New"/>
              </a:rPr>
              <a:t>x	=	</a:t>
            </a:r>
            <a:r>
              <a:rPr sz="2109" spc="-4" dirty="0">
                <a:solidFill>
                  <a:srgbClr val="0433FF"/>
                </a:solidFill>
                <a:latin typeface="Courier New"/>
                <a:cs typeface="Courier New"/>
              </a:rPr>
              <a:t>3.1415,</a:t>
            </a:r>
            <a:endParaRPr sz="2109" dirty="0">
              <a:latin typeface="Courier New"/>
              <a:cs typeface="Courier New"/>
            </a:endParaRP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3A2BC7B1-7939-6745-81F7-072EBB20E2F4}"/>
              </a:ext>
            </a:extLst>
          </p:cNvPr>
          <p:cNvSpPr txBox="1"/>
          <p:nvPr/>
        </p:nvSpPr>
        <p:spPr>
          <a:xfrm>
            <a:off x="5166717" y="3054036"/>
            <a:ext cx="1947118" cy="32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1455487" algn="l"/>
                <a:tab pos="1776945" algn="l"/>
              </a:tabLst>
            </a:pPr>
            <a:r>
              <a:rPr sz="2109" spc="-4" dirty="0">
                <a:solidFill>
                  <a:srgbClr val="0433FF"/>
                </a:solidFill>
                <a:latin typeface="Courier New"/>
                <a:cs typeface="Courier New"/>
              </a:rPr>
              <a:t>digit</a:t>
            </a:r>
            <a:r>
              <a:rPr sz="2109" dirty="0">
                <a:solidFill>
                  <a:srgbClr val="0433FF"/>
                </a:solidFill>
                <a:latin typeface="Courier New"/>
                <a:cs typeface="Courier New"/>
              </a:rPr>
              <a:t>s =	2	)</a:t>
            </a:r>
            <a:endParaRPr sz="2109" dirty="0">
              <a:latin typeface="Courier New"/>
              <a:cs typeface="Courier New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5A6C1CCE-1CFE-2F46-A83B-1EE55B934AD1}"/>
              </a:ext>
            </a:extLst>
          </p:cNvPr>
          <p:cNvSpPr txBox="1"/>
          <p:nvPr/>
        </p:nvSpPr>
        <p:spPr>
          <a:xfrm>
            <a:off x="1790733" y="3429083"/>
            <a:ext cx="1304181" cy="32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109" spc="-4" dirty="0">
                <a:latin typeface="Courier New"/>
                <a:cs typeface="Courier New"/>
              </a:rPr>
              <a:t>[1]</a:t>
            </a:r>
            <a:r>
              <a:rPr sz="2109" spc="-67" dirty="0">
                <a:latin typeface="Courier New"/>
                <a:cs typeface="Courier New"/>
              </a:rPr>
              <a:t> </a:t>
            </a:r>
            <a:r>
              <a:rPr sz="2109" dirty="0">
                <a:latin typeface="Courier New"/>
                <a:cs typeface="Courier New"/>
              </a:rPr>
              <a:t>3.14</a:t>
            </a:r>
            <a:endParaRPr sz="2109">
              <a:latin typeface="Courier New"/>
              <a:cs typeface="Courier New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3972B154-CF02-4E4A-9D2E-223A5DFAE27A}"/>
              </a:ext>
            </a:extLst>
          </p:cNvPr>
          <p:cNvSpPr/>
          <p:nvPr/>
        </p:nvSpPr>
        <p:spPr>
          <a:xfrm>
            <a:off x="1524607" y="2813185"/>
            <a:ext cx="6206133" cy="1080492"/>
          </a:xfrm>
          <a:custGeom>
            <a:avLst/>
            <a:gdLst/>
            <a:ahLst/>
            <a:cxnLst/>
            <a:rect l="l" t="t" r="r" b="b"/>
            <a:pathLst>
              <a:path w="8826500" h="1536700">
                <a:moveTo>
                  <a:pt x="0" y="0"/>
                </a:moveTo>
                <a:lnTo>
                  <a:pt x="8826500" y="0"/>
                </a:lnTo>
                <a:lnTo>
                  <a:pt x="8826500" y="1536700"/>
                </a:lnTo>
                <a:lnTo>
                  <a:pt x="0" y="153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AA110167-B27B-C946-A3F7-97A57B0EE85B}"/>
              </a:ext>
            </a:extLst>
          </p:cNvPr>
          <p:cNvSpPr txBox="1">
            <a:spLocks/>
          </p:cNvSpPr>
          <p:nvPr/>
        </p:nvSpPr>
        <p:spPr>
          <a:xfrm>
            <a:off x="7996865" y="2309423"/>
            <a:ext cx="3834545" cy="482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90100"/>
                </a:solidFill>
                <a:latin typeface="Franklin Gothic Book" panose="020B0503020102020204" pitchFamily="34" charset="0"/>
              </a:rPr>
              <a:t>The round() function has two arguments: </a:t>
            </a:r>
            <a:r>
              <a:rPr lang="en-US" sz="2400" dirty="0">
                <a:solidFill>
                  <a:srgbClr val="0433FF"/>
                </a:solidFill>
                <a:latin typeface="Courier New"/>
                <a:cs typeface="Courier New"/>
              </a:rPr>
              <a:t>x </a:t>
            </a:r>
            <a:r>
              <a:rPr lang="en-US" sz="2400" dirty="0">
                <a:solidFill>
                  <a:srgbClr val="990100"/>
                </a:solidFill>
                <a:latin typeface="Franklin Gothic Book" panose="020B0503020102020204" pitchFamily="34" charset="0"/>
              </a:rPr>
              <a:t>(the number we want to round) and </a:t>
            </a:r>
            <a:r>
              <a:rPr lang="en-US" sz="2400" dirty="0">
                <a:solidFill>
                  <a:srgbClr val="0433FF"/>
                </a:solidFill>
                <a:latin typeface="Courier New"/>
                <a:cs typeface="Courier New"/>
              </a:rPr>
              <a:t>digits </a:t>
            </a:r>
            <a:r>
              <a:rPr lang="en-US" sz="2400" dirty="0">
                <a:solidFill>
                  <a:srgbClr val="990100"/>
                </a:solidFill>
                <a:latin typeface="Franklin Gothic Book" panose="020B0503020102020204" pitchFamily="34" charset="0"/>
              </a:rPr>
              <a:t>(number of digits to round to)</a:t>
            </a:r>
            <a:endParaRPr lang="en-US" sz="2400" dirty="0">
              <a:solidFill>
                <a:srgbClr val="990100"/>
              </a:solidFill>
              <a:latin typeface="Franklin Gothic Book" panose="020B0503020102020204" pitchFamily="34" charset="0"/>
              <a:sym typeface="Wingdings" pitchFamily="2" charset="2"/>
            </a:endParaRPr>
          </a:p>
          <a:p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lvl="1"/>
            <a:endParaRPr lang="en-US" sz="2400" spc="-4" dirty="0">
              <a:latin typeface="Franklin Gothic Book" panose="020B0503020102020204" pitchFamily="34" charset="0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87498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1891" y="1393031"/>
            <a:ext cx="5679281" cy="1234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87">
              <a:latin typeface="Times New Roman"/>
              <a:cs typeface="Times New Roman"/>
            </a:endParaRPr>
          </a:p>
          <a:p>
            <a:pPr marL="705420">
              <a:lnSpc>
                <a:spcPts val="1997"/>
              </a:lnSpc>
              <a:spcBef>
                <a:spcPts val="1469"/>
              </a:spcBef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age &lt;- c( 32, 19, NA, 64</a:t>
            </a:r>
            <a:r>
              <a:rPr sz="1687" spc="-21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)</a:t>
            </a:r>
            <a:endParaRPr sz="1687">
              <a:latin typeface="Lucida Console"/>
              <a:cs typeface="Lucida Console"/>
            </a:endParaRPr>
          </a:p>
          <a:p>
            <a:pPr marL="705420" marR="3290473">
              <a:lnSpc>
                <a:spcPts val="1969"/>
              </a:lnSpc>
              <a:spcBef>
                <a:spcPts val="84"/>
              </a:spcBef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mean( age</a:t>
            </a:r>
            <a:r>
              <a:rPr sz="1687" spc="-49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)  </a:t>
            </a:r>
            <a:r>
              <a:rPr sz="1687" spc="-4" dirty="0">
                <a:latin typeface="Lucida Console"/>
                <a:cs typeface="Lucida Console"/>
              </a:rPr>
              <a:t>[1]</a:t>
            </a:r>
            <a:r>
              <a:rPr sz="1687" spc="-63" dirty="0">
                <a:latin typeface="Lucida Console"/>
                <a:cs typeface="Lucida Console"/>
              </a:rPr>
              <a:t> </a:t>
            </a:r>
            <a:r>
              <a:rPr sz="1687" spc="-4" dirty="0">
                <a:latin typeface="Lucida Console"/>
                <a:cs typeface="Lucida Console"/>
              </a:rPr>
              <a:t>NA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2656" y="1625203"/>
            <a:ext cx="4277320" cy="1160859"/>
          </a:xfrm>
          <a:custGeom>
            <a:avLst/>
            <a:gdLst/>
            <a:ahLst/>
            <a:cxnLst/>
            <a:rect l="l" t="t" r="r" b="b"/>
            <a:pathLst>
              <a:path w="6083300" h="1651000">
                <a:moveTo>
                  <a:pt x="0" y="0"/>
                </a:moveTo>
                <a:lnTo>
                  <a:pt x="6083300" y="0"/>
                </a:lnTo>
                <a:lnTo>
                  <a:pt x="60833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6978278" y="3133427"/>
            <a:ext cx="3228975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 algn="ctr">
              <a:lnSpc>
                <a:spcPts val="2250"/>
              </a:lnSpc>
            </a:pPr>
            <a:r>
              <a:rPr sz="1969" dirty="0">
                <a:solidFill>
                  <a:srgbClr val="990100"/>
                </a:solidFill>
                <a:latin typeface="Gill Sans MT"/>
                <a:cs typeface="Gill Sans MT"/>
              </a:rPr>
              <a:t>But </a:t>
            </a:r>
            <a:r>
              <a:rPr sz="1969" spc="-21" dirty="0">
                <a:solidFill>
                  <a:srgbClr val="990100"/>
                </a:solidFill>
                <a:latin typeface="Gill Sans MT"/>
                <a:cs typeface="Gill Sans MT"/>
              </a:rPr>
              <a:t>we </a:t>
            </a:r>
            <a:r>
              <a:rPr sz="1969" dirty="0">
                <a:solidFill>
                  <a:srgbClr val="990100"/>
                </a:solidFill>
                <a:latin typeface="Gill Sans MT"/>
                <a:cs typeface="Gill Sans MT"/>
              </a:rPr>
              <a:t>can </a:t>
            </a:r>
            <a:r>
              <a:rPr sz="1969" spc="-14" dirty="0">
                <a:solidFill>
                  <a:srgbClr val="990100"/>
                </a:solidFill>
                <a:latin typeface="Gill Sans MT"/>
                <a:cs typeface="Gill Sans MT"/>
              </a:rPr>
              <a:t>force </a:t>
            </a:r>
            <a:r>
              <a:rPr sz="1969" spc="-4" dirty="0">
                <a:solidFill>
                  <a:srgbClr val="990100"/>
                </a:solidFill>
                <a:latin typeface="Gill Sans MT"/>
                <a:cs typeface="Gill Sans MT"/>
              </a:rPr>
              <a:t>it </a:t>
            </a:r>
            <a:r>
              <a:rPr sz="1969" dirty="0">
                <a:solidFill>
                  <a:srgbClr val="990100"/>
                </a:solidFill>
                <a:latin typeface="Gill Sans MT"/>
                <a:cs typeface="Gill Sans MT"/>
              </a:rPr>
              <a:t>to be a  </a:t>
            </a:r>
            <a:r>
              <a:rPr sz="1969" spc="-4" dirty="0">
                <a:solidFill>
                  <a:srgbClr val="990100"/>
                </a:solidFill>
                <a:latin typeface="Gill Sans MT"/>
                <a:cs typeface="Gill Sans MT"/>
              </a:rPr>
              <a:t>pragmatist: </a:t>
            </a:r>
            <a:r>
              <a:rPr sz="1969" dirty="0">
                <a:solidFill>
                  <a:srgbClr val="990100"/>
                </a:solidFill>
                <a:latin typeface="Gill Sans MT"/>
                <a:cs typeface="Gill Sans MT"/>
              </a:rPr>
              <a:t>tell R to </a:t>
            </a:r>
            <a:r>
              <a:rPr sz="1969" spc="-18" dirty="0">
                <a:solidFill>
                  <a:srgbClr val="990100"/>
                </a:solidFill>
                <a:latin typeface="Gill Sans MT"/>
                <a:cs typeface="Gill Sans MT"/>
              </a:rPr>
              <a:t>remove</a:t>
            </a:r>
            <a:r>
              <a:rPr sz="1969" spc="-243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1969" dirty="0">
                <a:solidFill>
                  <a:srgbClr val="990100"/>
                </a:solidFill>
                <a:latin typeface="Gill Sans MT"/>
                <a:cs typeface="Gill Sans MT"/>
              </a:rPr>
              <a:t>the  NA </a:t>
            </a:r>
            <a:r>
              <a:rPr sz="1969" spc="-4" dirty="0">
                <a:solidFill>
                  <a:srgbClr val="990100"/>
                </a:solidFill>
                <a:latin typeface="Gill Sans MT"/>
                <a:cs typeface="Gill Sans MT"/>
              </a:rPr>
              <a:t>values </a:t>
            </a:r>
            <a:r>
              <a:rPr sz="1969" spc="-11" dirty="0">
                <a:solidFill>
                  <a:srgbClr val="990100"/>
                </a:solidFill>
                <a:latin typeface="Gill Sans MT"/>
                <a:cs typeface="Gill Sans MT"/>
              </a:rPr>
              <a:t>by </a:t>
            </a:r>
            <a:r>
              <a:rPr sz="1969" dirty="0">
                <a:solidFill>
                  <a:srgbClr val="990100"/>
                </a:solidFill>
                <a:latin typeface="Gill Sans MT"/>
                <a:cs typeface="Gill Sans MT"/>
              </a:rPr>
              <a:t>specifying  </a:t>
            </a:r>
            <a:r>
              <a:rPr sz="1969" spc="-7" dirty="0">
                <a:solidFill>
                  <a:srgbClr val="990100"/>
                </a:solidFill>
                <a:latin typeface="Gill Sans MT"/>
                <a:cs typeface="Gill Sans MT"/>
              </a:rPr>
              <a:t>na.rm=TRUE</a:t>
            </a: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2656" y="3125391"/>
            <a:ext cx="4277320" cy="80189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32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1863">
              <a:latin typeface="Times New Roman"/>
              <a:cs typeface="Times New Roman"/>
            </a:endParaRPr>
          </a:p>
          <a:p>
            <a:pPr marL="291097" marR="747835">
              <a:lnSpc>
                <a:spcPts val="1969"/>
              </a:lnSpc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mean( age, na.rm=TRUE )  </a:t>
            </a:r>
            <a:r>
              <a:rPr sz="1687" spc="-4" dirty="0">
                <a:latin typeface="Lucida Console"/>
                <a:cs typeface="Lucida Console"/>
              </a:rPr>
              <a:t>[1]</a:t>
            </a:r>
            <a:r>
              <a:rPr sz="1687" spc="-46" dirty="0">
                <a:latin typeface="Lucida Console"/>
                <a:cs typeface="Lucida Console"/>
              </a:rPr>
              <a:t> </a:t>
            </a:r>
            <a:r>
              <a:rPr sz="1687" spc="-4" dirty="0">
                <a:latin typeface="Lucida Console"/>
                <a:cs typeface="Lucida Console"/>
              </a:rPr>
              <a:t>38.33333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1891" y="1393031"/>
            <a:ext cx="5679281" cy="1446609"/>
          </a:xfrm>
          <a:custGeom>
            <a:avLst/>
            <a:gdLst/>
            <a:ahLst/>
            <a:cxnLst/>
            <a:rect l="l" t="t" r="r" b="b"/>
            <a:pathLst>
              <a:path w="8077200" h="2057400">
                <a:moveTo>
                  <a:pt x="0" y="0"/>
                </a:moveTo>
                <a:lnTo>
                  <a:pt x="8077200" y="0"/>
                </a:lnTo>
                <a:lnTo>
                  <a:pt x="8077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 txBox="1"/>
          <p:nvPr/>
        </p:nvSpPr>
        <p:spPr>
          <a:xfrm>
            <a:off x="6905217" y="4691658"/>
            <a:ext cx="3373636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831" marR="3572" indent="-493348">
              <a:lnSpc>
                <a:spcPts val="2250"/>
              </a:lnSpc>
            </a:pPr>
            <a:r>
              <a:rPr sz="1969" spc="-4" dirty="0">
                <a:solidFill>
                  <a:srgbClr val="990100"/>
                </a:solidFill>
                <a:latin typeface="Gill Sans MT"/>
                <a:cs typeface="Gill Sans MT"/>
              </a:rPr>
              <a:t>(the na.rm </a:t>
            </a:r>
            <a:r>
              <a:rPr sz="1969" dirty="0">
                <a:solidFill>
                  <a:srgbClr val="990100"/>
                </a:solidFill>
                <a:latin typeface="Gill Sans MT"/>
                <a:cs typeface="Gill Sans MT"/>
              </a:rPr>
              <a:t>argument </a:t>
            </a:r>
            <a:r>
              <a:rPr sz="1969" spc="-7" dirty="0">
                <a:solidFill>
                  <a:srgbClr val="990100"/>
                </a:solidFill>
                <a:latin typeface="Gill Sans MT"/>
                <a:cs typeface="Gill Sans MT"/>
              </a:rPr>
              <a:t>shows </a:t>
            </a:r>
            <a:r>
              <a:rPr sz="1969" dirty="0">
                <a:solidFill>
                  <a:srgbClr val="990100"/>
                </a:solidFill>
                <a:latin typeface="Gill Sans MT"/>
                <a:cs typeface="Gill Sans MT"/>
              </a:rPr>
              <a:t>up </a:t>
            </a:r>
            <a:r>
              <a:rPr sz="1969" spc="-4" dirty="0">
                <a:solidFill>
                  <a:srgbClr val="990100"/>
                </a:solidFill>
                <a:latin typeface="Gill Sans MT"/>
                <a:cs typeface="Gill Sans MT"/>
              </a:rPr>
              <a:t>in  quite </a:t>
            </a:r>
            <a:r>
              <a:rPr sz="1969" dirty="0">
                <a:solidFill>
                  <a:srgbClr val="990100"/>
                </a:solidFill>
                <a:latin typeface="Gill Sans MT"/>
                <a:cs typeface="Gill Sans MT"/>
              </a:rPr>
              <a:t>a </a:t>
            </a:r>
            <a:r>
              <a:rPr sz="1969" spc="-4" dirty="0">
                <a:solidFill>
                  <a:srgbClr val="990100"/>
                </a:solidFill>
                <a:latin typeface="Gill Sans MT"/>
                <a:cs typeface="Gill Sans MT"/>
              </a:rPr>
              <a:t>lot </a:t>
            </a:r>
            <a:r>
              <a:rPr sz="1969" dirty="0">
                <a:solidFill>
                  <a:srgbClr val="990100"/>
                </a:solidFill>
                <a:latin typeface="Gill Sans MT"/>
                <a:cs typeface="Gill Sans MT"/>
              </a:rPr>
              <a:t>of</a:t>
            </a:r>
            <a:r>
              <a:rPr sz="1969" spc="-46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1969" dirty="0">
                <a:solidFill>
                  <a:srgbClr val="990100"/>
                </a:solidFill>
                <a:latin typeface="Gill Sans MT"/>
                <a:cs typeface="Gill Sans MT"/>
              </a:rPr>
              <a:t>functions)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3DF483-38CD-E44E-99A9-DB9BDDB5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92B72030-196A-1C45-8CDB-444E41A9A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5834" y="330399"/>
            <a:ext cx="872993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4515136" algn="l"/>
              </a:tabLst>
            </a:pPr>
            <a:r>
              <a:rPr dirty="0">
                <a:latin typeface="Gill Sans MT" panose="020B0502020104020203" pitchFamily="34" charset="77"/>
              </a:rPr>
              <a:t>What</a:t>
            </a:r>
            <a:r>
              <a:rPr spc="-4" dirty="0">
                <a:latin typeface="Gill Sans MT" panose="020B0502020104020203" pitchFamily="34" charset="77"/>
              </a:rPr>
              <a:t> i</a:t>
            </a:r>
            <a:r>
              <a:rPr dirty="0">
                <a:latin typeface="Gill Sans MT" panose="020B0502020104020203" pitchFamily="34" charset="77"/>
              </a:rPr>
              <a:t>f</a:t>
            </a:r>
            <a:r>
              <a:rPr spc="-4" dirty="0">
                <a:latin typeface="Gill Sans MT" panose="020B0502020104020203" pitchFamily="34" charset="77"/>
              </a:rPr>
              <a:t> </a:t>
            </a:r>
            <a:r>
              <a:rPr dirty="0">
                <a:latin typeface="Gill Sans MT" panose="020B0502020104020203" pitchFamily="34" charset="77"/>
              </a:rPr>
              <a:t>the</a:t>
            </a:r>
            <a:r>
              <a:rPr spc="-70" dirty="0">
                <a:latin typeface="Gill Sans MT" panose="020B0502020104020203" pitchFamily="34" charset="77"/>
              </a:rPr>
              <a:t>r</a:t>
            </a:r>
            <a:r>
              <a:rPr dirty="0">
                <a:latin typeface="Gill Sans MT" panose="020B0502020104020203" pitchFamily="34" charset="77"/>
              </a:rPr>
              <a:t>e</a:t>
            </a:r>
            <a:r>
              <a:rPr spc="-4" dirty="0">
                <a:latin typeface="Gill Sans MT" panose="020B0502020104020203" pitchFamily="34" charset="77"/>
              </a:rPr>
              <a:t> </a:t>
            </a:r>
            <a:r>
              <a:rPr dirty="0">
                <a:latin typeface="Gill Sans MT" panose="020B0502020104020203" pitchFamily="34" charset="77"/>
              </a:rPr>
              <a:t>a</a:t>
            </a:r>
            <a:r>
              <a:rPr spc="-70" dirty="0">
                <a:latin typeface="Gill Sans MT" panose="020B0502020104020203" pitchFamily="34" charset="77"/>
              </a:rPr>
              <a:t>r</a:t>
            </a:r>
            <a:r>
              <a:rPr dirty="0">
                <a:latin typeface="Gill Sans MT" panose="020B0502020104020203" pitchFamily="34" charset="77"/>
              </a:rPr>
              <a:t>e</a:t>
            </a:r>
            <a:r>
              <a:rPr spc="-4" dirty="0">
                <a:latin typeface="Gill Sans MT" panose="020B0502020104020203" pitchFamily="34" charset="77"/>
              </a:rPr>
              <a:t> </a:t>
            </a:r>
            <a:r>
              <a:rPr dirty="0">
                <a:latin typeface="Gill Sans MT" panose="020B0502020104020203" pitchFamily="34" charset="77"/>
              </a:rPr>
              <a:t>m</a:t>
            </a:r>
            <a:r>
              <a:rPr spc="-4" dirty="0">
                <a:latin typeface="Gill Sans MT" panose="020B0502020104020203" pitchFamily="34" charset="77"/>
              </a:rPr>
              <a:t>i</a:t>
            </a:r>
            <a:r>
              <a:rPr dirty="0">
                <a:latin typeface="Gill Sans MT" panose="020B0502020104020203" pitchFamily="34" charset="77"/>
              </a:rPr>
              <a:t>ss</a:t>
            </a:r>
            <a:r>
              <a:rPr spc="-4" dirty="0">
                <a:latin typeface="Gill Sans MT" panose="020B0502020104020203" pitchFamily="34" charset="77"/>
              </a:rPr>
              <a:t>i</a:t>
            </a:r>
            <a:r>
              <a:rPr dirty="0">
                <a:latin typeface="Gill Sans MT" panose="020B0502020104020203" pitchFamily="34" charset="77"/>
              </a:rPr>
              <a:t>ng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dirty="0">
                <a:latin typeface="Gill Sans MT" panose="020B0502020104020203" pitchFamily="34" charset="77"/>
              </a:rPr>
              <a:t>data?</a:t>
            </a:r>
          </a:p>
        </p:txBody>
      </p:sp>
    </p:spTree>
    <p:extLst>
      <p:ext uri="{BB962C8B-B14F-4D97-AF65-F5344CB8AC3E}">
        <p14:creationId xmlns:p14="http://schemas.microsoft.com/office/powerpoint/2010/main" val="753583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4743" y="1007507"/>
            <a:ext cx="5679281" cy="708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87" dirty="0">
              <a:latin typeface="Times New Roman"/>
              <a:cs typeface="Times New Roman"/>
            </a:endParaRPr>
          </a:p>
          <a:p>
            <a:pPr marL="705420">
              <a:lnSpc>
                <a:spcPts val="1997"/>
              </a:lnSpc>
              <a:spcBef>
                <a:spcPts val="1469"/>
              </a:spcBef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age &lt;- c( 32, 19, NA, 64</a:t>
            </a:r>
            <a:r>
              <a:rPr sz="1687" spc="-21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)</a:t>
            </a:r>
            <a:endParaRPr sz="1687" dirty="0">
              <a:latin typeface="Lucida Console"/>
              <a:cs typeface="Lucida Conso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508" y="1239680"/>
            <a:ext cx="4277320" cy="708464"/>
          </a:xfrm>
          <a:custGeom>
            <a:avLst/>
            <a:gdLst/>
            <a:ahLst/>
            <a:cxnLst/>
            <a:rect l="l" t="t" r="r" b="b"/>
            <a:pathLst>
              <a:path w="6083300" h="1651000">
                <a:moveTo>
                  <a:pt x="0" y="0"/>
                </a:moveTo>
                <a:lnTo>
                  <a:pt x="6083300" y="0"/>
                </a:lnTo>
                <a:lnTo>
                  <a:pt x="60833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6256733" y="1164196"/>
            <a:ext cx="4146723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 algn="ctr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We can use the summary function to get the </a:t>
            </a:r>
            <a:r>
              <a:rPr lang="en-US" sz="2000" dirty="0">
                <a:latin typeface="Gill Sans MT" panose="020B0502020104020203" pitchFamily="34" charset="77"/>
              </a:rPr>
              <a:t>25</a:t>
            </a:r>
            <a:r>
              <a:rPr lang="en-US" sz="2000" baseline="30000" dirty="0">
                <a:latin typeface="Gill Sans MT" panose="020B0502020104020203" pitchFamily="34" charset="77"/>
              </a:rPr>
              <a:t>th</a:t>
            </a:r>
            <a:r>
              <a:rPr lang="en-US" sz="2000" dirty="0">
                <a:latin typeface="Gill Sans MT" panose="020B0502020104020203" pitchFamily="34" charset="77"/>
              </a:rPr>
              <a:t>, 50</a:t>
            </a:r>
            <a:r>
              <a:rPr lang="en-US" sz="2000" baseline="30000" dirty="0">
                <a:latin typeface="Gill Sans MT" panose="020B0502020104020203" pitchFamily="34" charset="77"/>
              </a:rPr>
              <a:t>th </a:t>
            </a:r>
            <a:r>
              <a:rPr lang="en-US" sz="2000" dirty="0">
                <a:latin typeface="Gill Sans MT" panose="020B0502020104020203" pitchFamily="34" charset="77"/>
              </a:rPr>
              <a:t>(median) and 75</a:t>
            </a:r>
            <a:r>
              <a:rPr lang="en-US" sz="2000" baseline="30000" dirty="0">
                <a:latin typeface="Gill Sans MT" panose="020B0502020104020203" pitchFamily="34" charset="77"/>
              </a:rPr>
              <a:t>th</a:t>
            </a:r>
            <a:r>
              <a:rPr lang="en-US" sz="2000" dirty="0">
                <a:latin typeface="Gill Sans MT" panose="020B0502020104020203" pitchFamily="34" charset="77"/>
              </a:rPr>
              <a:t> percentiles of a variable</a:t>
            </a:r>
          </a:p>
          <a:p>
            <a:pPr marL="8929" marR="3572" indent="-446" algn="ctr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6710" y="2280502"/>
            <a:ext cx="9126746" cy="13148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32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1863" dirty="0">
              <a:latin typeface="Times New Roman"/>
              <a:cs typeface="Times New Roman"/>
            </a:endParaRPr>
          </a:p>
          <a:p>
            <a:pPr marL="291097" marR="747835">
              <a:lnSpc>
                <a:spcPts val="1969"/>
              </a:lnSpc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lang="en-US" sz="1687" spc="-4" dirty="0">
                <a:solidFill>
                  <a:srgbClr val="0060FF"/>
                </a:solidFill>
                <a:latin typeface="Lucida Console"/>
                <a:cs typeface="Lucida Console"/>
              </a:rPr>
              <a:t>summary(age)</a:t>
            </a: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	  </a:t>
            </a:r>
            <a:r>
              <a:rPr lang="en-US" sz="1687" spc="-4" dirty="0">
                <a:latin typeface="Lucida Console"/>
                <a:cs typeface="Lucida Console"/>
              </a:rPr>
              <a:t>Min. 1st Qu.  Median    Mean 3rd Qu.    Max.    NA's </a:t>
            </a: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latin typeface="Lucida Console"/>
                <a:cs typeface="Lucida Console"/>
              </a:rPr>
              <a:t>  19.00   25.50   32.00   38.33   48.00   64.00       1 </a:t>
            </a:r>
          </a:p>
          <a:p>
            <a:pPr marL="291097" marR="747835">
              <a:lnSpc>
                <a:spcPts val="1969"/>
              </a:lnSpc>
            </a:pPr>
            <a:endParaRPr sz="1687" dirty="0">
              <a:latin typeface="Lucida Console"/>
              <a:cs typeface="Lucida Consol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3DF483-38CD-E44E-99A9-DB9BDDB5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92B72030-196A-1C45-8CDB-444E41A9A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5508" y="252055"/>
            <a:ext cx="872993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4515136" algn="l"/>
              </a:tabLst>
            </a:pPr>
            <a:r>
              <a:rPr lang="en-US" dirty="0">
                <a:latin typeface="Gill Sans MT" panose="020B0502020104020203" pitchFamily="34" charset="77"/>
              </a:rPr>
              <a:t>Quartiles and Percentiles</a:t>
            </a:r>
            <a:endParaRPr dirty="0">
              <a:latin typeface="Gill Sans MT" panose="020B0502020104020203" pitchFamily="34" charset="77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90A5EDFD-B6CC-224B-908A-1BB76A267B1F}"/>
              </a:ext>
            </a:extLst>
          </p:cNvPr>
          <p:cNvSpPr txBox="1"/>
          <p:nvPr/>
        </p:nvSpPr>
        <p:spPr>
          <a:xfrm>
            <a:off x="1303284" y="3770264"/>
            <a:ext cx="105414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Summary will also tell us the minimum, mean, maximum, and if there are any NA’s (and how many)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8929" marR="3572" indent="-446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336447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4743" y="1007507"/>
            <a:ext cx="5679281" cy="708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87" dirty="0">
              <a:latin typeface="Times New Roman"/>
              <a:cs typeface="Times New Roman"/>
            </a:endParaRPr>
          </a:p>
          <a:p>
            <a:pPr marL="705420">
              <a:lnSpc>
                <a:spcPts val="1997"/>
              </a:lnSpc>
              <a:spcBef>
                <a:spcPts val="1469"/>
              </a:spcBef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age &lt;- c( 32, 19, NA, 64</a:t>
            </a:r>
            <a:r>
              <a:rPr sz="1687" spc="-21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)</a:t>
            </a:r>
            <a:endParaRPr sz="1687" dirty="0">
              <a:latin typeface="Lucida Console"/>
              <a:cs typeface="Lucida Conso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508" y="1239680"/>
            <a:ext cx="4277320" cy="708464"/>
          </a:xfrm>
          <a:custGeom>
            <a:avLst/>
            <a:gdLst/>
            <a:ahLst/>
            <a:cxnLst/>
            <a:rect l="l" t="t" r="r" b="b"/>
            <a:pathLst>
              <a:path w="6083300" h="1651000">
                <a:moveTo>
                  <a:pt x="0" y="0"/>
                </a:moveTo>
                <a:lnTo>
                  <a:pt x="6083300" y="0"/>
                </a:lnTo>
                <a:lnTo>
                  <a:pt x="60833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6256733" y="1164196"/>
            <a:ext cx="4146723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 algn="ctr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We can use the summary function to get the </a:t>
            </a:r>
            <a:r>
              <a:rPr lang="en-US" sz="2000" dirty="0">
                <a:latin typeface="Gill Sans MT" panose="020B0502020104020203" pitchFamily="34" charset="77"/>
              </a:rPr>
              <a:t>25</a:t>
            </a:r>
            <a:r>
              <a:rPr lang="en-US" sz="2000" baseline="30000" dirty="0">
                <a:latin typeface="Gill Sans MT" panose="020B0502020104020203" pitchFamily="34" charset="77"/>
              </a:rPr>
              <a:t>th</a:t>
            </a:r>
            <a:r>
              <a:rPr lang="en-US" sz="2000" dirty="0">
                <a:latin typeface="Gill Sans MT" panose="020B0502020104020203" pitchFamily="34" charset="77"/>
              </a:rPr>
              <a:t>, 50</a:t>
            </a:r>
            <a:r>
              <a:rPr lang="en-US" sz="2000" baseline="30000" dirty="0">
                <a:latin typeface="Gill Sans MT" panose="020B0502020104020203" pitchFamily="34" charset="77"/>
              </a:rPr>
              <a:t>th </a:t>
            </a:r>
            <a:r>
              <a:rPr lang="en-US" sz="2000" dirty="0">
                <a:latin typeface="Gill Sans MT" panose="020B0502020104020203" pitchFamily="34" charset="77"/>
              </a:rPr>
              <a:t>(median) and 75</a:t>
            </a:r>
            <a:r>
              <a:rPr lang="en-US" sz="2000" baseline="30000" dirty="0">
                <a:latin typeface="Gill Sans MT" panose="020B0502020104020203" pitchFamily="34" charset="77"/>
              </a:rPr>
              <a:t>th</a:t>
            </a:r>
            <a:r>
              <a:rPr lang="en-US" sz="2000" dirty="0">
                <a:latin typeface="Gill Sans MT" panose="020B0502020104020203" pitchFamily="34" charset="77"/>
              </a:rPr>
              <a:t> percentiles of a variable</a:t>
            </a:r>
          </a:p>
          <a:p>
            <a:pPr marL="8929" marR="3572" indent="-446" algn="ctr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5508" y="4297390"/>
            <a:ext cx="9126746" cy="13148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32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1863" dirty="0">
              <a:latin typeface="Times New Roman"/>
              <a:cs typeface="Times New Roman"/>
            </a:endParaRPr>
          </a:p>
          <a:p>
            <a:pPr marL="291097" marR="747835">
              <a:lnSpc>
                <a:spcPts val="1969"/>
              </a:lnSpc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lang="en-US" sz="1600" dirty="0">
                <a:solidFill>
                  <a:srgbClr val="0060FF"/>
                </a:solidFill>
                <a:latin typeface="Lucida Console" panose="020B0609040504020204" pitchFamily="49" charset="0"/>
              </a:rPr>
              <a:t>quantile(</a:t>
            </a:r>
            <a:r>
              <a:rPr lang="en-US" sz="1600" dirty="0" err="1">
                <a:solidFill>
                  <a:srgbClr val="0060FF"/>
                </a:solidFill>
                <a:latin typeface="Lucida Console" panose="020B0609040504020204" pitchFamily="49" charset="0"/>
              </a:rPr>
              <a:t>age,c</a:t>
            </a:r>
            <a:r>
              <a:rPr lang="en-US" sz="1600" dirty="0">
                <a:solidFill>
                  <a:srgbClr val="0060FF"/>
                </a:solidFill>
                <a:latin typeface="Lucida Console" panose="020B0609040504020204" pitchFamily="49" charset="0"/>
              </a:rPr>
              <a:t>(.25,.5,.75),</a:t>
            </a:r>
            <a:r>
              <a:rPr lang="en-US" sz="1600" dirty="0" err="1">
                <a:solidFill>
                  <a:srgbClr val="0060FF"/>
                </a:solidFill>
                <a:latin typeface="Lucida Console" panose="020B0609040504020204" pitchFamily="49" charset="0"/>
              </a:rPr>
              <a:t>na.rm</a:t>
            </a:r>
            <a:r>
              <a:rPr lang="en-US" sz="1600" dirty="0">
                <a:solidFill>
                  <a:srgbClr val="0060FF"/>
                </a:solidFill>
                <a:latin typeface="Lucida Console" panose="020B0609040504020204" pitchFamily="49" charset="0"/>
              </a:rPr>
              <a:t>=TRUE)</a:t>
            </a:r>
          </a:p>
          <a:p>
            <a:pPr marL="291097" marR="747835">
              <a:lnSpc>
                <a:spcPts val="1969"/>
              </a:lnSpc>
            </a:pPr>
            <a:endParaRPr lang="en-US" sz="1687" spc="-4" dirty="0">
              <a:solidFill>
                <a:srgbClr val="0060FF"/>
              </a:solidFill>
              <a:latin typeface="Lucida Console"/>
              <a:cs typeface="Lucida Console"/>
            </a:endParaRP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solidFill>
                  <a:srgbClr val="990100"/>
                </a:solidFill>
                <a:latin typeface="Lucida Console"/>
                <a:cs typeface="Lucida Console"/>
              </a:rPr>
              <a:t>	 	25%  50%  75% </a:t>
            </a: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solidFill>
                  <a:srgbClr val="990100"/>
                </a:solidFill>
                <a:latin typeface="Lucida Console"/>
                <a:cs typeface="Lucida Console"/>
              </a:rPr>
              <a:t>	   25.5 32.0 48.0 </a:t>
            </a:r>
            <a:endParaRPr sz="1687" dirty="0">
              <a:solidFill>
                <a:srgbClr val="990100"/>
              </a:solidFill>
              <a:latin typeface="Lucida Console"/>
              <a:cs typeface="Lucida Consol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3DF483-38CD-E44E-99A9-DB9BDDB5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92B72030-196A-1C45-8CDB-444E41A9A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5508" y="252055"/>
            <a:ext cx="872993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4515136" algn="l"/>
              </a:tabLst>
            </a:pPr>
            <a:r>
              <a:rPr lang="en-US" dirty="0">
                <a:latin typeface="Gill Sans MT" panose="020B0502020104020203" pitchFamily="34" charset="77"/>
              </a:rPr>
              <a:t>Quartiles and Percentiles</a:t>
            </a:r>
            <a:endParaRPr dirty="0">
              <a:latin typeface="Gill Sans MT" panose="020B0502020104020203" pitchFamily="34" charset="77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F7F6E810-3EA4-A340-AE2A-9FFA66A09979}"/>
              </a:ext>
            </a:extLst>
          </p:cNvPr>
          <p:cNvSpPr txBox="1"/>
          <p:nvPr/>
        </p:nvSpPr>
        <p:spPr>
          <a:xfrm>
            <a:off x="1303284" y="3770264"/>
            <a:ext cx="105414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Summary will also tell us the minimum, mean, maximum, and if there are any NA’s (and how many)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8929" marR="3572" indent="-446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79337E5C-0441-CC41-86C8-417B58D2E2D6}"/>
              </a:ext>
            </a:extLst>
          </p:cNvPr>
          <p:cNvSpPr txBox="1"/>
          <p:nvPr/>
        </p:nvSpPr>
        <p:spPr>
          <a:xfrm>
            <a:off x="1303284" y="5844420"/>
            <a:ext cx="105414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Can also use function quantile() to specify particular percentile you want. </a:t>
            </a:r>
          </a:p>
          <a:p>
            <a:pPr marL="8929" marR="3572" indent="-446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DB7A0E86-331C-4546-B169-EE956A630E34}"/>
              </a:ext>
            </a:extLst>
          </p:cNvPr>
          <p:cNvSpPr txBox="1"/>
          <p:nvPr/>
        </p:nvSpPr>
        <p:spPr>
          <a:xfrm>
            <a:off x="1276710" y="2280502"/>
            <a:ext cx="9126746" cy="13148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32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1863" dirty="0">
              <a:latin typeface="Times New Roman"/>
              <a:cs typeface="Times New Roman"/>
            </a:endParaRPr>
          </a:p>
          <a:p>
            <a:pPr marL="291097" marR="747835">
              <a:lnSpc>
                <a:spcPts val="1969"/>
              </a:lnSpc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lang="en-US" sz="1687" spc="-4" dirty="0">
                <a:solidFill>
                  <a:srgbClr val="0060FF"/>
                </a:solidFill>
                <a:latin typeface="Lucida Console"/>
                <a:cs typeface="Lucida Console"/>
              </a:rPr>
              <a:t>summary(age)</a:t>
            </a: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	  </a:t>
            </a:r>
            <a:r>
              <a:rPr lang="en-US" sz="1687" spc="-4" dirty="0">
                <a:latin typeface="Lucida Console"/>
                <a:cs typeface="Lucida Console"/>
              </a:rPr>
              <a:t>Min. 1st Qu.  Median    Mean 3rd Qu.    Max.    NA's </a:t>
            </a: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latin typeface="Lucida Console"/>
                <a:cs typeface="Lucida Console"/>
              </a:rPr>
              <a:t>  19.00   25.50   32.00   38.33   48.00   64.00       1 </a:t>
            </a:r>
          </a:p>
          <a:p>
            <a:pPr marL="291097" marR="747835">
              <a:lnSpc>
                <a:spcPts val="1969"/>
              </a:lnSpc>
            </a:pPr>
            <a:endParaRPr sz="1687" dirty="0">
              <a:latin typeface="Lucida Console"/>
              <a:cs typeface="Lucida Console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4335C330-08E4-8B45-BBEC-EA5DFAD729FA}"/>
              </a:ext>
            </a:extLst>
          </p:cNvPr>
          <p:cNvSpPr/>
          <p:nvPr/>
        </p:nvSpPr>
        <p:spPr>
          <a:xfrm>
            <a:off x="1067272" y="1104068"/>
            <a:ext cx="10777491" cy="3064600"/>
          </a:xfrm>
          <a:custGeom>
            <a:avLst/>
            <a:gdLst/>
            <a:ahLst/>
            <a:cxnLst/>
            <a:rect l="l" t="t" r="r" b="b"/>
            <a:pathLst>
              <a:path w="8077200" h="2057400">
                <a:moveTo>
                  <a:pt x="0" y="0"/>
                </a:moveTo>
                <a:lnTo>
                  <a:pt x="8077200" y="0"/>
                </a:lnTo>
                <a:lnTo>
                  <a:pt x="8077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4272815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4743" y="1007507"/>
            <a:ext cx="5679281" cy="708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87" dirty="0">
              <a:latin typeface="Times New Roman"/>
              <a:cs typeface="Times New Roman"/>
            </a:endParaRPr>
          </a:p>
          <a:p>
            <a:pPr marL="705420">
              <a:lnSpc>
                <a:spcPts val="1997"/>
              </a:lnSpc>
              <a:spcBef>
                <a:spcPts val="1469"/>
              </a:spcBef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age &lt;- c( 32, 19, NA, 64</a:t>
            </a:r>
            <a:r>
              <a:rPr sz="1687" spc="-21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)</a:t>
            </a:r>
            <a:endParaRPr sz="1687" dirty="0">
              <a:latin typeface="Lucida Console"/>
              <a:cs typeface="Lucida Conso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508" y="1239680"/>
            <a:ext cx="4277320" cy="708464"/>
          </a:xfrm>
          <a:custGeom>
            <a:avLst/>
            <a:gdLst/>
            <a:ahLst/>
            <a:cxnLst/>
            <a:rect l="l" t="t" r="r" b="b"/>
            <a:pathLst>
              <a:path w="6083300" h="1651000">
                <a:moveTo>
                  <a:pt x="0" y="0"/>
                </a:moveTo>
                <a:lnTo>
                  <a:pt x="6083300" y="0"/>
                </a:lnTo>
                <a:lnTo>
                  <a:pt x="60833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6256733" y="1164196"/>
            <a:ext cx="4146723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 algn="ctr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We can use the summary function to get the </a:t>
            </a:r>
            <a:r>
              <a:rPr lang="en-US" sz="2000" dirty="0">
                <a:latin typeface="Gill Sans MT" panose="020B0502020104020203" pitchFamily="34" charset="77"/>
              </a:rPr>
              <a:t>25</a:t>
            </a:r>
            <a:r>
              <a:rPr lang="en-US" sz="2000" baseline="30000" dirty="0">
                <a:latin typeface="Gill Sans MT" panose="020B0502020104020203" pitchFamily="34" charset="77"/>
              </a:rPr>
              <a:t>th</a:t>
            </a:r>
            <a:r>
              <a:rPr lang="en-US" sz="2000" dirty="0">
                <a:latin typeface="Gill Sans MT" panose="020B0502020104020203" pitchFamily="34" charset="77"/>
              </a:rPr>
              <a:t>, 50</a:t>
            </a:r>
            <a:r>
              <a:rPr lang="en-US" sz="2000" baseline="30000" dirty="0">
                <a:latin typeface="Gill Sans MT" panose="020B0502020104020203" pitchFamily="34" charset="77"/>
              </a:rPr>
              <a:t>th </a:t>
            </a:r>
            <a:r>
              <a:rPr lang="en-US" sz="2000" dirty="0">
                <a:latin typeface="Gill Sans MT" panose="020B0502020104020203" pitchFamily="34" charset="77"/>
              </a:rPr>
              <a:t>(median) and 75</a:t>
            </a:r>
            <a:r>
              <a:rPr lang="en-US" sz="2000" baseline="30000" dirty="0">
                <a:latin typeface="Gill Sans MT" panose="020B0502020104020203" pitchFamily="34" charset="77"/>
              </a:rPr>
              <a:t>th</a:t>
            </a:r>
            <a:r>
              <a:rPr lang="en-US" sz="2000" dirty="0">
                <a:latin typeface="Gill Sans MT" panose="020B0502020104020203" pitchFamily="34" charset="77"/>
              </a:rPr>
              <a:t> percentiles of a variable</a:t>
            </a:r>
          </a:p>
          <a:p>
            <a:pPr marL="8929" marR="3572" indent="-446" algn="ctr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5508" y="4297390"/>
            <a:ext cx="9126746" cy="13148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32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1863" dirty="0">
              <a:latin typeface="Times New Roman"/>
              <a:cs typeface="Times New Roman"/>
            </a:endParaRPr>
          </a:p>
          <a:p>
            <a:pPr marL="291097" marR="747835">
              <a:lnSpc>
                <a:spcPts val="1969"/>
              </a:lnSpc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lang="en-US" sz="1600" dirty="0">
                <a:solidFill>
                  <a:srgbClr val="0060FF"/>
                </a:solidFill>
                <a:latin typeface="Lucida Console" panose="020B0609040504020204" pitchFamily="49" charset="0"/>
              </a:rPr>
              <a:t>quantile(</a:t>
            </a:r>
            <a:r>
              <a:rPr lang="en-US" sz="1600" dirty="0" err="1">
                <a:solidFill>
                  <a:srgbClr val="0060FF"/>
                </a:solidFill>
                <a:latin typeface="Lucida Console" panose="020B0609040504020204" pitchFamily="49" charset="0"/>
              </a:rPr>
              <a:t>age,c</a:t>
            </a:r>
            <a:r>
              <a:rPr lang="en-US" sz="1600" dirty="0">
                <a:solidFill>
                  <a:srgbClr val="0060FF"/>
                </a:solidFill>
                <a:latin typeface="Lucida Console" panose="020B0609040504020204" pitchFamily="49" charset="0"/>
              </a:rPr>
              <a:t>(.25,.5,.75),</a:t>
            </a:r>
            <a:r>
              <a:rPr lang="en-US" sz="1600" dirty="0" err="1">
                <a:solidFill>
                  <a:srgbClr val="0060FF"/>
                </a:solidFill>
                <a:latin typeface="Lucida Console" panose="020B0609040504020204" pitchFamily="49" charset="0"/>
              </a:rPr>
              <a:t>na.rm</a:t>
            </a:r>
            <a:r>
              <a:rPr lang="en-US" sz="1600" dirty="0">
                <a:solidFill>
                  <a:srgbClr val="0060FF"/>
                </a:solidFill>
                <a:latin typeface="Lucida Console" panose="020B0609040504020204" pitchFamily="49" charset="0"/>
              </a:rPr>
              <a:t>=TRUE)</a:t>
            </a:r>
          </a:p>
          <a:p>
            <a:pPr marL="291097" marR="747835">
              <a:lnSpc>
                <a:spcPts val="1969"/>
              </a:lnSpc>
            </a:pPr>
            <a:endParaRPr lang="en-US" sz="1687" spc="-4" dirty="0">
              <a:solidFill>
                <a:srgbClr val="0060FF"/>
              </a:solidFill>
              <a:latin typeface="Lucida Console"/>
              <a:cs typeface="Lucida Console"/>
            </a:endParaRP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solidFill>
                  <a:srgbClr val="990100"/>
                </a:solidFill>
                <a:latin typeface="Lucida Console"/>
                <a:cs typeface="Lucida Console"/>
              </a:rPr>
              <a:t>	 	25%  50%  75% </a:t>
            </a: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solidFill>
                  <a:srgbClr val="990100"/>
                </a:solidFill>
                <a:latin typeface="Lucida Console"/>
                <a:cs typeface="Lucida Console"/>
              </a:rPr>
              <a:t>	   25.5 32.0 48.0 </a:t>
            </a:r>
            <a:endParaRPr sz="1687" dirty="0">
              <a:solidFill>
                <a:srgbClr val="990100"/>
              </a:solidFill>
              <a:latin typeface="Lucida Console"/>
              <a:cs typeface="Lucida Consol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3DF483-38CD-E44E-99A9-DB9BDDB5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92B72030-196A-1C45-8CDB-444E41A9A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5508" y="252055"/>
            <a:ext cx="872993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4515136" algn="l"/>
              </a:tabLst>
            </a:pPr>
            <a:r>
              <a:rPr lang="en-US" dirty="0">
                <a:latin typeface="Gill Sans MT" panose="020B0502020104020203" pitchFamily="34" charset="77"/>
              </a:rPr>
              <a:t>Quartiles and Percentiles</a:t>
            </a:r>
            <a:endParaRPr dirty="0">
              <a:latin typeface="Gill Sans MT" panose="020B0502020104020203" pitchFamily="34" charset="77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F7F6E810-3EA4-A340-AE2A-9FFA66A09979}"/>
              </a:ext>
            </a:extLst>
          </p:cNvPr>
          <p:cNvSpPr txBox="1"/>
          <p:nvPr/>
        </p:nvSpPr>
        <p:spPr>
          <a:xfrm>
            <a:off x="1303284" y="3770264"/>
            <a:ext cx="105414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Summary will also tell us the minimum, mean, maximum, and if there are any NA’s (and how many)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8929" marR="3572" indent="-446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79337E5C-0441-CC41-86C8-417B58D2E2D6}"/>
              </a:ext>
            </a:extLst>
          </p:cNvPr>
          <p:cNvSpPr txBox="1"/>
          <p:nvPr/>
        </p:nvSpPr>
        <p:spPr>
          <a:xfrm>
            <a:off x="1303284" y="5844420"/>
            <a:ext cx="10541479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Can also use function quantile() to specify particular percentile you want. </a:t>
            </a:r>
          </a:p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</a:rPr>
              <a:t>If we specify .25, .5, and .75 – we get same results as summary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8929" marR="3572" indent="-446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EB66225-09BD-9549-9D8F-9114414854C0}"/>
              </a:ext>
            </a:extLst>
          </p:cNvPr>
          <p:cNvSpPr txBox="1"/>
          <p:nvPr/>
        </p:nvSpPr>
        <p:spPr>
          <a:xfrm>
            <a:off x="1276710" y="2280502"/>
            <a:ext cx="9126746" cy="13148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32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1863" dirty="0">
              <a:latin typeface="Times New Roman"/>
              <a:cs typeface="Times New Roman"/>
            </a:endParaRPr>
          </a:p>
          <a:p>
            <a:pPr marL="291097" marR="747835">
              <a:lnSpc>
                <a:spcPts val="1969"/>
              </a:lnSpc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lang="en-US" sz="1687" spc="-4" dirty="0">
                <a:solidFill>
                  <a:srgbClr val="0060FF"/>
                </a:solidFill>
                <a:latin typeface="Lucida Console"/>
                <a:cs typeface="Lucida Console"/>
              </a:rPr>
              <a:t>summary(age)</a:t>
            </a: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	  </a:t>
            </a:r>
            <a:r>
              <a:rPr lang="en-US" sz="1687" spc="-4" dirty="0">
                <a:latin typeface="Lucida Console"/>
                <a:cs typeface="Lucida Console"/>
              </a:rPr>
              <a:t>Min. 1st Qu.  Median    Mean 3rd Qu.    Max.    NA's </a:t>
            </a: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latin typeface="Lucida Console"/>
                <a:cs typeface="Lucida Console"/>
              </a:rPr>
              <a:t>  19.00   25.50   32.00   38.33   48.00   64.00       1 </a:t>
            </a:r>
          </a:p>
          <a:p>
            <a:pPr marL="291097" marR="747835">
              <a:lnSpc>
                <a:spcPts val="1969"/>
              </a:lnSpc>
            </a:pPr>
            <a:endParaRPr sz="1687" dirty="0">
              <a:latin typeface="Lucida Console"/>
              <a:cs typeface="Lucida Console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570C10BD-2239-FA45-8BA8-B2CA92648164}"/>
              </a:ext>
            </a:extLst>
          </p:cNvPr>
          <p:cNvSpPr/>
          <p:nvPr/>
        </p:nvSpPr>
        <p:spPr>
          <a:xfrm>
            <a:off x="2535151" y="2756684"/>
            <a:ext cx="1087943" cy="884858"/>
          </a:xfrm>
          <a:custGeom>
            <a:avLst/>
            <a:gdLst/>
            <a:ahLst/>
            <a:cxnLst/>
            <a:rect l="l" t="t" r="r" b="b"/>
            <a:pathLst>
              <a:path w="2971800" h="546100">
                <a:moveTo>
                  <a:pt x="0" y="0"/>
                </a:moveTo>
                <a:lnTo>
                  <a:pt x="2971800" y="0"/>
                </a:lnTo>
                <a:lnTo>
                  <a:pt x="29718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7A1E64F-90EE-094B-9930-F6237D5E3511}"/>
              </a:ext>
            </a:extLst>
          </p:cNvPr>
          <p:cNvSpPr/>
          <p:nvPr/>
        </p:nvSpPr>
        <p:spPr>
          <a:xfrm>
            <a:off x="1966823" y="4959562"/>
            <a:ext cx="759124" cy="756136"/>
          </a:xfrm>
          <a:custGeom>
            <a:avLst/>
            <a:gdLst/>
            <a:ahLst/>
            <a:cxnLst/>
            <a:rect l="l" t="t" r="r" b="b"/>
            <a:pathLst>
              <a:path w="2971800" h="546100">
                <a:moveTo>
                  <a:pt x="0" y="0"/>
                </a:moveTo>
                <a:lnTo>
                  <a:pt x="2971800" y="0"/>
                </a:lnTo>
                <a:lnTo>
                  <a:pt x="29718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466939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4743" y="1007507"/>
            <a:ext cx="5679281" cy="708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87" dirty="0">
              <a:latin typeface="Times New Roman"/>
              <a:cs typeface="Times New Roman"/>
            </a:endParaRPr>
          </a:p>
          <a:p>
            <a:pPr marL="705420">
              <a:lnSpc>
                <a:spcPts val="1997"/>
              </a:lnSpc>
              <a:spcBef>
                <a:spcPts val="1469"/>
              </a:spcBef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age &lt;- c( 32, 19, NA, 64</a:t>
            </a:r>
            <a:r>
              <a:rPr sz="1687" spc="-21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)</a:t>
            </a:r>
            <a:endParaRPr sz="1687" dirty="0">
              <a:latin typeface="Lucida Console"/>
              <a:cs typeface="Lucida Conso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508" y="1239680"/>
            <a:ext cx="4277320" cy="708464"/>
          </a:xfrm>
          <a:custGeom>
            <a:avLst/>
            <a:gdLst/>
            <a:ahLst/>
            <a:cxnLst/>
            <a:rect l="l" t="t" r="r" b="b"/>
            <a:pathLst>
              <a:path w="6083300" h="1651000">
                <a:moveTo>
                  <a:pt x="0" y="0"/>
                </a:moveTo>
                <a:lnTo>
                  <a:pt x="6083300" y="0"/>
                </a:lnTo>
                <a:lnTo>
                  <a:pt x="60833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6256733" y="1164196"/>
            <a:ext cx="4146723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 algn="ctr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We can use the summary function to get the </a:t>
            </a:r>
            <a:r>
              <a:rPr lang="en-US" sz="2000" dirty="0">
                <a:latin typeface="Gill Sans MT" panose="020B0502020104020203" pitchFamily="34" charset="77"/>
              </a:rPr>
              <a:t>25</a:t>
            </a:r>
            <a:r>
              <a:rPr lang="en-US" sz="2000" baseline="30000" dirty="0">
                <a:latin typeface="Gill Sans MT" panose="020B0502020104020203" pitchFamily="34" charset="77"/>
              </a:rPr>
              <a:t>th</a:t>
            </a:r>
            <a:r>
              <a:rPr lang="en-US" sz="2000" dirty="0">
                <a:latin typeface="Gill Sans MT" panose="020B0502020104020203" pitchFamily="34" charset="77"/>
              </a:rPr>
              <a:t>, 50</a:t>
            </a:r>
            <a:r>
              <a:rPr lang="en-US" sz="2000" baseline="30000" dirty="0">
                <a:latin typeface="Gill Sans MT" panose="020B0502020104020203" pitchFamily="34" charset="77"/>
              </a:rPr>
              <a:t>th </a:t>
            </a:r>
            <a:r>
              <a:rPr lang="en-US" sz="2000" dirty="0">
                <a:latin typeface="Gill Sans MT" panose="020B0502020104020203" pitchFamily="34" charset="77"/>
              </a:rPr>
              <a:t>(median) and 75</a:t>
            </a:r>
            <a:r>
              <a:rPr lang="en-US" sz="2000" baseline="30000" dirty="0">
                <a:latin typeface="Gill Sans MT" panose="020B0502020104020203" pitchFamily="34" charset="77"/>
              </a:rPr>
              <a:t>th</a:t>
            </a:r>
            <a:r>
              <a:rPr lang="en-US" sz="2000" dirty="0">
                <a:latin typeface="Gill Sans MT" panose="020B0502020104020203" pitchFamily="34" charset="77"/>
              </a:rPr>
              <a:t> percentiles of a variable</a:t>
            </a:r>
          </a:p>
          <a:p>
            <a:pPr marL="8929" marR="3572" indent="-446" algn="ctr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5508" y="4297390"/>
            <a:ext cx="9126746" cy="13148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32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1863" dirty="0">
              <a:latin typeface="Times New Roman"/>
              <a:cs typeface="Times New Roman"/>
            </a:endParaRPr>
          </a:p>
          <a:p>
            <a:pPr marL="291097" marR="747835">
              <a:lnSpc>
                <a:spcPts val="1969"/>
              </a:lnSpc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lang="en-US" sz="1600" dirty="0">
                <a:solidFill>
                  <a:srgbClr val="0060FF"/>
                </a:solidFill>
                <a:latin typeface="Lucida Console" panose="020B0609040504020204" pitchFamily="49" charset="0"/>
              </a:rPr>
              <a:t>quantile(</a:t>
            </a:r>
            <a:r>
              <a:rPr lang="en-US" sz="1600" dirty="0" err="1">
                <a:solidFill>
                  <a:srgbClr val="0060FF"/>
                </a:solidFill>
                <a:latin typeface="Lucida Console" panose="020B0609040504020204" pitchFamily="49" charset="0"/>
              </a:rPr>
              <a:t>age,c</a:t>
            </a:r>
            <a:r>
              <a:rPr lang="en-US" sz="1600" dirty="0">
                <a:solidFill>
                  <a:srgbClr val="0060FF"/>
                </a:solidFill>
                <a:latin typeface="Lucida Console" panose="020B0609040504020204" pitchFamily="49" charset="0"/>
              </a:rPr>
              <a:t>(.25,.5,.75),</a:t>
            </a:r>
            <a:r>
              <a:rPr lang="en-US" sz="1600" dirty="0" err="1">
                <a:solidFill>
                  <a:srgbClr val="0060FF"/>
                </a:solidFill>
                <a:latin typeface="Lucida Console" panose="020B0609040504020204" pitchFamily="49" charset="0"/>
              </a:rPr>
              <a:t>na.rm</a:t>
            </a:r>
            <a:r>
              <a:rPr lang="en-US" sz="1600" dirty="0">
                <a:solidFill>
                  <a:srgbClr val="0060FF"/>
                </a:solidFill>
                <a:latin typeface="Lucida Console" panose="020B0609040504020204" pitchFamily="49" charset="0"/>
              </a:rPr>
              <a:t>=TRUE)</a:t>
            </a:r>
          </a:p>
          <a:p>
            <a:pPr marL="291097" marR="747835">
              <a:lnSpc>
                <a:spcPts val="1969"/>
              </a:lnSpc>
            </a:pPr>
            <a:endParaRPr lang="en-US" sz="1687" spc="-4" dirty="0">
              <a:solidFill>
                <a:srgbClr val="0060FF"/>
              </a:solidFill>
              <a:latin typeface="Lucida Console"/>
              <a:cs typeface="Lucida Console"/>
            </a:endParaRP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solidFill>
                  <a:srgbClr val="990100"/>
                </a:solidFill>
                <a:latin typeface="Lucida Console"/>
                <a:cs typeface="Lucida Console"/>
              </a:rPr>
              <a:t>	 	25%  50%  75% </a:t>
            </a: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solidFill>
                  <a:srgbClr val="990100"/>
                </a:solidFill>
                <a:latin typeface="Lucida Console"/>
                <a:cs typeface="Lucida Console"/>
              </a:rPr>
              <a:t>	   25.5 32.0 48.0 </a:t>
            </a:r>
            <a:endParaRPr sz="1687" dirty="0">
              <a:solidFill>
                <a:srgbClr val="990100"/>
              </a:solidFill>
              <a:latin typeface="Lucida Console"/>
              <a:cs typeface="Lucida Consol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3DF483-38CD-E44E-99A9-DB9BDDB5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92B72030-196A-1C45-8CDB-444E41A9A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5508" y="252055"/>
            <a:ext cx="872993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4515136" algn="l"/>
              </a:tabLst>
            </a:pPr>
            <a:r>
              <a:rPr lang="en-US" dirty="0">
                <a:latin typeface="Gill Sans MT" panose="020B0502020104020203" pitchFamily="34" charset="77"/>
              </a:rPr>
              <a:t>Quartiles and Percentiles</a:t>
            </a:r>
            <a:endParaRPr dirty="0">
              <a:latin typeface="Gill Sans MT" panose="020B0502020104020203" pitchFamily="34" charset="77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F7F6E810-3EA4-A340-AE2A-9FFA66A09979}"/>
              </a:ext>
            </a:extLst>
          </p:cNvPr>
          <p:cNvSpPr txBox="1"/>
          <p:nvPr/>
        </p:nvSpPr>
        <p:spPr>
          <a:xfrm>
            <a:off x="1303284" y="3770264"/>
            <a:ext cx="105414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Summary will also tell us the minimum, mean, maximum, and if there are any NA’s (and how many)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8929" marR="3572" indent="-446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79337E5C-0441-CC41-86C8-417B58D2E2D6}"/>
              </a:ext>
            </a:extLst>
          </p:cNvPr>
          <p:cNvSpPr txBox="1"/>
          <p:nvPr/>
        </p:nvSpPr>
        <p:spPr>
          <a:xfrm>
            <a:off x="1303284" y="5844420"/>
            <a:ext cx="10541479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Can also use function quantile() to specify particular percentile you want. </a:t>
            </a:r>
          </a:p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</a:rPr>
              <a:t>If we specify .25, .5, and .75 – we get same results as summary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8929" marR="3572" indent="-446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EB66225-09BD-9549-9D8F-9114414854C0}"/>
              </a:ext>
            </a:extLst>
          </p:cNvPr>
          <p:cNvSpPr txBox="1"/>
          <p:nvPr/>
        </p:nvSpPr>
        <p:spPr>
          <a:xfrm>
            <a:off x="1276710" y="2280502"/>
            <a:ext cx="9126746" cy="13148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32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1863" dirty="0">
              <a:latin typeface="Times New Roman"/>
              <a:cs typeface="Times New Roman"/>
            </a:endParaRPr>
          </a:p>
          <a:p>
            <a:pPr marL="291097" marR="747835">
              <a:lnSpc>
                <a:spcPts val="1969"/>
              </a:lnSpc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lang="en-US" sz="1687" spc="-4" dirty="0">
                <a:solidFill>
                  <a:srgbClr val="0060FF"/>
                </a:solidFill>
                <a:latin typeface="Lucida Console"/>
                <a:cs typeface="Lucida Console"/>
              </a:rPr>
              <a:t>summary(age)</a:t>
            </a: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	  </a:t>
            </a:r>
            <a:r>
              <a:rPr lang="en-US" sz="1687" spc="-4" dirty="0">
                <a:latin typeface="Lucida Console"/>
                <a:cs typeface="Lucida Console"/>
              </a:rPr>
              <a:t>Min. 1st Qu.  Median    Mean 3rd Qu.    Max.    NA's </a:t>
            </a: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latin typeface="Lucida Console"/>
                <a:cs typeface="Lucida Console"/>
              </a:rPr>
              <a:t>  19.00   25.50   32.00   38.33   48.00   64.00       1 </a:t>
            </a:r>
          </a:p>
          <a:p>
            <a:pPr marL="291097" marR="747835">
              <a:lnSpc>
                <a:spcPts val="1969"/>
              </a:lnSpc>
            </a:pPr>
            <a:endParaRPr sz="1687" dirty="0">
              <a:latin typeface="Lucida Console"/>
              <a:cs typeface="Lucida Console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570C10BD-2239-FA45-8BA8-B2CA92648164}"/>
              </a:ext>
            </a:extLst>
          </p:cNvPr>
          <p:cNvSpPr/>
          <p:nvPr/>
        </p:nvSpPr>
        <p:spPr>
          <a:xfrm>
            <a:off x="3648118" y="2728442"/>
            <a:ext cx="1087943" cy="884858"/>
          </a:xfrm>
          <a:custGeom>
            <a:avLst/>
            <a:gdLst/>
            <a:ahLst/>
            <a:cxnLst/>
            <a:rect l="l" t="t" r="r" b="b"/>
            <a:pathLst>
              <a:path w="2971800" h="546100">
                <a:moveTo>
                  <a:pt x="0" y="0"/>
                </a:moveTo>
                <a:lnTo>
                  <a:pt x="2971800" y="0"/>
                </a:lnTo>
                <a:lnTo>
                  <a:pt x="29718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7A1E64F-90EE-094B-9930-F6237D5E3511}"/>
              </a:ext>
            </a:extLst>
          </p:cNvPr>
          <p:cNvSpPr/>
          <p:nvPr/>
        </p:nvSpPr>
        <p:spPr>
          <a:xfrm>
            <a:off x="2685044" y="4954818"/>
            <a:ext cx="759124" cy="756136"/>
          </a:xfrm>
          <a:custGeom>
            <a:avLst/>
            <a:gdLst/>
            <a:ahLst/>
            <a:cxnLst/>
            <a:rect l="l" t="t" r="r" b="b"/>
            <a:pathLst>
              <a:path w="2971800" h="546100">
                <a:moveTo>
                  <a:pt x="0" y="0"/>
                </a:moveTo>
                <a:lnTo>
                  <a:pt x="2971800" y="0"/>
                </a:lnTo>
                <a:lnTo>
                  <a:pt x="29718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616016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4743" y="1007507"/>
            <a:ext cx="5679281" cy="708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87" dirty="0">
              <a:latin typeface="Times New Roman"/>
              <a:cs typeface="Times New Roman"/>
            </a:endParaRPr>
          </a:p>
          <a:p>
            <a:pPr marL="705420">
              <a:lnSpc>
                <a:spcPts val="1997"/>
              </a:lnSpc>
              <a:spcBef>
                <a:spcPts val="1469"/>
              </a:spcBef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age &lt;- c( 32, 19, NA, 64</a:t>
            </a:r>
            <a:r>
              <a:rPr sz="1687" spc="-21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)</a:t>
            </a:r>
            <a:endParaRPr sz="1687" dirty="0">
              <a:latin typeface="Lucida Console"/>
              <a:cs typeface="Lucida Conso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508" y="1239680"/>
            <a:ext cx="4277320" cy="708464"/>
          </a:xfrm>
          <a:custGeom>
            <a:avLst/>
            <a:gdLst/>
            <a:ahLst/>
            <a:cxnLst/>
            <a:rect l="l" t="t" r="r" b="b"/>
            <a:pathLst>
              <a:path w="6083300" h="1651000">
                <a:moveTo>
                  <a:pt x="0" y="0"/>
                </a:moveTo>
                <a:lnTo>
                  <a:pt x="6083300" y="0"/>
                </a:lnTo>
                <a:lnTo>
                  <a:pt x="60833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6256733" y="1164196"/>
            <a:ext cx="4146723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 algn="ctr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We can use the summary function to get the </a:t>
            </a:r>
            <a:r>
              <a:rPr lang="en-US" sz="2000" dirty="0">
                <a:latin typeface="Gill Sans MT" panose="020B0502020104020203" pitchFamily="34" charset="77"/>
              </a:rPr>
              <a:t>25</a:t>
            </a:r>
            <a:r>
              <a:rPr lang="en-US" sz="2000" baseline="30000" dirty="0">
                <a:latin typeface="Gill Sans MT" panose="020B0502020104020203" pitchFamily="34" charset="77"/>
              </a:rPr>
              <a:t>th</a:t>
            </a:r>
            <a:r>
              <a:rPr lang="en-US" sz="2000" dirty="0">
                <a:latin typeface="Gill Sans MT" panose="020B0502020104020203" pitchFamily="34" charset="77"/>
              </a:rPr>
              <a:t>, 50</a:t>
            </a:r>
            <a:r>
              <a:rPr lang="en-US" sz="2000" baseline="30000" dirty="0">
                <a:latin typeface="Gill Sans MT" panose="020B0502020104020203" pitchFamily="34" charset="77"/>
              </a:rPr>
              <a:t>th </a:t>
            </a:r>
            <a:r>
              <a:rPr lang="en-US" sz="2000" dirty="0">
                <a:latin typeface="Gill Sans MT" panose="020B0502020104020203" pitchFamily="34" charset="77"/>
              </a:rPr>
              <a:t>(median) and 75</a:t>
            </a:r>
            <a:r>
              <a:rPr lang="en-US" sz="2000" baseline="30000" dirty="0">
                <a:latin typeface="Gill Sans MT" panose="020B0502020104020203" pitchFamily="34" charset="77"/>
              </a:rPr>
              <a:t>th</a:t>
            </a:r>
            <a:r>
              <a:rPr lang="en-US" sz="2000" dirty="0">
                <a:latin typeface="Gill Sans MT" panose="020B0502020104020203" pitchFamily="34" charset="77"/>
              </a:rPr>
              <a:t> percentiles of a variable</a:t>
            </a:r>
          </a:p>
          <a:p>
            <a:pPr marL="8929" marR="3572" indent="-446" algn="ctr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5508" y="4297390"/>
            <a:ext cx="9126746" cy="13148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32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1863" dirty="0">
              <a:latin typeface="Times New Roman"/>
              <a:cs typeface="Times New Roman"/>
            </a:endParaRPr>
          </a:p>
          <a:p>
            <a:pPr marL="291097" marR="747835">
              <a:lnSpc>
                <a:spcPts val="1969"/>
              </a:lnSpc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lang="en-US" sz="1600" dirty="0">
                <a:solidFill>
                  <a:srgbClr val="0060FF"/>
                </a:solidFill>
                <a:latin typeface="Lucida Console" panose="020B0609040504020204" pitchFamily="49" charset="0"/>
              </a:rPr>
              <a:t>quantile(</a:t>
            </a:r>
            <a:r>
              <a:rPr lang="en-US" sz="1600" dirty="0" err="1">
                <a:solidFill>
                  <a:srgbClr val="0060FF"/>
                </a:solidFill>
                <a:latin typeface="Lucida Console" panose="020B0609040504020204" pitchFamily="49" charset="0"/>
              </a:rPr>
              <a:t>age,c</a:t>
            </a:r>
            <a:r>
              <a:rPr lang="en-US" sz="1600" dirty="0">
                <a:solidFill>
                  <a:srgbClr val="0060FF"/>
                </a:solidFill>
                <a:latin typeface="Lucida Console" panose="020B0609040504020204" pitchFamily="49" charset="0"/>
              </a:rPr>
              <a:t>(.25,.5,.75),</a:t>
            </a:r>
            <a:r>
              <a:rPr lang="en-US" sz="1600" dirty="0" err="1">
                <a:solidFill>
                  <a:srgbClr val="0060FF"/>
                </a:solidFill>
                <a:latin typeface="Lucida Console" panose="020B0609040504020204" pitchFamily="49" charset="0"/>
              </a:rPr>
              <a:t>na.rm</a:t>
            </a:r>
            <a:r>
              <a:rPr lang="en-US" sz="1600" dirty="0">
                <a:solidFill>
                  <a:srgbClr val="0060FF"/>
                </a:solidFill>
                <a:latin typeface="Lucida Console" panose="020B0609040504020204" pitchFamily="49" charset="0"/>
              </a:rPr>
              <a:t>=TRUE)</a:t>
            </a:r>
          </a:p>
          <a:p>
            <a:pPr marL="291097" marR="747835">
              <a:lnSpc>
                <a:spcPts val="1969"/>
              </a:lnSpc>
            </a:pPr>
            <a:endParaRPr lang="en-US" sz="1687" spc="-4" dirty="0">
              <a:solidFill>
                <a:srgbClr val="0060FF"/>
              </a:solidFill>
              <a:latin typeface="Lucida Console"/>
              <a:cs typeface="Lucida Console"/>
            </a:endParaRP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solidFill>
                  <a:srgbClr val="990100"/>
                </a:solidFill>
                <a:latin typeface="Lucida Console"/>
                <a:cs typeface="Lucida Console"/>
              </a:rPr>
              <a:t>	 	25%  50%  75% </a:t>
            </a: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solidFill>
                  <a:srgbClr val="990100"/>
                </a:solidFill>
                <a:latin typeface="Lucida Console"/>
                <a:cs typeface="Lucida Console"/>
              </a:rPr>
              <a:t>	   25.5 32.0 48.0 </a:t>
            </a:r>
            <a:endParaRPr sz="1687" dirty="0">
              <a:solidFill>
                <a:srgbClr val="990100"/>
              </a:solidFill>
              <a:latin typeface="Lucida Console"/>
              <a:cs typeface="Lucida Consol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3DF483-38CD-E44E-99A9-DB9BDDB5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92B72030-196A-1C45-8CDB-444E41A9A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5508" y="252055"/>
            <a:ext cx="872993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4515136" algn="l"/>
              </a:tabLst>
            </a:pPr>
            <a:r>
              <a:rPr lang="en-US" dirty="0">
                <a:latin typeface="Gill Sans MT" panose="020B0502020104020203" pitchFamily="34" charset="77"/>
              </a:rPr>
              <a:t>Quartiles and Percentiles</a:t>
            </a:r>
            <a:endParaRPr dirty="0">
              <a:latin typeface="Gill Sans MT" panose="020B0502020104020203" pitchFamily="34" charset="77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F7F6E810-3EA4-A340-AE2A-9FFA66A09979}"/>
              </a:ext>
            </a:extLst>
          </p:cNvPr>
          <p:cNvSpPr txBox="1"/>
          <p:nvPr/>
        </p:nvSpPr>
        <p:spPr>
          <a:xfrm>
            <a:off x="1303284" y="3770264"/>
            <a:ext cx="105414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Summary will also tell us the minimum, mean, maximum, and if there are any NA’s (and how many)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8929" marR="3572" indent="-446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79337E5C-0441-CC41-86C8-417B58D2E2D6}"/>
              </a:ext>
            </a:extLst>
          </p:cNvPr>
          <p:cNvSpPr txBox="1"/>
          <p:nvPr/>
        </p:nvSpPr>
        <p:spPr>
          <a:xfrm>
            <a:off x="1303284" y="5844420"/>
            <a:ext cx="10541479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Can also use function quantile() to specify particular percentile you want. </a:t>
            </a:r>
          </a:p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</a:rPr>
              <a:t>If we specify .25, .5, and .75 – we get same results as summary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8929" marR="3572" indent="-446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EB66225-09BD-9549-9D8F-9114414854C0}"/>
              </a:ext>
            </a:extLst>
          </p:cNvPr>
          <p:cNvSpPr txBox="1"/>
          <p:nvPr/>
        </p:nvSpPr>
        <p:spPr>
          <a:xfrm>
            <a:off x="1276710" y="2280502"/>
            <a:ext cx="9126746" cy="13148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32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1863" dirty="0">
              <a:latin typeface="Times New Roman"/>
              <a:cs typeface="Times New Roman"/>
            </a:endParaRPr>
          </a:p>
          <a:p>
            <a:pPr marL="291097" marR="747835">
              <a:lnSpc>
                <a:spcPts val="1969"/>
              </a:lnSpc>
            </a:pPr>
            <a:r>
              <a:rPr sz="1687" spc="-4" dirty="0">
                <a:latin typeface="Lucida Console"/>
                <a:cs typeface="Lucida Console"/>
              </a:rPr>
              <a:t>&gt; </a:t>
            </a:r>
            <a:r>
              <a:rPr lang="en-US" sz="1687" spc="-4" dirty="0">
                <a:solidFill>
                  <a:srgbClr val="0060FF"/>
                </a:solidFill>
                <a:latin typeface="Lucida Console"/>
                <a:cs typeface="Lucida Console"/>
              </a:rPr>
              <a:t>summary(age)</a:t>
            </a: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solidFill>
                  <a:srgbClr val="0061FF"/>
                </a:solidFill>
                <a:latin typeface="Lucida Console"/>
                <a:cs typeface="Lucida Console"/>
              </a:rPr>
              <a:t>	  </a:t>
            </a:r>
            <a:r>
              <a:rPr lang="en-US" sz="1687" spc="-4" dirty="0">
                <a:latin typeface="Lucida Console"/>
                <a:cs typeface="Lucida Console"/>
              </a:rPr>
              <a:t>Min. 1st Qu.  Median    Mean 3rd Qu.    Max.    NA's </a:t>
            </a:r>
          </a:p>
          <a:p>
            <a:pPr marL="291097" marR="747835">
              <a:lnSpc>
                <a:spcPts val="1969"/>
              </a:lnSpc>
            </a:pPr>
            <a:r>
              <a:rPr lang="en-US" sz="1687" spc="-4" dirty="0">
                <a:latin typeface="Lucida Console"/>
                <a:cs typeface="Lucida Console"/>
              </a:rPr>
              <a:t>  19.00   25.50   32.00   38.33   48.00   64.00       1 </a:t>
            </a:r>
          </a:p>
          <a:p>
            <a:pPr marL="291097" marR="747835">
              <a:lnSpc>
                <a:spcPts val="1969"/>
              </a:lnSpc>
            </a:pPr>
            <a:endParaRPr sz="1687" dirty="0">
              <a:latin typeface="Lucida Console"/>
              <a:cs typeface="Lucida Console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570C10BD-2239-FA45-8BA8-B2CA92648164}"/>
              </a:ext>
            </a:extLst>
          </p:cNvPr>
          <p:cNvSpPr/>
          <p:nvPr/>
        </p:nvSpPr>
        <p:spPr>
          <a:xfrm>
            <a:off x="5617334" y="2706540"/>
            <a:ext cx="1087943" cy="884858"/>
          </a:xfrm>
          <a:custGeom>
            <a:avLst/>
            <a:gdLst/>
            <a:ahLst/>
            <a:cxnLst/>
            <a:rect l="l" t="t" r="r" b="b"/>
            <a:pathLst>
              <a:path w="2971800" h="546100">
                <a:moveTo>
                  <a:pt x="0" y="0"/>
                </a:moveTo>
                <a:lnTo>
                  <a:pt x="2971800" y="0"/>
                </a:lnTo>
                <a:lnTo>
                  <a:pt x="29718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7A1E64F-90EE-094B-9930-F6237D5E3511}"/>
              </a:ext>
            </a:extLst>
          </p:cNvPr>
          <p:cNvSpPr/>
          <p:nvPr/>
        </p:nvSpPr>
        <p:spPr>
          <a:xfrm>
            <a:off x="3354821" y="4954818"/>
            <a:ext cx="759124" cy="756136"/>
          </a:xfrm>
          <a:custGeom>
            <a:avLst/>
            <a:gdLst/>
            <a:ahLst/>
            <a:cxnLst/>
            <a:rect l="l" t="t" r="r" b="b"/>
            <a:pathLst>
              <a:path w="2971800" h="546100">
                <a:moveTo>
                  <a:pt x="0" y="0"/>
                </a:moveTo>
                <a:lnTo>
                  <a:pt x="2971800" y="0"/>
                </a:lnTo>
                <a:lnTo>
                  <a:pt x="29718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1438749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130267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990100"/>
                </a:solidFill>
              </a:rPr>
              <a:t>Try it yourself: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4ABD4-C232-974D-9DC0-F65C5A32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78" y="1352550"/>
            <a:ext cx="10277408" cy="16002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4400" b="1" dirty="0"/>
              <a:t>Exercise 2.1.1: Central Tendency</a:t>
            </a:r>
          </a:p>
          <a:p>
            <a:pPr marL="0" indent="0">
              <a:spcAft>
                <a:spcPts val="0"/>
              </a:spcAft>
              <a:buNone/>
            </a:pPr>
            <a:endParaRPr lang="en-US" sz="4400" b="1" dirty="0"/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4800" dirty="0">
              <a:latin typeface="+mj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2C7FAFB-F653-9D4C-AE65-BE1A26EF2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141" y="1873816"/>
            <a:ext cx="989778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11F5B"/>
              </a:solidFill>
              <a:effectLst/>
              <a:latin typeface="Franklin Gothic Book" panose="020B05030201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/>
              <a:t>Compute the mean of </a:t>
            </a:r>
            <a:r>
              <a:rPr lang="en-US" sz="3200" b="1" dirty="0"/>
              <a:t>Age</a:t>
            </a:r>
            <a:r>
              <a:rPr lang="en-US" sz="3200" dirty="0"/>
              <a:t>, the age of the subjects in the data set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/>
              <a:t>Compute the median of </a:t>
            </a:r>
            <a:r>
              <a:rPr lang="en-US" sz="3200" b="1" dirty="0"/>
              <a:t>Age</a:t>
            </a:r>
            <a:endParaRPr lang="en-US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/>
              <a:t>Apply the</a:t>
            </a:r>
            <a:r>
              <a:rPr lang="en-US" sz="3200" b="1" dirty="0"/>
              <a:t> summary() </a:t>
            </a:r>
            <a:r>
              <a:rPr lang="en-US" sz="3200" dirty="0"/>
              <a:t>function to the variable</a:t>
            </a:r>
            <a:r>
              <a:rPr lang="en-US" sz="3200" b="1" dirty="0"/>
              <a:t> Age</a:t>
            </a:r>
            <a:endParaRPr lang="en-US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/>
              <a:t>Obtain the 33</a:t>
            </a:r>
            <a:r>
              <a:rPr lang="en-US" sz="3200" baseline="30000" dirty="0"/>
              <a:t>rd</a:t>
            </a:r>
            <a:r>
              <a:rPr lang="en-US" sz="3200" dirty="0"/>
              <a:t>, 50</a:t>
            </a:r>
            <a:r>
              <a:rPr lang="en-US" sz="3200" baseline="30000" dirty="0"/>
              <a:t>th</a:t>
            </a:r>
            <a:r>
              <a:rPr lang="en-US" sz="3200" dirty="0"/>
              <a:t>, and 87</a:t>
            </a:r>
            <a:r>
              <a:rPr lang="en-US" sz="3200" baseline="30000" dirty="0"/>
              <a:t>th</a:t>
            </a:r>
            <a:r>
              <a:rPr lang="en-US" sz="3200" dirty="0"/>
              <a:t> quantiles of the variable</a:t>
            </a:r>
            <a:r>
              <a:rPr lang="en-US" sz="3200" b="1" dirty="0"/>
              <a:t> Age </a:t>
            </a:r>
            <a:r>
              <a:rPr lang="en-US" sz="3200" dirty="0"/>
              <a:t>using</a:t>
            </a:r>
            <a:r>
              <a:rPr lang="en-US" sz="3200" b="1" dirty="0"/>
              <a:t> quantile()</a:t>
            </a:r>
            <a:endParaRPr 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26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Range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44ABD4-C232-974D-9DC0-F65C5A328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4936" y="1170336"/>
                <a:ext cx="10658475" cy="489358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800" dirty="0"/>
                  <a:t>Range is a measure of spread – simply the maximum value in data set minus the minimum value in data set:</a:t>
                </a:r>
              </a:p>
              <a:p>
                <a:pPr marL="530352" lvl="1" indent="0" algn="ctr"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rgbClr val="990100"/>
                    </a:solidFill>
                  </a:rPr>
                  <a:t>		range = max. – min.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800" dirty="0"/>
                  <a:t> </a:t>
                </a:r>
              </a:p>
              <a:p>
                <a:pPr>
                  <a:spcAft>
                    <a:spcPts val="0"/>
                  </a:spcAft>
                </a:pPr>
                <a:endParaRPr lang="en-US" sz="2800" dirty="0"/>
              </a:p>
              <a:p>
                <a:pPr>
                  <a:spcAft>
                    <a:spcPts val="0"/>
                  </a:spcAft>
                </a:pPr>
                <a:r>
                  <a:rPr lang="en-US" sz="2800" dirty="0"/>
                  <a:t>IQR is difference between third quartile (75</a:t>
                </a:r>
                <a:r>
                  <a:rPr lang="en-US" sz="2800" baseline="30000" dirty="0"/>
                  <a:t>th</a:t>
                </a:r>
                <a:r>
                  <a:rPr lang="en-US" sz="2800" dirty="0"/>
                  <a:t> percentile) and first quartile (25</a:t>
                </a:r>
                <a:r>
                  <a:rPr lang="en-US" sz="2800" baseline="30000" dirty="0"/>
                  <a:t>th</a:t>
                </a:r>
                <a:r>
                  <a:rPr lang="en-US" sz="2800" dirty="0"/>
                  <a:t> percentile):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800" dirty="0"/>
                  <a:t>			</a:t>
                </a:r>
                <a:r>
                  <a:rPr lang="en-US" sz="2800" b="1" dirty="0">
                    <a:solidFill>
                      <a:srgbClr val="990100"/>
                    </a:solidFill>
                  </a:rPr>
                  <a:t>		IQR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spcAft>
                    <a:spcPts val="0"/>
                  </a:spcAft>
                </a:pPr>
                <a:r>
                  <a:rPr lang="en-US" sz="2800" dirty="0"/>
                  <a:t>Sometimes preferred over range because does not depend on minimum and maximum, so not heavily influenced by extreme values  </a:t>
                </a:r>
              </a:p>
              <a:p>
                <a:pPr>
                  <a:spcAft>
                    <a:spcPts val="0"/>
                  </a:spcAft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44ABD4-C232-974D-9DC0-F65C5A328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4936" y="1170336"/>
                <a:ext cx="10658475" cy="4893580"/>
              </a:xfrm>
              <a:blipFill>
                <a:blip r:embed="rId4"/>
                <a:stretch>
                  <a:fillRect l="-1071" t="-2073" r="-1071" b="-98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28FFC05F-DF7E-364A-ABD2-2493D8E37AC9}"/>
              </a:ext>
            </a:extLst>
          </p:cNvPr>
          <p:cNvSpPr txBox="1">
            <a:spLocks/>
          </p:cNvSpPr>
          <p:nvPr/>
        </p:nvSpPr>
        <p:spPr>
          <a:xfrm>
            <a:off x="8999621" y="0"/>
            <a:ext cx="3352801" cy="929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990100"/>
                </a:solidFill>
              </a:rPr>
              <a:t>Measures of dispersion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B97EBA-CB01-D047-A7FD-84A5FA888165}"/>
              </a:ext>
            </a:extLst>
          </p:cNvPr>
          <p:cNvSpPr txBox="1">
            <a:spLocks/>
          </p:cNvSpPr>
          <p:nvPr/>
        </p:nvSpPr>
        <p:spPr>
          <a:xfrm>
            <a:off x="884078" y="2657171"/>
            <a:ext cx="10949333" cy="929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990100"/>
                </a:solidFill>
              </a:rPr>
              <a:t>Interquartile Range (IQR)</a:t>
            </a:r>
          </a:p>
        </p:txBody>
      </p:sp>
    </p:spTree>
    <p:extLst>
      <p:ext uri="{BB962C8B-B14F-4D97-AF65-F5344CB8AC3E}">
        <p14:creationId xmlns:p14="http://schemas.microsoft.com/office/powerpoint/2010/main" val="111049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3600" b="1" dirty="0">
                <a:solidFill>
                  <a:srgbClr val="990100"/>
                </a:solidFill>
              </a:rPr>
              <a:t>Variance and Standard Deviation (SD)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44ABD4-C232-974D-9DC0-F65C5A328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4936" y="1050277"/>
                <a:ext cx="10658475" cy="5567348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/>
                  <a:t>The variance and its square root, the standard deviation, are the most important measures of dispersion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/>
                  <a:t>Since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𝑆𝐷</m:t>
                    </m:r>
                    <m:r>
                      <a:rPr lang="en-US" sz="2800" b="0" i="1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𝑉𝑎𝑟𝑖𝑎𝑛𝑐𝑒</m:t>
                        </m:r>
                      </m:e>
                    </m:rad>
                  </m:oMath>
                </a14:m>
                <a:r>
                  <a:rPr lang="en-US" sz="2800" dirty="0"/>
                  <a:t>, quantities contain same information, just on different scales 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/>
                  <a:t>Sample variance: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9901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rgbClr val="9901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/>
                  <a:t>Sample standard deviation: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i="1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8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9901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rgbClr val="990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990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rgbClr val="990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solidFill>
                                                <a:srgbClr val="990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9901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9901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44ABD4-C232-974D-9DC0-F65C5A328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4936" y="1050277"/>
                <a:ext cx="10658475" cy="5567348"/>
              </a:xfrm>
              <a:blipFill>
                <a:blip r:embed="rId4"/>
                <a:stretch>
                  <a:fillRect l="-1071" t="-1591" b="-2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28FFC05F-DF7E-364A-ABD2-2493D8E37AC9}"/>
              </a:ext>
            </a:extLst>
          </p:cNvPr>
          <p:cNvSpPr txBox="1">
            <a:spLocks/>
          </p:cNvSpPr>
          <p:nvPr/>
        </p:nvSpPr>
        <p:spPr>
          <a:xfrm>
            <a:off x="8999621" y="0"/>
            <a:ext cx="3352801" cy="929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990100"/>
                </a:solidFill>
              </a:rPr>
              <a:t>Measures of dispersion</a:t>
            </a:r>
          </a:p>
        </p:txBody>
      </p:sp>
    </p:spTree>
    <p:extLst>
      <p:ext uri="{BB962C8B-B14F-4D97-AF65-F5344CB8AC3E}">
        <p14:creationId xmlns:p14="http://schemas.microsoft.com/office/powerpoint/2010/main" val="773506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31475"/>
            <a:ext cx="10949333" cy="1540299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3600" b="1" dirty="0">
                <a:solidFill>
                  <a:srgbClr val="990100"/>
                </a:solidFill>
              </a:rPr>
              <a:t>Variance and Standard Deviation (SD)</a:t>
            </a:r>
            <a:br>
              <a:rPr lang="en-US" sz="3600" b="1" dirty="0">
                <a:solidFill>
                  <a:srgbClr val="990100"/>
                </a:solidFill>
              </a:rPr>
            </a:br>
            <a:r>
              <a:rPr lang="en-US" sz="2400" b="1" dirty="0">
                <a:solidFill>
                  <a:srgbClr val="011F5B"/>
                </a:solidFill>
              </a:rPr>
              <a:t>Example: </a:t>
            </a:r>
            <a:r>
              <a:rPr lang="en-US" sz="2400" dirty="0">
                <a:solidFill>
                  <a:srgbClr val="011F5B"/>
                </a:solidFill>
              </a:rPr>
              <a:t>Consider this insurance claim data</a:t>
            </a:r>
            <a:endParaRPr lang="en-US" sz="3600" b="1" dirty="0">
              <a:solidFill>
                <a:srgbClr val="011F5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8FFC05F-DF7E-364A-ABD2-2493D8E37AC9}"/>
              </a:ext>
            </a:extLst>
          </p:cNvPr>
          <p:cNvSpPr txBox="1">
            <a:spLocks/>
          </p:cNvSpPr>
          <p:nvPr/>
        </p:nvSpPr>
        <p:spPr>
          <a:xfrm>
            <a:off x="8999621" y="0"/>
            <a:ext cx="3352801" cy="929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990100"/>
                </a:solidFill>
              </a:rPr>
              <a:t>Measures of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47F37C5C-0747-8947-89B3-683846CBF5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6200" y="1359884"/>
              <a:ext cx="8530938" cy="4018282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099179">
                      <a:extLst>
                        <a:ext uri="{9D8B030D-6E8A-4147-A177-3AD203B41FA5}">
                          <a16:colId xmlns:a16="http://schemas.microsoft.com/office/drawing/2014/main" val="1943914975"/>
                        </a:ext>
                      </a:extLst>
                    </a:gridCol>
                    <a:gridCol w="1581752">
                      <a:extLst>
                        <a:ext uri="{9D8B030D-6E8A-4147-A177-3AD203B41FA5}">
                          <a16:colId xmlns:a16="http://schemas.microsoft.com/office/drawing/2014/main" val="668328174"/>
                        </a:ext>
                      </a:extLst>
                    </a:gridCol>
                    <a:gridCol w="1752885">
                      <a:extLst>
                        <a:ext uri="{9D8B030D-6E8A-4147-A177-3AD203B41FA5}">
                          <a16:colId xmlns:a16="http://schemas.microsoft.com/office/drawing/2014/main" val="3295199799"/>
                        </a:ext>
                      </a:extLst>
                    </a:gridCol>
                    <a:gridCol w="3097122">
                      <a:extLst>
                        <a:ext uri="{9D8B030D-6E8A-4147-A177-3AD203B41FA5}">
                          <a16:colId xmlns:a16="http://schemas.microsoft.com/office/drawing/2014/main" val="1399374083"/>
                        </a:ext>
                      </a:extLst>
                    </a:gridCol>
                  </a:tblGrid>
                  <a:tr h="35420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Observation # (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1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1659352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380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solidFill>
                                <a:srgbClr val="011F5B"/>
                              </a:solidFill>
                            </a:rPr>
                            <a:t>99,756.67</a:t>
                          </a:r>
                          <a:endParaRPr lang="en-US" sz="2000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9875721878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80173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rgbClr val="011F5B"/>
                              </a:solidFill>
                            </a:rPr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b="0" i="0" dirty="0" smtClean="0">
                                    <a:solidFill>
                                      <a:srgbClr val="011F5B"/>
                                    </a:solidFill>
                                  </a:rPr>
                                  <m:t>99,756.67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9832044544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7591220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11F5B"/>
                              </a:solidFill>
                            </a:rPr>
                            <a:t>690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solidFill>
                                <a:srgbClr val="011F5B"/>
                              </a:solidFill>
                            </a:rPr>
                            <a:t>99,756.67</a:t>
                          </a:r>
                          <a:endParaRPr lang="en-US" sz="2000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9814204444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4678466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rgbClr val="011F5B"/>
                              </a:solidFill>
                            </a:rPr>
                            <a:t>890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b="0" i="0" dirty="0" smtClean="0">
                                    <a:solidFill>
                                      <a:srgbClr val="011F5B"/>
                                    </a:solidFill>
                                  </a:rPr>
                                  <m:t>99,756.67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9774617778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740155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rgbClr val="011F5B"/>
                              </a:solidFill>
                            </a:rPr>
                            <a:t>1050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solidFill>
                                <a:srgbClr val="011F5B"/>
                              </a:solidFill>
                            </a:rPr>
                            <a:t>99,756.67</a:t>
                          </a:r>
                          <a:endParaRPr lang="en-US" sz="2000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9743006044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41001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rgbClr val="011F5B"/>
                              </a:solidFill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b="0" i="0" dirty="0" smtClean="0">
                                    <a:solidFill>
                                      <a:srgbClr val="011F5B"/>
                                    </a:solidFill>
                                  </a:rPr>
                                  <m:t>99,756.67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9733137878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5439472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rgbClr val="011F5B"/>
                              </a:solidFill>
                            </a:rPr>
                            <a:t>1200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solidFill>
                                <a:srgbClr val="011F5B"/>
                              </a:solidFill>
                            </a:rPr>
                            <a:t>99,756.67</a:t>
                          </a:r>
                          <a:endParaRPr lang="en-US" sz="2000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9713416544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3367549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rgbClr val="011F5B"/>
                              </a:solidFill>
                            </a:rPr>
                            <a:t>1900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solidFill>
                                <a:srgbClr val="011F5B"/>
                              </a:solidFill>
                            </a:rPr>
                            <a:t>99,756.67</a:t>
                          </a:r>
                          <a:endParaRPr lang="en-US" sz="2000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9575927211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996007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rgbClr val="011F5B"/>
                              </a:solidFill>
                            </a:rPr>
                            <a:t>890000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solidFill>
                                <a:srgbClr val="011F5B"/>
                              </a:solidFill>
                            </a:rPr>
                            <a:t>99,756.67</a:t>
                          </a:r>
                          <a:endParaRPr lang="en-US" sz="2000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6.24485E+11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02404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47F37C5C-0747-8947-89B3-683846CBF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5236701"/>
                  </p:ext>
                </p:extLst>
              </p:nvPr>
            </p:nvGraphicFramePr>
            <p:xfrm>
              <a:off x="1046200" y="1359884"/>
              <a:ext cx="8530938" cy="4018282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099179">
                      <a:extLst>
                        <a:ext uri="{9D8B030D-6E8A-4147-A177-3AD203B41FA5}">
                          <a16:colId xmlns:a16="http://schemas.microsoft.com/office/drawing/2014/main" val="1943914975"/>
                        </a:ext>
                      </a:extLst>
                    </a:gridCol>
                    <a:gridCol w="1581752">
                      <a:extLst>
                        <a:ext uri="{9D8B030D-6E8A-4147-A177-3AD203B41FA5}">
                          <a16:colId xmlns:a16="http://schemas.microsoft.com/office/drawing/2014/main" val="668328174"/>
                        </a:ext>
                      </a:extLst>
                    </a:gridCol>
                    <a:gridCol w="1752885">
                      <a:extLst>
                        <a:ext uri="{9D8B030D-6E8A-4147-A177-3AD203B41FA5}">
                          <a16:colId xmlns:a16="http://schemas.microsoft.com/office/drawing/2014/main" val="3295199799"/>
                        </a:ext>
                      </a:extLst>
                    </a:gridCol>
                    <a:gridCol w="3097122">
                      <a:extLst>
                        <a:ext uri="{9D8B030D-6E8A-4147-A177-3AD203B41FA5}">
                          <a16:colId xmlns:a16="http://schemas.microsoft.com/office/drawing/2014/main" val="1399374083"/>
                        </a:ext>
                      </a:extLst>
                    </a:gridCol>
                  </a:tblGrid>
                  <a:tr h="40316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Observation # (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4677" t="-6250" r="-309677" b="-9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9353" t="-6250" r="-176259" b="-9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6230" t="-6250" r="-410" b="-9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659352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380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solidFill>
                                <a:srgbClr val="011F5B"/>
                              </a:solidFill>
                            </a:rPr>
                            <a:t>99,756.67</a:t>
                          </a:r>
                          <a:endParaRPr lang="en-US" sz="2000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9875721878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80173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rgbClr val="011F5B"/>
                              </a:solidFill>
                            </a:rPr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9353" t="-203125" r="-176259" b="-7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9832044544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7591220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11F5B"/>
                              </a:solidFill>
                            </a:rPr>
                            <a:t>690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solidFill>
                                <a:srgbClr val="011F5B"/>
                              </a:solidFill>
                            </a:rPr>
                            <a:t>99,756.67</a:t>
                          </a:r>
                          <a:endParaRPr lang="en-US" sz="2000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9814204444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4678466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rgbClr val="011F5B"/>
                              </a:solidFill>
                            </a:rPr>
                            <a:t>890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9353" t="-403125" r="-176259" b="-5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9774617778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740155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rgbClr val="011F5B"/>
                              </a:solidFill>
                            </a:rPr>
                            <a:t>1050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solidFill>
                                <a:srgbClr val="011F5B"/>
                              </a:solidFill>
                            </a:rPr>
                            <a:t>99,756.67</a:t>
                          </a:r>
                          <a:endParaRPr lang="en-US" sz="2000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9743006044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41001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rgbClr val="011F5B"/>
                              </a:solidFill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9353" t="-600000" r="-176259" b="-3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9733137878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5439472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rgbClr val="011F5B"/>
                              </a:solidFill>
                            </a:rPr>
                            <a:t>1200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solidFill>
                                <a:srgbClr val="011F5B"/>
                              </a:solidFill>
                            </a:rPr>
                            <a:t>99,756.67</a:t>
                          </a:r>
                          <a:endParaRPr lang="en-US" sz="2000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9713416544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3367549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rgbClr val="011F5B"/>
                              </a:solidFill>
                            </a:rPr>
                            <a:t>1900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solidFill>
                                <a:srgbClr val="011F5B"/>
                              </a:solidFill>
                            </a:rPr>
                            <a:t>99,756.67</a:t>
                          </a:r>
                          <a:endParaRPr lang="en-US" sz="2000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9575927211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996007"/>
                      </a:ext>
                    </a:extLst>
                  </a:tr>
                  <a:tr h="40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011F5B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rgbClr val="011F5B"/>
                              </a:solidFill>
                            </a:rPr>
                            <a:t>890000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solidFill>
                                <a:srgbClr val="011F5B"/>
                              </a:solidFill>
                            </a:rPr>
                            <a:t>99,756.67</a:t>
                          </a:r>
                          <a:endParaRPr lang="en-US" sz="2000" b="0" dirty="0">
                            <a:solidFill>
                              <a:srgbClr val="011F5B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11F5B"/>
                              </a:solidFill>
                            </a:rPr>
                            <a:t>6.24485E+11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02404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8A8D6FC-1147-5540-99C3-A7CAC96C3C88}"/>
                  </a:ext>
                </a:extLst>
              </p:cNvPr>
              <p:cNvSpPr/>
              <p:nvPr/>
            </p:nvSpPr>
            <p:spPr>
              <a:xfrm>
                <a:off x="1046200" y="5498116"/>
                <a:ext cx="8539679" cy="1130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9901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9901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4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9901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9901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9901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9901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9901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=87818325275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8A8D6FC-1147-5540-99C3-A7CAC96C3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00" y="5498116"/>
                <a:ext cx="8539679" cy="1130631"/>
              </a:xfrm>
              <a:prstGeom prst="rect">
                <a:avLst/>
              </a:prstGeom>
              <a:blipFill>
                <a:blip r:embed="rId5"/>
                <a:stretch>
                  <a:fillRect t="-101111" b="-15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84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130267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990100"/>
                </a:solidFill>
              </a:rPr>
              <a:t>Questions from last time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C3D97-73A7-2448-951E-AA188041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22399"/>
            <a:ext cx="9601200" cy="4821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Many arguments for functions in R have “default values” and if you don’t tell R what to use, it uses default</a:t>
            </a:r>
          </a:p>
          <a:p>
            <a:pPr marL="0" indent="0">
              <a:buNone/>
            </a:pPr>
            <a:r>
              <a:rPr lang="en-US" sz="2400" dirty="0">
                <a:latin typeface="Franklin Gothic Book" panose="020B0503020102020204" pitchFamily="34" charset="0"/>
                <a:sym typeface="Wingdings" pitchFamily="2" charset="2"/>
              </a:rPr>
              <a:t>Example:</a:t>
            </a:r>
          </a:p>
          <a:p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lvl="1"/>
            <a:endParaRPr lang="en-US" sz="2400" spc="-4" dirty="0">
              <a:latin typeface="Franklin Gothic Book" panose="020B0503020102020204" pitchFamily="34" charset="0"/>
              <a:cs typeface="Gill Sans MT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016ADF4-23B6-A44D-A3E8-8F2ECAC5BEC8}"/>
              </a:ext>
            </a:extLst>
          </p:cNvPr>
          <p:cNvSpPr txBox="1"/>
          <p:nvPr/>
        </p:nvSpPr>
        <p:spPr>
          <a:xfrm>
            <a:off x="1524607" y="4483310"/>
            <a:ext cx="4223742" cy="9026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5376" rIns="0" bIns="0" rtlCol="0">
            <a:spAutoFit/>
          </a:bodyPr>
          <a:lstStyle/>
          <a:p>
            <a:pPr marL="459863" marR="363872">
              <a:lnSpc>
                <a:spcPct val="116700"/>
              </a:lnSpc>
              <a:spcBef>
                <a:spcPts val="1223"/>
              </a:spcBef>
              <a:tabLst>
                <a:tab pos="781320" algn="l"/>
                <a:tab pos="2228324" algn="l"/>
                <a:tab pos="2549782" algn="l"/>
              </a:tabLst>
            </a:pPr>
            <a:r>
              <a:rPr sz="2109" dirty="0">
                <a:latin typeface="Courier New"/>
                <a:cs typeface="Courier New"/>
              </a:rPr>
              <a:t>&gt;	</a:t>
            </a:r>
            <a:r>
              <a:rPr sz="2109" spc="-4" dirty="0">
                <a:solidFill>
                  <a:srgbClr val="0433FF"/>
                </a:solidFill>
                <a:latin typeface="Courier New"/>
                <a:cs typeface="Courier New"/>
              </a:rPr>
              <a:t>round(</a:t>
            </a:r>
            <a:r>
              <a:rPr sz="2109" dirty="0">
                <a:solidFill>
                  <a:srgbClr val="0433FF"/>
                </a:solidFill>
                <a:latin typeface="Courier New"/>
                <a:cs typeface="Courier New"/>
              </a:rPr>
              <a:t> x	=	</a:t>
            </a:r>
            <a:r>
              <a:rPr sz="2109" spc="-4" dirty="0">
                <a:solidFill>
                  <a:srgbClr val="0433FF"/>
                </a:solidFill>
                <a:latin typeface="Courier New"/>
                <a:cs typeface="Courier New"/>
              </a:rPr>
              <a:t>3.1415</a:t>
            </a:r>
            <a:r>
              <a:rPr sz="2109" spc="-67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9" dirty="0">
                <a:solidFill>
                  <a:srgbClr val="0433FF"/>
                </a:solidFill>
                <a:latin typeface="Courier New"/>
                <a:cs typeface="Courier New"/>
              </a:rPr>
              <a:t>)  </a:t>
            </a:r>
            <a:r>
              <a:rPr sz="2109" spc="-4" dirty="0">
                <a:latin typeface="Courier New"/>
                <a:cs typeface="Courier New"/>
              </a:rPr>
              <a:t>[1]</a:t>
            </a:r>
            <a:r>
              <a:rPr sz="2109" spc="-67" dirty="0">
                <a:latin typeface="Courier New"/>
                <a:cs typeface="Courier New"/>
              </a:rPr>
              <a:t> </a:t>
            </a:r>
            <a:r>
              <a:rPr sz="2109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06FA2B57-ECC0-A748-973C-DD70EF181610}"/>
              </a:ext>
            </a:extLst>
          </p:cNvPr>
          <p:cNvSpPr txBox="1"/>
          <p:nvPr/>
        </p:nvSpPr>
        <p:spPr>
          <a:xfrm>
            <a:off x="1790733" y="3054036"/>
            <a:ext cx="1304181" cy="32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330387" algn="l"/>
              </a:tabLst>
            </a:pPr>
            <a:r>
              <a:rPr sz="2109" dirty="0">
                <a:latin typeface="Courier New"/>
                <a:cs typeface="Courier New"/>
              </a:rPr>
              <a:t>&gt;	</a:t>
            </a:r>
            <a:r>
              <a:rPr sz="2109" spc="-4" dirty="0">
                <a:solidFill>
                  <a:srgbClr val="0433FF"/>
                </a:solidFill>
                <a:latin typeface="Courier New"/>
                <a:cs typeface="Courier New"/>
              </a:rPr>
              <a:t>round(</a:t>
            </a:r>
            <a:endParaRPr sz="2109" dirty="0">
              <a:latin typeface="Courier New"/>
              <a:cs typeface="Courier New"/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165FDBB1-13FF-214C-BC4E-23D0ED67CC38}"/>
              </a:ext>
            </a:extLst>
          </p:cNvPr>
          <p:cNvSpPr txBox="1"/>
          <p:nvPr/>
        </p:nvSpPr>
        <p:spPr>
          <a:xfrm>
            <a:off x="3237583" y="3054036"/>
            <a:ext cx="1786384" cy="32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330387" algn="l"/>
                <a:tab pos="651844" algn="l"/>
              </a:tabLst>
            </a:pPr>
            <a:r>
              <a:rPr sz="2109" dirty="0">
                <a:solidFill>
                  <a:srgbClr val="0433FF"/>
                </a:solidFill>
                <a:latin typeface="Courier New"/>
                <a:cs typeface="Courier New"/>
              </a:rPr>
              <a:t>x	=	</a:t>
            </a:r>
            <a:r>
              <a:rPr sz="2109" spc="-4" dirty="0">
                <a:solidFill>
                  <a:srgbClr val="0433FF"/>
                </a:solidFill>
                <a:latin typeface="Courier New"/>
                <a:cs typeface="Courier New"/>
              </a:rPr>
              <a:t>3.1415,</a:t>
            </a:r>
            <a:endParaRPr sz="2109" dirty="0">
              <a:latin typeface="Courier New"/>
              <a:cs typeface="Courier New"/>
            </a:endParaRP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3A2BC7B1-7939-6745-81F7-072EBB20E2F4}"/>
              </a:ext>
            </a:extLst>
          </p:cNvPr>
          <p:cNvSpPr txBox="1"/>
          <p:nvPr/>
        </p:nvSpPr>
        <p:spPr>
          <a:xfrm>
            <a:off x="5166717" y="3054036"/>
            <a:ext cx="1947118" cy="32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1455487" algn="l"/>
                <a:tab pos="1776945" algn="l"/>
              </a:tabLst>
            </a:pPr>
            <a:r>
              <a:rPr sz="2109" spc="-4" dirty="0">
                <a:solidFill>
                  <a:srgbClr val="0433FF"/>
                </a:solidFill>
                <a:latin typeface="Courier New"/>
                <a:cs typeface="Courier New"/>
              </a:rPr>
              <a:t>digit</a:t>
            </a:r>
            <a:r>
              <a:rPr sz="2109" dirty="0">
                <a:solidFill>
                  <a:srgbClr val="0433FF"/>
                </a:solidFill>
                <a:latin typeface="Courier New"/>
                <a:cs typeface="Courier New"/>
              </a:rPr>
              <a:t>s =	2	)</a:t>
            </a:r>
            <a:endParaRPr sz="2109" dirty="0">
              <a:latin typeface="Courier New"/>
              <a:cs typeface="Courier New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5A6C1CCE-1CFE-2F46-A83B-1EE55B934AD1}"/>
              </a:ext>
            </a:extLst>
          </p:cNvPr>
          <p:cNvSpPr txBox="1"/>
          <p:nvPr/>
        </p:nvSpPr>
        <p:spPr>
          <a:xfrm>
            <a:off x="1790733" y="3429083"/>
            <a:ext cx="1304181" cy="32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109" spc="-4" dirty="0">
                <a:latin typeface="Courier New"/>
                <a:cs typeface="Courier New"/>
              </a:rPr>
              <a:t>[1]</a:t>
            </a:r>
            <a:r>
              <a:rPr sz="2109" spc="-67" dirty="0">
                <a:latin typeface="Courier New"/>
                <a:cs typeface="Courier New"/>
              </a:rPr>
              <a:t> </a:t>
            </a:r>
            <a:r>
              <a:rPr sz="2109" dirty="0">
                <a:latin typeface="Courier New"/>
                <a:cs typeface="Courier New"/>
              </a:rPr>
              <a:t>3.14</a:t>
            </a:r>
            <a:endParaRPr sz="2109">
              <a:latin typeface="Courier New"/>
              <a:cs typeface="Courier New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3972B154-CF02-4E4A-9D2E-223A5DFAE27A}"/>
              </a:ext>
            </a:extLst>
          </p:cNvPr>
          <p:cNvSpPr/>
          <p:nvPr/>
        </p:nvSpPr>
        <p:spPr>
          <a:xfrm>
            <a:off x="1524607" y="2813185"/>
            <a:ext cx="6206133" cy="1080492"/>
          </a:xfrm>
          <a:custGeom>
            <a:avLst/>
            <a:gdLst/>
            <a:ahLst/>
            <a:cxnLst/>
            <a:rect l="l" t="t" r="r" b="b"/>
            <a:pathLst>
              <a:path w="8826500" h="1536700">
                <a:moveTo>
                  <a:pt x="0" y="0"/>
                </a:moveTo>
                <a:lnTo>
                  <a:pt x="8826500" y="0"/>
                </a:lnTo>
                <a:lnTo>
                  <a:pt x="8826500" y="1536700"/>
                </a:lnTo>
                <a:lnTo>
                  <a:pt x="0" y="153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AA110167-B27B-C946-A3F7-97A57B0EE85B}"/>
              </a:ext>
            </a:extLst>
          </p:cNvPr>
          <p:cNvSpPr txBox="1">
            <a:spLocks/>
          </p:cNvSpPr>
          <p:nvPr/>
        </p:nvSpPr>
        <p:spPr>
          <a:xfrm>
            <a:off x="7996865" y="2309423"/>
            <a:ext cx="3834545" cy="482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90100"/>
                </a:solidFill>
                <a:latin typeface="Franklin Gothic Book" panose="020B0503020102020204" pitchFamily="34" charset="0"/>
              </a:rPr>
              <a:t>The round() function has two arguments: </a:t>
            </a:r>
            <a:r>
              <a:rPr lang="en-US" sz="2400" dirty="0">
                <a:solidFill>
                  <a:srgbClr val="0433FF"/>
                </a:solidFill>
                <a:latin typeface="Courier New"/>
                <a:cs typeface="Courier New"/>
              </a:rPr>
              <a:t>x </a:t>
            </a:r>
            <a:r>
              <a:rPr lang="en-US" sz="2400" dirty="0">
                <a:solidFill>
                  <a:srgbClr val="990100"/>
                </a:solidFill>
                <a:latin typeface="Franklin Gothic Book" panose="020B0503020102020204" pitchFamily="34" charset="0"/>
              </a:rPr>
              <a:t>(the number we want to round) and </a:t>
            </a:r>
            <a:r>
              <a:rPr lang="en-US" sz="2400" dirty="0">
                <a:solidFill>
                  <a:srgbClr val="0433FF"/>
                </a:solidFill>
                <a:latin typeface="Courier New"/>
                <a:cs typeface="Courier New"/>
              </a:rPr>
              <a:t>digits </a:t>
            </a:r>
            <a:r>
              <a:rPr lang="en-US" sz="2400" dirty="0">
                <a:solidFill>
                  <a:srgbClr val="990100"/>
                </a:solidFill>
                <a:latin typeface="Franklin Gothic Book" panose="020B0503020102020204" pitchFamily="34" charset="0"/>
              </a:rPr>
              <a:t>(number of digits to round to)</a:t>
            </a:r>
            <a:endParaRPr lang="en-US" sz="2400" dirty="0">
              <a:solidFill>
                <a:srgbClr val="990100"/>
              </a:solidFill>
              <a:latin typeface="Franklin Gothic Book" panose="020B0503020102020204" pitchFamily="34" charset="0"/>
              <a:sym typeface="Wingdings" pitchFamily="2" charset="2"/>
            </a:endParaRPr>
          </a:p>
          <a:p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lvl="1"/>
            <a:endParaRPr lang="en-US" sz="2400" spc="-4" dirty="0">
              <a:latin typeface="Franklin Gothic Book" panose="020B0503020102020204" pitchFamily="34" charset="0"/>
              <a:cs typeface="Gill Sans MT"/>
            </a:endParaRPr>
          </a:p>
        </p:txBody>
      </p:sp>
      <p:sp>
        <p:nvSpPr>
          <p:cNvPr id="35" name="Content Placeholder 6">
            <a:extLst>
              <a:ext uri="{FF2B5EF4-FFF2-40B4-BE49-F238E27FC236}">
                <a16:creationId xmlns:a16="http://schemas.microsoft.com/office/drawing/2014/main" id="{49DE4217-DA1C-3546-89AE-9EA180E77FCD}"/>
              </a:ext>
            </a:extLst>
          </p:cNvPr>
          <p:cNvSpPr txBox="1">
            <a:spLocks/>
          </p:cNvSpPr>
          <p:nvPr/>
        </p:nvSpPr>
        <p:spPr>
          <a:xfrm>
            <a:off x="6096000" y="4362658"/>
            <a:ext cx="4800600" cy="13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90100"/>
                </a:solidFill>
                <a:latin typeface="Franklin Gothic Book" panose="020B0503020102020204" pitchFamily="34" charset="0"/>
              </a:rPr>
              <a:t>The default number of digits to round to is </a:t>
            </a:r>
            <a:r>
              <a:rPr lang="en-US" sz="2400" dirty="0">
                <a:solidFill>
                  <a:srgbClr val="0433FF"/>
                </a:solidFill>
                <a:latin typeface="Courier New"/>
                <a:cs typeface="Courier New"/>
              </a:rPr>
              <a:t>digits =0</a:t>
            </a:r>
            <a:r>
              <a:rPr lang="en-US" sz="2400" dirty="0">
                <a:solidFill>
                  <a:srgbClr val="990100"/>
                </a:solidFill>
                <a:latin typeface="Franklin Gothic Book" panose="020B0503020102020204" pitchFamily="34" charset="0"/>
              </a:rPr>
              <a:t> which is what R uses if you don’t specify </a:t>
            </a: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lvl="1"/>
            <a:endParaRPr lang="en-US" sz="2400" spc="-4" dirty="0">
              <a:latin typeface="Franklin Gothic Book" panose="020B0503020102020204" pitchFamily="34" charset="0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64080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406" y="482203"/>
            <a:ext cx="6750844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019377">
              <a:lnSpc>
                <a:spcPct val="100000"/>
              </a:lnSpc>
            </a:pPr>
            <a:r>
              <a:rPr dirty="0"/>
              <a:t>Sp</a:t>
            </a:r>
            <a:r>
              <a:rPr spc="-70" dirty="0"/>
              <a:t>r</a:t>
            </a:r>
            <a:r>
              <a:rPr dirty="0"/>
              <a:t>ead</a:t>
            </a:r>
            <a:r>
              <a:rPr lang="en-US" dirty="0"/>
              <a:t> in </a:t>
            </a:r>
            <a:r>
              <a:rPr lang="en-US" dirty="0">
                <a:solidFill>
                  <a:srgbClr val="990100"/>
                </a:solidFill>
              </a:rPr>
              <a:t>R</a:t>
            </a:r>
            <a:endParaRPr dirty="0">
              <a:solidFill>
                <a:srgbClr val="9901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0" y="1148440"/>
            <a:ext cx="212527" cy="210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4458"/>
              </a:lnSpc>
            </a:pPr>
            <a:r>
              <a:rPr sz="4324" dirty="0">
                <a:latin typeface="Gill Sans MT"/>
                <a:cs typeface="Gill Sans MT"/>
              </a:rPr>
              <a:t>•</a:t>
            </a:r>
          </a:p>
          <a:p>
            <a:pPr marL="8929">
              <a:lnSpc>
                <a:spcPts val="3726"/>
              </a:lnSpc>
            </a:pPr>
            <a:r>
              <a:rPr sz="4324" dirty="0">
                <a:latin typeface="Gill Sans MT"/>
                <a:cs typeface="Gill Sans MT"/>
              </a:rPr>
              <a:t>•</a:t>
            </a:r>
          </a:p>
          <a:p>
            <a:pPr marL="8929">
              <a:lnSpc>
                <a:spcPts val="3726"/>
              </a:lnSpc>
            </a:pPr>
            <a:r>
              <a:rPr sz="4324" dirty="0">
                <a:latin typeface="Gill Sans MT"/>
                <a:cs typeface="Gill Sans MT"/>
              </a:rPr>
              <a:t>•</a:t>
            </a:r>
          </a:p>
          <a:p>
            <a:pPr marL="8929">
              <a:lnSpc>
                <a:spcPts val="4458"/>
              </a:lnSpc>
            </a:pPr>
            <a:r>
              <a:rPr sz="4324" dirty="0">
                <a:latin typeface="Gill Sans MT"/>
                <a:cs typeface="Gill Sans MT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68836" y="1207237"/>
            <a:ext cx="3583930" cy="1873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ct val="122700"/>
              </a:lnSpc>
              <a:tabLst>
                <a:tab pos="1009019" algn="l"/>
              </a:tabLst>
            </a:pPr>
            <a:r>
              <a:rPr sz="2531" dirty="0">
                <a:latin typeface="Gill Sans MT"/>
                <a:cs typeface="Gill Sans MT"/>
              </a:rPr>
              <a:t>Range:	</a:t>
            </a:r>
            <a:r>
              <a:rPr sz="2531" spc="-4" dirty="0">
                <a:solidFill>
                  <a:srgbClr val="0061FF"/>
                </a:solidFill>
                <a:latin typeface="Gill Sans MT"/>
                <a:cs typeface="Gill Sans MT"/>
              </a:rPr>
              <a:t>range()  </a:t>
            </a:r>
            <a:r>
              <a:rPr sz="2531" spc="-4" dirty="0">
                <a:latin typeface="Gill Sans MT"/>
                <a:cs typeface="Gill Sans MT"/>
              </a:rPr>
              <a:t>Interquartile </a:t>
            </a:r>
            <a:r>
              <a:rPr sz="2531" dirty="0">
                <a:latin typeface="Gill Sans MT"/>
                <a:cs typeface="Gill Sans MT"/>
              </a:rPr>
              <a:t>range: </a:t>
            </a:r>
            <a:r>
              <a:rPr sz="2531" spc="-4" dirty="0">
                <a:solidFill>
                  <a:srgbClr val="0061FF"/>
                </a:solidFill>
                <a:latin typeface="Gill Sans MT"/>
                <a:cs typeface="Gill Sans MT"/>
              </a:rPr>
              <a:t>IQR()</a:t>
            </a:r>
            <a:r>
              <a:rPr lang="en-US" sz="2531" spc="-4" dirty="0">
                <a:solidFill>
                  <a:srgbClr val="0061FF"/>
                </a:solidFill>
                <a:latin typeface="Gill Sans MT"/>
                <a:cs typeface="Gill Sans MT"/>
              </a:rPr>
              <a:t> </a:t>
            </a:r>
            <a:r>
              <a:rPr lang="en-US" sz="2531" spc="-7" dirty="0">
                <a:latin typeface="Gill Sans MT"/>
                <a:cs typeface="Gill Sans MT"/>
              </a:rPr>
              <a:t>Standard deviation: </a:t>
            </a:r>
            <a:r>
              <a:rPr lang="en-US" sz="2531" dirty="0" err="1">
                <a:solidFill>
                  <a:srgbClr val="0061FF"/>
                </a:solidFill>
                <a:latin typeface="Gill Sans MT"/>
                <a:cs typeface="Gill Sans MT"/>
              </a:rPr>
              <a:t>sd</a:t>
            </a:r>
            <a:r>
              <a:rPr lang="en-US" sz="2531" dirty="0">
                <a:solidFill>
                  <a:srgbClr val="0061FF"/>
                </a:solidFill>
                <a:latin typeface="Gill Sans MT"/>
                <a:cs typeface="Gill Sans MT"/>
              </a:rPr>
              <a:t>()</a:t>
            </a:r>
          </a:p>
          <a:p>
            <a:pPr marL="8929" marR="3572">
              <a:lnSpc>
                <a:spcPct val="122700"/>
              </a:lnSpc>
              <a:tabLst>
                <a:tab pos="1009019" algn="l"/>
              </a:tabLst>
            </a:pPr>
            <a:r>
              <a:rPr lang="en-US" sz="2531" spc="-7" dirty="0">
                <a:latin typeface="Gill Sans MT"/>
                <a:cs typeface="Gill Sans MT"/>
              </a:rPr>
              <a:t>Variance: </a:t>
            </a:r>
            <a:r>
              <a:rPr lang="en-US" sz="2531" spc="-7" dirty="0">
                <a:solidFill>
                  <a:srgbClr val="0061FF"/>
                </a:solidFill>
                <a:latin typeface="Gill Sans MT"/>
                <a:cs typeface="Gill Sans MT"/>
              </a:rPr>
              <a:t>var</a:t>
            </a:r>
            <a:r>
              <a:rPr lang="en-US" sz="2531" dirty="0">
                <a:solidFill>
                  <a:srgbClr val="0061FF"/>
                </a:solidFill>
                <a:latin typeface="Gill Sans MT"/>
                <a:cs typeface="Gill Sans MT"/>
              </a:rPr>
              <a:t>()</a:t>
            </a:r>
            <a:endParaRPr sz="2531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394" y="4906376"/>
            <a:ext cx="4520209" cy="112806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66" dirty="0">
              <a:latin typeface="Times New Roman"/>
              <a:cs typeface="Times New Roman"/>
            </a:endParaRPr>
          </a:p>
          <a:p>
            <a:pPr marL="363872" marR="339762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r>
              <a:rPr sz="2500" dirty="0">
                <a:latin typeface="Courier New"/>
                <a:cs typeface="Courier New"/>
              </a:rPr>
              <a:t>&gt;	</a:t>
            </a:r>
            <a:r>
              <a:rPr sz="2500" spc="-4" dirty="0" err="1">
                <a:solidFill>
                  <a:srgbClr val="0433FF"/>
                </a:solidFill>
                <a:latin typeface="Courier New"/>
                <a:cs typeface="Courier New"/>
              </a:rPr>
              <a:t>sd</a:t>
            </a:r>
            <a:r>
              <a:rPr sz="2500" spc="-4" dirty="0">
                <a:solidFill>
                  <a:srgbClr val="0433FF"/>
                </a:solidFill>
                <a:latin typeface="Courier New"/>
                <a:cs typeface="Courier New"/>
              </a:rPr>
              <a:t>(</a:t>
            </a:r>
            <a:r>
              <a:rPr lang="en-US" sz="2500" spc="-4" dirty="0" err="1">
                <a:solidFill>
                  <a:srgbClr val="0061FF"/>
                </a:solidFill>
                <a:latin typeface="Courier New"/>
                <a:cs typeface="Courier New"/>
              </a:rPr>
              <a:t>data$BMI</a:t>
            </a:r>
            <a:r>
              <a:rPr sz="2500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solidFill>
                  <a:srgbClr val="0433FF"/>
                </a:solidFill>
                <a:latin typeface="Courier New"/>
                <a:cs typeface="Courier New"/>
              </a:rPr>
              <a:t>  </a:t>
            </a:r>
            <a:r>
              <a:rPr sz="2500" dirty="0">
                <a:solidFill>
                  <a:srgbClr val="0433FF"/>
                </a:solidFill>
                <a:latin typeface="Courier New"/>
                <a:cs typeface="Courier New"/>
              </a:rPr>
              <a:t>  </a:t>
            </a:r>
            <a:r>
              <a:rPr lang="en-US" sz="250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500" spc="-4" dirty="0">
                <a:latin typeface="Courier New"/>
                <a:cs typeface="Courier New"/>
              </a:rPr>
              <a:t>[1]</a:t>
            </a:r>
            <a:r>
              <a:rPr sz="2500" spc="-67" dirty="0">
                <a:latin typeface="Courier New"/>
                <a:cs typeface="Courier New"/>
              </a:rPr>
              <a:t> </a:t>
            </a:r>
            <a:r>
              <a:rPr sz="2500" dirty="0">
                <a:latin typeface="Courier New"/>
                <a:cs typeface="Courier New"/>
              </a:rPr>
              <a:t>3.</a:t>
            </a:r>
            <a:r>
              <a:rPr lang="en-US" sz="2500" dirty="0">
                <a:latin typeface="Courier New"/>
                <a:cs typeface="Courier New"/>
              </a:rPr>
              <a:t>944868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1575791" y="3525777"/>
            <a:ext cx="4520209" cy="112806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66" dirty="0">
              <a:latin typeface="Times New Roman"/>
              <a:cs typeface="Times New Roman"/>
            </a:endParaRPr>
          </a:p>
          <a:p>
            <a:pPr marL="363872" marR="398696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r>
              <a:rPr sz="2500" dirty="0">
                <a:latin typeface="Courier New"/>
                <a:cs typeface="Courier New"/>
              </a:rPr>
              <a:t>&gt;	</a:t>
            </a:r>
            <a:r>
              <a:rPr sz="2500" spc="-4" dirty="0">
                <a:solidFill>
                  <a:srgbClr val="0061FF"/>
                </a:solidFill>
                <a:latin typeface="Courier New"/>
                <a:cs typeface="Courier New"/>
              </a:rPr>
              <a:t>range(</a:t>
            </a:r>
            <a:r>
              <a:rPr lang="en-US" sz="2500" spc="-4" dirty="0" err="1">
                <a:solidFill>
                  <a:srgbClr val="0061FF"/>
                </a:solidFill>
                <a:latin typeface="Courier New"/>
                <a:cs typeface="Courier New"/>
              </a:rPr>
              <a:t>data</a:t>
            </a:r>
            <a:r>
              <a:rPr sz="2500" spc="-4" dirty="0" err="1">
                <a:solidFill>
                  <a:srgbClr val="0061FF"/>
                </a:solidFill>
                <a:latin typeface="Courier New"/>
                <a:cs typeface="Courier New"/>
              </a:rPr>
              <a:t>$</a:t>
            </a:r>
            <a:r>
              <a:rPr lang="en-US" sz="2500" spc="-4" dirty="0" err="1">
                <a:solidFill>
                  <a:srgbClr val="0061FF"/>
                </a:solidFill>
                <a:latin typeface="Courier New"/>
                <a:cs typeface="Courier New"/>
              </a:rPr>
              <a:t>BMI</a:t>
            </a:r>
            <a:r>
              <a:rPr sz="2500" dirty="0">
                <a:solidFill>
                  <a:srgbClr val="0061FF"/>
                </a:solidFill>
                <a:latin typeface="Courier New"/>
                <a:cs typeface="Courier New"/>
              </a:rPr>
              <a:t>)  </a:t>
            </a:r>
            <a:r>
              <a:rPr sz="2500" spc="-4" dirty="0">
                <a:latin typeface="Courier New"/>
                <a:cs typeface="Courier New"/>
              </a:rPr>
              <a:t>[1] </a:t>
            </a:r>
            <a:r>
              <a:rPr lang="en-US" sz="2500" spc="-4" dirty="0">
                <a:latin typeface="Courier New"/>
                <a:cs typeface="Courier New"/>
              </a:rPr>
              <a:t>14.3 37.7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6396206" y="3525776"/>
            <a:ext cx="4520209" cy="112806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66" dirty="0">
              <a:latin typeface="Times New Roman"/>
              <a:cs typeface="Times New Roman"/>
            </a:endParaRPr>
          </a:p>
          <a:p>
            <a:pPr marL="363872" marR="171890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r>
              <a:rPr sz="2500" dirty="0">
                <a:latin typeface="Courier New"/>
                <a:cs typeface="Courier New"/>
              </a:rPr>
              <a:t>&gt;	</a:t>
            </a:r>
            <a:r>
              <a:rPr sz="2500" spc="-4" dirty="0">
                <a:solidFill>
                  <a:srgbClr val="0433FF"/>
                </a:solidFill>
                <a:latin typeface="Courier New"/>
                <a:cs typeface="Courier New"/>
              </a:rPr>
              <a:t>IQR(</a:t>
            </a:r>
            <a:r>
              <a:rPr lang="en-US" sz="2500" spc="-4" dirty="0" err="1">
                <a:solidFill>
                  <a:srgbClr val="0061FF"/>
                </a:solidFill>
                <a:latin typeface="Courier New"/>
                <a:cs typeface="Courier New"/>
              </a:rPr>
              <a:t>data$BMI</a:t>
            </a:r>
            <a:r>
              <a:rPr sz="2500" dirty="0">
                <a:solidFill>
                  <a:srgbClr val="0433FF"/>
                </a:solidFill>
                <a:latin typeface="Courier New"/>
                <a:cs typeface="Courier New"/>
              </a:rPr>
              <a:t>) </a:t>
            </a:r>
            <a:r>
              <a:rPr lang="en-US" sz="2500" dirty="0">
                <a:solidFill>
                  <a:srgbClr val="0433FF"/>
                </a:solidFill>
                <a:latin typeface="Courier New"/>
                <a:cs typeface="Courier New"/>
              </a:rPr>
              <a:t>   </a:t>
            </a:r>
            <a:r>
              <a:rPr sz="250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500" spc="-4" dirty="0">
                <a:latin typeface="Courier New"/>
                <a:cs typeface="Courier New"/>
              </a:rPr>
              <a:t>[1]</a:t>
            </a:r>
            <a:r>
              <a:rPr sz="2500" spc="-67" dirty="0">
                <a:latin typeface="Courier New"/>
                <a:cs typeface="Courier New"/>
              </a:rPr>
              <a:t> </a:t>
            </a:r>
            <a:r>
              <a:rPr lang="en-US" sz="2500" dirty="0">
                <a:latin typeface="Courier New"/>
                <a:cs typeface="Courier New"/>
              </a:rPr>
              <a:t>5.3</a:t>
            </a:r>
            <a:endParaRPr sz="2500" dirty="0">
              <a:latin typeface="Courier New"/>
              <a:cs typeface="Courier New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3446DF-233C-D54B-8EF2-0C2008BA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9D31E72A-7CBC-5447-82E3-A4E67B4F2744}"/>
              </a:ext>
            </a:extLst>
          </p:cNvPr>
          <p:cNvSpPr txBox="1"/>
          <p:nvPr/>
        </p:nvSpPr>
        <p:spPr>
          <a:xfrm>
            <a:off x="6396205" y="4906376"/>
            <a:ext cx="4520209" cy="112806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66" dirty="0">
              <a:latin typeface="Times New Roman"/>
              <a:cs typeface="Times New Roman"/>
            </a:endParaRPr>
          </a:p>
          <a:p>
            <a:pPr marL="363872" marR="339762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r>
              <a:rPr sz="2500" dirty="0">
                <a:latin typeface="Courier New"/>
                <a:cs typeface="Courier New"/>
              </a:rPr>
              <a:t>&gt;	</a:t>
            </a:r>
            <a:r>
              <a:rPr lang="en-US" sz="2500" spc="-4" dirty="0">
                <a:solidFill>
                  <a:srgbClr val="0433FF"/>
                </a:solidFill>
                <a:latin typeface="Courier New"/>
                <a:cs typeface="Courier New"/>
              </a:rPr>
              <a:t>var</a:t>
            </a:r>
            <a:r>
              <a:rPr sz="2500" spc="-4" dirty="0">
                <a:solidFill>
                  <a:srgbClr val="0433FF"/>
                </a:solidFill>
                <a:latin typeface="Courier New"/>
                <a:cs typeface="Courier New"/>
              </a:rPr>
              <a:t>(</a:t>
            </a:r>
            <a:r>
              <a:rPr lang="en-US" sz="2500" spc="-4" dirty="0" err="1">
                <a:solidFill>
                  <a:srgbClr val="0061FF"/>
                </a:solidFill>
                <a:latin typeface="Courier New"/>
                <a:cs typeface="Courier New"/>
              </a:rPr>
              <a:t>data$BMI</a:t>
            </a:r>
            <a:r>
              <a:rPr sz="2500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solidFill>
                  <a:srgbClr val="0433FF"/>
                </a:solidFill>
                <a:latin typeface="Courier New"/>
                <a:cs typeface="Courier New"/>
              </a:rPr>
              <a:t>  </a:t>
            </a:r>
            <a:r>
              <a:rPr sz="2500" dirty="0">
                <a:solidFill>
                  <a:srgbClr val="0433FF"/>
                </a:solidFill>
                <a:latin typeface="Courier New"/>
                <a:cs typeface="Courier New"/>
              </a:rPr>
              <a:t>  </a:t>
            </a:r>
            <a:r>
              <a:rPr lang="en-US" sz="250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500" spc="-4" dirty="0">
                <a:latin typeface="Courier New"/>
                <a:cs typeface="Courier New"/>
              </a:rPr>
              <a:t>[1]</a:t>
            </a:r>
            <a:r>
              <a:rPr sz="2500" spc="-67" dirty="0">
                <a:latin typeface="Courier New"/>
                <a:cs typeface="Courier New"/>
              </a:rPr>
              <a:t> </a:t>
            </a:r>
            <a:r>
              <a:rPr lang="en-US" sz="2500" dirty="0">
                <a:latin typeface="Courier New"/>
                <a:cs typeface="Courier New"/>
              </a:rPr>
              <a:t>15.56198</a:t>
            </a:r>
            <a:endParaRPr sz="25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68416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130267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990100"/>
                </a:solidFill>
              </a:rPr>
              <a:t>Try it yourself: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4ABD4-C232-974D-9DC0-F65C5A32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78" y="1352550"/>
            <a:ext cx="10277408" cy="16002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4400" b="1" dirty="0"/>
              <a:t>Exercise 2.1.2: Spread</a:t>
            </a:r>
          </a:p>
          <a:p>
            <a:pPr marL="0" indent="0">
              <a:spcAft>
                <a:spcPts val="0"/>
              </a:spcAft>
              <a:buNone/>
            </a:pPr>
            <a:endParaRPr lang="en-US" sz="4400" b="1" dirty="0"/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4800" dirty="0">
              <a:latin typeface="+mj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2C7FAFB-F653-9D4C-AE65-BE1A26EF2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141" y="2120038"/>
            <a:ext cx="9897781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11F5B"/>
              </a:solidFill>
              <a:effectLst/>
              <a:latin typeface="Franklin Gothic Book" panose="020B05030201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/>
              <a:t>Compute the standard deviation of </a:t>
            </a:r>
            <a:r>
              <a:rPr lang="en-US" sz="3200" b="1" dirty="0"/>
              <a:t>mpg</a:t>
            </a:r>
            <a:endParaRPr lang="en-US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/>
              <a:t>Compute the </a:t>
            </a:r>
            <a:r>
              <a:rPr lang="en-US" sz="3200" b="1" dirty="0"/>
              <a:t>mpg</a:t>
            </a:r>
            <a:r>
              <a:rPr lang="en-US" sz="3200" dirty="0"/>
              <a:t> range in this data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/>
              <a:t>Compute the interquartile range on the </a:t>
            </a:r>
            <a:r>
              <a:rPr lang="en-US" sz="3200" b="1" dirty="0"/>
              <a:t>mpg</a:t>
            </a:r>
            <a:endParaRPr lang="en-US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/>
              <a:t>Compute the 10th, 25th, 75th and 90th percentiles for </a:t>
            </a:r>
            <a:r>
              <a:rPr lang="en-US" sz="3200" b="1" dirty="0"/>
              <a:t>mpg</a:t>
            </a:r>
            <a:endParaRPr 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13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Graphical Methods for Numerical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44ABD4-C232-974D-9DC0-F65C5A328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506" y="1170336"/>
                <a:ext cx="10658475" cy="4880059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en-US" b="1" dirty="0"/>
                  <a:t>Histogram: </a:t>
                </a:r>
                <a:r>
                  <a:rPr lang="en-US" dirty="0"/>
                  <a:t>indicates the distribution of the values of a numerical variable </a:t>
                </a:r>
              </a:p>
              <a:p>
                <a:r>
                  <a:rPr lang="en-US" b="1" dirty="0"/>
                  <a:t>Example</a:t>
                </a:r>
                <a:r>
                  <a:rPr lang="en-US" dirty="0"/>
                  <a:t>: Consider the height (in inches) of 1000 women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=64.82,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median</m:t>
                    </m:r>
                    <m:r>
                      <a:rPr lang="en-US" b="0" i="1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=64.45, </m:t>
                    </m:r>
                    <m:r>
                      <a:rPr lang="en-US" b="0" i="1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=1.99</m:t>
                    </m:r>
                  </m:oMath>
                </a14:m>
                <a:endParaRPr lang="en-US" dirty="0"/>
              </a:p>
              <a:p>
                <a:endParaRPr lang="en-US" sz="2800" i="0" dirty="0">
                  <a:latin typeface="+mj-lt"/>
                </a:endParaRPr>
              </a:p>
              <a:p>
                <a:pPr>
                  <a:lnSpc>
                    <a:spcPct val="80000"/>
                  </a:lnSpc>
                  <a:spcAft>
                    <a:spcPts val="0"/>
                  </a:spcAft>
                </a:pP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44ABD4-C232-974D-9DC0-F65C5A328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506" y="1170336"/>
                <a:ext cx="10658475" cy="4880059"/>
              </a:xfrm>
              <a:blipFill>
                <a:blip r:embed="rId4"/>
                <a:stretch>
                  <a:fillRect l="-595" t="-10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B8C7DE7-7894-6442-9D96-4B0AAA27B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575" y="2549553"/>
            <a:ext cx="6667835" cy="43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71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406" y="143649"/>
            <a:ext cx="6750844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019377">
              <a:lnSpc>
                <a:spcPct val="100000"/>
              </a:lnSpc>
            </a:pPr>
            <a:r>
              <a:rPr lang="en-US" dirty="0"/>
              <a:t>Plots in </a:t>
            </a:r>
            <a:r>
              <a:rPr lang="en-US" dirty="0">
                <a:solidFill>
                  <a:srgbClr val="990100"/>
                </a:solidFill>
              </a:rPr>
              <a:t>R</a:t>
            </a:r>
            <a:endParaRPr dirty="0">
              <a:solidFill>
                <a:srgbClr val="990100"/>
              </a:solidFill>
            </a:endParaRP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ED78D013-C7DC-CE4A-8D21-7B32895D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820757"/>
            <a:ext cx="9791700" cy="5740400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ED4D2E6B-CF42-224F-81BC-3E8DB90C3404}"/>
              </a:ext>
            </a:extLst>
          </p:cNvPr>
          <p:cNvSpPr/>
          <p:nvPr/>
        </p:nvSpPr>
        <p:spPr>
          <a:xfrm>
            <a:off x="6244510" y="3428999"/>
            <a:ext cx="4935324" cy="3285351"/>
          </a:xfrm>
          <a:custGeom>
            <a:avLst/>
            <a:gdLst/>
            <a:ahLst/>
            <a:cxnLst/>
            <a:rect l="l" t="t" r="r" b="b"/>
            <a:pathLst>
              <a:path w="2971800" h="546100">
                <a:moveTo>
                  <a:pt x="0" y="0"/>
                </a:moveTo>
                <a:lnTo>
                  <a:pt x="2971800" y="0"/>
                </a:lnTo>
                <a:lnTo>
                  <a:pt x="29718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1459912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406" y="143649"/>
            <a:ext cx="6750844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019377">
              <a:lnSpc>
                <a:spcPct val="100000"/>
              </a:lnSpc>
            </a:pPr>
            <a:r>
              <a:rPr lang="en-US" dirty="0"/>
              <a:t>Plots in </a:t>
            </a:r>
            <a:r>
              <a:rPr lang="en-US" dirty="0">
                <a:solidFill>
                  <a:srgbClr val="990100"/>
                </a:solidFill>
              </a:rPr>
              <a:t>R</a:t>
            </a:r>
            <a:endParaRPr dirty="0">
              <a:solidFill>
                <a:srgbClr val="990100"/>
              </a:solidFill>
            </a:endParaRP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ED78D013-C7DC-CE4A-8D21-7B32895D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820757"/>
            <a:ext cx="9791700" cy="5740400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ED4D2E6B-CF42-224F-81BC-3E8DB90C3404}"/>
              </a:ext>
            </a:extLst>
          </p:cNvPr>
          <p:cNvSpPr/>
          <p:nvPr/>
        </p:nvSpPr>
        <p:spPr>
          <a:xfrm>
            <a:off x="6244510" y="3428999"/>
            <a:ext cx="4935324" cy="3285351"/>
          </a:xfrm>
          <a:custGeom>
            <a:avLst/>
            <a:gdLst/>
            <a:ahLst/>
            <a:cxnLst/>
            <a:rect l="l" t="t" r="r" b="b"/>
            <a:pathLst>
              <a:path w="2971800" h="546100">
                <a:moveTo>
                  <a:pt x="0" y="0"/>
                </a:moveTo>
                <a:lnTo>
                  <a:pt x="2971800" y="0"/>
                </a:lnTo>
                <a:lnTo>
                  <a:pt x="29718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F7BA29D-279A-B943-9B57-207917DED5CD}"/>
              </a:ext>
            </a:extLst>
          </p:cNvPr>
          <p:cNvSpPr txBox="1"/>
          <p:nvPr/>
        </p:nvSpPr>
        <p:spPr>
          <a:xfrm>
            <a:off x="1374182" y="4481769"/>
            <a:ext cx="4682344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 algn="ctr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If you run a command for a plot, the plot is going to appear in the bottom right panel!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8929" marR="3572" indent="-446" algn="ctr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339766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406" y="154399"/>
            <a:ext cx="6750844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019377">
              <a:lnSpc>
                <a:spcPct val="100000"/>
              </a:lnSpc>
            </a:pPr>
            <a:r>
              <a:rPr lang="en-US" dirty="0"/>
              <a:t>Histogram in </a:t>
            </a:r>
            <a:r>
              <a:rPr lang="en-US" dirty="0">
                <a:solidFill>
                  <a:srgbClr val="990100"/>
                </a:solidFill>
              </a:rPr>
              <a:t>R</a:t>
            </a:r>
            <a:endParaRPr dirty="0">
              <a:solidFill>
                <a:srgbClr val="9901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3619" y="972915"/>
            <a:ext cx="4520209" cy="7010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1266" dirty="0">
              <a:latin typeface="Times New Roman"/>
              <a:cs typeface="Times New Roman"/>
            </a:endParaRPr>
          </a:p>
          <a:p>
            <a:pPr marL="363872" marR="339762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r>
              <a:rPr lang="en-US" sz="2500" dirty="0">
                <a:latin typeface="Courier New"/>
                <a:cs typeface="Courier New"/>
              </a:rPr>
              <a:t>&gt;	</a:t>
            </a:r>
            <a:r>
              <a:rPr lang="en-US" sz="2500" spc="-4" dirty="0">
                <a:solidFill>
                  <a:srgbClr val="0433FF"/>
                </a:solidFill>
                <a:latin typeface="Courier New"/>
                <a:cs typeface="Courier New"/>
              </a:rPr>
              <a:t>hist(</a:t>
            </a:r>
            <a:r>
              <a:rPr lang="en-US" sz="2500" spc="-4" dirty="0" err="1">
                <a:solidFill>
                  <a:srgbClr val="0061FF"/>
                </a:solidFill>
                <a:latin typeface="Courier New"/>
                <a:cs typeface="Courier New"/>
              </a:rPr>
              <a:t>data$BMI</a:t>
            </a:r>
            <a:r>
              <a:rPr lang="en-US" sz="2500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lang="en-US" sz="2500" dirty="0">
              <a:latin typeface="Courier New"/>
              <a:cs typeface="Courier New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3446DF-233C-D54B-8EF2-0C2008BA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FC32379-0C2F-D144-A8CD-FF00FFC9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40" y="2201142"/>
            <a:ext cx="8059947" cy="4656858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5DC3EE2-53E8-D945-8DB4-72625235752B}"/>
              </a:ext>
            </a:extLst>
          </p:cNvPr>
          <p:cNvSpPr/>
          <p:nvPr/>
        </p:nvSpPr>
        <p:spPr>
          <a:xfrm>
            <a:off x="4120551" y="2255329"/>
            <a:ext cx="3950898" cy="746186"/>
          </a:xfrm>
          <a:custGeom>
            <a:avLst/>
            <a:gdLst/>
            <a:ahLst/>
            <a:cxnLst/>
            <a:rect l="l" t="t" r="r" b="b"/>
            <a:pathLst>
              <a:path w="2971800" h="546100">
                <a:moveTo>
                  <a:pt x="0" y="0"/>
                </a:moveTo>
                <a:lnTo>
                  <a:pt x="2971800" y="0"/>
                </a:lnTo>
                <a:lnTo>
                  <a:pt x="29718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A9B1DAA5-C3A0-9040-BC4B-5B76FEFC0C17}"/>
              </a:ext>
            </a:extLst>
          </p:cNvPr>
          <p:cNvSpPr/>
          <p:nvPr/>
        </p:nvSpPr>
        <p:spPr>
          <a:xfrm>
            <a:off x="4944047" y="6312096"/>
            <a:ext cx="1839561" cy="391506"/>
          </a:xfrm>
          <a:custGeom>
            <a:avLst/>
            <a:gdLst/>
            <a:ahLst/>
            <a:cxnLst/>
            <a:rect l="l" t="t" r="r" b="b"/>
            <a:pathLst>
              <a:path w="2971800" h="546100">
                <a:moveTo>
                  <a:pt x="0" y="0"/>
                </a:moveTo>
                <a:lnTo>
                  <a:pt x="2971800" y="0"/>
                </a:lnTo>
                <a:lnTo>
                  <a:pt x="29718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92B0FA71-64EE-AA4E-B037-D2837FF50DAC}"/>
              </a:ext>
            </a:extLst>
          </p:cNvPr>
          <p:cNvSpPr txBox="1"/>
          <p:nvPr/>
        </p:nvSpPr>
        <p:spPr>
          <a:xfrm>
            <a:off x="8640842" y="2628422"/>
            <a:ext cx="2471106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 algn="ctr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We can change the y axis, x axis, and title if we want!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8929" marR="3572" indent="-446" algn="ctr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B009F6EF-3DC5-9A42-A896-491BE284C665}"/>
              </a:ext>
            </a:extLst>
          </p:cNvPr>
          <p:cNvSpPr/>
          <p:nvPr/>
        </p:nvSpPr>
        <p:spPr>
          <a:xfrm>
            <a:off x="1430573" y="3537526"/>
            <a:ext cx="415480" cy="1828104"/>
          </a:xfrm>
          <a:custGeom>
            <a:avLst/>
            <a:gdLst/>
            <a:ahLst/>
            <a:cxnLst/>
            <a:rect l="l" t="t" r="r" b="b"/>
            <a:pathLst>
              <a:path w="2971800" h="546100">
                <a:moveTo>
                  <a:pt x="0" y="0"/>
                </a:moveTo>
                <a:lnTo>
                  <a:pt x="2971800" y="0"/>
                </a:lnTo>
                <a:lnTo>
                  <a:pt x="29718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1297889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406" y="154399"/>
            <a:ext cx="6750844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019377">
              <a:lnSpc>
                <a:spcPct val="100000"/>
              </a:lnSpc>
            </a:pPr>
            <a:r>
              <a:rPr lang="en-US" dirty="0"/>
              <a:t>Histogram in </a:t>
            </a:r>
            <a:r>
              <a:rPr lang="en-US" dirty="0">
                <a:solidFill>
                  <a:srgbClr val="990100"/>
                </a:solidFill>
              </a:rPr>
              <a:t>R</a:t>
            </a:r>
            <a:endParaRPr dirty="0">
              <a:solidFill>
                <a:srgbClr val="9901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389" y="972915"/>
            <a:ext cx="11197086" cy="225850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66" dirty="0">
              <a:latin typeface="Times New Roman"/>
              <a:cs typeface="Times New Roman"/>
            </a:endParaRPr>
          </a:p>
          <a:p>
            <a:pPr marL="363872" marR="339762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r>
              <a:rPr sz="1900" dirty="0">
                <a:latin typeface="Courier New"/>
                <a:cs typeface="Courier New"/>
              </a:rPr>
              <a:t>&gt;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hist(</a:t>
            </a:r>
            <a:r>
              <a:rPr lang="en-US" sz="1900" spc="-4" dirty="0" err="1">
                <a:solidFill>
                  <a:srgbClr val="0433FF"/>
                </a:solidFill>
                <a:latin typeface="Courier New"/>
                <a:cs typeface="Courier New"/>
              </a:rPr>
              <a:t>data$BMI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,</a:t>
            </a:r>
          </a:p>
          <a:p>
            <a:pPr marL="363872" marR="339762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r>
              <a:rPr lang="en-US" sz="1900" spc="-4" dirty="0" err="1">
                <a:solidFill>
                  <a:srgbClr val="0433FF"/>
                </a:solidFill>
                <a:latin typeface="Courier New"/>
                <a:cs typeface="Courier New"/>
              </a:rPr>
              <a:t>xlab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="BMI",</a:t>
            </a:r>
          </a:p>
          <a:p>
            <a:pPr marL="363872" marR="339762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r>
              <a:rPr lang="en-US" sz="1900" spc="-4" dirty="0" err="1">
                <a:solidFill>
                  <a:srgbClr val="0433FF"/>
                </a:solidFill>
                <a:latin typeface="Courier New"/>
                <a:cs typeface="Courier New"/>
              </a:rPr>
              <a:t>ylab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="Frequency",</a:t>
            </a:r>
          </a:p>
          <a:p>
            <a:pPr marL="363872" marR="339762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main="My Histogram of BMI")</a:t>
            </a:r>
          </a:p>
          <a:p>
            <a:pPr marL="363872" marR="339762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endParaRPr sz="1900" dirty="0">
              <a:latin typeface="Courier New"/>
              <a:cs typeface="Courier New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42BA834D-3DB6-E449-91B8-88828EF7EDBB}"/>
              </a:ext>
            </a:extLst>
          </p:cNvPr>
          <p:cNvSpPr txBox="1"/>
          <p:nvPr/>
        </p:nvSpPr>
        <p:spPr>
          <a:xfrm>
            <a:off x="989692" y="4279710"/>
            <a:ext cx="2471106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>
              <a:lnSpc>
                <a:spcPts val="2250"/>
              </a:lnSpc>
            </a:pPr>
            <a:r>
              <a:rPr lang="en-US" sz="1969" dirty="0" err="1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xlab</a:t>
            </a: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 changes x axis,</a:t>
            </a:r>
          </a:p>
          <a:p>
            <a:pPr marL="8929" marR="3572" indent="-446">
              <a:lnSpc>
                <a:spcPts val="2250"/>
              </a:lnSpc>
            </a:pPr>
            <a:r>
              <a:rPr lang="en-US" sz="1969" dirty="0" err="1">
                <a:solidFill>
                  <a:srgbClr val="990100"/>
                </a:solidFill>
                <a:latin typeface="Gill Sans MT" panose="020B0502020104020203" pitchFamily="34" charset="77"/>
              </a:rPr>
              <a:t>ylab</a:t>
            </a: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</a:rPr>
              <a:t> changes y axis,</a:t>
            </a:r>
          </a:p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</a:rPr>
              <a:t>main changes plot title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8929" marR="3572" indent="-446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55429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406" y="154399"/>
            <a:ext cx="6750844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019377">
              <a:lnSpc>
                <a:spcPct val="100000"/>
              </a:lnSpc>
            </a:pPr>
            <a:r>
              <a:rPr lang="en-US" dirty="0"/>
              <a:t>Histogram in </a:t>
            </a:r>
            <a:r>
              <a:rPr lang="en-US" dirty="0">
                <a:solidFill>
                  <a:srgbClr val="990100"/>
                </a:solidFill>
              </a:rPr>
              <a:t>R</a:t>
            </a:r>
            <a:endParaRPr dirty="0">
              <a:solidFill>
                <a:srgbClr val="9901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389" y="972915"/>
            <a:ext cx="11197086" cy="101547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66" dirty="0">
              <a:latin typeface="Times New Roman"/>
              <a:cs typeface="Times New Roman"/>
            </a:endParaRPr>
          </a:p>
          <a:p>
            <a:pPr marL="363872" marR="339762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r>
              <a:rPr sz="1900" dirty="0">
                <a:latin typeface="Courier New"/>
                <a:cs typeface="Courier New"/>
              </a:rPr>
              <a:t>&gt;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hist(</a:t>
            </a:r>
            <a:r>
              <a:rPr lang="en-US" sz="1900" spc="-4" dirty="0" err="1">
                <a:solidFill>
                  <a:srgbClr val="0433FF"/>
                </a:solidFill>
                <a:latin typeface="Courier New"/>
                <a:cs typeface="Courier New"/>
              </a:rPr>
              <a:t>data$BMI,xlab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="BMI",</a:t>
            </a:r>
            <a:r>
              <a:rPr lang="en-US" sz="1900" spc="-4" dirty="0" err="1">
                <a:solidFill>
                  <a:srgbClr val="0433FF"/>
                </a:solidFill>
                <a:latin typeface="Courier New"/>
                <a:cs typeface="Courier New"/>
              </a:rPr>
              <a:t>ylab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="</a:t>
            </a:r>
            <a:r>
              <a:rPr lang="en-US" sz="1900" spc="-4" dirty="0" err="1">
                <a:solidFill>
                  <a:srgbClr val="0433FF"/>
                </a:solidFill>
                <a:latin typeface="Courier New"/>
                <a:cs typeface="Courier New"/>
              </a:rPr>
              <a:t>Frequency",main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="My Histogram of BMI")</a:t>
            </a:r>
          </a:p>
          <a:p>
            <a:pPr marL="363872" marR="339762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endParaRPr sz="1900" dirty="0">
              <a:latin typeface="Courier New"/>
              <a:cs typeface="Courier New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42BA834D-3DB6-E449-91B8-88828EF7EDBB}"/>
              </a:ext>
            </a:extLst>
          </p:cNvPr>
          <p:cNvSpPr txBox="1"/>
          <p:nvPr/>
        </p:nvSpPr>
        <p:spPr>
          <a:xfrm>
            <a:off x="1015092" y="2129794"/>
            <a:ext cx="2471106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>
              <a:lnSpc>
                <a:spcPts val="2250"/>
              </a:lnSpc>
            </a:pPr>
            <a:r>
              <a:rPr lang="en-US" sz="1969" dirty="0" err="1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xlab</a:t>
            </a: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 changes x axis,</a:t>
            </a:r>
          </a:p>
          <a:p>
            <a:pPr marL="8929" marR="3572" indent="-446">
              <a:lnSpc>
                <a:spcPts val="2250"/>
              </a:lnSpc>
            </a:pPr>
            <a:r>
              <a:rPr lang="en-US" sz="1969" dirty="0" err="1">
                <a:solidFill>
                  <a:srgbClr val="990100"/>
                </a:solidFill>
                <a:latin typeface="Gill Sans MT" panose="020B0502020104020203" pitchFamily="34" charset="77"/>
              </a:rPr>
              <a:t>ylab</a:t>
            </a: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</a:rPr>
              <a:t> changes y axis,</a:t>
            </a:r>
          </a:p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</a:rPr>
              <a:t>main changes plot title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8929" marR="3572" indent="-446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45F2C2F-4522-0246-87E2-ADF5F17F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6" y="2313021"/>
            <a:ext cx="7599080" cy="4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1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154399"/>
            <a:ext cx="1134661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019377">
              <a:lnSpc>
                <a:spcPct val="100000"/>
              </a:lnSpc>
            </a:pPr>
            <a:r>
              <a:rPr lang="en-US" dirty="0"/>
              <a:t>Other ways to plot numerical data in </a:t>
            </a:r>
            <a:r>
              <a:rPr lang="en-US" dirty="0">
                <a:solidFill>
                  <a:srgbClr val="990100"/>
                </a:solidFill>
              </a:rPr>
              <a:t>R</a:t>
            </a:r>
            <a:endParaRPr dirty="0">
              <a:solidFill>
                <a:srgbClr val="9901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318" y="1017563"/>
            <a:ext cx="3761117" cy="101547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66" dirty="0">
              <a:latin typeface="Times New Roman"/>
              <a:cs typeface="Times New Roman"/>
            </a:endParaRPr>
          </a:p>
          <a:p>
            <a:pPr marL="363872" marR="339762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r>
              <a:rPr sz="1900" dirty="0">
                <a:latin typeface="Courier New"/>
                <a:cs typeface="Courier New"/>
              </a:rPr>
              <a:t>&gt;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 plot(</a:t>
            </a:r>
            <a:r>
              <a:rPr lang="en-US" sz="1900" spc="-4" dirty="0" err="1">
                <a:solidFill>
                  <a:srgbClr val="0433FF"/>
                </a:solidFill>
                <a:latin typeface="Courier New"/>
                <a:cs typeface="Courier New"/>
              </a:rPr>
              <a:t>data$BMI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</a:p>
          <a:p>
            <a:pPr marL="363872" marR="339762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endParaRPr sz="1900" dirty="0">
              <a:latin typeface="Courier New"/>
              <a:cs typeface="Courier New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42BA834D-3DB6-E449-91B8-88828EF7EDBB}"/>
              </a:ext>
            </a:extLst>
          </p:cNvPr>
          <p:cNvSpPr txBox="1"/>
          <p:nvPr/>
        </p:nvSpPr>
        <p:spPr>
          <a:xfrm>
            <a:off x="5759523" y="1126459"/>
            <a:ext cx="5019159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plot() will plot the raw data as points, with each person on the x axis and the variable on the y axis  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8929" marR="3572" indent="-446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96633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8FE6CC4-2B0E-2643-A0ED-5F5A9812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292480"/>
            <a:ext cx="6196642" cy="3580282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154399"/>
            <a:ext cx="1134661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019377">
              <a:lnSpc>
                <a:spcPct val="100000"/>
              </a:lnSpc>
            </a:pPr>
            <a:r>
              <a:rPr lang="en-US" dirty="0"/>
              <a:t>Other ways to plot numerical data in </a:t>
            </a:r>
            <a:r>
              <a:rPr lang="en-US" dirty="0">
                <a:solidFill>
                  <a:srgbClr val="990100"/>
                </a:solidFill>
              </a:rPr>
              <a:t>R</a:t>
            </a:r>
            <a:endParaRPr dirty="0">
              <a:solidFill>
                <a:srgbClr val="9901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318" y="1017563"/>
            <a:ext cx="3761117" cy="101547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66" dirty="0">
              <a:latin typeface="Times New Roman"/>
              <a:cs typeface="Times New Roman"/>
            </a:endParaRPr>
          </a:p>
          <a:p>
            <a:pPr marL="363872" marR="339762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r>
              <a:rPr sz="1900" dirty="0">
                <a:latin typeface="Courier New"/>
                <a:cs typeface="Courier New"/>
              </a:rPr>
              <a:t>&gt;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 plot(</a:t>
            </a:r>
            <a:r>
              <a:rPr lang="en-US" sz="1900" spc="-4" dirty="0" err="1">
                <a:solidFill>
                  <a:srgbClr val="0433FF"/>
                </a:solidFill>
                <a:latin typeface="Courier New"/>
                <a:cs typeface="Courier New"/>
              </a:rPr>
              <a:t>data$BMI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</a:p>
          <a:p>
            <a:pPr marL="363872" marR="339762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endParaRPr sz="1900" dirty="0">
              <a:latin typeface="Courier New"/>
              <a:cs typeface="Courier New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42BA834D-3DB6-E449-91B8-88828EF7EDBB}"/>
              </a:ext>
            </a:extLst>
          </p:cNvPr>
          <p:cNvSpPr txBox="1"/>
          <p:nvPr/>
        </p:nvSpPr>
        <p:spPr>
          <a:xfrm>
            <a:off x="5759523" y="1126459"/>
            <a:ext cx="5019159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plot() will plot the raw data as points, with each person on the x axis and the variable on the y axis  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8929" marR="3572" indent="-446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1CD92BB5-6B1D-EA48-B63E-ED68597D106B}"/>
              </a:ext>
            </a:extLst>
          </p:cNvPr>
          <p:cNvSpPr txBox="1"/>
          <p:nvPr/>
        </p:nvSpPr>
        <p:spPr>
          <a:xfrm>
            <a:off x="1413318" y="3292480"/>
            <a:ext cx="10834777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indent="-446">
              <a:lnSpc>
                <a:spcPts val="2250"/>
              </a:lnSpc>
            </a:pPr>
            <a:r>
              <a:rPr lang="en-US" sz="1969" dirty="0">
                <a:solidFill>
                  <a:srgbClr val="990100"/>
                </a:solidFill>
                <a:latin typeface="Gill Sans MT" panose="020B0502020104020203" pitchFamily="34" charset="77"/>
                <a:cs typeface="Gill Sans MT"/>
              </a:rPr>
              <a:t>Can change the x axis, y axis, and title the same as before!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8929" marR="3572" indent="-446">
              <a:lnSpc>
                <a:spcPts val="2250"/>
              </a:lnSpc>
            </a:pPr>
            <a:endParaRPr sz="1969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6E2ACE98-3FAA-3248-8D74-245D5F34318B}"/>
              </a:ext>
            </a:extLst>
          </p:cNvPr>
          <p:cNvSpPr txBox="1"/>
          <p:nvPr/>
        </p:nvSpPr>
        <p:spPr>
          <a:xfrm>
            <a:off x="1413318" y="2190886"/>
            <a:ext cx="10491135" cy="101547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66" dirty="0">
              <a:latin typeface="Times New Roman"/>
              <a:cs typeface="Times New Roman"/>
            </a:endParaRPr>
          </a:p>
          <a:p>
            <a:pPr marL="363872" marR="339762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r>
              <a:rPr sz="1900" dirty="0">
                <a:latin typeface="Courier New"/>
                <a:cs typeface="Courier New"/>
              </a:rPr>
              <a:t>&gt;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 plot(</a:t>
            </a:r>
            <a:r>
              <a:rPr lang="en-US" sz="1900" spc="-4" dirty="0" err="1">
                <a:solidFill>
                  <a:srgbClr val="0433FF"/>
                </a:solidFill>
                <a:latin typeface="Courier New"/>
                <a:cs typeface="Courier New"/>
              </a:rPr>
              <a:t>data$BMI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, </a:t>
            </a:r>
            <a:r>
              <a:rPr lang="en-US" sz="1900" spc="-4" dirty="0" err="1">
                <a:solidFill>
                  <a:srgbClr val="0433FF"/>
                </a:solidFill>
                <a:latin typeface="Courier New"/>
                <a:cs typeface="Courier New"/>
              </a:rPr>
              <a:t>xlab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=”Subject",</a:t>
            </a:r>
            <a:r>
              <a:rPr lang="en-US" sz="1900" spc="-4" dirty="0" err="1">
                <a:solidFill>
                  <a:srgbClr val="0433FF"/>
                </a:solidFill>
                <a:latin typeface="Courier New"/>
                <a:cs typeface="Courier New"/>
              </a:rPr>
              <a:t>ylab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=”</a:t>
            </a:r>
            <a:r>
              <a:rPr lang="en-US" sz="1900" spc="-4" dirty="0" err="1">
                <a:solidFill>
                  <a:srgbClr val="0433FF"/>
                </a:solidFill>
                <a:latin typeface="Courier New"/>
                <a:cs typeface="Courier New"/>
              </a:rPr>
              <a:t>BMI",main</a:t>
            </a:r>
            <a:r>
              <a:rPr lang="en-US" sz="1900" spc="-4" dirty="0">
                <a:solidFill>
                  <a:srgbClr val="0433FF"/>
                </a:solidFill>
                <a:latin typeface="Courier New"/>
                <a:cs typeface="Courier New"/>
              </a:rPr>
              <a:t>="BMI by Subject")</a:t>
            </a:r>
          </a:p>
          <a:p>
            <a:pPr marL="363872" marR="339762">
              <a:lnSpc>
                <a:spcPct val="111100"/>
              </a:lnSpc>
              <a:spcBef>
                <a:spcPts val="738"/>
              </a:spcBef>
              <a:tabLst>
                <a:tab pos="556300" algn="l"/>
              </a:tabLst>
            </a:pPr>
            <a:endParaRPr sz="1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115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130267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990100"/>
                </a:solidFill>
              </a:rPr>
              <a:t>Questions from last time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C3D97-73A7-2448-951E-AA188041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22399"/>
            <a:ext cx="9601200" cy="4821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Many arguments for functions in R have “default values” and if you don’t tell R what to use, it uses default</a:t>
            </a:r>
          </a:p>
          <a:p>
            <a:pPr marL="0" indent="0">
              <a:buNone/>
            </a:pPr>
            <a:r>
              <a:rPr lang="en-US" sz="2400" dirty="0">
                <a:latin typeface="Franklin Gothic Book" panose="020B0503020102020204" pitchFamily="34" charset="0"/>
                <a:sym typeface="Wingdings" pitchFamily="2" charset="2"/>
              </a:rPr>
              <a:t>Example:</a:t>
            </a:r>
          </a:p>
          <a:p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lvl="1"/>
            <a:endParaRPr lang="en-US" sz="2400" spc="-4" dirty="0">
              <a:latin typeface="Franklin Gothic Book" panose="020B0503020102020204" pitchFamily="34" charset="0"/>
              <a:cs typeface="Gill Sans MT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016ADF4-23B6-A44D-A3E8-8F2ECAC5BEC8}"/>
              </a:ext>
            </a:extLst>
          </p:cNvPr>
          <p:cNvSpPr txBox="1"/>
          <p:nvPr/>
        </p:nvSpPr>
        <p:spPr>
          <a:xfrm>
            <a:off x="1524607" y="4483310"/>
            <a:ext cx="4223742" cy="9026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5376" rIns="0" bIns="0" rtlCol="0">
            <a:spAutoFit/>
          </a:bodyPr>
          <a:lstStyle/>
          <a:p>
            <a:pPr marL="459863" marR="363872">
              <a:lnSpc>
                <a:spcPct val="116700"/>
              </a:lnSpc>
              <a:spcBef>
                <a:spcPts val="1223"/>
              </a:spcBef>
              <a:tabLst>
                <a:tab pos="781320" algn="l"/>
                <a:tab pos="2228324" algn="l"/>
                <a:tab pos="2549782" algn="l"/>
              </a:tabLst>
            </a:pPr>
            <a:r>
              <a:rPr sz="2109" dirty="0">
                <a:latin typeface="Courier New"/>
                <a:cs typeface="Courier New"/>
              </a:rPr>
              <a:t>&gt;	</a:t>
            </a:r>
            <a:r>
              <a:rPr sz="2109" spc="-4" dirty="0">
                <a:solidFill>
                  <a:srgbClr val="0433FF"/>
                </a:solidFill>
                <a:latin typeface="Courier New"/>
                <a:cs typeface="Courier New"/>
              </a:rPr>
              <a:t>round(</a:t>
            </a:r>
            <a:r>
              <a:rPr sz="2109" dirty="0">
                <a:solidFill>
                  <a:srgbClr val="0433FF"/>
                </a:solidFill>
                <a:latin typeface="Courier New"/>
                <a:cs typeface="Courier New"/>
              </a:rPr>
              <a:t> x	=	</a:t>
            </a:r>
            <a:r>
              <a:rPr sz="2109" spc="-4" dirty="0">
                <a:solidFill>
                  <a:srgbClr val="0433FF"/>
                </a:solidFill>
                <a:latin typeface="Courier New"/>
                <a:cs typeface="Courier New"/>
              </a:rPr>
              <a:t>3.1415</a:t>
            </a:r>
            <a:r>
              <a:rPr sz="2109" spc="-67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9" dirty="0">
                <a:solidFill>
                  <a:srgbClr val="0433FF"/>
                </a:solidFill>
                <a:latin typeface="Courier New"/>
                <a:cs typeface="Courier New"/>
              </a:rPr>
              <a:t>)  </a:t>
            </a:r>
            <a:r>
              <a:rPr sz="2109" spc="-4" dirty="0">
                <a:latin typeface="Courier New"/>
                <a:cs typeface="Courier New"/>
              </a:rPr>
              <a:t>[1]</a:t>
            </a:r>
            <a:r>
              <a:rPr sz="2109" spc="-67" dirty="0">
                <a:latin typeface="Courier New"/>
                <a:cs typeface="Courier New"/>
              </a:rPr>
              <a:t> </a:t>
            </a:r>
            <a:r>
              <a:rPr sz="2109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06FA2B57-ECC0-A748-973C-DD70EF181610}"/>
              </a:ext>
            </a:extLst>
          </p:cNvPr>
          <p:cNvSpPr txBox="1"/>
          <p:nvPr/>
        </p:nvSpPr>
        <p:spPr>
          <a:xfrm>
            <a:off x="1790733" y="3054036"/>
            <a:ext cx="1304181" cy="32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330387" algn="l"/>
              </a:tabLst>
            </a:pPr>
            <a:r>
              <a:rPr sz="2109" dirty="0">
                <a:latin typeface="Courier New"/>
                <a:cs typeface="Courier New"/>
              </a:rPr>
              <a:t>&gt;	</a:t>
            </a:r>
            <a:r>
              <a:rPr sz="2109" spc="-4" dirty="0">
                <a:solidFill>
                  <a:srgbClr val="0433FF"/>
                </a:solidFill>
                <a:latin typeface="Courier New"/>
                <a:cs typeface="Courier New"/>
              </a:rPr>
              <a:t>round(</a:t>
            </a:r>
            <a:endParaRPr sz="2109" dirty="0">
              <a:latin typeface="Courier New"/>
              <a:cs typeface="Courier New"/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165FDBB1-13FF-214C-BC4E-23D0ED67CC38}"/>
              </a:ext>
            </a:extLst>
          </p:cNvPr>
          <p:cNvSpPr txBox="1"/>
          <p:nvPr/>
        </p:nvSpPr>
        <p:spPr>
          <a:xfrm>
            <a:off x="3237583" y="3054036"/>
            <a:ext cx="1786384" cy="32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330387" algn="l"/>
                <a:tab pos="651844" algn="l"/>
              </a:tabLst>
            </a:pPr>
            <a:r>
              <a:rPr sz="2109" dirty="0">
                <a:solidFill>
                  <a:srgbClr val="0433FF"/>
                </a:solidFill>
                <a:latin typeface="Courier New"/>
                <a:cs typeface="Courier New"/>
              </a:rPr>
              <a:t>x	=	</a:t>
            </a:r>
            <a:r>
              <a:rPr sz="2109" spc="-4" dirty="0">
                <a:solidFill>
                  <a:srgbClr val="0433FF"/>
                </a:solidFill>
                <a:latin typeface="Courier New"/>
                <a:cs typeface="Courier New"/>
              </a:rPr>
              <a:t>3.1415,</a:t>
            </a:r>
            <a:endParaRPr sz="2109" dirty="0">
              <a:latin typeface="Courier New"/>
              <a:cs typeface="Courier New"/>
            </a:endParaRP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3A2BC7B1-7939-6745-81F7-072EBB20E2F4}"/>
              </a:ext>
            </a:extLst>
          </p:cNvPr>
          <p:cNvSpPr txBox="1"/>
          <p:nvPr/>
        </p:nvSpPr>
        <p:spPr>
          <a:xfrm>
            <a:off x="5166717" y="3054036"/>
            <a:ext cx="1947118" cy="32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1455487" algn="l"/>
                <a:tab pos="1776945" algn="l"/>
              </a:tabLst>
            </a:pPr>
            <a:r>
              <a:rPr sz="2109" spc="-4" dirty="0">
                <a:solidFill>
                  <a:srgbClr val="0433FF"/>
                </a:solidFill>
                <a:latin typeface="Courier New"/>
                <a:cs typeface="Courier New"/>
              </a:rPr>
              <a:t>digit</a:t>
            </a:r>
            <a:r>
              <a:rPr sz="2109" dirty="0">
                <a:solidFill>
                  <a:srgbClr val="0433FF"/>
                </a:solidFill>
                <a:latin typeface="Courier New"/>
                <a:cs typeface="Courier New"/>
              </a:rPr>
              <a:t>s =	2	)</a:t>
            </a:r>
            <a:endParaRPr sz="2109" dirty="0">
              <a:latin typeface="Courier New"/>
              <a:cs typeface="Courier New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5A6C1CCE-1CFE-2F46-A83B-1EE55B934AD1}"/>
              </a:ext>
            </a:extLst>
          </p:cNvPr>
          <p:cNvSpPr txBox="1"/>
          <p:nvPr/>
        </p:nvSpPr>
        <p:spPr>
          <a:xfrm>
            <a:off x="1790733" y="3429083"/>
            <a:ext cx="1304181" cy="32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109" spc="-4" dirty="0">
                <a:latin typeface="Courier New"/>
                <a:cs typeface="Courier New"/>
              </a:rPr>
              <a:t>[1]</a:t>
            </a:r>
            <a:r>
              <a:rPr sz="2109" spc="-67" dirty="0">
                <a:latin typeface="Courier New"/>
                <a:cs typeface="Courier New"/>
              </a:rPr>
              <a:t> </a:t>
            </a:r>
            <a:r>
              <a:rPr sz="2109" dirty="0">
                <a:latin typeface="Courier New"/>
                <a:cs typeface="Courier New"/>
              </a:rPr>
              <a:t>3.14</a:t>
            </a:r>
            <a:endParaRPr sz="2109">
              <a:latin typeface="Courier New"/>
              <a:cs typeface="Courier New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3972B154-CF02-4E4A-9D2E-223A5DFAE27A}"/>
              </a:ext>
            </a:extLst>
          </p:cNvPr>
          <p:cNvSpPr/>
          <p:nvPr/>
        </p:nvSpPr>
        <p:spPr>
          <a:xfrm>
            <a:off x="1524607" y="2813185"/>
            <a:ext cx="6206133" cy="1080492"/>
          </a:xfrm>
          <a:custGeom>
            <a:avLst/>
            <a:gdLst/>
            <a:ahLst/>
            <a:cxnLst/>
            <a:rect l="l" t="t" r="r" b="b"/>
            <a:pathLst>
              <a:path w="8826500" h="1536700">
                <a:moveTo>
                  <a:pt x="0" y="0"/>
                </a:moveTo>
                <a:lnTo>
                  <a:pt x="8826500" y="0"/>
                </a:lnTo>
                <a:lnTo>
                  <a:pt x="8826500" y="1536700"/>
                </a:lnTo>
                <a:lnTo>
                  <a:pt x="0" y="153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AA110167-B27B-C946-A3F7-97A57B0EE85B}"/>
              </a:ext>
            </a:extLst>
          </p:cNvPr>
          <p:cNvSpPr txBox="1">
            <a:spLocks/>
          </p:cNvSpPr>
          <p:nvPr/>
        </p:nvSpPr>
        <p:spPr>
          <a:xfrm>
            <a:off x="7996865" y="2309423"/>
            <a:ext cx="3834545" cy="482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90100"/>
                </a:solidFill>
                <a:latin typeface="Franklin Gothic Book" panose="020B0503020102020204" pitchFamily="34" charset="0"/>
              </a:rPr>
              <a:t>The round() function has two arguments: </a:t>
            </a:r>
            <a:r>
              <a:rPr lang="en-US" sz="2400" dirty="0">
                <a:solidFill>
                  <a:srgbClr val="0433FF"/>
                </a:solidFill>
                <a:latin typeface="Courier New"/>
                <a:cs typeface="Courier New"/>
              </a:rPr>
              <a:t>x </a:t>
            </a:r>
            <a:r>
              <a:rPr lang="en-US" sz="2400" dirty="0">
                <a:solidFill>
                  <a:srgbClr val="990100"/>
                </a:solidFill>
                <a:latin typeface="Franklin Gothic Book" panose="020B0503020102020204" pitchFamily="34" charset="0"/>
              </a:rPr>
              <a:t>(the number we want to round) and </a:t>
            </a:r>
            <a:r>
              <a:rPr lang="en-US" sz="2400" dirty="0">
                <a:solidFill>
                  <a:srgbClr val="0433FF"/>
                </a:solidFill>
                <a:latin typeface="Courier New"/>
                <a:cs typeface="Courier New"/>
              </a:rPr>
              <a:t>digits </a:t>
            </a:r>
            <a:r>
              <a:rPr lang="en-US" sz="2400" dirty="0">
                <a:solidFill>
                  <a:srgbClr val="990100"/>
                </a:solidFill>
                <a:latin typeface="Franklin Gothic Book" panose="020B0503020102020204" pitchFamily="34" charset="0"/>
              </a:rPr>
              <a:t>(number of digits to round to)</a:t>
            </a:r>
            <a:endParaRPr lang="en-US" sz="2400" dirty="0">
              <a:solidFill>
                <a:srgbClr val="990100"/>
              </a:solidFill>
              <a:latin typeface="Franklin Gothic Book" panose="020B0503020102020204" pitchFamily="34" charset="0"/>
              <a:sym typeface="Wingdings" pitchFamily="2" charset="2"/>
            </a:endParaRPr>
          </a:p>
          <a:p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lvl="1"/>
            <a:endParaRPr lang="en-US" sz="2400" spc="-4" dirty="0">
              <a:latin typeface="Franklin Gothic Book" panose="020B0503020102020204" pitchFamily="34" charset="0"/>
              <a:cs typeface="Gill Sans MT"/>
            </a:endParaRPr>
          </a:p>
        </p:txBody>
      </p:sp>
      <p:sp>
        <p:nvSpPr>
          <p:cNvPr id="35" name="Content Placeholder 6">
            <a:extLst>
              <a:ext uri="{FF2B5EF4-FFF2-40B4-BE49-F238E27FC236}">
                <a16:creationId xmlns:a16="http://schemas.microsoft.com/office/drawing/2014/main" id="{49DE4217-DA1C-3546-89AE-9EA180E77FCD}"/>
              </a:ext>
            </a:extLst>
          </p:cNvPr>
          <p:cNvSpPr txBox="1">
            <a:spLocks/>
          </p:cNvSpPr>
          <p:nvPr/>
        </p:nvSpPr>
        <p:spPr>
          <a:xfrm>
            <a:off x="6096000" y="4362658"/>
            <a:ext cx="4800600" cy="13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90100"/>
                </a:solidFill>
                <a:latin typeface="Franklin Gothic Book" panose="020B0503020102020204" pitchFamily="34" charset="0"/>
              </a:rPr>
              <a:t>The default number of digits to round to is </a:t>
            </a:r>
            <a:r>
              <a:rPr lang="en-US" sz="2400" dirty="0">
                <a:solidFill>
                  <a:srgbClr val="0433FF"/>
                </a:solidFill>
                <a:latin typeface="Courier New"/>
                <a:cs typeface="Courier New"/>
              </a:rPr>
              <a:t>digits =0</a:t>
            </a:r>
            <a:r>
              <a:rPr lang="en-US" sz="2400" dirty="0">
                <a:solidFill>
                  <a:srgbClr val="990100"/>
                </a:solidFill>
                <a:latin typeface="Franklin Gothic Book" panose="020B0503020102020204" pitchFamily="34" charset="0"/>
              </a:rPr>
              <a:t> which is what R uses if you don’t specify </a:t>
            </a: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lvl="1"/>
            <a:endParaRPr lang="en-US" sz="2400" spc="-4" dirty="0">
              <a:latin typeface="Franklin Gothic Book" panose="020B0503020102020204" pitchFamily="34" charset="0"/>
              <a:cs typeface="Gill Sans MT"/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8062395E-FF55-4D4F-B004-12BA538B4E15}"/>
              </a:ext>
            </a:extLst>
          </p:cNvPr>
          <p:cNvSpPr txBox="1">
            <a:spLocks/>
          </p:cNvSpPr>
          <p:nvPr/>
        </p:nvSpPr>
        <p:spPr>
          <a:xfrm>
            <a:off x="934810" y="5780368"/>
            <a:ext cx="8527379" cy="1302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11F5B"/>
                </a:solidFill>
                <a:latin typeface="Franklin Gothic Book" panose="020B0503020102020204" pitchFamily="34" charset="0"/>
              </a:rPr>
              <a:t>Question from last time: </a:t>
            </a:r>
            <a:r>
              <a:rPr lang="en-US" sz="2400" i="1" dirty="0">
                <a:solidFill>
                  <a:srgbClr val="011F5B"/>
                </a:solidFill>
                <a:latin typeface="Franklin Gothic Book" panose="020B0503020102020204" pitchFamily="34" charset="0"/>
              </a:rPr>
              <a:t>Can we change these defaults if we want to?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11F5B"/>
                </a:solidFill>
                <a:latin typeface="Franklin Gothic Book" panose="020B0503020102020204" pitchFamily="34" charset="0"/>
                <a:sym typeface="Wingdings" pitchFamily="2" charset="2"/>
              </a:rPr>
              <a:t>Answer: </a:t>
            </a:r>
            <a:r>
              <a:rPr lang="en-US" sz="2400" i="1" dirty="0">
                <a:solidFill>
                  <a:srgbClr val="011F5B"/>
                </a:solidFill>
                <a:latin typeface="Franklin Gothic Book" panose="020B0503020102020204" pitchFamily="34" charset="0"/>
                <a:sym typeface="Wingdings" pitchFamily="2" charset="2"/>
              </a:rPr>
              <a:t>No, but we can write our own function with our own defaults!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lvl="1"/>
            <a:endParaRPr lang="en-US" sz="2400" spc="-4" dirty="0">
              <a:latin typeface="Franklin Gothic Book" panose="020B0503020102020204" pitchFamily="34" charset="0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27976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130267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990100"/>
                </a:solidFill>
              </a:rPr>
              <a:t>Try it yourself: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4ABD4-C232-974D-9DC0-F65C5A32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78" y="1352550"/>
            <a:ext cx="10277408" cy="16002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4400" b="1" dirty="0"/>
              <a:t>Exercise 2.1.3: </a:t>
            </a:r>
            <a:r>
              <a:rPr lang="en-US" sz="4400" dirty="0"/>
              <a:t>Plotting Numerical Variables </a:t>
            </a:r>
            <a:endParaRPr lang="en-US" sz="4400" b="1" dirty="0"/>
          </a:p>
          <a:p>
            <a:pPr marL="0" indent="0">
              <a:spcAft>
                <a:spcPts val="0"/>
              </a:spcAft>
              <a:buNone/>
            </a:pPr>
            <a:endParaRPr lang="en-US" sz="4400" b="1" dirty="0"/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4800" dirty="0">
              <a:latin typeface="+mj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2C7FAFB-F653-9D4C-AE65-BE1A26EF2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141" y="2612482"/>
            <a:ext cx="9897781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11F5B"/>
              </a:solidFill>
              <a:effectLst/>
              <a:latin typeface="Franklin Gothic Book" panose="020B05030201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Use the </a:t>
            </a:r>
            <a:r>
              <a:rPr lang="en-US" sz="3200" b="1" dirty="0"/>
              <a:t>hist()</a:t>
            </a:r>
            <a:r>
              <a:rPr lang="en-US" sz="3200" dirty="0"/>
              <a:t> function to create a histogram of the variable </a:t>
            </a:r>
            <a:r>
              <a:rPr lang="en-US" sz="3200" b="1" dirty="0"/>
              <a:t>Age. </a:t>
            </a:r>
            <a:r>
              <a:rPr lang="en-US" sz="3200" dirty="0"/>
              <a:t>Practice changing the x axis, y axis, and title!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49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42" y="1732943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5400" b="1" dirty="0">
                <a:solidFill>
                  <a:srgbClr val="990100"/>
                </a:solidFill>
              </a:rPr>
              <a:t>Categorical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CB36B-8A12-7442-8344-B6EEFCD8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698" y="2969752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More details and R code</a:t>
            </a:r>
          </a:p>
        </p:txBody>
      </p:sp>
    </p:spTree>
    <p:extLst>
      <p:ext uri="{BB962C8B-B14F-4D97-AF65-F5344CB8AC3E}">
        <p14:creationId xmlns:p14="http://schemas.microsoft.com/office/powerpoint/2010/main" val="1491272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Descriptive Statistics: Categorical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44ABD4-C232-974D-9DC0-F65C5A328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506" y="1170336"/>
                <a:ext cx="10658475" cy="4880059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2800" dirty="0"/>
                  <a:t>Frequency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): Number (#) of subjects in each category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800" i="0" dirty="0">
                    <a:latin typeface="+mj-lt"/>
                  </a:rPr>
                  <a:t>Relative frequency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dirty="0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9901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×100</m:t>
                    </m:r>
                  </m:oMath>
                </a14:m>
                <a:r>
                  <a:rPr lang="en-US" sz="2800" i="0" dirty="0">
                    <a:latin typeface="+mj-lt"/>
                  </a:rPr>
                  <a:t>): Proportion of subjects in each category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altLang="en-US" sz="2800" dirty="0">
                    <a:solidFill>
                      <a:srgbClr val="011F5B"/>
                    </a:solidFill>
                  </a:rPr>
                  <a:t>Example: Distribution of 50 patients according to their ABO blood groups</a:t>
                </a:r>
                <a:endParaRPr lang="en-US" sz="2800" dirty="0">
                  <a:solidFill>
                    <a:srgbClr val="011F5B"/>
                  </a:solidFill>
                </a:endParaRPr>
              </a:p>
              <a:p>
                <a:endParaRPr lang="en-US" sz="2800" i="0" dirty="0">
                  <a:latin typeface="+mj-lt"/>
                </a:endParaRPr>
              </a:p>
              <a:p>
                <a:pPr>
                  <a:lnSpc>
                    <a:spcPct val="80000"/>
                  </a:lnSpc>
                  <a:spcAft>
                    <a:spcPts val="0"/>
                  </a:spcAft>
                </a:pP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44ABD4-C232-974D-9DC0-F65C5A328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506" y="1170336"/>
                <a:ext cx="10658475" cy="4880059"/>
              </a:xfrm>
              <a:blipFill>
                <a:blip r:embed="rId4"/>
                <a:stretch>
                  <a:fillRect l="-1071" t="-20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99A23C2-0FAD-D34D-9336-78C8D4DD8179}"/>
              </a:ext>
            </a:extLst>
          </p:cNvPr>
          <p:cNvGraphicFramePr>
            <a:graphicFrameLocks noGrp="1"/>
          </p:cNvGraphicFramePr>
          <p:nvPr/>
        </p:nvGraphicFramePr>
        <p:xfrm>
          <a:off x="2190708" y="3806065"/>
          <a:ext cx="6716005" cy="271129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94511">
                  <a:extLst>
                    <a:ext uri="{9D8B030D-6E8A-4147-A177-3AD203B41FA5}">
                      <a16:colId xmlns:a16="http://schemas.microsoft.com/office/drawing/2014/main" val="1943914975"/>
                    </a:ext>
                  </a:extLst>
                </a:gridCol>
                <a:gridCol w="1954990">
                  <a:extLst>
                    <a:ext uri="{9D8B030D-6E8A-4147-A177-3AD203B41FA5}">
                      <a16:colId xmlns:a16="http://schemas.microsoft.com/office/drawing/2014/main" val="668328174"/>
                    </a:ext>
                  </a:extLst>
                </a:gridCol>
                <a:gridCol w="2166504">
                  <a:extLst>
                    <a:ext uri="{9D8B030D-6E8A-4147-A177-3AD203B41FA5}">
                      <a16:colId xmlns:a16="http://schemas.microsoft.com/office/drawing/2014/main" val="3295199799"/>
                    </a:ext>
                  </a:extLst>
                </a:gridCol>
              </a:tblGrid>
              <a:tr h="453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Blood group </a:t>
                      </a: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Frequency </a:t>
                      </a: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% </a:t>
                      </a:r>
                    </a:p>
                  </a:txBody>
                  <a:tcPr marT="45718" marB="45718" horzOverflow="overflow"/>
                </a:tc>
                <a:extLst>
                  <a:ext uri="{0D108BD9-81ED-4DB2-BD59-A6C34878D82A}">
                    <a16:rowId xmlns:a16="http://schemas.microsoft.com/office/drawing/2014/main" val="3841659352"/>
                  </a:ext>
                </a:extLst>
              </a:tr>
              <a:tr h="1796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O </a:t>
                      </a: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15 </a:t>
                      </a: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24.00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36.00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10.00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30.00</a:t>
                      </a:r>
                    </a:p>
                  </a:txBody>
                  <a:tcPr marT="45718" marB="45718" horzOverflow="overflow"/>
                </a:tc>
                <a:extLst>
                  <a:ext uri="{0D108BD9-81ED-4DB2-BD59-A6C34878D82A}">
                    <a16:rowId xmlns:a16="http://schemas.microsoft.com/office/drawing/2014/main" val="575380173"/>
                  </a:ext>
                </a:extLst>
              </a:tr>
              <a:tr h="453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</a:t>
                      </a: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50</a:t>
                      </a: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100.00</a:t>
                      </a:r>
                    </a:p>
                  </a:txBody>
                  <a:tcPr marT="45718" marB="45718" horzOverflow="overflow"/>
                </a:tc>
                <a:extLst>
                  <a:ext uri="{0D108BD9-81ED-4DB2-BD59-A6C34878D82A}">
                    <a16:rowId xmlns:a16="http://schemas.microsoft.com/office/drawing/2014/main" val="3817591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26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Descriptive Statistics: Two Categorical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4ABD4-C232-974D-9DC0-F65C5A32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506" y="1170336"/>
            <a:ext cx="10658475" cy="5447289"/>
          </a:xfrm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dirty="0"/>
              <a:t>For two categorical variables, consider a contingency table or cross-tabulation</a:t>
            </a:r>
          </a:p>
          <a:p>
            <a:pPr>
              <a:spcBef>
                <a:spcPts val="200"/>
              </a:spcBef>
            </a:pPr>
            <a:r>
              <a:rPr lang="en-US" altLang="en-US" sz="2800" dirty="0">
                <a:solidFill>
                  <a:srgbClr val="011F5B"/>
                </a:solidFill>
              </a:rPr>
              <a:t>Example: contingency table giving the joint frequency distribution of blood group and sex (male or female) for 50 patients:</a:t>
            </a:r>
          </a:p>
          <a:p>
            <a:pPr>
              <a:spcBef>
                <a:spcPts val="200"/>
              </a:spcBef>
            </a:pPr>
            <a:endParaRPr lang="en-US" sz="2800" dirty="0">
              <a:solidFill>
                <a:srgbClr val="011F5B"/>
              </a:solidFill>
            </a:endParaRPr>
          </a:p>
          <a:p>
            <a:pPr>
              <a:spcBef>
                <a:spcPts val="200"/>
              </a:spcBef>
            </a:pPr>
            <a:endParaRPr lang="en-US" sz="2800" dirty="0">
              <a:solidFill>
                <a:srgbClr val="011F5B"/>
              </a:solidFill>
            </a:endParaRPr>
          </a:p>
          <a:p>
            <a:pPr>
              <a:spcBef>
                <a:spcPts val="200"/>
              </a:spcBef>
            </a:pPr>
            <a:endParaRPr lang="en-US" sz="2800" dirty="0">
              <a:solidFill>
                <a:srgbClr val="011F5B"/>
              </a:solidFill>
            </a:endParaRPr>
          </a:p>
          <a:p>
            <a:pPr>
              <a:spcBef>
                <a:spcPts val="200"/>
              </a:spcBef>
            </a:pPr>
            <a:endParaRPr lang="en-US" sz="2800" dirty="0">
              <a:solidFill>
                <a:srgbClr val="011F5B"/>
              </a:solidFill>
            </a:endParaRPr>
          </a:p>
          <a:p>
            <a:pPr>
              <a:spcBef>
                <a:spcPts val="200"/>
              </a:spcBef>
            </a:pPr>
            <a:endParaRPr lang="en-US" sz="2800" dirty="0">
              <a:solidFill>
                <a:srgbClr val="011F5B"/>
              </a:solidFill>
            </a:endParaRPr>
          </a:p>
          <a:p>
            <a:pPr>
              <a:spcBef>
                <a:spcPts val="200"/>
              </a:spcBef>
            </a:pPr>
            <a:endParaRPr lang="en-US" sz="2800" dirty="0">
              <a:solidFill>
                <a:srgbClr val="011F5B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2800" dirty="0">
                <a:solidFill>
                  <a:srgbClr val="011F5B"/>
                </a:solidFill>
              </a:rPr>
              <a:t>Notice the margins give the univariate frequency distributions of the two variables  </a:t>
            </a:r>
            <a:endParaRPr lang="en-US" sz="2800" i="0" dirty="0">
              <a:latin typeface="+mj-lt"/>
            </a:endParaRPr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2800" dirty="0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ECC54A-8737-F64C-9621-3B6F1302CFEB}"/>
              </a:ext>
            </a:extLst>
          </p:cNvPr>
          <p:cNvGraphicFramePr>
            <a:graphicFrameLocks noGrp="1"/>
          </p:cNvGraphicFramePr>
          <p:nvPr/>
        </p:nvGraphicFramePr>
        <p:xfrm>
          <a:off x="2795622" y="2880095"/>
          <a:ext cx="6252126" cy="2626995"/>
        </p:xfrm>
        <a:graphic>
          <a:graphicData uri="http://schemas.openxmlformats.org/drawingml/2006/table">
            <a:tbl>
              <a:tblPr/>
              <a:tblGrid>
                <a:gridCol w="2127223">
                  <a:extLst>
                    <a:ext uri="{9D8B030D-6E8A-4147-A177-3AD203B41FA5}">
                      <a16:colId xmlns:a16="http://schemas.microsoft.com/office/drawing/2014/main" val="1483212152"/>
                    </a:ext>
                  </a:extLst>
                </a:gridCol>
                <a:gridCol w="1172700">
                  <a:extLst>
                    <a:ext uri="{9D8B030D-6E8A-4147-A177-3AD203B41FA5}">
                      <a16:colId xmlns:a16="http://schemas.microsoft.com/office/drawing/2014/main" val="888485744"/>
                    </a:ext>
                  </a:extLst>
                </a:gridCol>
                <a:gridCol w="1176108">
                  <a:extLst>
                    <a:ext uri="{9D8B030D-6E8A-4147-A177-3AD203B41FA5}">
                      <a16:colId xmlns:a16="http://schemas.microsoft.com/office/drawing/2014/main" val="1558871996"/>
                    </a:ext>
                  </a:extLst>
                </a:gridCol>
                <a:gridCol w="886343">
                  <a:extLst>
                    <a:ext uri="{9D8B030D-6E8A-4147-A177-3AD203B41FA5}">
                      <a16:colId xmlns:a16="http://schemas.microsoft.com/office/drawing/2014/main" val="2232329126"/>
                    </a:ext>
                  </a:extLst>
                </a:gridCol>
                <a:gridCol w="889752">
                  <a:extLst>
                    <a:ext uri="{9D8B030D-6E8A-4147-A177-3AD203B41FA5}">
                      <a16:colId xmlns:a16="http://schemas.microsoft.com/office/drawing/2014/main" val="2520653661"/>
                    </a:ext>
                  </a:extLst>
                </a:gridCol>
              </a:tblGrid>
              <a:tr h="35578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99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972461"/>
                  </a:ext>
                </a:extLst>
              </a:tr>
              <a:tr h="35578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99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99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99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941179"/>
                  </a:ext>
                </a:extLst>
              </a:tr>
              <a:tr h="372503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99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Blood group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0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0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0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03326"/>
                  </a:ext>
                </a:extLst>
              </a:tr>
              <a:tr h="355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02882"/>
                  </a:ext>
                </a:extLst>
              </a:tr>
              <a:tr h="355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75927"/>
                  </a:ext>
                </a:extLst>
              </a:tr>
              <a:tr h="355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11F5B"/>
                          </a:solidFill>
                          <a:effectLst/>
                          <a:latin typeface="Franklin Gothic Book" panose="020B05030201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25249"/>
                  </a:ext>
                </a:extLst>
              </a:tr>
              <a:tr h="35578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99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99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99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99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9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3024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8930"/>
            <a:ext cx="9144000" cy="684907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7882" y="2464594"/>
            <a:ext cx="5316289" cy="20052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919279" marR="3572" indent="-910796">
              <a:lnSpc>
                <a:spcPts val="3867"/>
              </a:lnSpc>
              <a:tabLst>
                <a:tab pos="1855523" algn="l"/>
                <a:tab pos="2590410" algn="l"/>
              </a:tabLst>
            </a:pPr>
            <a:r>
              <a:rPr spc="-422" dirty="0"/>
              <a:t>T</a:t>
            </a:r>
            <a:r>
              <a:rPr dirty="0"/>
              <a:t>abu</a:t>
            </a:r>
            <a:r>
              <a:rPr spc="-4" dirty="0"/>
              <a:t>l</a:t>
            </a:r>
            <a:r>
              <a:rPr dirty="0"/>
              <a:t>at</a:t>
            </a:r>
            <a:r>
              <a:rPr spc="-4" dirty="0"/>
              <a:t>i</a:t>
            </a:r>
            <a:r>
              <a:rPr dirty="0"/>
              <a:t>ng	and	c</a:t>
            </a:r>
            <a:r>
              <a:rPr spc="-84" dirty="0"/>
              <a:t>r</a:t>
            </a:r>
            <a:r>
              <a:rPr dirty="0"/>
              <a:t>oss</a:t>
            </a:r>
            <a:r>
              <a:rPr spc="-4" dirty="0"/>
              <a:t>-</a:t>
            </a:r>
            <a:r>
              <a:rPr dirty="0"/>
              <a:t>tabu</a:t>
            </a:r>
            <a:r>
              <a:rPr spc="-4" dirty="0"/>
              <a:t>l</a:t>
            </a:r>
            <a:r>
              <a:rPr dirty="0"/>
              <a:t>at</a:t>
            </a:r>
            <a:r>
              <a:rPr spc="-4" dirty="0"/>
              <a:t>i</a:t>
            </a:r>
            <a:r>
              <a:rPr dirty="0"/>
              <a:t>ng  </a:t>
            </a:r>
            <a:r>
              <a:rPr spc="-4" dirty="0"/>
              <a:t>categorical</a:t>
            </a:r>
            <a:r>
              <a:rPr spc="-49" dirty="0"/>
              <a:t> </a:t>
            </a:r>
            <a:r>
              <a:rPr spc="-4" dirty="0"/>
              <a:t>variables</a:t>
            </a:r>
            <a:r>
              <a:rPr lang="en-US" spc="-4" dirty="0"/>
              <a:t> in </a:t>
            </a:r>
            <a:r>
              <a:rPr lang="en-US" i="1" spc="-4" dirty="0">
                <a:solidFill>
                  <a:srgbClr val="990100"/>
                </a:solidFill>
              </a:rPr>
              <a:t>R</a:t>
            </a:r>
            <a:endParaRPr i="1" spc="-4" dirty="0">
              <a:solidFill>
                <a:srgbClr val="9901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16D17-30D5-1649-87E1-D162455F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10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47652" y="1991321"/>
            <a:ext cx="2947690" cy="23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35735" algn="l"/>
              </a:tabLst>
            </a:pPr>
            <a:r>
              <a:rPr sz="1547" dirty="0">
                <a:latin typeface="Courier New"/>
                <a:cs typeface="Courier New"/>
              </a:rPr>
              <a:t>&gt;	</a:t>
            </a:r>
            <a:r>
              <a:rPr sz="1547" spc="-4" dirty="0">
                <a:solidFill>
                  <a:srgbClr val="0061FF"/>
                </a:solidFill>
                <a:latin typeface="Courier New"/>
                <a:cs typeface="Courier New"/>
              </a:rPr>
              <a:t>table( </a:t>
            </a:r>
            <a:r>
              <a:rPr lang="en-US" sz="1547" spc="-4" dirty="0" err="1">
                <a:solidFill>
                  <a:srgbClr val="0061FF"/>
                </a:solidFill>
                <a:latin typeface="Courier New"/>
                <a:cs typeface="Courier New"/>
              </a:rPr>
              <a:t>data</a:t>
            </a:r>
            <a:r>
              <a:rPr sz="1547" spc="-4" dirty="0" err="1">
                <a:solidFill>
                  <a:srgbClr val="0061FF"/>
                </a:solidFill>
                <a:latin typeface="Courier New"/>
                <a:cs typeface="Courier New"/>
              </a:rPr>
              <a:t>$</a:t>
            </a:r>
            <a:r>
              <a:rPr lang="en-US" sz="1547" spc="-4" dirty="0" err="1">
                <a:solidFill>
                  <a:srgbClr val="0061FF"/>
                </a:solidFill>
                <a:latin typeface="Courier New"/>
                <a:cs typeface="Courier New"/>
              </a:rPr>
              <a:t>gender</a:t>
            </a:r>
            <a:r>
              <a:rPr sz="1547" spc="-60" dirty="0">
                <a:solidFill>
                  <a:srgbClr val="0061FF"/>
                </a:solidFill>
                <a:latin typeface="Courier New"/>
                <a:cs typeface="Courier New"/>
              </a:rPr>
              <a:t> </a:t>
            </a:r>
            <a:r>
              <a:rPr sz="1547" dirty="0">
                <a:solidFill>
                  <a:srgbClr val="0061FF"/>
                </a:solidFill>
                <a:latin typeface="Courier New"/>
                <a:cs typeface="Courier New"/>
              </a:rPr>
              <a:t>)</a:t>
            </a:r>
            <a:endParaRPr sz="1547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7651" y="2500313"/>
            <a:ext cx="1945119" cy="48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547" spc="-4" dirty="0">
                <a:latin typeface="Courier New"/>
                <a:cs typeface="Courier New"/>
              </a:rPr>
              <a:t>Female   Male </a:t>
            </a:r>
          </a:p>
          <a:p>
            <a:pPr algn="r">
              <a:lnSpc>
                <a:spcPct val="100000"/>
              </a:lnSpc>
            </a:pPr>
            <a:r>
              <a:rPr lang="en-US" sz="1547" spc="-4" dirty="0">
                <a:latin typeface="Courier New"/>
                <a:cs typeface="Courier New"/>
              </a:rPr>
              <a:t>   531    469 </a:t>
            </a:r>
            <a:endParaRPr sz="1547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99109" y="1768078"/>
            <a:ext cx="3670102" cy="1571625"/>
          </a:xfrm>
          <a:custGeom>
            <a:avLst/>
            <a:gdLst/>
            <a:ahLst/>
            <a:cxnLst/>
            <a:rect l="l" t="t" r="r" b="b"/>
            <a:pathLst>
              <a:path w="5219700" h="2235200">
                <a:moveTo>
                  <a:pt x="0" y="0"/>
                </a:moveTo>
                <a:lnTo>
                  <a:pt x="5219700" y="0"/>
                </a:lnTo>
                <a:lnTo>
                  <a:pt x="52197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 txBox="1"/>
          <p:nvPr/>
        </p:nvSpPr>
        <p:spPr>
          <a:xfrm>
            <a:off x="6690267" y="2224385"/>
            <a:ext cx="1706910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840" marR="3572" indent="-201357">
              <a:lnSpc>
                <a:spcPts val="1969"/>
              </a:lnSpc>
            </a:pPr>
            <a:r>
              <a:rPr sz="1687" spc="-7" dirty="0">
                <a:solidFill>
                  <a:srgbClr val="990100"/>
                </a:solidFill>
                <a:latin typeface="Gill Sans MT"/>
                <a:cs typeface="Gill Sans MT"/>
              </a:rPr>
              <a:t>Frequency </a:t>
            </a:r>
            <a:r>
              <a:rPr sz="1687" dirty="0">
                <a:solidFill>
                  <a:srgbClr val="990100"/>
                </a:solidFill>
                <a:latin typeface="Gill Sans MT"/>
                <a:cs typeface="Gill Sans MT"/>
              </a:rPr>
              <a:t>table</a:t>
            </a:r>
            <a:r>
              <a:rPr sz="1687" spc="-32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1687" spc="-7" dirty="0">
                <a:solidFill>
                  <a:srgbClr val="990100"/>
                </a:solidFill>
                <a:latin typeface="Gill Sans MT"/>
                <a:cs typeface="Gill Sans MT"/>
              </a:rPr>
              <a:t>for  </a:t>
            </a:r>
            <a:r>
              <a:rPr lang="en-US" sz="1687" spc="-7" dirty="0">
                <a:solidFill>
                  <a:srgbClr val="990100"/>
                </a:solidFill>
                <a:latin typeface="Gill Sans MT"/>
                <a:cs typeface="Gill Sans MT"/>
              </a:rPr>
              <a:t>gender</a:t>
            </a:r>
            <a:endParaRPr sz="1687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D9487-092E-DB41-BB6F-B903FB1B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14301E4A-B6C5-5B4F-82D0-D680441E8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8723" y="330399"/>
            <a:ext cx="6974620" cy="5078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1855523" algn="l"/>
                <a:tab pos="2844897" algn="l"/>
              </a:tabLst>
            </a:pPr>
            <a:r>
              <a:rPr sz="3300" spc="-46" dirty="0">
                <a:solidFill>
                  <a:srgbClr val="990100"/>
                </a:solidFill>
                <a:latin typeface="Gill Sans MT" panose="020B0502020104020203" pitchFamily="34" charset="77"/>
              </a:rPr>
              <a:t>Tabulating</a:t>
            </a:r>
            <a:r>
              <a:rPr lang="en-US" sz="3300" spc="-46" dirty="0">
                <a:solidFill>
                  <a:srgbClr val="990100"/>
                </a:solidFill>
                <a:latin typeface="Gill Sans MT" panose="020B0502020104020203" pitchFamily="34" charset="77"/>
              </a:rPr>
              <a:t> </a:t>
            </a:r>
            <a:r>
              <a:rPr sz="3300" spc="-4" dirty="0">
                <a:solidFill>
                  <a:srgbClr val="990100"/>
                </a:solidFill>
                <a:latin typeface="Gill Sans MT" panose="020B0502020104020203" pitchFamily="34" charset="77"/>
              </a:rPr>
              <a:t>using</a:t>
            </a:r>
            <a:r>
              <a:rPr lang="en-US" sz="3300" spc="-4" dirty="0">
                <a:solidFill>
                  <a:srgbClr val="990100"/>
                </a:solidFill>
                <a:latin typeface="Gill Sans MT" panose="020B0502020104020203" pitchFamily="34" charset="77"/>
              </a:rPr>
              <a:t> </a:t>
            </a:r>
            <a:r>
              <a:rPr sz="3300" spc="-4" dirty="0">
                <a:solidFill>
                  <a:srgbClr val="0061FF"/>
                </a:solidFill>
                <a:latin typeface="Gill Sans MT" panose="020B0502020104020203" pitchFamily="34" charset="77"/>
              </a:rPr>
              <a:t>table()</a:t>
            </a:r>
          </a:p>
        </p:txBody>
      </p:sp>
    </p:spTree>
    <p:extLst>
      <p:ext uri="{BB962C8B-B14F-4D97-AF65-F5344CB8AC3E}">
        <p14:creationId xmlns:p14="http://schemas.microsoft.com/office/powerpoint/2010/main" val="484144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47652" y="1991321"/>
            <a:ext cx="2947690" cy="23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35735" algn="l"/>
              </a:tabLst>
            </a:pPr>
            <a:r>
              <a:rPr sz="1547" dirty="0">
                <a:latin typeface="Courier New"/>
                <a:cs typeface="Courier New"/>
              </a:rPr>
              <a:t>&gt;	</a:t>
            </a:r>
            <a:r>
              <a:rPr sz="1547" spc="-4" dirty="0">
                <a:solidFill>
                  <a:srgbClr val="0061FF"/>
                </a:solidFill>
                <a:latin typeface="Courier New"/>
                <a:cs typeface="Courier New"/>
              </a:rPr>
              <a:t>table( </a:t>
            </a:r>
            <a:r>
              <a:rPr lang="en-US" sz="1547" spc="-4" dirty="0" err="1">
                <a:solidFill>
                  <a:srgbClr val="0061FF"/>
                </a:solidFill>
                <a:latin typeface="Courier New"/>
                <a:cs typeface="Courier New"/>
              </a:rPr>
              <a:t>data</a:t>
            </a:r>
            <a:r>
              <a:rPr sz="1547" spc="-4" dirty="0" err="1">
                <a:solidFill>
                  <a:srgbClr val="0061FF"/>
                </a:solidFill>
                <a:latin typeface="Courier New"/>
                <a:cs typeface="Courier New"/>
              </a:rPr>
              <a:t>$</a:t>
            </a:r>
            <a:r>
              <a:rPr lang="en-US" sz="1547" spc="-4" dirty="0" err="1">
                <a:solidFill>
                  <a:srgbClr val="0061FF"/>
                </a:solidFill>
                <a:latin typeface="Courier New"/>
                <a:cs typeface="Courier New"/>
              </a:rPr>
              <a:t>gender</a:t>
            </a:r>
            <a:r>
              <a:rPr sz="1547" spc="-60" dirty="0">
                <a:solidFill>
                  <a:srgbClr val="0061FF"/>
                </a:solidFill>
                <a:latin typeface="Courier New"/>
                <a:cs typeface="Courier New"/>
              </a:rPr>
              <a:t> </a:t>
            </a:r>
            <a:r>
              <a:rPr sz="1547" dirty="0">
                <a:solidFill>
                  <a:srgbClr val="0061FF"/>
                </a:solidFill>
                <a:latin typeface="Courier New"/>
                <a:cs typeface="Courier New"/>
              </a:rPr>
              <a:t>)</a:t>
            </a:r>
            <a:endParaRPr sz="1547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7651" y="2500313"/>
            <a:ext cx="1945119" cy="48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547" spc="-4" dirty="0">
                <a:latin typeface="Courier New"/>
                <a:cs typeface="Courier New"/>
              </a:rPr>
              <a:t>Female   Male </a:t>
            </a:r>
          </a:p>
          <a:p>
            <a:pPr algn="r">
              <a:lnSpc>
                <a:spcPct val="100000"/>
              </a:lnSpc>
            </a:pPr>
            <a:r>
              <a:rPr lang="en-US" sz="1547" spc="-4" dirty="0">
                <a:latin typeface="Courier New"/>
                <a:cs typeface="Courier New"/>
              </a:rPr>
              <a:t>   531    469 </a:t>
            </a:r>
            <a:endParaRPr sz="1547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99109" y="1768078"/>
            <a:ext cx="3670102" cy="1571625"/>
          </a:xfrm>
          <a:custGeom>
            <a:avLst/>
            <a:gdLst/>
            <a:ahLst/>
            <a:cxnLst/>
            <a:rect l="l" t="t" r="r" b="b"/>
            <a:pathLst>
              <a:path w="5219700" h="2235200">
                <a:moveTo>
                  <a:pt x="0" y="0"/>
                </a:moveTo>
                <a:lnTo>
                  <a:pt x="5219700" y="0"/>
                </a:lnTo>
                <a:lnTo>
                  <a:pt x="52197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 txBox="1"/>
          <p:nvPr/>
        </p:nvSpPr>
        <p:spPr>
          <a:xfrm>
            <a:off x="8324987" y="2185347"/>
            <a:ext cx="1706910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840" marR="3572" indent="-201357">
              <a:lnSpc>
                <a:spcPts val="1969"/>
              </a:lnSpc>
            </a:pPr>
            <a:r>
              <a:rPr sz="1687" spc="-7" dirty="0">
                <a:solidFill>
                  <a:srgbClr val="990100"/>
                </a:solidFill>
                <a:latin typeface="Gill Sans MT"/>
                <a:cs typeface="Gill Sans MT"/>
              </a:rPr>
              <a:t>Frequency </a:t>
            </a:r>
            <a:r>
              <a:rPr sz="1687" dirty="0">
                <a:solidFill>
                  <a:srgbClr val="990100"/>
                </a:solidFill>
                <a:latin typeface="Gill Sans MT"/>
                <a:cs typeface="Gill Sans MT"/>
              </a:rPr>
              <a:t>table</a:t>
            </a:r>
            <a:r>
              <a:rPr sz="1687" spc="-32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1687" spc="-7" dirty="0">
                <a:solidFill>
                  <a:srgbClr val="990100"/>
                </a:solidFill>
                <a:latin typeface="Gill Sans MT"/>
                <a:cs typeface="Gill Sans MT"/>
              </a:rPr>
              <a:t>for  </a:t>
            </a:r>
            <a:r>
              <a:rPr lang="en-US" sz="1687" dirty="0">
                <a:solidFill>
                  <a:srgbClr val="990100"/>
                </a:solidFill>
                <a:latin typeface="Gill Sans MT"/>
                <a:cs typeface="Gill Sans MT"/>
              </a:rPr>
              <a:t>gender</a:t>
            </a:r>
            <a:endParaRPr sz="1687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D9487-092E-DB41-BB6F-B903FB1B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14301E4A-B6C5-5B4F-82D0-D680441E8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6709" y="330399"/>
            <a:ext cx="9558068" cy="5078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1855523" algn="l"/>
                <a:tab pos="2844897" algn="l"/>
              </a:tabLst>
            </a:pPr>
            <a:r>
              <a:rPr lang="en-US" sz="3300" spc="-46" dirty="0">
                <a:solidFill>
                  <a:srgbClr val="990100"/>
                </a:solidFill>
                <a:latin typeface="Gill Sans MT" panose="020B0502020104020203" pitchFamily="34" charset="77"/>
              </a:rPr>
              <a:t>Proportions instead of frequencies </a:t>
            </a:r>
            <a:r>
              <a:rPr sz="3300" spc="-4" dirty="0">
                <a:solidFill>
                  <a:srgbClr val="990100"/>
                </a:solidFill>
                <a:latin typeface="Gill Sans MT" panose="020B0502020104020203" pitchFamily="34" charset="77"/>
              </a:rPr>
              <a:t>using</a:t>
            </a:r>
            <a:r>
              <a:rPr lang="en-US" sz="3300" spc="-4" dirty="0">
                <a:solidFill>
                  <a:srgbClr val="990100"/>
                </a:solidFill>
                <a:latin typeface="Gill Sans MT" panose="020B0502020104020203" pitchFamily="34" charset="77"/>
              </a:rPr>
              <a:t> </a:t>
            </a:r>
            <a:r>
              <a:rPr lang="en-US" sz="3300" spc="-4" dirty="0" err="1">
                <a:solidFill>
                  <a:srgbClr val="0061FF"/>
                </a:solidFill>
                <a:latin typeface="Gill Sans MT" panose="020B0502020104020203" pitchFamily="34" charset="77"/>
              </a:rPr>
              <a:t>prop.t</a:t>
            </a:r>
            <a:r>
              <a:rPr sz="3300" spc="-4" dirty="0" err="1">
                <a:solidFill>
                  <a:srgbClr val="0061FF"/>
                </a:solidFill>
                <a:latin typeface="Gill Sans MT" panose="020B0502020104020203" pitchFamily="34" charset="77"/>
              </a:rPr>
              <a:t>able</a:t>
            </a:r>
            <a:r>
              <a:rPr sz="3300" spc="-4" dirty="0">
                <a:solidFill>
                  <a:srgbClr val="0061FF"/>
                </a:solidFill>
                <a:latin typeface="Gill Sans MT" panose="020B0502020104020203" pitchFamily="34" charset="77"/>
              </a:rPr>
              <a:t>()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763C94B-DEFD-EF49-9DF1-491B09A23802}"/>
              </a:ext>
            </a:extLst>
          </p:cNvPr>
          <p:cNvSpPr txBox="1"/>
          <p:nvPr/>
        </p:nvSpPr>
        <p:spPr>
          <a:xfrm>
            <a:off x="2774441" y="4399472"/>
            <a:ext cx="3954164" cy="23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35735" algn="l"/>
              </a:tabLst>
            </a:pPr>
            <a:r>
              <a:rPr sz="1547" dirty="0">
                <a:latin typeface="Courier New"/>
                <a:cs typeface="Courier New"/>
              </a:rPr>
              <a:t>&gt;	</a:t>
            </a:r>
            <a:r>
              <a:rPr lang="en-US" sz="1547" spc="-4" dirty="0" err="1">
                <a:solidFill>
                  <a:srgbClr val="0061FF"/>
                </a:solidFill>
                <a:latin typeface="Courier New"/>
                <a:cs typeface="Courier New"/>
              </a:rPr>
              <a:t>prop.table</a:t>
            </a:r>
            <a:r>
              <a:rPr lang="en-US" sz="1547" spc="-4" dirty="0">
                <a:solidFill>
                  <a:srgbClr val="0061FF"/>
                </a:solidFill>
                <a:latin typeface="Courier New"/>
                <a:cs typeface="Courier New"/>
              </a:rPr>
              <a:t>(t</a:t>
            </a:r>
            <a:r>
              <a:rPr sz="1547" spc="-4" dirty="0">
                <a:solidFill>
                  <a:srgbClr val="0061FF"/>
                </a:solidFill>
                <a:latin typeface="Courier New"/>
                <a:cs typeface="Courier New"/>
              </a:rPr>
              <a:t>able(</a:t>
            </a:r>
            <a:r>
              <a:rPr lang="en-US" sz="1547" spc="-4" dirty="0" err="1">
                <a:solidFill>
                  <a:srgbClr val="0061FF"/>
                </a:solidFill>
                <a:latin typeface="Courier New"/>
                <a:cs typeface="Courier New"/>
              </a:rPr>
              <a:t>data</a:t>
            </a:r>
            <a:r>
              <a:rPr sz="1547" spc="-4" dirty="0" err="1">
                <a:solidFill>
                  <a:srgbClr val="0061FF"/>
                </a:solidFill>
                <a:latin typeface="Courier New"/>
                <a:cs typeface="Courier New"/>
              </a:rPr>
              <a:t>$</a:t>
            </a:r>
            <a:r>
              <a:rPr lang="en-US" sz="1547" spc="-4" dirty="0" err="1">
                <a:solidFill>
                  <a:srgbClr val="0061FF"/>
                </a:solidFill>
                <a:latin typeface="Courier New"/>
                <a:cs typeface="Courier New"/>
              </a:rPr>
              <a:t>gender</a:t>
            </a:r>
            <a:r>
              <a:rPr sz="1547" dirty="0">
                <a:solidFill>
                  <a:srgbClr val="0061FF"/>
                </a:solidFill>
                <a:latin typeface="Courier New"/>
                <a:cs typeface="Courier New"/>
              </a:rPr>
              <a:t>)</a:t>
            </a:r>
            <a:r>
              <a:rPr lang="en-US" sz="1547" dirty="0">
                <a:solidFill>
                  <a:srgbClr val="0061FF"/>
                </a:solidFill>
                <a:latin typeface="Courier New"/>
                <a:cs typeface="Courier New"/>
              </a:rPr>
              <a:t>)</a:t>
            </a:r>
            <a:endParaRPr sz="1547" dirty="0">
              <a:latin typeface="Courier New"/>
              <a:cs typeface="Courier New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5898CB7-6F45-D548-8CBC-0B7C9734CD4B}"/>
              </a:ext>
            </a:extLst>
          </p:cNvPr>
          <p:cNvSpPr txBox="1"/>
          <p:nvPr/>
        </p:nvSpPr>
        <p:spPr>
          <a:xfrm>
            <a:off x="2774440" y="4875557"/>
            <a:ext cx="2194375" cy="47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547" spc="-4" dirty="0">
                <a:latin typeface="Courier New"/>
                <a:cs typeface="Courier New"/>
              </a:rPr>
              <a:t>Female   Male </a:t>
            </a:r>
          </a:p>
          <a:p>
            <a:pPr algn="r">
              <a:lnSpc>
                <a:spcPct val="100000"/>
              </a:lnSpc>
            </a:pPr>
            <a:r>
              <a:rPr lang="en-US" sz="1547" spc="-4" dirty="0">
                <a:latin typeface="Courier New"/>
                <a:cs typeface="Courier New"/>
              </a:rPr>
              <a:t>   0.531    0.469 </a:t>
            </a:r>
            <a:endParaRPr sz="1547" dirty="0">
              <a:latin typeface="Courier New"/>
              <a:cs typeface="Courier New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152072EB-6F34-0746-9815-24FBFB747B11}"/>
              </a:ext>
            </a:extLst>
          </p:cNvPr>
          <p:cNvSpPr/>
          <p:nvPr/>
        </p:nvSpPr>
        <p:spPr>
          <a:xfrm>
            <a:off x="2425898" y="4143322"/>
            <a:ext cx="4440728" cy="1571625"/>
          </a:xfrm>
          <a:custGeom>
            <a:avLst/>
            <a:gdLst/>
            <a:ahLst/>
            <a:cxnLst/>
            <a:rect l="l" t="t" r="r" b="b"/>
            <a:pathLst>
              <a:path w="5219700" h="2235200">
                <a:moveTo>
                  <a:pt x="0" y="0"/>
                </a:moveTo>
                <a:lnTo>
                  <a:pt x="5219700" y="0"/>
                </a:lnTo>
                <a:lnTo>
                  <a:pt x="52197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8A70C5E8-2738-2444-BB5E-BA358A3D6325}"/>
              </a:ext>
            </a:extLst>
          </p:cNvPr>
          <p:cNvSpPr txBox="1"/>
          <p:nvPr/>
        </p:nvSpPr>
        <p:spPr>
          <a:xfrm>
            <a:off x="8324987" y="4518511"/>
            <a:ext cx="2009458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840" marR="3572" indent="-201357">
              <a:lnSpc>
                <a:spcPts val="1969"/>
              </a:lnSpc>
            </a:pPr>
            <a:r>
              <a:rPr lang="en-US" sz="1687" spc="-7" dirty="0">
                <a:solidFill>
                  <a:srgbClr val="990100"/>
                </a:solidFill>
                <a:latin typeface="Gill Sans MT"/>
                <a:cs typeface="Gill Sans MT"/>
              </a:rPr>
              <a:t>Proportion</a:t>
            </a:r>
            <a:r>
              <a:rPr sz="1687" spc="-7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1687" dirty="0">
                <a:solidFill>
                  <a:srgbClr val="990100"/>
                </a:solidFill>
                <a:latin typeface="Gill Sans MT"/>
                <a:cs typeface="Gill Sans MT"/>
              </a:rPr>
              <a:t>table</a:t>
            </a:r>
            <a:r>
              <a:rPr sz="1687" spc="-32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1687" spc="-7" dirty="0">
                <a:solidFill>
                  <a:srgbClr val="990100"/>
                </a:solidFill>
                <a:latin typeface="Gill Sans MT"/>
                <a:cs typeface="Gill Sans MT"/>
              </a:rPr>
              <a:t>for  </a:t>
            </a:r>
            <a:r>
              <a:rPr lang="en-US" sz="1687" dirty="0">
                <a:solidFill>
                  <a:srgbClr val="990100"/>
                </a:solidFill>
                <a:latin typeface="Gill Sans MT"/>
                <a:cs typeface="Gill Sans MT"/>
              </a:rPr>
              <a:t>gender</a:t>
            </a:r>
            <a:endParaRPr sz="1687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09306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723" y="330399"/>
            <a:ext cx="6974620" cy="5078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1855523" algn="l"/>
                <a:tab pos="2844897" algn="l"/>
              </a:tabLst>
            </a:pPr>
            <a:r>
              <a:rPr sz="3300" spc="-46" dirty="0">
                <a:solidFill>
                  <a:srgbClr val="990100"/>
                </a:solidFill>
                <a:latin typeface="Gill Sans MT" panose="020B0502020104020203" pitchFamily="34" charset="77"/>
              </a:rPr>
              <a:t>Tabulating</a:t>
            </a:r>
            <a:r>
              <a:rPr lang="en-US" sz="3300" spc="-46" dirty="0">
                <a:solidFill>
                  <a:srgbClr val="990100"/>
                </a:solidFill>
                <a:latin typeface="Gill Sans MT" panose="020B0502020104020203" pitchFamily="34" charset="77"/>
              </a:rPr>
              <a:t> two variables </a:t>
            </a:r>
            <a:r>
              <a:rPr sz="3300" spc="-4" dirty="0">
                <a:solidFill>
                  <a:srgbClr val="990100"/>
                </a:solidFill>
                <a:latin typeface="Gill Sans MT" panose="020B0502020104020203" pitchFamily="34" charset="77"/>
              </a:rPr>
              <a:t>using</a:t>
            </a:r>
            <a:r>
              <a:rPr lang="en-US" sz="3300" spc="-4" dirty="0">
                <a:solidFill>
                  <a:srgbClr val="990100"/>
                </a:solidFill>
                <a:latin typeface="Gill Sans MT" panose="020B0502020104020203" pitchFamily="34" charset="77"/>
              </a:rPr>
              <a:t> </a:t>
            </a:r>
            <a:r>
              <a:rPr sz="3300" spc="-4" dirty="0">
                <a:solidFill>
                  <a:srgbClr val="0061FF"/>
                </a:solidFill>
                <a:latin typeface="Gill Sans MT" panose="020B0502020104020203" pitchFamily="34" charset="77"/>
              </a:rPr>
              <a:t>table()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76414" y="1938922"/>
            <a:ext cx="6267254" cy="23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244665" algn="l"/>
              </a:tabLst>
            </a:pPr>
            <a:r>
              <a:rPr sz="1547" dirty="0">
                <a:latin typeface="Courier New"/>
                <a:cs typeface="Courier New"/>
              </a:rPr>
              <a:t>&gt;	</a:t>
            </a:r>
            <a:r>
              <a:rPr lang="en-US" sz="1547" spc="-4" dirty="0">
                <a:solidFill>
                  <a:srgbClr val="0061FF"/>
                </a:solidFill>
                <a:latin typeface="Courier New"/>
                <a:cs typeface="Courier New"/>
              </a:rPr>
              <a:t>table(</a:t>
            </a:r>
            <a:r>
              <a:rPr lang="en-US" sz="1547" spc="-4" dirty="0" err="1">
                <a:solidFill>
                  <a:srgbClr val="0061FF"/>
                </a:solidFill>
                <a:latin typeface="Courier New"/>
                <a:cs typeface="Courier New"/>
              </a:rPr>
              <a:t>data$Gender,data$HighCholesterol</a:t>
            </a:r>
            <a:r>
              <a:rPr lang="en-US" sz="1547" spc="-4" dirty="0">
                <a:solidFill>
                  <a:srgbClr val="0061FF"/>
                </a:solidFill>
                <a:latin typeface="Courier New"/>
                <a:cs typeface="Courier New"/>
              </a:rPr>
              <a:t>)</a:t>
            </a:r>
            <a:endParaRPr lang="en-US" sz="1547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83282" y="2057961"/>
            <a:ext cx="1845320" cy="1025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algn="ctr">
              <a:lnSpc>
                <a:spcPts val="1969"/>
              </a:lnSpc>
            </a:pPr>
            <a:r>
              <a:rPr sz="1687" spc="-77" dirty="0">
                <a:solidFill>
                  <a:srgbClr val="990100"/>
                </a:solidFill>
                <a:latin typeface="Gill Sans MT"/>
                <a:cs typeface="Gill Sans MT"/>
              </a:rPr>
              <a:t>We </a:t>
            </a:r>
            <a:r>
              <a:rPr sz="1687" dirty="0">
                <a:solidFill>
                  <a:srgbClr val="990100"/>
                </a:solidFill>
                <a:latin typeface="Gill Sans MT"/>
                <a:cs typeface="Gill Sans MT"/>
              </a:rPr>
              <a:t>can get a </a:t>
            </a:r>
            <a:r>
              <a:rPr sz="1687" spc="-11" dirty="0">
                <a:solidFill>
                  <a:srgbClr val="990100"/>
                </a:solidFill>
                <a:latin typeface="Gill Sans MT"/>
                <a:cs typeface="Gill Sans MT"/>
              </a:rPr>
              <a:t>cross  </a:t>
            </a:r>
            <a:r>
              <a:rPr sz="1687" dirty="0">
                <a:solidFill>
                  <a:srgbClr val="990100"/>
                </a:solidFill>
                <a:latin typeface="Gill Sans MT"/>
                <a:cs typeface="Gill Sans MT"/>
              </a:rPr>
              <a:t>tabulation </a:t>
            </a:r>
            <a:r>
              <a:rPr sz="1687" spc="-4" dirty="0">
                <a:solidFill>
                  <a:srgbClr val="990100"/>
                </a:solidFill>
                <a:latin typeface="Gill Sans MT"/>
                <a:cs typeface="Gill Sans MT"/>
              </a:rPr>
              <a:t>simply </a:t>
            </a:r>
            <a:r>
              <a:rPr sz="1687" spc="-11" dirty="0">
                <a:solidFill>
                  <a:srgbClr val="990100"/>
                </a:solidFill>
                <a:latin typeface="Gill Sans MT"/>
                <a:cs typeface="Gill Sans MT"/>
              </a:rPr>
              <a:t>by  </a:t>
            </a:r>
            <a:r>
              <a:rPr sz="1687" dirty="0">
                <a:solidFill>
                  <a:srgbClr val="990100"/>
                </a:solidFill>
                <a:latin typeface="Gill Sans MT"/>
                <a:cs typeface="Gill Sans MT"/>
              </a:rPr>
              <a:t>listing</a:t>
            </a:r>
            <a:r>
              <a:rPr sz="1687" spc="-32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1687" spc="-11" dirty="0">
                <a:solidFill>
                  <a:srgbClr val="990100"/>
                </a:solidFill>
                <a:latin typeface="Gill Sans MT"/>
                <a:cs typeface="Gill Sans MT"/>
              </a:rPr>
              <a:t>more</a:t>
            </a:r>
            <a:r>
              <a:rPr sz="1687" spc="-32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1687" dirty="0">
                <a:solidFill>
                  <a:srgbClr val="990100"/>
                </a:solidFill>
                <a:latin typeface="Gill Sans MT"/>
                <a:cs typeface="Gill Sans MT"/>
              </a:rPr>
              <a:t>variables  in the</a:t>
            </a:r>
            <a:r>
              <a:rPr sz="1687" spc="-70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1687" dirty="0">
                <a:solidFill>
                  <a:srgbClr val="990100"/>
                </a:solidFill>
                <a:latin typeface="Gill Sans MT"/>
                <a:cs typeface="Gill Sans MT"/>
              </a:rPr>
              <a:t>input</a:t>
            </a:r>
          </a:p>
        </p:txBody>
      </p:sp>
      <p:sp>
        <p:nvSpPr>
          <p:cNvPr id="10" name="object 10"/>
          <p:cNvSpPr/>
          <p:nvPr/>
        </p:nvSpPr>
        <p:spPr>
          <a:xfrm>
            <a:off x="2036800" y="1679961"/>
            <a:ext cx="6606868" cy="2009180"/>
          </a:xfrm>
          <a:custGeom>
            <a:avLst/>
            <a:gdLst/>
            <a:ahLst/>
            <a:cxnLst/>
            <a:rect l="l" t="t" r="r" b="b"/>
            <a:pathLst>
              <a:path w="7289800" h="2857500">
                <a:moveTo>
                  <a:pt x="0" y="0"/>
                </a:moveTo>
                <a:lnTo>
                  <a:pt x="7289800" y="0"/>
                </a:lnTo>
                <a:lnTo>
                  <a:pt x="72898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9DB425-32BF-ED4A-9877-74137300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D2BE13-3BBE-D947-BCE1-8BC11402FDA1}"/>
              </a:ext>
            </a:extLst>
          </p:cNvPr>
          <p:cNvSpPr/>
          <p:nvPr/>
        </p:nvSpPr>
        <p:spPr>
          <a:xfrm>
            <a:off x="2547668" y="24325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	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Female 405 126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Male   366 103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306FCFC0-ED99-4B47-93D5-5801B36817D6}"/>
              </a:ext>
            </a:extLst>
          </p:cNvPr>
          <p:cNvSpPr txBox="1"/>
          <p:nvPr/>
        </p:nvSpPr>
        <p:spPr>
          <a:xfrm>
            <a:off x="1460436" y="4312899"/>
            <a:ext cx="718323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1969"/>
              </a:lnSpc>
            </a:pPr>
            <a:r>
              <a:rPr lang="en-US" sz="2000" spc="-77" dirty="0">
                <a:solidFill>
                  <a:srgbClr val="990100"/>
                </a:solidFill>
                <a:latin typeface="Gill Sans MT"/>
                <a:cs typeface="Gill Sans MT"/>
              </a:rPr>
              <a:t>Note: for some categorical variables, we have 1s and 0s as the data instead</a:t>
            </a:r>
            <a:endParaRPr sz="2000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21C6D78E-230A-F749-B0E9-95880A980BF6}"/>
              </a:ext>
            </a:extLst>
          </p:cNvPr>
          <p:cNvSpPr txBox="1"/>
          <p:nvPr/>
        </p:nvSpPr>
        <p:spPr>
          <a:xfrm>
            <a:off x="2376414" y="4949676"/>
            <a:ext cx="845218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algn="ctr">
              <a:lnSpc>
                <a:spcPts val="1969"/>
              </a:lnSpc>
            </a:pPr>
            <a:r>
              <a:rPr lang="en-US" sz="2000" spc="-77" dirty="0">
                <a:solidFill>
                  <a:srgbClr val="990100"/>
                </a:solidFill>
                <a:latin typeface="Gill Sans MT"/>
                <a:cs typeface="Gill Sans MT"/>
              </a:rPr>
              <a:t>So for this “High Cholesterol” variable, 1 means YES or TRUE , 0 = NO or FALSE</a:t>
            </a:r>
            <a:endParaRPr sz="2000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895550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467CA431-8729-214E-A71D-9493D8F29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15" y="502954"/>
            <a:ext cx="9470644" cy="41782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41585" y="5722046"/>
            <a:ext cx="3901752" cy="522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algn="ctr">
              <a:lnSpc>
                <a:spcPts val="1969"/>
              </a:lnSpc>
            </a:pPr>
            <a:r>
              <a:rPr sz="2400" spc="-4" dirty="0">
                <a:solidFill>
                  <a:srgbClr val="990100"/>
                </a:solidFill>
                <a:latin typeface="Gill Sans MT"/>
                <a:cs typeface="Gill Sans MT"/>
              </a:rPr>
              <a:t>Adding </a:t>
            </a:r>
            <a:r>
              <a:rPr sz="2400" dirty="0">
                <a:solidFill>
                  <a:srgbClr val="990100"/>
                </a:solidFill>
                <a:latin typeface="Gill Sans MT"/>
                <a:cs typeface="Gill Sans MT"/>
              </a:rPr>
              <a:t>a</a:t>
            </a:r>
            <a:r>
              <a:rPr sz="2400" spc="-39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2400" spc="-7" dirty="0">
                <a:solidFill>
                  <a:srgbClr val="990100"/>
                </a:solidFill>
                <a:latin typeface="Gill Sans MT"/>
                <a:cs typeface="Gill Sans MT"/>
              </a:rPr>
              <a:t>third</a:t>
            </a:r>
            <a:r>
              <a:rPr sz="2400" spc="-21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990100"/>
                </a:solidFill>
                <a:latin typeface="Gill Sans MT"/>
                <a:cs typeface="Gill Sans MT"/>
              </a:rPr>
              <a:t>variable  </a:t>
            </a:r>
            <a:r>
              <a:rPr sz="2400" spc="-7" dirty="0">
                <a:solidFill>
                  <a:srgbClr val="990100"/>
                </a:solidFill>
                <a:latin typeface="Gill Sans MT"/>
                <a:cs typeface="Gill Sans MT"/>
              </a:rPr>
              <a:t>gives </a:t>
            </a:r>
            <a:r>
              <a:rPr sz="2400" dirty="0">
                <a:solidFill>
                  <a:srgbClr val="990100"/>
                </a:solidFill>
                <a:latin typeface="Gill Sans MT"/>
                <a:cs typeface="Gill Sans MT"/>
              </a:rPr>
              <a:t>a </a:t>
            </a:r>
            <a:r>
              <a:rPr sz="2400" spc="-7" dirty="0">
                <a:solidFill>
                  <a:srgbClr val="990100"/>
                </a:solidFill>
                <a:latin typeface="Gill Sans MT"/>
                <a:cs typeface="Gill Sans MT"/>
              </a:rPr>
              <a:t>three </a:t>
            </a:r>
            <a:r>
              <a:rPr sz="2400" spc="-25" dirty="0">
                <a:solidFill>
                  <a:srgbClr val="990100"/>
                </a:solidFill>
                <a:latin typeface="Gill Sans MT"/>
                <a:cs typeface="Gill Sans MT"/>
              </a:rPr>
              <a:t>way  </a:t>
            </a:r>
            <a:r>
              <a:rPr sz="2400" spc="-4" dirty="0">
                <a:solidFill>
                  <a:srgbClr val="990100"/>
                </a:solidFill>
                <a:latin typeface="Gill Sans MT"/>
                <a:cs typeface="Gill Sans MT"/>
              </a:rPr>
              <a:t>cross-tabulation</a:t>
            </a:r>
            <a:endParaRPr sz="2400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8D6BD1-81C8-5B4A-A390-C0A296E0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832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467CA431-8729-214E-A71D-9493D8F29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15" y="502954"/>
            <a:ext cx="9470644" cy="41782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41585" y="5722046"/>
            <a:ext cx="3901752" cy="522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algn="ctr">
              <a:lnSpc>
                <a:spcPts val="1969"/>
              </a:lnSpc>
            </a:pPr>
            <a:r>
              <a:rPr sz="2400" spc="-4" dirty="0">
                <a:solidFill>
                  <a:srgbClr val="990100"/>
                </a:solidFill>
                <a:latin typeface="Gill Sans MT"/>
                <a:cs typeface="Gill Sans MT"/>
              </a:rPr>
              <a:t>Adding </a:t>
            </a:r>
            <a:r>
              <a:rPr sz="2400" dirty="0">
                <a:solidFill>
                  <a:srgbClr val="990100"/>
                </a:solidFill>
                <a:latin typeface="Gill Sans MT"/>
                <a:cs typeface="Gill Sans MT"/>
              </a:rPr>
              <a:t>a</a:t>
            </a:r>
            <a:r>
              <a:rPr sz="2400" spc="-39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2400" spc="-7" dirty="0">
                <a:solidFill>
                  <a:srgbClr val="990100"/>
                </a:solidFill>
                <a:latin typeface="Gill Sans MT"/>
                <a:cs typeface="Gill Sans MT"/>
              </a:rPr>
              <a:t>third</a:t>
            </a:r>
            <a:r>
              <a:rPr sz="2400" spc="-21" dirty="0">
                <a:solidFill>
                  <a:srgbClr val="99010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990100"/>
                </a:solidFill>
                <a:latin typeface="Gill Sans MT"/>
                <a:cs typeface="Gill Sans MT"/>
              </a:rPr>
              <a:t>variable  </a:t>
            </a:r>
            <a:r>
              <a:rPr sz="2400" spc="-7" dirty="0">
                <a:solidFill>
                  <a:srgbClr val="990100"/>
                </a:solidFill>
                <a:latin typeface="Gill Sans MT"/>
                <a:cs typeface="Gill Sans MT"/>
              </a:rPr>
              <a:t>gives </a:t>
            </a:r>
            <a:r>
              <a:rPr sz="2400" dirty="0">
                <a:solidFill>
                  <a:srgbClr val="990100"/>
                </a:solidFill>
                <a:latin typeface="Gill Sans MT"/>
                <a:cs typeface="Gill Sans MT"/>
              </a:rPr>
              <a:t>a </a:t>
            </a:r>
            <a:r>
              <a:rPr sz="2400" spc="-7" dirty="0">
                <a:solidFill>
                  <a:srgbClr val="990100"/>
                </a:solidFill>
                <a:latin typeface="Gill Sans MT"/>
                <a:cs typeface="Gill Sans MT"/>
              </a:rPr>
              <a:t>three </a:t>
            </a:r>
            <a:r>
              <a:rPr sz="2400" spc="-25" dirty="0">
                <a:solidFill>
                  <a:srgbClr val="990100"/>
                </a:solidFill>
                <a:latin typeface="Gill Sans MT"/>
                <a:cs typeface="Gill Sans MT"/>
              </a:rPr>
              <a:t>way  </a:t>
            </a:r>
            <a:r>
              <a:rPr sz="2400" spc="-4" dirty="0">
                <a:solidFill>
                  <a:srgbClr val="990100"/>
                </a:solidFill>
                <a:latin typeface="Gill Sans MT"/>
                <a:cs typeface="Gill Sans MT"/>
              </a:rPr>
              <a:t>cross-tabulation</a:t>
            </a:r>
            <a:endParaRPr sz="2400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8D6BD1-81C8-5B4A-A390-C0A296E0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5" name="object 8">
            <a:extLst>
              <a:ext uri="{FF2B5EF4-FFF2-40B4-BE49-F238E27FC236}">
                <a16:creationId xmlns:a16="http://schemas.microsoft.com/office/drawing/2014/main" id="{21B43A9B-F62E-0B47-A28B-27353D3EEAAF}"/>
              </a:ext>
            </a:extLst>
          </p:cNvPr>
          <p:cNvSpPr txBox="1"/>
          <p:nvPr/>
        </p:nvSpPr>
        <p:spPr>
          <a:xfrm>
            <a:off x="4569334" y="2267526"/>
            <a:ext cx="5886503" cy="2061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1969"/>
              </a:lnSpc>
            </a:pPr>
            <a:r>
              <a:rPr lang="en-US" sz="2400" spc="-4" dirty="0">
                <a:solidFill>
                  <a:srgbClr val="990100"/>
                </a:solidFill>
                <a:latin typeface="Gill Sans MT"/>
                <a:cs typeface="Gill Sans MT"/>
              </a:rPr>
              <a:t>Note: might want to add labels to tables to specify what you are looking at, especially if you are considering two variables with 0/1 values</a:t>
            </a:r>
          </a:p>
          <a:p>
            <a:pPr marL="8929" marR="3572" algn="ctr">
              <a:lnSpc>
                <a:spcPts val="1969"/>
              </a:lnSpc>
            </a:pPr>
            <a:endParaRPr lang="en-US" sz="2400" spc="-4" dirty="0">
              <a:solidFill>
                <a:srgbClr val="990100"/>
              </a:solidFill>
              <a:latin typeface="Gill Sans MT"/>
              <a:cs typeface="Gill Sans MT"/>
            </a:endParaRPr>
          </a:p>
          <a:p>
            <a:pPr marL="8929" marR="3572" algn="ctr">
              <a:lnSpc>
                <a:spcPts val="1969"/>
              </a:lnSpc>
            </a:pPr>
            <a:endParaRPr lang="en-US" sz="2400" spc="-4" dirty="0">
              <a:solidFill>
                <a:srgbClr val="990100"/>
              </a:solidFill>
              <a:latin typeface="Gill Sans MT"/>
              <a:cs typeface="Gill Sans MT"/>
            </a:endParaRPr>
          </a:p>
          <a:p>
            <a:pPr marL="8929" marR="3572" algn="ctr">
              <a:lnSpc>
                <a:spcPts val="1969"/>
              </a:lnSpc>
            </a:pPr>
            <a:endParaRPr lang="en-US" sz="2400" spc="-4" dirty="0">
              <a:solidFill>
                <a:srgbClr val="990100"/>
              </a:solidFill>
              <a:latin typeface="Gill Sans MT"/>
              <a:cs typeface="Gill Sans MT"/>
            </a:endParaRPr>
          </a:p>
          <a:p>
            <a:pPr marL="8929" marR="3572">
              <a:lnSpc>
                <a:spcPts val="1969"/>
              </a:lnSpc>
            </a:pPr>
            <a:r>
              <a:rPr lang="en-US" sz="2400" spc="-4" dirty="0">
                <a:solidFill>
                  <a:srgbClr val="990100"/>
                </a:solidFill>
                <a:latin typeface="Gill Sans MT"/>
                <a:cs typeface="Gill Sans MT"/>
              </a:rPr>
              <a:t>We can do this by adding a name (any name), followed by the = that is specifying the variable </a:t>
            </a:r>
            <a:endParaRPr sz="2400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DE20DD42-5572-D046-B3C7-161CA4A1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302442">
            <a:off x="4188909" y="951117"/>
            <a:ext cx="754847" cy="988412"/>
          </a:xfrm>
          <a:prstGeom prst="rect">
            <a:avLst/>
          </a:prstGeom>
        </p:spPr>
      </p:pic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30FF6478-0169-714F-9F2A-5B62474E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717088">
            <a:off x="7135163" y="922947"/>
            <a:ext cx="754847" cy="988412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5A45488C-692C-0746-88DD-34138C717C7B}"/>
              </a:ext>
            </a:extLst>
          </p:cNvPr>
          <p:cNvSpPr/>
          <p:nvPr/>
        </p:nvSpPr>
        <p:spPr>
          <a:xfrm>
            <a:off x="3646552" y="502954"/>
            <a:ext cx="1080724" cy="400844"/>
          </a:xfrm>
          <a:custGeom>
            <a:avLst/>
            <a:gdLst/>
            <a:ahLst/>
            <a:cxnLst/>
            <a:rect l="l" t="t" r="r" b="b"/>
            <a:pathLst>
              <a:path w="2971800" h="546100">
                <a:moveTo>
                  <a:pt x="0" y="0"/>
                </a:moveTo>
                <a:lnTo>
                  <a:pt x="2971800" y="0"/>
                </a:lnTo>
                <a:lnTo>
                  <a:pt x="29718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B9041309-E196-E645-8FE3-7A4B1072812A}"/>
              </a:ext>
            </a:extLst>
          </p:cNvPr>
          <p:cNvSpPr/>
          <p:nvPr/>
        </p:nvSpPr>
        <p:spPr>
          <a:xfrm>
            <a:off x="7456110" y="483457"/>
            <a:ext cx="664540" cy="400844"/>
          </a:xfrm>
          <a:custGeom>
            <a:avLst/>
            <a:gdLst/>
            <a:ahLst/>
            <a:cxnLst/>
            <a:rect l="l" t="t" r="r" b="b"/>
            <a:pathLst>
              <a:path w="2971800" h="546100">
                <a:moveTo>
                  <a:pt x="0" y="0"/>
                </a:moveTo>
                <a:lnTo>
                  <a:pt x="2971800" y="0"/>
                </a:lnTo>
                <a:lnTo>
                  <a:pt x="29718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186612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130267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990100"/>
                </a:solidFill>
              </a:rPr>
              <a:t>Writing your own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27" name="object 4">
            <a:extLst>
              <a:ext uri="{FF2B5EF4-FFF2-40B4-BE49-F238E27FC236}">
                <a16:creationId xmlns:a16="http://schemas.microsoft.com/office/drawing/2014/main" id="{06FA2B57-ECC0-A748-973C-DD70EF181610}"/>
              </a:ext>
            </a:extLst>
          </p:cNvPr>
          <p:cNvSpPr txBox="1"/>
          <p:nvPr/>
        </p:nvSpPr>
        <p:spPr>
          <a:xfrm>
            <a:off x="1151467" y="1998133"/>
            <a:ext cx="5744648" cy="1947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330387" algn="l"/>
              </a:tabLst>
            </a:pPr>
            <a:r>
              <a:rPr sz="2109" dirty="0">
                <a:latin typeface="Courier New"/>
                <a:cs typeface="Courier New"/>
              </a:rPr>
              <a:t>&gt;	</a:t>
            </a:r>
            <a:r>
              <a:rPr lang="en-US" sz="2109" spc="-4" dirty="0" err="1">
                <a:solidFill>
                  <a:srgbClr val="011F5B"/>
                </a:solidFill>
                <a:latin typeface="Courier New"/>
                <a:cs typeface="Courier New"/>
              </a:rPr>
              <a:t>myround</a:t>
            </a:r>
            <a:r>
              <a:rPr lang="en-US" sz="2109" spc="-4" dirty="0">
                <a:solidFill>
                  <a:srgbClr val="011F5B"/>
                </a:solidFill>
                <a:latin typeface="Courier New"/>
                <a:cs typeface="Courier New"/>
              </a:rPr>
              <a:t> &lt;- </a:t>
            </a:r>
            <a:r>
              <a:rPr lang="en-US" sz="2109" spc="-4" dirty="0">
                <a:solidFill>
                  <a:srgbClr val="0433FF"/>
                </a:solidFill>
                <a:latin typeface="Courier New"/>
                <a:cs typeface="Courier New"/>
              </a:rPr>
              <a:t>function(</a:t>
            </a:r>
            <a:r>
              <a:rPr lang="en-US" sz="2109" spc="-4" dirty="0" err="1">
                <a:solidFill>
                  <a:srgbClr val="011F5B"/>
                </a:solidFill>
                <a:latin typeface="Courier New"/>
                <a:cs typeface="Courier New"/>
              </a:rPr>
              <a:t>x,digits</a:t>
            </a:r>
            <a:r>
              <a:rPr lang="en-US" sz="2109" spc="-4" dirty="0">
                <a:solidFill>
                  <a:srgbClr val="011F5B"/>
                </a:solidFill>
                <a:latin typeface="Courier New"/>
                <a:cs typeface="Courier New"/>
              </a:rPr>
              <a:t>){</a:t>
            </a:r>
          </a:p>
          <a:p>
            <a:pPr marL="8929">
              <a:tabLst>
                <a:tab pos="330387" algn="l"/>
              </a:tabLst>
            </a:pPr>
            <a:r>
              <a:rPr lang="en-US" sz="2109" spc="-4" dirty="0">
                <a:solidFill>
                  <a:srgbClr val="011F5B"/>
                </a:solidFill>
                <a:latin typeface="Courier New"/>
                <a:cs typeface="Courier New"/>
              </a:rPr>
              <a:t>  answer &lt;-round(</a:t>
            </a:r>
            <a:r>
              <a:rPr lang="en-US" sz="2109" spc="-4" dirty="0" err="1">
                <a:solidFill>
                  <a:srgbClr val="011F5B"/>
                </a:solidFill>
                <a:latin typeface="Courier New"/>
                <a:cs typeface="Courier New"/>
              </a:rPr>
              <a:t>x,digits</a:t>
            </a:r>
            <a:r>
              <a:rPr lang="en-US" sz="2109" spc="-4" dirty="0">
                <a:solidFill>
                  <a:srgbClr val="011F5B"/>
                </a:solidFill>
                <a:latin typeface="Courier New"/>
                <a:cs typeface="Courier New"/>
              </a:rPr>
              <a:t>=</a:t>
            </a:r>
            <a:r>
              <a:rPr lang="en-US" sz="2109" spc="-4" dirty="0">
                <a:solidFill>
                  <a:srgbClr val="0433FF"/>
                </a:solidFill>
                <a:latin typeface="Courier New"/>
                <a:cs typeface="Courier New"/>
              </a:rPr>
              <a:t>2</a:t>
            </a:r>
            <a:r>
              <a:rPr lang="en-US" sz="2109" spc="-4" dirty="0">
                <a:solidFill>
                  <a:srgbClr val="011F5B"/>
                </a:solidFill>
                <a:latin typeface="Courier New"/>
                <a:cs typeface="Courier New"/>
              </a:rPr>
              <a:t>)</a:t>
            </a:r>
          </a:p>
          <a:p>
            <a:pPr marL="8929">
              <a:tabLst>
                <a:tab pos="330387" algn="l"/>
              </a:tabLst>
            </a:pPr>
            <a:r>
              <a:rPr lang="en-US" sz="2109" spc="-4" dirty="0">
                <a:solidFill>
                  <a:srgbClr val="0433FF"/>
                </a:solidFill>
                <a:latin typeface="Courier New"/>
                <a:cs typeface="Courier New"/>
              </a:rPr>
              <a:t>  return</a:t>
            </a:r>
            <a:r>
              <a:rPr lang="en-US" sz="2109" spc="-4" dirty="0">
                <a:solidFill>
                  <a:srgbClr val="011F5B"/>
                </a:solidFill>
                <a:latin typeface="Courier New"/>
                <a:cs typeface="Courier New"/>
              </a:rPr>
              <a:t>(answer)</a:t>
            </a:r>
          </a:p>
          <a:p>
            <a:pPr marL="8929">
              <a:tabLst>
                <a:tab pos="330387" algn="l"/>
              </a:tabLst>
            </a:pPr>
            <a:r>
              <a:rPr lang="en-US" sz="2109" spc="-4" dirty="0">
                <a:solidFill>
                  <a:srgbClr val="011F5B"/>
                </a:solidFill>
                <a:latin typeface="Courier New"/>
                <a:cs typeface="Courier New"/>
              </a:rPr>
              <a:t>	}</a:t>
            </a:r>
          </a:p>
          <a:p>
            <a:pPr marL="8929">
              <a:tabLst>
                <a:tab pos="330387" algn="l"/>
              </a:tabLst>
            </a:pPr>
            <a:endParaRPr lang="en-US" sz="2109" spc="-4" dirty="0">
              <a:solidFill>
                <a:srgbClr val="0433FF"/>
              </a:solidFill>
              <a:latin typeface="Courier New"/>
              <a:cs typeface="Courier New"/>
            </a:endParaRPr>
          </a:p>
          <a:p>
            <a:pPr marL="8929">
              <a:tabLst>
                <a:tab pos="330387" algn="l"/>
              </a:tabLst>
            </a:pPr>
            <a:r>
              <a:rPr lang="en-US" sz="2109" dirty="0">
                <a:latin typeface="Courier New"/>
                <a:cs typeface="Courier New"/>
              </a:rPr>
              <a:t>&gt;	</a:t>
            </a:r>
            <a:r>
              <a:rPr lang="en-US" sz="2109" spc="-4" dirty="0" err="1">
                <a:solidFill>
                  <a:srgbClr val="011F5B"/>
                </a:solidFill>
                <a:latin typeface="Courier New"/>
                <a:cs typeface="Courier New"/>
              </a:rPr>
              <a:t>myround</a:t>
            </a:r>
            <a:r>
              <a:rPr lang="en-US" sz="2109" spc="-4" dirty="0">
                <a:solidFill>
                  <a:srgbClr val="011F5B"/>
                </a:solidFill>
                <a:latin typeface="Courier New"/>
                <a:cs typeface="Courier New"/>
              </a:rPr>
              <a:t>(</a:t>
            </a:r>
            <a:r>
              <a:rPr lang="en-US" sz="2109" spc="-4" dirty="0">
                <a:solidFill>
                  <a:srgbClr val="0433FF"/>
                </a:solidFill>
                <a:latin typeface="Courier New"/>
                <a:cs typeface="Courier New"/>
              </a:rPr>
              <a:t>3.1415</a:t>
            </a:r>
            <a:r>
              <a:rPr lang="en-US" sz="2109" spc="-4" dirty="0">
                <a:solidFill>
                  <a:srgbClr val="011F5B"/>
                </a:solidFill>
                <a:latin typeface="Courier New"/>
                <a:cs typeface="Courier New"/>
              </a:rPr>
              <a:t>)</a:t>
            </a:r>
            <a:endParaRPr lang="en-US" sz="2109" dirty="0">
              <a:solidFill>
                <a:srgbClr val="011F5B"/>
              </a:solidFill>
              <a:latin typeface="Courier New"/>
              <a:cs typeface="Courier New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5A6C1CCE-1CFE-2F46-A83B-1EE55B934AD1}"/>
              </a:ext>
            </a:extLst>
          </p:cNvPr>
          <p:cNvSpPr txBox="1"/>
          <p:nvPr/>
        </p:nvSpPr>
        <p:spPr>
          <a:xfrm>
            <a:off x="1066802" y="4076096"/>
            <a:ext cx="1304181" cy="32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109" spc="-4" dirty="0">
                <a:latin typeface="Courier New"/>
                <a:cs typeface="Courier New"/>
              </a:rPr>
              <a:t>[1]</a:t>
            </a:r>
            <a:r>
              <a:rPr sz="2109" spc="-67" dirty="0">
                <a:latin typeface="Courier New"/>
                <a:cs typeface="Courier New"/>
              </a:rPr>
              <a:t> </a:t>
            </a:r>
            <a:r>
              <a:rPr sz="2109" dirty="0">
                <a:latin typeface="Courier New"/>
                <a:cs typeface="Courier New"/>
              </a:rPr>
              <a:t>3.14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3972B154-CF02-4E4A-9D2E-223A5DFAE27A}"/>
              </a:ext>
            </a:extLst>
          </p:cNvPr>
          <p:cNvSpPr/>
          <p:nvPr/>
        </p:nvSpPr>
        <p:spPr>
          <a:xfrm>
            <a:off x="884078" y="1734751"/>
            <a:ext cx="6752197" cy="3463781"/>
          </a:xfrm>
          <a:custGeom>
            <a:avLst/>
            <a:gdLst/>
            <a:ahLst/>
            <a:cxnLst/>
            <a:rect l="l" t="t" r="r" b="b"/>
            <a:pathLst>
              <a:path w="8826500" h="1536700">
                <a:moveTo>
                  <a:pt x="0" y="0"/>
                </a:moveTo>
                <a:lnTo>
                  <a:pt x="8826500" y="0"/>
                </a:lnTo>
                <a:lnTo>
                  <a:pt x="8826500" y="1536700"/>
                </a:lnTo>
                <a:lnTo>
                  <a:pt x="0" y="1536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AA110167-B27B-C946-A3F7-97A57B0EE85B}"/>
              </a:ext>
            </a:extLst>
          </p:cNvPr>
          <p:cNvSpPr txBox="1">
            <a:spLocks/>
          </p:cNvSpPr>
          <p:nvPr/>
        </p:nvSpPr>
        <p:spPr>
          <a:xfrm>
            <a:off x="7903664" y="2173956"/>
            <a:ext cx="3834545" cy="482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90100"/>
                </a:solidFill>
                <a:latin typeface="Franklin Gothic Book" panose="020B0503020102020204" pitchFamily="34" charset="0"/>
              </a:rPr>
              <a:t>The round() function has two arguments: </a:t>
            </a:r>
            <a:r>
              <a:rPr lang="en-US" sz="2400" dirty="0">
                <a:solidFill>
                  <a:srgbClr val="0433FF"/>
                </a:solidFill>
                <a:latin typeface="Courier New"/>
                <a:cs typeface="Courier New"/>
              </a:rPr>
              <a:t>x </a:t>
            </a:r>
            <a:r>
              <a:rPr lang="en-US" sz="2400" dirty="0">
                <a:solidFill>
                  <a:srgbClr val="990100"/>
                </a:solidFill>
                <a:latin typeface="Franklin Gothic Book" panose="020B0503020102020204" pitchFamily="34" charset="0"/>
              </a:rPr>
              <a:t>(the number we want to round) and </a:t>
            </a:r>
            <a:r>
              <a:rPr lang="en-US" sz="2400" dirty="0">
                <a:solidFill>
                  <a:srgbClr val="0433FF"/>
                </a:solidFill>
                <a:latin typeface="Courier New"/>
                <a:cs typeface="Courier New"/>
              </a:rPr>
              <a:t>digits </a:t>
            </a:r>
            <a:r>
              <a:rPr lang="en-US" sz="2400" dirty="0">
                <a:solidFill>
                  <a:srgbClr val="990100"/>
                </a:solidFill>
                <a:latin typeface="Franklin Gothic Book" panose="020B0503020102020204" pitchFamily="34" charset="0"/>
              </a:rPr>
              <a:t>(number of digits to round to)</a:t>
            </a:r>
            <a:endParaRPr lang="en-US" sz="2400" dirty="0">
              <a:solidFill>
                <a:srgbClr val="990100"/>
              </a:solidFill>
              <a:latin typeface="Franklin Gothic Book" panose="020B0503020102020204" pitchFamily="34" charset="0"/>
              <a:sym typeface="Wingdings" pitchFamily="2" charset="2"/>
            </a:endParaRPr>
          </a:p>
          <a:p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lvl="1"/>
            <a:endParaRPr lang="en-US" sz="2400" spc="-4" dirty="0">
              <a:latin typeface="Franklin Gothic Book" panose="020B0503020102020204" pitchFamily="34" charset="0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205446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130267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990100"/>
                </a:solidFill>
              </a:rPr>
              <a:t>Try it yourself: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4ABD4-C232-974D-9DC0-F65C5A32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78" y="1352550"/>
            <a:ext cx="10277408" cy="16002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4400" b="1" dirty="0"/>
              <a:t>Exercise 2.1.4: </a:t>
            </a:r>
            <a:r>
              <a:rPr lang="en-US" sz="4400" dirty="0"/>
              <a:t>Tabulation</a:t>
            </a:r>
            <a:endParaRPr lang="en-US" sz="4400" b="1" dirty="0"/>
          </a:p>
          <a:p>
            <a:pPr marL="0" indent="0">
              <a:spcAft>
                <a:spcPts val="0"/>
              </a:spcAft>
              <a:buNone/>
            </a:pPr>
            <a:endParaRPr lang="en-US" sz="4400" b="1" dirty="0"/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4800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ED0A93A-4CA0-7E4E-8C47-8275813DD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847055"/>
            <a:ext cx="1080289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Book" panose="020B05030201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Franklin Gothic Book" panose="020B0503020102020204" pitchFamily="34" charset="0"/>
                <a:ea typeface="MS Mincho" panose="02020609040205080304" pitchFamily="49" charset="-128"/>
                <a:cs typeface="Courier" pitchFamily="2" charset="0"/>
              </a:rPr>
              <a:t>Use table()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</a:rPr>
              <a:t> to construct a tabulation of the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Franklin Gothic Book" panose="020B0503020102020204" pitchFamily="34" charset="0"/>
                <a:ea typeface="MS Mincho" panose="02020609040205080304" pitchFamily="49" charset="-128"/>
                <a:cs typeface="Courier" pitchFamily="2" charset="0"/>
              </a:rPr>
              <a:t>Hypertension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</a:rPr>
              <a:t> variable (0 = no hypertension, 1=hypertension)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</a:rPr>
              <a:t>Using this table, create a table of proportions using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011F5B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</a:rPr>
              <a:t>prop.table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</a:rPr>
              <a:t>()</a:t>
            </a:r>
            <a:endParaRPr lang="en-US" altLang="en-US" sz="3200" dirty="0">
              <a:solidFill>
                <a:srgbClr val="011F5B"/>
              </a:solidFill>
              <a:latin typeface="Franklin Gothic Book" panose="020B0503020102020204" pitchFamily="34" charset="0"/>
              <a:ea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</a:rPr>
              <a:t>Now use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Franklin Gothic Book" panose="020B0503020102020204" pitchFamily="34" charset="0"/>
                <a:ea typeface="MS Mincho" panose="02020609040205080304" pitchFamily="49" charset="-128"/>
                <a:cs typeface="Courier" pitchFamily="2" charset="0"/>
              </a:rPr>
              <a:t>table()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</a:rPr>
              <a:t> to cross-tabulate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Franklin Gothic Book" panose="020B0503020102020204" pitchFamily="34" charset="0"/>
                <a:ea typeface="MS Mincho" panose="02020609040205080304" pitchFamily="49" charset="-128"/>
                <a:cs typeface="Courier" pitchFamily="2" charset="0"/>
              </a:rPr>
              <a:t>Hypertension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Franklin Gothic Book" panose="020B0503020102020204" pitchFamily="34" charset="0"/>
                <a:ea typeface="Times New Roman" panose="02020603050405020304" pitchFamily="18" charset="0"/>
              </a:rPr>
              <a:t> by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latin typeface="Franklin Gothic Book" panose="020B0503020102020204" pitchFamily="34" charset="0"/>
                <a:ea typeface="MS Mincho" panose="02020609040205080304" pitchFamily="49" charset="-128"/>
                <a:cs typeface="Courier" pitchFamily="2" charset="0"/>
              </a:rPr>
              <a:t>Gender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11F5B"/>
              </a:solidFill>
              <a:effectLst/>
              <a:latin typeface="Franklin Gothic Book" panose="020B05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702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Graphical Methods for Categorical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4ABD4-C232-974D-9DC0-F65C5A32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506" y="1170336"/>
            <a:ext cx="10658475" cy="4880059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800" b="1" dirty="0"/>
              <a:t>Bar plots: </a:t>
            </a:r>
            <a:r>
              <a:rPr lang="en-US" sz="2800" dirty="0"/>
              <a:t>indicate frequency or relative frequency distribution</a:t>
            </a:r>
          </a:p>
          <a:p>
            <a:r>
              <a:rPr lang="en-US" sz="2800" b="1" dirty="0"/>
              <a:t>Example</a:t>
            </a:r>
            <a:r>
              <a:rPr lang="en-US" sz="2800" dirty="0"/>
              <a:t>: </a:t>
            </a:r>
            <a:r>
              <a:rPr lang="en-US" altLang="en-US" sz="2800" dirty="0">
                <a:solidFill>
                  <a:srgbClr val="011F5B"/>
                </a:solidFill>
              </a:rPr>
              <a:t>50 patients with ABO blood groups</a:t>
            </a:r>
            <a:endParaRPr lang="en-US" sz="2800" dirty="0"/>
          </a:p>
          <a:p>
            <a:endParaRPr lang="en-US" sz="2800" i="0" dirty="0">
              <a:latin typeface="+mj-lt"/>
            </a:endParaRPr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2800" dirty="0">
              <a:latin typeface="+mj-lt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E722B10B-43A2-5146-847E-9D44C82C0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E63AC0B7-9787-9147-A4AC-28D50D7631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-453189"/>
            <a:ext cx="4186989" cy="41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87B244E-2D0A-B94C-8D8B-3C7E48EDD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06" y="2442787"/>
            <a:ext cx="5443728" cy="3474720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CD46536D-3FE0-D24B-976C-651926B90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234" y="2442787"/>
            <a:ext cx="544372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607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Bar plots in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4ABD4-C232-974D-9DC0-F65C5A32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506" y="1170336"/>
            <a:ext cx="11427037" cy="488005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Apply </a:t>
            </a:r>
            <a:r>
              <a:rPr lang="en-US" b="1" dirty="0" err="1"/>
              <a:t>barplot</a:t>
            </a:r>
            <a:r>
              <a:rPr lang="en-US" b="1" dirty="0"/>
              <a:t>() function to table() and </a:t>
            </a:r>
            <a:r>
              <a:rPr lang="en-US" b="1" dirty="0" err="1"/>
              <a:t>prop.table</a:t>
            </a:r>
            <a:r>
              <a:rPr lang="en-US" b="1" dirty="0"/>
              <a:t>() function to plot frequencies and proportions, respectively </a:t>
            </a:r>
          </a:p>
          <a:p>
            <a:pPr marL="0" indent="0">
              <a:buNone/>
            </a:pPr>
            <a:endParaRPr lang="en-US" sz="2800" i="0" dirty="0">
              <a:latin typeface="+mj-lt"/>
            </a:endParaRPr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2800" dirty="0">
              <a:latin typeface="+mj-lt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E722B10B-43A2-5146-847E-9D44C82C0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E63AC0B7-9787-9147-A4AC-28D50D7631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-453189"/>
            <a:ext cx="4186989" cy="41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603D1327-AF5C-1A4B-8CE4-D9A3B472E516}"/>
              </a:ext>
            </a:extLst>
          </p:cNvPr>
          <p:cNvSpPr txBox="1"/>
          <p:nvPr/>
        </p:nvSpPr>
        <p:spPr>
          <a:xfrm>
            <a:off x="1029506" y="1981179"/>
            <a:ext cx="491409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35735" algn="l"/>
              </a:tabLst>
            </a:pPr>
            <a:r>
              <a:rPr dirty="0">
                <a:latin typeface="Courier New"/>
                <a:cs typeface="Courier New"/>
              </a:rPr>
              <a:t>&gt;	</a:t>
            </a:r>
            <a:r>
              <a:rPr lang="en-US" spc="-4" dirty="0" err="1">
                <a:solidFill>
                  <a:srgbClr val="0061FF"/>
                </a:solidFill>
                <a:latin typeface="Courier New"/>
                <a:cs typeface="Courier New"/>
              </a:rPr>
              <a:t>barplot</a:t>
            </a:r>
            <a:r>
              <a:rPr lang="en-US" spc="-4" dirty="0">
                <a:solidFill>
                  <a:srgbClr val="0061FF"/>
                </a:solidFill>
                <a:latin typeface="Courier New"/>
                <a:cs typeface="Courier New"/>
              </a:rPr>
              <a:t>(t</a:t>
            </a:r>
            <a:r>
              <a:rPr spc="-4" dirty="0">
                <a:solidFill>
                  <a:srgbClr val="0061FF"/>
                </a:solidFill>
                <a:latin typeface="Courier New"/>
                <a:cs typeface="Courier New"/>
              </a:rPr>
              <a:t>able(</a:t>
            </a:r>
            <a:r>
              <a:rPr lang="en-US" spc="-4" dirty="0" err="1">
                <a:solidFill>
                  <a:srgbClr val="0061FF"/>
                </a:solidFill>
                <a:latin typeface="Courier New"/>
                <a:cs typeface="Courier New"/>
              </a:rPr>
              <a:t>data</a:t>
            </a:r>
            <a:r>
              <a:rPr spc="-4" dirty="0" err="1">
                <a:solidFill>
                  <a:srgbClr val="0061FF"/>
                </a:solidFill>
                <a:latin typeface="Courier New"/>
                <a:cs typeface="Courier New"/>
              </a:rPr>
              <a:t>$</a:t>
            </a:r>
            <a:r>
              <a:rPr lang="en-US" spc="-4" dirty="0" err="1">
                <a:solidFill>
                  <a:srgbClr val="0061FF"/>
                </a:solidFill>
                <a:latin typeface="Courier New"/>
                <a:cs typeface="Courier New"/>
              </a:rPr>
              <a:t>gender</a:t>
            </a:r>
            <a:r>
              <a:rPr dirty="0">
                <a:solidFill>
                  <a:srgbClr val="0061FF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0061FF"/>
                </a:solidFill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C84B95BB-1393-DE4D-832F-C0C7FBDD53DA}"/>
              </a:ext>
            </a:extLst>
          </p:cNvPr>
          <p:cNvSpPr txBox="1"/>
          <p:nvPr/>
        </p:nvSpPr>
        <p:spPr>
          <a:xfrm>
            <a:off x="6095999" y="1981179"/>
            <a:ext cx="573741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35735" algn="l"/>
              </a:tabLst>
            </a:pPr>
            <a:r>
              <a:rPr dirty="0">
                <a:latin typeface="Courier New"/>
                <a:cs typeface="Courier New"/>
              </a:rPr>
              <a:t>&gt;	</a:t>
            </a:r>
            <a:r>
              <a:rPr lang="en-US" spc="-4" dirty="0" err="1">
                <a:solidFill>
                  <a:srgbClr val="0061FF"/>
                </a:solidFill>
                <a:latin typeface="Courier New"/>
                <a:cs typeface="Courier New"/>
              </a:rPr>
              <a:t>barplot</a:t>
            </a:r>
            <a:r>
              <a:rPr lang="en-US" spc="-4" dirty="0">
                <a:solidFill>
                  <a:srgbClr val="0061FF"/>
                </a:solidFill>
                <a:latin typeface="Courier New"/>
                <a:cs typeface="Courier New"/>
              </a:rPr>
              <a:t>(</a:t>
            </a:r>
            <a:r>
              <a:rPr lang="en-US" spc="-4" dirty="0" err="1">
                <a:solidFill>
                  <a:srgbClr val="0061FF"/>
                </a:solidFill>
                <a:latin typeface="Courier New"/>
                <a:cs typeface="Courier New"/>
              </a:rPr>
              <a:t>prop.table</a:t>
            </a:r>
            <a:r>
              <a:rPr lang="en-US" spc="-4" dirty="0">
                <a:solidFill>
                  <a:srgbClr val="0061FF"/>
                </a:solidFill>
                <a:latin typeface="Courier New"/>
                <a:cs typeface="Courier New"/>
              </a:rPr>
              <a:t>(t</a:t>
            </a:r>
            <a:r>
              <a:rPr spc="-4" dirty="0">
                <a:solidFill>
                  <a:srgbClr val="0061FF"/>
                </a:solidFill>
                <a:latin typeface="Courier New"/>
                <a:cs typeface="Courier New"/>
              </a:rPr>
              <a:t>able(</a:t>
            </a:r>
            <a:r>
              <a:rPr lang="en-US" spc="-4" dirty="0" err="1">
                <a:solidFill>
                  <a:srgbClr val="0061FF"/>
                </a:solidFill>
                <a:latin typeface="Courier New"/>
                <a:cs typeface="Courier New"/>
              </a:rPr>
              <a:t>data</a:t>
            </a:r>
            <a:r>
              <a:rPr spc="-4" dirty="0" err="1">
                <a:solidFill>
                  <a:srgbClr val="0061FF"/>
                </a:solidFill>
                <a:latin typeface="Courier New"/>
                <a:cs typeface="Courier New"/>
              </a:rPr>
              <a:t>$</a:t>
            </a:r>
            <a:r>
              <a:rPr lang="en-US" spc="-4" dirty="0" err="1">
                <a:solidFill>
                  <a:srgbClr val="0061FF"/>
                </a:solidFill>
                <a:latin typeface="Courier New"/>
                <a:cs typeface="Courier New"/>
              </a:rPr>
              <a:t>gender</a:t>
            </a:r>
            <a:r>
              <a:rPr dirty="0">
                <a:solidFill>
                  <a:srgbClr val="0061FF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0061FF"/>
                </a:solidFill>
                <a:latin typeface="Courier New"/>
                <a:cs typeface="Courier New"/>
              </a:rPr>
              <a:t>))</a:t>
            </a:r>
            <a:endParaRPr dirty="0">
              <a:latin typeface="Courier New"/>
              <a:cs typeface="Courier New"/>
            </a:endParaRPr>
          </a:p>
        </p:txBody>
      </p:sp>
      <p:pic>
        <p:nvPicPr>
          <p:cNvPr id="8" name="Picture 7" descr="Square&#10;&#10;Description automatically generated">
            <a:extLst>
              <a:ext uri="{FF2B5EF4-FFF2-40B4-BE49-F238E27FC236}">
                <a16:creationId xmlns:a16="http://schemas.microsoft.com/office/drawing/2014/main" id="{17D04864-9420-164E-AF9B-3C58137D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477" y="2452088"/>
            <a:ext cx="5539154" cy="3200400"/>
          </a:xfrm>
          <a:prstGeom prst="rect">
            <a:avLst/>
          </a:prstGeom>
        </p:spPr>
      </p:pic>
      <p:pic>
        <p:nvPicPr>
          <p:cNvPr id="15" name="Picture 14" descr="Square&#10;&#10;Description automatically generated">
            <a:extLst>
              <a:ext uri="{FF2B5EF4-FFF2-40B4-BE49-F238E27FC236}">
                <a16:creationId xmlns:a16="http://schemas.microsoft.com/office/drawing/2014/main" id="{6BE8EFD1-1DDB-9F46-9C36-9BB61DAB1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078" y="2440332"/>
            <a:ext cx="553915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16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130267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990100"/>
                </a:solidFill>
              </a:rPr>
              <a:t>Try it yourself: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4ABD4-C232-974D-9DC0-F65C5A32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78" y="1352550"/>
            <a:ext cx="10277408" cy="16002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4400" b="1" dirty="0"/>
              <a:t>Exercise 2.1.5: Plotting Categorical Variables</a:t>
            </a:r>
          </a:p>
          <a:p>
            <a:pPr marL="0" indent="0">
              <a:spcAft>
                <a:spcPts val="0"/>
              </a:spcAft>
              <a:buNone/>
            </a:pPr>
            <a:endParaRPr lang="en-US" sz="4400" b="1" dirty="0"/>
          </a:p>
          <a:p>
            <a:pPr marL="0" indent="0">
              <a:spcAft>
                <a:spcPts val="0"/>
              </a:spcAft>
              <a:buNone/>
            </a:pPr>
            <a:endParaRPr lang="en-US" sz="4400" b="1" dirty="0"/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4800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ED0A93A-4CA0-7E4E-8C47-8275813DD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2770386"/>
            <a:ext cx="1080289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Book" panose="020B05030201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/>
              <a:t>Save the table of frequencies and proportions and plot them separately using </a:t>
            </a:r>
            <a:r>
              <a:rPr lang="en-US" sz="3600" b="1" dirty="0" err="1"/>
              <a:t>barplot</a:t>
            </a:r>
            <a:r>
              <a:rPr lang="en-US" sz="3600" b="1" dirty="0"/>
              <a:t>()</a:t>
            </a:r>
            <a:endParaRPr 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34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8930"/>
            <a:ext cx="9144000" cy="684907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047" y="3053953"/>
            <a:ext cx="5518546" cy="10050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 marR="3572" indent="933566">
              <a:lnSpc>
                <a:spcPts val="3867"/>
              </a:lnSpc>
              <a:tabLst>
                <a:tab pos="2110457" algn="l"/>
                <a:tab pos="2908296" algn="l"/>
                <a:tab pos="3205197" algn="l"/>
              </a:tabLst>
            </a:pPr>
            <a:r>
              <a:rPr dirty="0"/>
              <a:t>Co</a:t>
            </a:r>
            <a:r>
              <a:rPr spc="-35" dirty="0"/>
              <a:t>r</a:t>
            </a:r>
            <a:r>
              <a:rPr spc="-70" dirty="0"/>
              <a:t>r</a:t>
            </a:r>
            <a:r>
              <a:rPr dirty="0"/>
              <a:t>e</a:t>
            </a:r>
            <a:r>
              <a:rPr spc="-4" dirty="0"/>
              <a:t>l</a:t>
            </a:r>
            <a:r>
              <a:rPr dirty="0"/>
              <a:t>at</a:t>
            </a:r>
            <a:r>
              <a:rPr spc="-4" dirty="0"/>
              <a:t>i</a:t>
            </a:r>
            <a:r>
              <a:rPr dirty="0"/>
              <a:t>ng</a:t>
            </a:r>
            <a:r>
              <a:rPr lang="en-US" dirty="0"/>
              <a:t> </a:t>
            </a:r>
            <a:r>
              <a:rPr dirty="0"/>
              <a:t>t</a:t>
            </a:r>
            <a:r>
              <a:rPr spc="-70" dirty="0"/>
              <a:t>w</a:t>
            </a:r>
            <a:r>
              <a:rPr dirty="0"/>
              <a:t>o	var</a:t>
            </a:r>
            <a:r>
              <a:rPr spc="-4" dirty="0"/>
              <a:t>i</a:t>
            </a:r>
            <a:r>
              <a:rPr dirty="0"/>
              <a:t>ab</a:t>
            </a:r>
            <a:r>
              <a:rPr spc="-4" dirty="0"/>
              <a:t>l</a:t>
            </a:r>
            <a:r>
              <a:rPr dirty="0"/>
              <a:t>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C40CA-A6DD-6045-9668-90D0A2603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203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41" y="294990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Correlations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44ABD4-C232-974D-9DC0-F65C5A328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8841" y="1259457"/>
                <a:ext cx="11100654" cy="470619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0"/>
                  </a:spcAft>
                </a:pPr>
                <a:r>
                  <a:rPr lang="en-US" sz="3200" dirty="0"/>
                  <a:t>Correlation is a measure for expressing the extent to which two variables are linearly related </a:t>
                </a:r>
              </a:p>
              <a:p>
                <a:pPr>
                  <a:lnSpc>
                    <a:spcPct val="80000"/>
                  </a:lnSpc>
                  <a:spcAft>
                    <a:spcPts val="0"/>
                  </a:spcAft>
                </a:pPr>
                <a:r>
                  <a:rPr lang="en-US" sz="3200" dirty="0"/>
                  <a:t>The sample correlation coefficient, 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3200" b="0" i="0" dirty="0" smtClean="0">
                        <a:solidFill>
                          <a:srgbClr val="9901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(Pearson’s Correlation Coefficient) quantifies the strength of the relationship</a:t>
                </a:r>
              </a:p>
              <a:p>
                <a:pPr lvl="1">
                  <a:lnSpc>
                    <a:spcPct val="80000"/>
                  </a:lnSpc>
                  <a:spcAft>
                    <a:spcPts val="0"/>
                  </a:spcAft>
                </a:pPr>
                <a:r>
                  <a:rPr lang="en-US" sz="3200" b="1" dirty="0">
                    <a:solidFill>
                      <a:srgbClr val="990100"/>
                    </a:solidFill>
                  </a:rPr>
                  <a:t>r</a:t>
                </a:r>
                <a:r>
                  <a:rPr lang="en-US" sz="3200" dirty="0"/>
                  <a:t> </a:t>
                </a:r>
                <a:r>
                  <a:rPr lang="en-US" sz="3200" i="0" dirty="0"/>
                  <a:t>ranges from -1 to 1</a:t>
                </a:r>
              </a:p>
              <a:p>
                <a:pPr lvl="1">
                  <a:lnSpc>
                    <a:spcPct val="80000"/>
                  </a:lnSpc>
                  <a:spcAft>
                    <a:spcPts val="0"/>
                  </a:spcAft>
                </a:pPr>
                <a:r>
                  <a:rPr lang="en-US" sz="3200" b="1" dirty="0">
                    <a:solidFill>
                      <a:srgbClr val="990100"/>
                    </a:solidFill>
                  </a:rPr>
                  <a:t>r</a:t>
                </a:r>
                <a:r>
                  <a:rPr lang="en-US" sz="3200" dirty="0"/>
                  <a:t> </a:t>
                </a:r>
                <a:r>
                  <a:rPr lang="en-US" sz="3200" i="0" dirty="0"/>
                  <a:t>values close to 0 indicate a weak linear relationship; values of -1 or 1 indicate strong relationship</a:t>
                </a:r>
              </a:p>
              <a:p>
                <a:pPr>
                  <a:lnSpc>
                    <a:spcPct val="80000"/>
                  </a:lnSpc>
                  <a:spcAft>
                    <a:spcPts val="0"/>
                  </a:spcAft>
                </a:pPr>
                <a:r>
                  <a:rPr lang="en-US" sz="3200" dirty="0"/>
                  <a:t>Correlation can’t look at the presence or effect of other variables outside of the two being explored and doesn’t tell us about cause and effect (correlation does not imply causation)</a:t>
                </a:r>
              </a:p>
              <a:p>
                <a:pPr>
                  <a:lnSpc>
                    <a:spcPct val="80000"/>
                  </a:lnSpc>
                  <a:spcAft>
                    <a:spcPts val="0"/>
                  </a:spcAft>
                </a:pPr>
                <a:endParaRPr lang="en-US" sz="2200" dirty="0">
                  <a:solidFill>
                    <a:srgbClr val="9901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44ABD4-C232-974D-9DC0-F65C5A328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8841" y="1259457"/>
                <a:ext cx="11100654" cy="4706194"/>
              </a:xfrm>
              <a:blipFill>
                <a:blip r:embed="rId4"/>
                <a:stretch>
                  <a:fillRect l="-1257" t="-4043"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959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BB8AB6D-ECED-BD48-A1CB-574A613F5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19" y="1973196"/>
            <a:ext cx="5824266" cy="3763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44ABD4-C232-974D-9DC0-F65C5A328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8841" y="892349"/>
                <a:ext cx="11100654" cy="5073302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0"/>
                  </a:spcAft>
                </a:pPr>
                <a:endParaRPr lang="en-US" sz="3200" dirty="0"/>
              </a:p>
              <a:p>
                <a:pPr>
                  <a:lnSpc>
                    <a:spcPct val="80000"/>
                  </a:lnSpc>
                  <a:spcAft>
                    <a:spcPts val="0"/>
                  </a:spcAft>
                </a:pPr>
                <a:r>
                  <a:rPr lang="en-US" sz="3200" dirty="0">
                    <a:solidFill>
                      <a:srgbClr val="011F5B"/>
                    </a:solidFill>
                  </a:rPr>
                  <a:t>Example: examine correlation between age and BMI in a group of 100 adults</a:t>
                </a:r>
              </a:p>
              <a:p>
                <a:pPr lvl="1">
                  <a:lnSpc>
                    <a:spcPct val="8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11F5B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3200" b="1" i="1" dirty="0" smtClean="0">
                        <a:solidFill>
                          <a:srgbClr val="011F5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rgbClr val="011F5B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solidFill>
                          <a:srgbClr val="011F5B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011F5B"/>
                        </a:solidFill>
                        <a:latin typeface="Cambria Math" panose="02040503050406030204" pitchFamily="18" charset="0"/>
                      </a:rPr>
                      <m:t>𝟏𝟓𝟖</m:t>
                    </m:r>
                  </m:oMath>
                </a14:m>
                <a:endParaRPr lang="en-US" sz="3200" dirty="0">
                  <a:solidFill>
                    <a:srgbClr val="011F5B"/>
                  </a:solidFill>
                </a:endParaRPr>
              </a:p>
              <a:p>
                <a:pPr lvl="1">
                  <a:lnSpc>
                    <a:spcPct val="80000"/>
                  </a:lnSpc>
                  <a:spcAft>
                    <a:spcPts val="0"/>
                  </a:spcAft>
                </a:pPr>
                <a:r>
                  <a:rPr lang="en-US" sz="3200" dirty="0">
                    <a:solidFill>
                      <a:srgbClr val="011F5B"/>
                    </a:solidFill>
                  </a:rPr>
                  <a:t>Use Scatterplot: </a:t>
                </a:r>
                <a:endParaRPr lang="en-US" sz="3200" dirty="0">
                  <a:solidFill>
                    <a:srgbClr val="9901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44ABD4-C232-974D-9DC0-F65C5A328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8841" y="892349"/>
                <a:ext cx="11100654" cy="5073302"/>
              </a:xfrm>
              <a:blipFill>
                <a:blip r:embed="rId5"/>
                <a:stretch>
                  <a:fillRect l="-12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3F8F26D-49E2-924D-B6F5-96C094C2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41" y="294990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3087669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406" y="482204"/>
            <a:ext cx="6750844" cy="51937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507724">
              <a:lnSpc>
                <a:spcPct val="100000"/>
              </a:lnSpc>
            </a:pPr>
            <a:r>
              <a:rPr spc="-11" dirty="0"/>
              <a:t>Correlations</a:t>
            </a:r>
            <a:r>
              <a:rPr lang="en-US" spc="-11" dirty="0"/>
              <a:t> in R</a:t>
            </a:r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881187" y="1455539"/>
            <a:ext cx="6106873" cy="104375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93" rIns="0" bIns="0" rtlCol="0">
            <a:spAutoFit/>
          </a:bodyPr>
          <a:lstStyle/>
          <a:p>
            <a:pPr>
              <a:spcBef>
                <a:spcPts val="7"/>
              </a:spcBef>
            </a:pPr>
            <a:endParaRPr sz="1687" dirty="0">
              <a:latin typeface="Times New Roman"/>
              <a:cs typeface="Times New Roman"/>
            </a:endParaRPr>
          </a:p>
          <a:p>
            <a:pPr marL="264309" marR="651398">
              <a:lnSpc>
                <a:spcPts val="1969"/>
              </a:lnSpc>
              <a:tabLst>
                <a:tab pos="3877132" algn="l"/>
              </a:tabLst>
            </a:pPr>
            <a:r>
              <a:rPr sz="2400" spc="-4" dirty="0">
                <a:latin typeface="Lucida Console"/>
                <a:cs typeface="Lucida Console"/>
              </a:rPr>
              <a:t>&gt; </a:t>
            </a:r>
            <a:r>
              <a:rPr sz="2400" spc="-4" dirty="0">
                <a:solidFill>
                  <a:srgbClr val="0061FF"/>
                </a:solidFill>
                <a:latin typeface="Lucida Console"/>
                <a:cs typeface="Lucida Console"/>
              </a:rPr>
              <a:t>cor( </a:t>
            </a:r>
            <a:r>
              <a:rPr lang="en-US" sz="2400" spc="-4" dirty="0" err="1">
                <a:solidFill>
                  <a:srgbClr val="0061FF"/>
                </a:solidFill>
                <a:latin typeface="Lucida Console"/>
                <a:cs typeface="Lucida Console"/>
              </a:rPr>
              <a:t>data</a:t>
            </a:r>
            <a:r>
              <a:rPr sz="2400" spc="-4" dirty="0" err="1">
                <a:solidFill>
                  <a:srgbClr val="0061FF"/>
                </a:solidFill>
                <a:latin typeface="Lucida Console"/>
                <a:cs typeface="Lucida Console"/>
              </a:rPr>
              <a:t>$</a:t>
            </a:r>
            <a:r>
              <a:rPr lang="en-US" sz="2400" spc="-4" dirty="0" err="1">
                <a:solidFill>
                  <a:srgbClr val="0061FF"/>
                </a:solidFill>
                <a:latin typeface="Lucida Console"/>
                <a:cs typeface="Lucida Console"/>
              </a:rPr>
              <a:t>Age</a:t>
            </a:r>
            <a:r>
              <a:rPr sz="2400" spc="-4" dirty="0">
                <a:solidFill>
                  <a:srgbClr val="0061FF"/>
                </a:solidFill>
                <a:latin typeface="Lucida Console"/>
                <a:cs typeface="Lucida Console"/>
              </a:rPr>
              <a:t>,</a:t>
            </a:r>
            <a:r>
              <a:rPr sz="2400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lang="en-US" sz="2400" spc="-4" dirty="0" err="1">
                <a:solidFill>
                  <a:srgbClr val="0061FF"/>
                </a:solidFill>
                <a:latin typeface="Lucida Console"/>
                <a:cs typeface="Lucida Console"/>
              </a:rPr>
              <a:t>data</a:t>
            </a:r>
            <a:r>
              <a:rPr sz="2400" spc="-4" dirty="0" err="1">
                <a:solidFill>
                  <a:srgbClr val="0061FF"/>
                </a:solidFill>
                <a:latin typeface="Lucida Console"/>
                <a:cs typeface="Lucida Console"/>
              </a:rPr>
              <a:t>$</a:t>
            </a:r>
            <a:r>
              <a:rPr lang="en-US" sz="2400" spc="-4" dirty="0" err="1">
                <a:solidFill>
                  <a:srgbClr val="0061FF"/>
                </a:solidFill>
                <a:latin typeface="Lucida Console"/>
                <a:cs typeface="Lucida Console"/>
              </a:rPr>
              <a:t>BMI</a:t>
            </a:r>
            <a:r>
              <a:rPr sz="2400" dirty="0">
                <a:solidFill>
                  <a:srgbClr val="0061FF"/>
                </a:solidFill>
                <a:latin typeface="Lucida Console"/>
                <a:cs typeface="Lucida Console"/>
              </a:rPr>
              <a:t>	</a:t>
            </a:r>
            <a:r>
              <a:rPr sz="2400" spc="-4" dirty="0">
                <a:solidFill>
                  <a:srgbClr val="0061FF"/>
                </a:solidFill>
                <a:latin typeface="Lucida Console"/>
                <a:cs typeface="Lucida Console"/>
              </a:rPr>
              <a:t>) </a:t>
            </a:r>
            <a:endParaRPr lang="en-US" sz="2400" spc="-4" dirty="0">
              <a:solidFill>
                <a:srgbClr val="0061FF"/>
              </a:solidFill>
              <a:latin typeface="Lucida Console"/>
              <a:cs typeface="Lucida Console"/>
            </a:endParaRPr>
          </a:p>
          <a:p>
            <a:pPr marL="264309" marR="651398">
              <a:lnSpc>
                <a:spcPts val="1969"/>
              </a:lnSpc>
              <a:tabLst>
                <a:tab pos="3877132" algn="l"/>
              </a:tabLst>
            </a:pPr>
            <a:endParaRPr lang="en-US" sz="2400" spc="-4" dirty="0">
              <a:solidFill>
                <a:srgbClr val="0061FF"/>
              </a:solidFill>
              <a:latin typeface="Lucida Console"/>
              <a:cs typeface="Lucida Console"/>
            </a:endParaRPr>
          </a:p>
          <a:p>
            <a:pPr marL="264309" marR="651398">
              <a:lnSpc>
                <a:spcPts val="1969"/>
              </a:lnSpc>
              <a:tabLst>
                <a:tab pos="3877132" algn="l"/>
              </a:tabLst>
            </a:pPr>
            <a:r>
              <a:rPr sz="2400" spc="-4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4" dirty="0">
                <a:latin typeface="Lucida Console"/>
                <a:cs typeface="Lucida Console"/>
              </a:rPr>
              <a:t>[1]</a:t>
            </a:r>
            <a:r>
              <a:rPr sz="2400" spc="-42" dirty="0">
                <a:latin typeface="Lucida Console"/>
                <a:cs typeface="Lucida Console"/>
              </a:rPr>
              <a:t> </a:t>
            </a:r>
            <a:r>
              <a:rPr lang="en-US" sz="2400" spc="-4" dirty="0">
                <a:latin typeface="Lucida Console"/>
                <a:cs typeface="Lucida Console"/>
              </a:rPr>
              <a:t>0.01151343</a:t>
            </a:r>
            <a:endParaRPr sz="2400" dirty="0">
              <a:latin typeface="Lucida Console"/>
              <a:cs typeface="Lucida Consol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DB16C-B123-EB45-A64C-FFF23FC0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690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664" y="223411"/>
            <a:ext cx="10351698" cy="103874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507724">
              <a:lnSpc>
                <a:spcPct val="100000"/>
              </a:lnSpc>
            </a:pPr>
            <a:r>
              <a:rPr lang="en-US" spc="-11" dirty="0"/>
              <a:t>Using scatterplots to understand the relationship between two variables in R</a:t>
            </a:r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000664" y="1455539"/>
            <a:ext cx="11024559" cy="78727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93" rIns="0" bIns="0" rtlCol="0">
            <a:spAutoFit/>
          </a:bodyPr>
          <a:lstStyle/>
          <a:p>
            <a:pPr>
              <a:spcBef>
                <a:spcPts val="7"/>
              </a:spcBef>
            </a:pPr>
            <a:endParaRPr sz="1687" dirty="0">
              <a:latin typeface="Times New Roman"/>
              <a:cs typeface="Times New Roman"/>
            </a:endParaRPr>
          </a:p>
          <a:p>
            <a:pPr marL="264309" marR="651398">
              <a:lnSpc>
                <a:spcPts val="1969"/>
              </a:lnSpc>
              <a:tabLst>
                <a:tab pos="3877132" algn="l"/>
              </a:tabLst>
            </a:pPr>
            <a:r>
              <a:rPr sz="2000" spc="-4" dirty="0">
                <a:latin typeface="Lucida Console"/>
                <a:cs typeface="Lucida Console"/>
              </a:rPr>
              <a:t>&gt; </a:t>
            </a:r>
            <a:r>
              <a:rPr lang="en-US" sz="2000" spc="-4" dirty="0">
                <a:solidFill>
                  <a:srgbClr val="0061FF"/>
                </a:solidFill>
                <a:latin typeface="Lucida Console"/>
                <a:cs typeface="Lucida Console"/>
              </a:rPr>
              <a:t>plot(</a:t>
            </a:r>
            <a:r>
              <a:rPr lang="en-US" sz="2000" spc="-4" dirty="0" err="1">
                <a:solidFill>
                  <a:srgbClr val="0061FF"/>
                </a:solidFill>
                <a:latin typeface="Lucida Console"/>
                <a:cs typeface="Lucida Console"/>
              </a:rPr>
              <a:t>data$Age,data$BMI,xlab</a:t>
            </a:r>
            <a:r>
              <a:rPr lang="en-US" sz="2000" spc="-4" dirty="0">
                <a:solidFill>
                  <a:srgbClr val="0061FF"/>
                </a:solidFill>
                <a:latin typeface="Lucida Console"/>
                <a:cs typeface="Lucida Console"/>
              </a:rPr>
              <a:t>="Age",</a:t>
            </a:r>
            <a:r>
              <a:rPr lang="en-US" sz="2000" spc="-4" dirty="0" err="1">
                <a:solidFill>
                  <a:srgbClr val="0061FF"/>
                </a:solidFill>
                <a:latin typeface="Lucida Console"/>
                <a:cs typeface="Lucida Console"/>
              </a:rPr>
              <a:t>ylab</a:t>
            </a:r>
            <a:r>
              <a:rPr lang="en-US" sz="2000" spc="-4" dirty="0">
                <a:solidFill>
                  <a:srgbClr val="0061FF"/>
                </a:solidFill>
                <a:latin typeface="Lucida Console"/>
                <a:cs typeface="Lucida Console"/>
              </a:rPr>
              <a:t>="</a:t>
            </a:r>
            <a:r>
              <a:rPr lang="en-US" sz="2000" spc="-4" dirty="0" err="1">
                <a:solidFill>
                  <a:srgbClr val="0061FF"/>
                </a:solidFill>
                <a:latin typeface="Lucida Console"/>
                <a:cs typeface="Lucida Console"/>
              </a:rPr>
              <a:t>BMI",main</a:t>
            </a:r>
            <a:r>
              <a:rPr lang="en-US" sz="2000" spc="-4" dirty="0">
                <a:solidFill>
                  <a:srgbClr val="0061FF"/>
                </a:solidFill>
                <a:latin typeface="Lucida Console"/>
                <a:cs typeface="Lucida Console"/>
              </a:rPr>
              <a:t>="Age vs. BMI")</a:t>
            </a:r>
          </a:p>
          <a:p>
            <a:pPr marL="264309" marR="651398">
              <a:lnSpc>
                <a:spcPts val="1969"/>
              </a:lnSpc>
              <a:tabLst>
                <a:tab pos="3877132" algn="l"/>
              </a:tabLst>
            </a:pPr>
            <a:endParaRPr lang="en-US" sz="2400" spc="-4" dirty="0">
              <a:solidFill>
                <a:srgbClr val="0061FF"/>
              </a:solidFill>
              <a:latin typeface="Lucida Console"/>
              <a:cs typeface="Lucida Consol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DB16C-B123-EB45-A64C-FFF23FC0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01EA53C-8197-FA4B-BEBD-F67D2A5B8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143" y="2625684"/>
            <a:ext cx="6886755" cy="3979014"/>
          </a:xfrm>
          <a:prstGeom prst="rect">
            <a:avLst/>
          </a:prstGeom>
        </p:spPr>
      </p:pic>
      <p:sp>
        <p:nvSpPr>
          <p:cNvPr id="8" name="object 9">
            <a:extLst>
              <a:ext uri="{FF2B5EF4-FFF2-40B4-BE49-F238E27FC236}">
                <a16:creationId xmlns:a16="http://schemas.microsoft.com/office/drawing/2014/main" id="{29C834BC-6D21-4A43-9A3B-EFE9C2859649}"/>
              </a:ext>
            </a:extLst>
          </p:cNvPr>
          <p:cNvSpPr txBox="1"/>
          <p:nvPr/>
        </p:nvSpPr>
        <p:spPr>
          <a:xfrm>
            <a:off x="8983282" y="3730596"/>
            <a:ext cx="236908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algn="ctr">
              <a:lnSpc>
                <a:spcPts val="1969"/>
              </a:lnSpc>
            </a:pPr>
            <a:r>
              <a:rPr lang="en-US" sz="1687" spc="-77" dirty="0">
                <a:solidFill>
                  <a:srgbClr val="990100"/>
                </a:solidFill>
                <a:latin typeface="Gill Sans MT"/>
                <a:cs typeface="Gill Sans MT"/>
              </a:rPr>
              <a:t>There does not appear to be any obvious linear relationship here!</a:t>
            </a:r>
            <a:endParaRPr sz="1687" dirty="0">
              <a:solidFill>
                <a:srgbClr val="990100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852135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130267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990100"/>
                </a:solidFill>
              </a:rPr>
              <a:t>Try it yourself: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4ABD4-C232-974D-9DC0-F65C5A32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78" y="1352550"/>
            <a:ext cx="10277408" cy="16002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4400" b="1" dirty="0"/>
              <a:t>Exercise 2.1.6: Plotting Categorical Variables</a:t>
            </a:r>
          </a:p>
          <a:p>
            <a:pPr marL="0" indent="0">
              <a:spcAft>
                <a:spcPts val="0"/>
              </a:spcAft>
              <a:buNone/>
            </a:pPr>
            <a:endParaRPr lang="en-US" sz="4400" b="1" dirty="0"/>
          </a:p>
          <a:p>
            <a:pPr marL="0" indent="0">
              <a:spcAft>
                <a:spcPts val="0"/>
              </a:spcAft>
              <a:buNone/>
            </a:pPr>
            <a:endParaRPr lang="en-US" sz="4400" b="1" dirty="0"/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4800" dirty="0"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14D5DC7-8282-DB40-8C0E-3BBC9AAF9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2818430"/>
            <a:ext cx="1013097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ea typeface="Times New Roman" panose="02020603050405020304" pitchFamily="18" charset="0"/>
              </a:rPr>
              <a:t>Calculate the correlation between the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ea typeface="Times New Roman" panose="02020603050405020304" pitchFamily="18" charset="0"/>
              </a:rPr>
              <a:t>BMI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ea typeface="Times New Roman" panose="02020603050405020304" pitchFamily="18" charset="0"/>
              </a:rPr>
              <a:t> and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ea typeface="Times New Roman" panose="02020603050405020304" pitchFamily="18" charset="0"/>
              </a:rPr>
              <a:t>Systolic Blood Pressure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ea typeface="Times New Roman" panose="02020603050405020304" pitchFamily="18" charset="0"/>
              </a:rPr>
              <a:t> of each subject using 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rgbClr val="011F5B"/>
                </a:solidFill>
                <a:effectLst/>
                <a:ea typeface="MS Mincho" panose="02020609040205080304" pitchFamily="49" charset="-128"/>
                <a:cs typeface="Courier" pitchFamily="2" charset="0"/>
              </a:rPr>
              <a:t>cor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ea typeface="MS Mincho" panose="02020609040205080304" pitchFamily="49" charset="-128"/>
                <a:cs typeface="Courier" pitchFamily="2" charset="0"/>
              </a:rPr>
              <a:t>()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011F5B"/>
              </a:solidFill>
              <a:effectLst/>
              <a:ea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ea typeface="MS Mincho" panose="02020609040205080304" pitchFamily="49" charset="-128"/>
                <a:cs typeface="Courier" pitchFamily="2" charset="0"/>
              </a:rPr>
              <a:t>Use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ea typeface="MS Mincho" panose="02020609040205080304" pitchFamily="49" charset="-128"/>
                <a:cs typeface="Courier" pitchFamily="2" charset="0"/>
              </a:rPr>
              <a:t> plot()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ea typeface="MS Mincho" panose="02020609040205080304" pitchFamily="49" charset="-128"/>
                <a:cs typeface="Courier" pitchFamily="2" charset="0"/>
              </a:rPr>
              <a:t>to plot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ea typeface="MS Mincho" panose="02020609040205080304" pitchFamily="49" charset="-128"/>
                <a:cs typeface="Courier" pitchFamily="2" charset="0"/>
              </a:rPr>
              <a:t> BMI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ea typeface="MS Mincho" panose="02020609040205080304" pitchFamily="49" charset="-128"/>
                <a:cs typeface="Courier" pitchFamily="2" charset="0"/>
              </a:rPr>
              <a:t>vs.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ea typeface="MS Mincho" panose="02020609040205080304" pitchFamily="49" charset="-128"/>
                <a:cs typeface="Courier" pitchFamily="2" charset="0"/>
              </a:rPr>
              <a:t>Systolic Blood Pressure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11F5B"/>
                </a:solidFill>
                <a:effectLst/>
                <a:ea typeface="MS Mincho" panose="02020609040205080304" pitchFamily="49" charset="-128"/>
                <a:cs typeface="Courier" pitchFamily="2" charset="0"/>
              </a:rPr>
              <a:t>to further assess for a linear relationship between these variables.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011F5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4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130267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990100"/>
                </a:solidFill>
              </a:rPr>
              <a:t>Try it yourself: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4ABD4-C232-974D-9DC0-F65C5A32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78" y="1352549"/>
            <a:ext cx="10277408" cy="526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4400" dirty="0"/>
              <a:t>Exercise </a:t>
            </a:r>
            <a:r>
              <a:rPr lang="en-US" sz="4400" b="1" dirty="0"/>
              <a:t>1.2.5: Writing your own function</a:t>
            </a:r>
          </a:p>
          <a:p>
            <a:pPr>
              <a:spcAft>
                <a:spcPts val="0"/>
              </a:spcAft>
            </a:pPr>
            <a:r>
              <a:rPr lang="en-US" sz="2800" b="1" dirty="0"/>
              <a:t>Write your own function in R called </a:t>
            </a:r>
            <a:r>
              <a:rPr lang="en-US" sz="3200" spc="-4" dirty="0">
                <a:solidFill>
                  <a:srgbClr val="011F5B"/>
                </a:solidFill>
                <a:latin typeface="Courier New"/>
                <a:cs typeface="Courier New"/>
              </a:rPr>
              <a:t>”</a:t>
            </a:r>
            <a:r>
              <a:rPr lang="en-US" sz="3200" spc="-4" dirty="0" err="1">
                <a:solidFill>
                  <a:srgbClr val="011F5B"/>
                </a:solidFill>
                <a:latin typeface="Courier New"/>
                <a:cs typeface="Courier New"/>
              </a:rPr>
              <a:t>myround</a:t>
            </a:r>
            <a:r>
              <a:rPr lang="en-US" sz="3200" spc="-4" dirty="0">
                <a:solidFill>
                  <a:srgbClr val="011F5B"/>
                </a:solidFill>
                <a:latin typeface="Courier New"/>
                <a:cs typeface="Courier New"/>
              </a:rPr>
              <a:t>”</a:t>
            </a:r>
            <a:r>
              <a:rPr lang="en-US" sz="2800" b="1" spc="-4" dirty="0">
                <a:solidFill>
                  <a:srgbClr val="011F5B"/>
                </a:solidFill>
                <a:latin typeface="Courier New"/>
                <a:cs typeface="Courier New"/>
              </a:rPr>
              <a:t> </a:t>
            </a:r>
            <a:r>
              <a:rPr lang="en-US" sz="2800" b="1" dirty="0"/>
              <a:t>which rounds to 3 digits by default instead of the 0 used by default by </a:t>
            </a:r>
            <a:r>
              <a:rPr lang="en-US" sz="2800" spc="-4" dirty="0">
                <a:solidFill>
                  <a:srgbClr val="011F5B"/>
                </a:solidFill>
                <a:latin typeface="Courier New"/>
                <a:cs typeface="Courier New"/>
              </a:rPr>
              <a:t>round</a:t>
            </a:r>
          </a:p>
          <a:p>
            <a:pPr>
              <a:spcAft>
                <a:spcPts val="0"/>
              </a:spcAft>
            </a:pPr>
            <a:r>
              <a:rPr lang="en-US" sz="2800" b="1" spc="-4" dirty="0">
                <a:solidFill>
                  <a:srgbClr val="011F5B"/>
                </a:solidFill>
                <a:latin typeface="Franklin Gothic Book" panose="020B0503020102020204" pitchFamily="34" charset="0"/>
                <a:cs typeface="Courier New"/>
              </a:rPr>
              <a:t>Hint: </a:t>
            </a:r>
          </a:p>
          <a:p>
            <a:pPr>
              <a:spcAft>
                <a:spcPts val="0"/>
              </a:spcAft>
            </a:pPr>
            <a:endParaRPr lang="en-US" sz="2800" b="1" spc="-4" dirty="0">
              <a:solidFill>
                <a:srgbClr val="011F5B"/>
              </a:solidFill>
              <a:latin typeface="Franklin Gothic Book" panose="020B0503020102020204" pitchFamily="34" charset="0"/>
              <a:cs typeface="Courier New"/>
            </a:endParaRPr>
          </a:p>
          <a:p>
            <a:pPr>
              <a:spcAft>
                <a:spcPts val="0"/>
              </a:spcAft>
            </a:pPr>
            <a:endParaRPr lang="en-US" sz="2800" b="1" spc="-4" dirty="0">
              <a:solidFill>
                <a:srgbClr val="011F5B"/>
              </a:solidFill>
              <a:latin typeface="Franklin Gothic Book" panose="020B0503020102020204" pitchFamily="34" charset="0"/>
              <a:cs typeface="Courier New"/>
            </a:endParaRPr>
          </a:p>
          <a:p>
            <a:pPr>
              <a:spcAft>
                <a:spcPts val="0"/>
              </a:spcAft>
            </a:pPr>
            <a:endParaRPr lang="en-US" sz="2800" b="1" spc="-4" dirty="0">
              <a:solidFill>
                <a:srgbClr val="011F5B"/>
              </a:solidFill>
              <a:latin typeface="Franklin Gothic Book" panose="020B0503020102020204" pitchFamily="34" charset="0"/>
              <a:cs typeface="Courier New"/>
            </a:endParaRPr>
          </a:p>
          <a:p>
            <a:pPr>
              <a:spcAft>
                <a:spcPts val="0"/>
              </a:spcAft>
            </a:pPr>
            <a:endParaRPr lang="en-US" sz="2800" b="1" spc="-4" dirty="0">
              <a:solidFill>
                <a:srgbClr val="011F5B"/>
              </a:solidFill>
              <a:latin typeface="Franklin Gothic Book" panose="020B0503020102020204" pitchFamily="34" charset="0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800" b="1" spc="-4" dirty="0">
                <a:solidFill>
                  <a:srgbClr val="011F5B"/>
                </a:solidFill>
                <a:latin typeface="Franklin Gothic Book" panose="020B0503020102020204" pitchFamily="34" charset="0"/>
                <a:cs typeface="Courier New"/>
              </a:rPr>
              <a:t>	(my new function above rounds to 2 digits!)</a:t>
            </a:r>
            <a:endParaRPr lang="en-US" sz="2800" b="1" dirty="0">
              <a:latin typeface="Franklin Gothic Book" panose="020B0503020102020204" pitchFamily="34" charset="0"/>
            </a:endParaRPr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4800" dirty="0"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FA0A2C9-B653-524F-9819-3ECEE4CC6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15" y="2275642"/>
            <a:ext cx="1104168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11F5B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702C0B-9C98-3F41-812A-F69B5B299BD0}"/>
              </a:ext>
            </a:extLst>
          </p:cNvPr>
          <p:cNvSpPr/>
          <p:nvPr/>
        </p:nvSpPr>
        <p:spPr>
          <a:xfrm>
            <a:off x="2506133" y="38577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929">
              <a:tabLst>
                <a:tab pos="330387" algn="l"/>
              </a:tabLst>
            </a:pPr>
            <a:r>
              <a:rPr lang="en-US" spc="-4" dirty="0" err="1">
                <a:solidFill>
                  <a:srgbClr val="011F5B"/>
                </a:solidFill>
                <a:latin typeface="Courier New"/>
                <a:cs typeface="Courier New"/>
              </a:rPr>
              <a:t>myround</a:t>
            </a:r>
            <a:r>
              <a:rPr lang="en-US" spc="-4" dirty="0">
                <a:solidFill>
                  <a:srgbClr val="011F5B"/>
                </a:solidFill>
                <a:latin typeface="Courier New"/>
                <a:cs typeface="Courier New"/>
              </a:rPr>
              <a:t>&lt;-</a:t>
            </a:r>
            <a:r>
              <a:rPr lang="en-US" spc="-4" dirty="0">
                <a:solidFill>
                  <a:srgbClr val="0433FF"/>
                </a:solidFill>
                <a:latin typeface="Courier New"/>
                <a:cs typeface="Courier New"/>
              </a:rPr>
              <a:t>function(</a:t>
            </a:r>
            <a:r>
              <a:rPr lang="en-US" spc="-4" dirty="0" err="1">
                <a:solidFill>
                  <a:srgbClr val="011F5B"/>
                </a:solidFill>
                <a:latin typeface="Courier New"/>
                <a:cs typeface="Courier New"/>
              </a:rPr>
              <a:t>x,digits</a:t>
            </a:r>
            <a:r>
              <a:rPr lang="en-US" spc="-4" dirty="0">
                <a:solidFill>
                  <a:srgbClr val="011F5B"/>
                </a:solidFill>
                <a:latin typeface="Courier New"/>
                <a:cs typeface="Courier New"/>
              </a:rPr>
              <a:t>){</a:t>
            </a:r>
          </a:p>
          <a:p>
            <a:pPr marL="8929">
              <a:tabLst>
                <a:tab pos="330387" algn="l"/>
              </a:tabLst>
            </a:pPr>
            <a:r>
              <a:rPr lang="en-US" spc="-4" dirty="0">
                <a:solidFill>
                  <a:srgbClr val="011F5B"/>
                </a:solidFill>
                <a:latin typeface="Courier New"/>
                <a:cs typeface="Courier New"/>
              </a:rPr>
              <a:t>  answer&lt;-round(</a:t>
            </a:r>
            <a:r>
              <a:rPr lang="en-US" spc="-4" dirty="0" err="1">
                <a:solidFill>
                  <a:srgbClr val="011F5B"/>
                </a:solidFill>
                <a:latin typeface="Courier New"/>
                <a:cs typeface="Courier New"/>
              </a:rPr>
              <a:t>x,digits</a:t>
            </a:r>
            <a:r>
              <a:rPr lang="en-US" spc="-4" dirty="0">
                <a:solidFill>
                  <a:srgbClr val="011F5B"/>
                </a:solidFill>
                <a:latin typeface="Courier New"/>
                <a:cs typeface="Courier New"/>
              </a:rPr>
              <a:t>=</a:t>
            </a:r>
            <a:r>
              <a:rPr lang="en-US" spc="-4" dirty="0">
                <a:solidFill>
                  <a:srgbClr val="0433FF"/>
                </a:solidFill>
                <a:latin typeface="Courier New"/>
                <a:cs typeface="Courier New"/>
              </a:rPr>
              <a:t>2</a:t>
            </a:r>
            <a:r>
              <a:rPr lang="en-US" spc="-4" dirty="0">
                <a:solidFill>
                  <a:srgbClr val="011F5B"/>
                </a:solidFill>
                <a:latin typeface="Courier New"/>
                <a:cs typeface="Courier New"/>
              </a:rPr>
              <a:t>)</a:t>
            </a:r>
          </a:p>
          <a:p>
            <a:pPr marL="8929">
              <a:tabLst>
                <a:tab pos="330387" algn="l"/>
              </a:tabLst>
            </a:pPr>
            <a:r>
              <a:rPr lang="en-US" spc="-4" dirty="0">
                <a:solidFill>
                  <a:srgbClr val="0433FF"/>
                </a:solidFill>
                <a:latin typeface="Courier New"/>
                <a:cs typeface="Courier New"/>
              </a:rPr>
              <a:t>  return</a:t>
            </a:r>
            <a:r>
              <a:rPr lang="en-US" spc="-4" dirty="0">
                <a:solidFill>
                  <a:srgbClr val="011F5B"/>
                </a:solidFill>
                <a:latin typeface="Courier New"/>
                <a:cs typeface="Courier New"/>
              </a:rPr>
              <a:t>(answer)</a:t>
            </a:r>
          </a:p>
          <a:p>
            <a:pPr marL="8929">
              <a:tabLst>
                <a:tab pos="330387" algn="l"/>
              </a:tabLst>
            </a:pPr>
            <a:r>
              <a:rPr lang="en-US" spc="-4" dirty="0">
                <a:solidFill>
                  <a:srgbClr val="011F5B"/>
                </a:solidFill>
                <a:latin typeface="Courier New"/>
                <a:cs typeface="Courier New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067129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750" y="158808"/>
            <a:ext cx="5217652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703188" algn="l"/>
              </a:tabLst>
            </a:pPr>
            <a:r>
              <a:rPr lang="en-US" spc="-109" dirty="0">
                <a:solidFill>
                  <a:srgbClr val="002060"/>
                </a:solidFill>
              </a:rPr>
              <a:t>In Summary:</a:t>
            </a:r>
            <a:endParaRPr spc="-4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AB789942-70F2-3D4A-AD38-52A4F1671C31}"/>
              </a:ext>
            </a:extLst>
          </p:cNvPr>
          <p:cNvGraphicFramePr>
            <a:graphicFrameLocks noGrp="1"/>
          </p:cNvGraphicFramePr>
          <p:nvPr/>
        </p:nvGraphicFramePr>
        <p:xfrm>
          <a:off x="2265164" y="2089547"/>
          <a:ext cx="7447360" cy="3776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680">
                  <a:extLst>
                    <a:ext uri="{9D8B030D-6E8A-4147-A177-3AD203B41FA5}">
                      <a16:colId xmlns:a16="http://schemas.microsoft.com/office/drawing/2014/main" val="500861633"/>
                    </a:ext>
                  </a:extLst>
                </a:gridCol>
                <a:gridCol w="3723680">
                  <a:extLst>
                    <a:ext uri="{9D8B030D-6E8A-4147-A177-3AD203B41FA5}">
                      <a16:colId xmlns:a16="http://schemas.microsoft.com/office/drawing/2014/main" val="4247118767"/>
                    </a:ext>
                  </a:extLst>
                </a:gridCol>
              </a:tblGrid>
              <a:tr h="37294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Statistic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Function in R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3619705997"/>
                  </a:ext>
                </a:extLst>
              </a:tr>
              <a:tr h="37812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Sum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sum(x)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2918622529"/>
                  </a:ext>
                </a:extLst>
              </a:tr>
              <a:tr h="37812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Mean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mean(x)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132321998"/>
                  </a:ext>
                </a:extLst>
              </a:tr>
              <a:tr h="37812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Median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median(x)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2317115647"/>
                  </a:ext>
                </a:extLst>
              </a:tr>
              <a:tr h="37812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Largest Value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max(x)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452494326"/>
                  </a:ext>
                </a:extLst>
              </a:tr>
              <a:tr h="37812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Smallest Value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min(x)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3985818302"/>
                  </a:ext>
                </a:extLst>
              </a:tr>
              <a:tr h="37812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Standard Deviation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sd</a:t>
                      </a:r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(x)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3348770005"/>
                  </a:ext>
                </a:extLst>
              </a:tr>
              <a:tr h="37812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Variance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var(x)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3836489149"/>
                  </a:ext>
                </a:extLst>
              </a:tr>
              <a:tr h="37812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Number of elements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length(x)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278486355"/>
                  </a:ext>
                </a:extLst>
              </a:tr>
              <a:tr h="37812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Correlation between x and y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cor</a:t>
                      </a:r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x,y</a:t>
                      </a:r>
                      <a:r>
                        <a:rPr lang="en-US" sz="2000" dirty="0">
                          <a:solidFill>
                            <a:srgbClr val="990100"/>
                          </a:solidFill>
                          <a:latin typeface="Franklin Gothic Book" panose="020B0503020102020204" pitchFamily="34" charset="0"/>
                        </a:rPr>
                        <a:t>)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4095916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E1495117-5F22-514C-BA09-01E5A1DAC7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9750" y="773057"/>
                <a:ext cx="8358187" cy="103874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>
                  <a:defRPr sz="4800" b="0" i="0">
                    <a:solidFill>
                      <a:schemeClr val="tx1"/>
                    </a:solidFill>
                    <a:latin typeface="Gill Sans MT"/>
                    <a:ea typeface="+mj-ea"/>
                    <a:cs typeface="Gill Sans MT"/>
                  </a:defRPr>
                </a:lvl1pPr>
              </a:lstStyle>
              <a:p>
                <a:pPr marL="8929" defTabSz="642915">
                  <a:tabLst>
                    <a:tab pos="703188" algn="l"/>
                  </a:tabLst>
                </a:pPr>
                <a:r>
                  <a:rPr lang="en-US" sz="3375" kern="0" spc="-109" dirty="0">
                    <a:solidFill>
                      <a:srgbClr val="002060"/>
                    </a:solidFill>
                  </a:rPr>
                  <a:t>Suppose we have a vector of data, e.g.</a:t>
                </a:r>
                <a:endParaRPr lang="en-US" sz="3375" i="1" kern="0" spc="-109" dirty="0">
                  <a:solidFill>
                    <a:srgbClr val="990100"/>
                  </a:solidFill>
                  <a:latin typeface="Cambria Math" panose="02040503050406030204" pitchFamily="18" charset="0"/>
                </a:endParaRPr>
              </a:p>
              <a:p>
                <a:pPr marL="8929" defTabSz="642915">
                  <a:tabLst>
                    <a:tab pos="7031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75" b="0" i="1" kern="0" spc="-109" smtClean="0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sz="3375" i="1" kern="0" spc="-109">
                          <a:solidFill>
                            <a:srgbClr val="990100"/>
                          </a:solidFill>
                          <a:latin typeface="Cambria Math" panose="02040503050406030204" pitchFamily="18" charset="0"/>
                        </a:rPr>
                        <m:t>=(68, 65, 64, …,70, 58)</m:t>
                      </m:r>
                    </m:oMath>
                  </m:oMathPara>
                </a14:m>
                <a:endParaRPr lang="en-US" sz="3375" kern="0" spc="-4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E1495117-5F22-514C-BA09-01E5A1DAC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0" y="773057"/>
                <a:ext cx="8358187" cy="1038746"/>
              </a:xfrm>
              <a:prstGeom prst="rect">
                <a:avLst/>
              </a:prstGeom>
              <a:blipFill>
                <a:blip r:embed="rId2"/>
                <a:stretch>
                  <a:fillRect l="-3035" t="-12048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B13CD04-58F4-2144-BC79-9BFB29D4A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135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8930"/>
            <a:ext cx="9144000" cy="684907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26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8951E-7947-4141-A5E0-38D905B9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D736DBA4-08B5-AF46-ACFF-5DFBA5B5732E}"/>
              </a:ext>
            </a:extLst>
          </p:cNvPr>
          <p:cNvSpPr txBox="1">
            <a:spLocks/>
          </p:cNvSpPr>
          <p:nvPr/>
        </p:nvSpPr>
        <p:spPr>
          <a:xfrm>
            <a:off x="1723486" y="2625963"/>
            <a:ext cx="8944514" cy="203132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929">
              <a:lnSpc>
                <a:spcPct val="100000"/>
              </a:lnSpc>
              <a:tabLst>
                <a:tab pos="703188" algn="l"/>
              </a:tabLst>
            </a:pPr>
            <a:r>
              <a:rPr lang="en-US" spc="-109" dirty="0">
                <a:solidFill>
                  <a:srgbClr val="002060"/>
                </a:solidFill>
              </a:rPr>
              <a:t>Important Practical Matters in </a:t>
            </a:r>
            <a:r>
              <a:rPr lang="en-US" b="1" i="1" spc="-109" dirty="0">
                <a:solidFill>
                  <a:srgbClr val="990100"/>
                </a:solidFill>
              </a:rPr>
              <a:t>R</a:t>
            </a:r>
            <a:r>
              <a:rPr lang="en-US" spc="-109" dirty="0">
                <a:solidFill>
                  <a:srgbClr val="002060"/>
                </a:solidFill>
              </a:rPr>
              <a:t>:</a:t>
            </a:r>
          </a:p>
          <a:p>
            <a:pPr marL="8929">
              <a:lnSpc>
                <a:spcPct val="100000"/>
              </a:lnSpc>
              <a:tabLst>
                <a:tab pos="703188" algn="l"/>
              </a:tabLst>
            </a:pPr>
            <a:endParaRPr lang="en-US" spc="-109" dirty="0">
              <a:solidFill>
                <a:srgbClr val="002060"/>
              </a:solidFill>
            </a:endParaRPr>
          </a:p>
          <a:p>
            <a:pPr marL="8929">
              <a:lnSpc>
                <a:spcPct val="100000"/>
              </a:lnSpc>
              <a:tabLst>
                <a:tab pos="703188" algn="l"/>
              </a:tabLst>
            </a:pPr>
            <a:r>
              <a:rPr lang="en-US" spc="-109" dirty="0">
                <a:solidFill>
                  <a:srgbClr val="002060"/>
                </a:solidFill>
              </a:rPr>
              <a:t>The environment and packages</a:t>
            </a:r>
            <a:endParaRPr lang="en-US" spc="-4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808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8930"/>
            <a:ext cx="9144000" cy="684907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6320" y="3143250"/>
            <a:ext cx="6455577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806322" algn="l"/>
              </a:tabLst>
            </a:pPr>
            <a:r>
              <a:rPr dirty="0"/>
              <a:t>The</a:t>
            </a:r>
            <a:r>
              <a:rPr lang="en-US" dirty="0"/>
              <a:t> environment</a:t>
            </a:r>
            <a:endParaRPr spc="-1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8951E-7947-4141-A5E0-38D905B9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45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6115" y="255760"/>
            <a:ext cx="4752207" cy="519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806322" algn="l"/>
              </a:tabLst>
            </a:pPr>
            <a:r>
              <a:rPr sz="3375" dirty="0">
                <a:latin typeface="Gill Sans MT"/>
                <a:cs typeface="Gill Sans MT"/>
              </a:rPr>
              <a:t>The	</a:t>
            </a:r>
            <a:r>
              <a:rPr lang="en-US" sz="3375" spc="-11" dirty="0">
                <a:latin typeface="Gill Sans MT"/>
                <a:cs typeface="Gill Sans MT"/>
              </a:rPr>
              <a:t>environment</a:t>
            </a:r>
            <a:endParaRPr sz="3375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0" y="1148440"/>
            <a:ext cx="212527" cy="665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4324" dirty="0">
                <a:latin typeface="Gill Sans MT"/>
                <a:cs typeface="Gill Sans MT"/>
              </a:rPr>
              <a:t>•</a:t>
            </a:r>
            <a:endParaRPr sz="4324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8836" y="1323380"/>
            <a:ext cx="6442323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2883"/>
              </a:lnSpc>
            </a:pPr>
            <a:r>
              <a:rPr sz="2531" dirty="0">
                <a:latin typeface="Gill Sans MT"/>
                <a:cs typeface="Gill Sans MT"/>
              </a:rPr>
              <a:t>The R </a:t>
            </a:r>
            <a:r>
              <a:rPr sz="2531" spc="-7" dirty="0">
                <a:solidFill>
                  <a:srgbClr val="FF4013"/>
                </a:solidFill>
                <a:latin typeface="Gill Sans MT"/>
                <a:cs typeface="Gill Sans MT"/>
              </a:rPr>
              <a:t>“</a:t>
            </a:r>
            <a:r>
              <a:rPr lang="en-US" sz="2531" spc="-7" dirty="0">
                <a:solidFill>
                  <a:srgbClr val="FF4013"/>
                </a:solidFill>
                <a:latin typeface="Gill Sans MT"/>
                <a:cs typeface="Gill Sans MT"/>
              </a:rPr>
              <a:t>environment</a:t>
            </a:r>
            <a:r>
              <a:rPr sz="2531" spc="-7" dirty="0">
                <a:solidFill>
                  <a:srgbClr val="FF4013"/>
                </a:solidFill>
                <a:latin typeface="Gill Sans MT"/>
                <a:cs typeface="Gill Sans MT"/>
              </a:rPr>
              <a:t>” </a:t>
            </a:r>
            <a:r>
              <a:rPr sz="2531" spc="-4" dirty="0">
                <a:latin typeface="Gill Sans MT"/>
                <a:cs typeface="Gill Sans MT"/>
              </a:rPr>
              <a:t>consists </a:t>
            </a:r>
            <a:r>
              <a:rPr sz="2531" dirty="0">
                <a:latin typeface="Gill Sans MT"/>
                <a:cs typeface="Gill Sans MT"/>
              </a:rPr>
              <a:t>of </a:t>
            </a:r>
            <a:r>
              <a:rPr sz="2531" spc="-4" dirty="0">
                <a:latin typeface="Gill Sans MT"/>
                <a:cs typeface="Gill Sans MT"/>
              </a:rPr>
              <a:t>all </a:t>
            </a:r>
            <a:r>
              <a:rPr sz="2531" dirty="0">
                <a:latin typeface="Gill Sans MT"/>
                <a:cs typeface="Gill Sans MT"/>
              </a:rPr>
              <a:t>of the</a:t>
            </a:r>
            <a:r>
              <a:rPr sz="2531" spc="-246" dirty="0">
                <a:latin typeface="Gill Sans MT"/>
                <a:cs typeface="Gill Sans MT"/>
              </a:rPr>
              <a:t> </a:t>
            </a:r>
            <a:r>
              <a:rPr sz="2531" spc="-4" dirty="0">
                <a:latin typeface="Gill Sans MT"/>
                <a:cs typeface="Gill Sans MT"/>
              </a:rPr>
              <a:t>variables  </a:t>
            </a:r>
            <a:r>
              <a:rPr sz="2531" dirty="0">
                <a:latin typeface="Gill Sans MT"/>
                <a:cs typeface="Gill Sans MT"/>
              </a:rPr>
              <a:t>that </a:t>
            </a:r>
            <a:r>
              <a:rPr sz="2531" spc="-18" dirty="0">
                <a:latin typeface="Gill Sans MT"/>
                <a:cs typeface="Gill Sans MT"/>
              </a:rPr>
              <a:t>you </a:t>
            </a:r>
            <a:r>
              <a:rPr sz="2531" spc="-39" dirty="0">
                <a:latin typeface="Gill Sans MT"/>
                <a:cs typeface="Gill Sans MT"/>
              </a:rPr>
              <a:t>have </a:t>
            </a:r>
            <a:r>
              <a:rPr sz="2531" spc="-4" dirty="0">
                <a:latin typeface="Gill Sans MT"/>
                <a:cs typeface="Gill Sans MT"/>
              </a:rPr>
              <a:t>loaded </a:t>
            </a:r>
            <a:r>
              <a:rPr sz="2531" dirty="0">
                <a:latin typeface="Gill Sans MT"/>
                <a:cs typeface="Gill Sans MT"/>
              </a:rPr>
              <a:t>or</a:t>
            </a:r>
            <a:r>
              <a:rPr sz="2531" spc="7" dirty="0">
                <a:latin typeface="Gill Sans MT"/>
                <a:cs typeface="Gill Sans MT"/>
              </a:rPr>
              <a:t> </a:t>
            </a:r>
            <a:r>
              <a:rPr sz="2531" spc="11" dirty="0">
                <a:latin typeface="Gill Sans MT"/>
                <a:cs typeface="Gill Sans MT"/>
              </a:rPr>
              <a:t>defined</a:t>
            </a:r>
            <a:endParaRPr sz="2531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539" y="2007072"/>
            <a:ext cx="191095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3987"/>
              </a:lnSpc>
            </a:pPr>
            <a:r>
              <a:rPr sz="3832" spc="4" dirty="0">
                <a:latin typeface="Gill Sans MT"/>
                <a:cs typeface="Gill Sans MT"/>
              </a:rPr>
              <a:t>•</a:t>
            </a:r>
            <a:endParaRPr sz="3832">
              <a:latin typeface="Gill Sans MT"/>
              <a:cs typeface="Gill Sans MT"/>
            </a:endParaRPr>
          </a:p>
          <a:p>
            <a:pPr marL="8929">
              <a:lnSpc>
                <a:spcPts val="3375"/>
              </a:lnSpc>
            </a:pPr>
            <a:r>
              <a:rPr sz="3832" spc="4" dirty="0">
                <a:latin typeface="Gill Sans MT"/>
                <a:cs typeface="Gill Sans MT"/>
              </a:rPr>
              <a:t>•</a:t>
            </a:r>
            <a:endParaRPr sz="3832">
              <a:latin typeface="Gill Sans MT"/>
              <a:cs typeface="Gill Sans MT"/>
            </a:endParaRPr>
          </a:p>
          <a:p>
            <a:pPr marL="8929">
              <a:lnSpc>
                <a:spcPts val="3987"/>
              </a:lnSpc>
            </a:pPr>
            <a:r>
              <a:rPr sz="3832" spc="4" dirty="0">
                <a:latin typeface="Gill Sans MT"/>
                <a:cs typeface="Gill Sans MT"/>
              </a:rPr>
              <a:t>•</a:t>
            </a:r>
            <a:endParaRPr sz="3832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1375" y="2134196"/>
            <a:ext cx="6227564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250" spc="7" dirty="0">
                <a:latin typeface="Gill Sans MT"/>
                <a:cs typeface="Gill Sans MT"/>
              </a:rPr>
              <a:t>e.g.</a:t>
            </a:r>
            <a:r>
              <a:rPr sz="2250" spc="-243" dirty="0">
                <a:latin typeface="Gill Sans MT"/>
                <a:cs typeface="Gill Sans MT"/>
              </a:rPr>
              <a:t> </a:t>
            </a:r>
            <a:r>
              <a:rPr sz="2250" spc="11" dirty="0">
                <a:latin typeface="Gill Sans MT"/>
                <a:cs typeface="Gill Sans MT"/>
              </a:rPr>
              <a:t>age</a:t>
            </a:r>
            <a:r>
              <a:rPr lang="en-US" sz="2250" spc="11" dirty="0">
                <a:latin typeface="Gill Sans MT"/>
                <a:cs typeface="Gill Sans MT"/>
              </a:rPr>
              <a:t>, BMI, </a:t>
            </a:r>
            <a:r>
              <a:rPr lang="en-US" sz="2250" spc="11" dirty="0" err="1">
                <a:latin typeface="Gill Sans MT"/>
                <a:cs typeface="Gill Sans MT"/>
              </a:rPr>
              <a:t>etc</a:t>
            </a:r>
            <a:endParaRPr sz="2250" dirty="0">
              <a:latin typeface="Gill Sans MT"/>
              <a:cs typeface="Gill Sans MT"/>
            </a:endParaRPr>
          </a:p>
          <a:p>
            <a:pPr marL="8929">
              <a:spcBef>
                <a:spcPts val="675"/>
              </a:spcBef>
            </a:pPr>
            <a:r>
              <a:rPr sz="2250" dirty="0">
                <a:latin typeface="Gill Sans MT"/>
                <a:cs typeface="Gill Sans MT"/>
              </a:rPr>
              <a:t>These </a:t>
            </a:r>
            <a:r>
              <a:rPr sz="2250" spc="-18" dirty="0">
                <a:latin typeface="Gill Sans MT"/>
                <a:cs typeface="Gill Sans MT"/>
              </a:rPr>
              <a:t>are </a:t>
            </a:r>
            <a:r>
              <a:rPr sz="2250" spc="-4" dirty="0">
                <a:latin typeface="Gill Sans MT"/>
                <a:cs typeface="Gill Sans MT"/>
              </a:rPr>
              <a:t>all variables in </a:t>
            </a:r>
            <a:r>
              <a:rPr sz="2250" dirty="0">
                <a:latin typeface="Gill Sans MT"/>
                <a:cs typeface="Gill Sans MT"/>
              </a:rPr>
              <a:t>the</a:t>
            </a:r>
            <a:r>
              <a:rPr sz="2250" spc="4" dirty="0">
                <a:latin typeface="Gill Sans MT"/>
                <a:cs typeface="Gill Sans MT"/>
              </a:rPr>
              <a:t> </a:t>
            </a:r>
            <a:r>
              <a:rPr sz="2250" spc="-7" dirty="0">
                <a:latin typeface="Gill Sans MT"/>
                <a:cs typeface="Gill Sans MT"/>
              </a:rPr>
              <a:t>workspace</a:t>
            </a:r>
            <a:endParaRPr sz="2250" dirty="0">
              <a:latin typeface="Gill Sans MT"/>
              <a:cs typeface="Gill Sans MT"/>
            </a:endParaRPr>
          </a:p>
          <a:p>
            <a:pPr marL="8929" marR="3572">
              <a:lnSpc>
                <a:spcPts val="2531"/>
              </a:lnSpc>
              <a:spcBef>
                <a:spcPts val="900"/>
              </a:spcBef>
            </a:pPr>
            <a:r>
              <a:rPr sz="2250" dirty="0">
                <a:latin typeface="Gill Sans MT"/>
                <a:cs typeface="Gill Sans MT"/>
              </a:rPr>
              <a:t>R </a:t>
            </a:r>
            <a:r>
              <a:rPr sz="2250" spc="-4" dirty="0">
                <a:latin typeface="Gill Sans MT"/>
                <a:cs typeface="Gill Sans MT"/>
              </a:rPr>
              <a:t>holds </a:t>
            </a:r>
            <a:r>
              <a:rPr sz="2250" dirty="0">
                <a:latin typeface="Gill Sans MT"/>
                <a:cs typeface="Gill Sans MT"/>
              </a:rPr>
              <a:t>them </a:t>
            </a:r>
            <a:r>
              <a:rPr sz="2250" spc="-4" dirty="0">
                <a:latin typeface="Gill Sans MT"/>
                <a:cs typeface="Gill Sans MT"/>
              </a:rPr>
              <a:t>in </a:t>
            </a:r>
            <a:r>
              <a:rPr sz="2250" spc="7" dirty="0">
                <a:latin typeface="Gill Sans MT"/>
                <a:cs typeface="Gill Sans MT"/>
              </a:rPr>
              <a:t>memory; </a:t>
            </a:r>
            <a:r>
              <a:rPr sz="2250" spc="-18" dirty="0">
                <a:latin typeface="Gill Sans MT"/>
                <a:cs typeface="Gill Sans MT"/>
              </a:rPr>
              <a:t>you </a:t>
            </a:r>
            <a:r>
              <a:rPr sz="2250" dirty="0">
                <a:latin typeface="Gill Sans MT"/>
                <a:cs typeface="Gill Sans MT"/>
              </a:rPr>
              <a:t>can </a:t>
            </a:r>
            <a:r>
              <a:rPr sz="2250" spc="-32" dirty="0">
                <a:latin typeface="Gill Sans MT"/>
                <a:cs typeface="Gill Sans MT"/>
              </a:rPr>
              <a:t>save </a:t>
            </a:r>
            <a:r>
              <a:rPr sz="2250" dirty="0">
                <a:latin typeface="Gill Sans MT"/>
                <a:cs typeface="Gill Sans MT"/>
              </a:rPr>
              <a:t>them to </a:t>
            </a:r>
            <a:r>
              <a:rPr sz="2250" spc="-4" dirty="0">
                <a:latin typeface="Gill Sans MT"/>
                <a:cs typeface="Gill Sans MT"/>
              </a:rPr>
              <a:t>disk</a:t>
            </a:r>
            <a:r>
              <a:rPr sz="2250" spc="-214" dirty="0">
                <a:latin typeface="Gill Sans MT"/>
                <a:cs typeface="Gill Sans MT"/>
              </a:rPr>
              <a:t> </a:t>
            </a:r>
            <a:r>
              <a:rPr sz="2250" spc="-4" dirty="0">
                <a:latin typeface="Gill Sans MT"/>
                <a:cs typeface="Gill Sans MT"/>
              </a:rPr>
              <a:t>if  </a:t>
            </a:r>
            <a:r>
              <a:rPr sz="2250" spc="-18" dirty="0">
                <a:latin typeface="Gill Sans MT"/>
                <a:cs typeface="Gill Sans MT"/>
              </a:rPr>
              <a:t>you </a:t>
            </a:r>
            <a:r>
              <a:rPr sz="2250" spc="-4" dirty="0">
                <a:latin typeface="Gill Sans MT"/>
                <a:cs typeface="Gill Sans MT"/>
              </a:rPr>
              <a:t>want </a:t>
            </a:r>
            <a:r>
              <a:rPr sz="2250" dirty="0">
                <a:latin typeface="Gill Sans MT"/>
                <a:cs typeface="Gill Sans MT"/>
              </a:rPr>
              <a:t>to </a:t>
            </a:r>
            <a:r>
              <a:rPr sz="2250" spc="-4" dirty="0">
                <a:latin typeface="Gill Sans MT"/>
                <a:cs typeface="Gill Sans MT"/>
              </a:rPr>
              <a:t>(see</a:t>
            </a:r>
            <a:r>
              <a:rPr sz="2250" spc="-14" dirty="0">
                <a:latin typeface="Gill Sans MT"/>
                <a:cs typeface="Gill Sans MT"/>
              </a:rPr>
              <a:t> </a:t>
            </a:r>
            <a:r>
              <a:rPr sz="2250" spc="-4" dirty="0">
                <a:latin typeface="Gill Sans MT"/>
                <a:cs typeface="Gill Sans MT"/>
              </a:rPr>
              <a:t>later)</a:t>
            </a:r>
            <a:endParaRPr sz="2250" dirty="0">
              <a:latin typeface="Gill Sans MT"/>
              <a:cs typeface="Gill Sans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BA7D50-199C-854B-963C-93783BC6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82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F12AFE-0E04-254C-A0B5-3767A16E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30" y="1515608"/>
            <a:ext cx="8661400" cy="48895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1440" y="258961"/>
            <a:ext cx="10301473" cy="10050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769355" marR="3572" indent="-1760872">
              <a:lnSpc>
                <a:spcPts val="3867"/>
              </a:lnSpc>
              <a:tabLst>
                <a:tab pos="1457720" algn="l"/>
                <a:tab pos="2402893" algn="l"/>
                <a:tab pos="3560586" algn="l"/>
                <a:tab pos="5171445" algn="l"/>
              </a:tabLst>
            </a:pPr>
            <a:r>
              <a:rPr dirty="0" err="1"/>
              <a:t>Rstud</a:t>
            </a:r>
            <a:r>
              <a:rPr spc="-4" dirty="0" err="1"/>
              <a:t>i</a:t>
            </a:r>
            <a:r>
              <a:rPr dirty="0" err="1"/>
              <a:t>o</a:t>
            </a:r>
            <a:r>
              <a:rPr lang="en-US" dirty="0"/>
              <a:t> </a:t>
            </a:r>
            <a:r>
              <a:rPr dirty="0"/>
              <a:t>g</a:t>
            </a:r>
            <a:r>
              <a:rPr spc="-4" dirty="0"/>
              <a:t>i</a:t>
            </a:r>
            <a:r>
              <a:rPr spc="-70" dirty="0"/>
              <a:t>v</a:t>
            </a:r>
            <a:r>
              <a:rPr dirty="0"/>
              <a:t>es</a:t>
            </a:r>
            <a:r>
              <a:rPr lang="en-US" dirty="0"/>
              <a:t> </a:t>
            </a:r>
            <a:r>
              <a:rPr dirty="0"/>
              <a:t>some</a:t>
            </a:r>
            <a:r>
              <a:rPr spc="-4" dirty="0"/>
              <a:t> </a:t>
            </a:r>
            <a:r>
              <a:rPr dirty="0"/>
              <a:t>summa</a:t>
            </a:r>
            <a:r>
              <a:rPr spc="98" dirty="0"/>
              <a:t>r</a:t>
            </a:r>
            <a:r>
              <a:rPr dirty="0"/>
              <a:t>y</a:t>
            </a:r>
            <a:r>
              <a:rPr lang="en-US" dirty="0"/>
              <a:t> </a:t>
            </a:r>
            <a:r>
              <a:rPr spc="-4" dirty="0"/>
              <a:t>i</a:t>
            </a:r>
            <a:r>
              <a:rPr dirty="0"/>
              <a:t>n</a:t>
            </a:r>
            <a:r>
              <a:rPr spc="-35" dirty="0"/>
              <a:t>f</a:t>
            </a:r>
            <a:r>
              <a:rPr dirty="0"/>
              <a:t>ormat</a:t>
            </a:r>
            <a:r>
              <a:rPr spc="-4" dirty="0"/>
              <a:t>i</a:t>
            </a:r>
            <a:r>
              <a:rPr dirty="0"/>
              <a:t>on about</a:t>
            </a:r>
            <a:r>
              <a:rPr spc="-4" dirty="0"/>
              <a:t> </a:t>
            </a:r>
            <a:r>
              <a:rPr dirty="0"/>
              <a:t>the</a:t>
            </a:r>
            <a:r>
              <a:rPr lang="en-US" dirty="0"/>
              <a:t> </a:t>
            </a:r>
            <a:r>
              <a:rPr lang="en-US" spc="-11" dirty="0"/>
              <a:t>environment</a:t>
            </a:r>
            <a:endParaRPr spc="-1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212244-DBAD-8E43-9D2D-9833E3B7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73796" y="1544776"/>
            <a:ext cx="1210612" cy="437555"/>
          </a:xfrm>
          <a:custGeom>
            <a:avLst/>
            <a:gdLst/>
            <a:ahLst/>
            <a:cxnLst/>
            <a:rect l="l" t="t" r="r" b="b"/>
            <a:pathLst>
              <a:path w="1409700" h="622300">
                <a:moveTo>
                  <a:pt x="0" y="0"/>
                </a:moveTo>
                <a:lnTo>
                  <a:pt x="1409700" y="0"/>
                </a:lnTo>
                <a:lnTo>
                  <a:pt x="1409700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16303641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F12AFE-0E04-254C-A0B5-3767A16E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30" y="1515608"/>
            <a:ext cx="8661400" cy="48895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1440" y="258961"/>
            <a:ext cx="10301473" cy="10050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769355" marR="3572" indent="-1760872">
              <a:lnSpc>
                <a:spcPts val="3867"/>
              </a:lnSpc>
              <a:tabLst>
                <a:tab pos="1457720" algn="l"/>
                <a:tab pos="2402893" algn="l"/>
                <a:tab pos="3560586" algn="l"/>
                <a:tab pos="5171445" algn="l"/>
              </a:tabLst>
            </a:pPr>
            <a:r>
              <a:rPr dirty="0" err="1"/>
              <a:t>Rstud</a:t>
            </a:r>
            <a:r>
              <a:rPr spc="-4" dirty="0" err="1"/>
              <a:t>i</a:t>
            </a:r>
            <a:r>
              <a:rPr dirty="0" err="1"/>
              <a:t>o</a:t>
            </a:r>
            <a:r>
              <a:rPr lang="en-US" dirty="0"/>
              <a:t> </a:t>
            </a:r>
            <a:r>
              <a:rPr dirty="0"/>
              <a:t>g</a:t>
            </a:r>
            <a:r>
              <a:rPr spc="-4" dirty="0"/>
              <a:t>i</a:t>
            </a:r>
            <a:r>
              <a:rPr spc="-70" dirty="0"/>
              <a:t>v</a:t>
            </a:r>
            <a:r>
              <a:rPr dirty="0"/>
              <a:t>es</a:t>
            </a:r>
            <a:r>
              <a:rPr lang="en-US" dirty="0"/>
              <a:t> </a:t>
            </a:r>
            <a:r>
              <a:rPr dirty="0"/>
              <a:t>some</a:t>
            </a:r>
            <a:r>
              <a:rPr spc="-4" dirty="0"/>
              <a:t> </a:t>
            </a:r>
            <a:r>
              <a:rPr dirty="0"/>
              <a:t>summa</a:t>
            </a:r>
            <a:r>
              <a:rPr spc="98" dirty="0"/>
              <a:t>r</a:t>
            </a:r>
            <a:r>
              <a:rPr dirty="0"/>
              <a:t>y</a:t>
            </a:r>
            <a:r>
              <a:rPr lang="en-US" dirty="0"/>
              <a:t> </a:t>
            </a:r>
            <a:r>
              <a:rPr spc="-4" dirty="0"/>
              <a:t>i</a:t>
            </a:r>
            <a:r>
              <a:rPr dirty="0"/>
              <a:t>n</a:t>
            </a:r>
            <a:r>
              <a:rPr spc="-35" dirty="0"/>
              <a:t>f</a:t>
            </a:r>
            <a:r>
              <a:rPr dirty="0"/>
              <a:t>ormat</a:t>
            </a:r>
            <a:r>
              <a:rPr spc="-4" dirty="0"/>
              <a:t>i</a:t>
            </a:r>
            <a:r>
              <a:rPr dirty="0"/>
              <a:t>on about</a:t>
            </a:r>
            <a:r>
              <a:rPr spc="-4" dirty="0"/>
              <a:t> </a:t>
            </a:r>
            <a:r>
              <a:rPr dirty="0"/>
              <a:t>the</a:t>
            </a:r>
            <a:r>
              <a:rPr lang="en-US" dirty="0"/>
              <a:t> </a:t>
            </a:r>
            <a:r>
              <a:rPr lang="en-US" spc="-11" dirty="0"/>
              <a:t>environment</a:t>
            </a:r>
            <a:endParaRPr spc="-1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212244-DBAD-8E43-9D2D-9833E3B7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73796" y="1544776"/>
            <a:ext cx="1210612" cy="437555"/>
          </a:xfrm>
          <a:custGeom>
            <a:avLst/>
            <a:gdLst/>
            <a:ahLst/>
            <a:cxnLst/>
            <a:rect l="l" t="t" r="r" b="b"/>
            <a:pathLst>
              <a:path w="1409700" h="622300">
                <a:moveTo>
                  <a:pt x="0" y="0"/>
                </a:moveTo>
                <a:lnTo>
                  <a:pt x="1409700" y="0"/>
                </a:lnTo>
                <a:lnTo>
                  <a:pt x="1409700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3F31A2A-D242-9C48-84F7-6D280B308028}"/>
              </a:ext>
            </a:extLst>
          </p:cNvPr>
          <p:cNvSpPr/>
          <p:nvPr/>
        </p:nvSpPr>
        <p:spPr>
          <a:xfrm>
            <a:off x="3622859" y="2720578"/>
            <a:ext cx="3043824" cy="312661"/>
          </a:xfrm>
          <a:custGeom>
            <a:avLst/>
            <a:gdLst/>
            <a:ahLst/>
            <a:cxnLst/>
            <a:rect l="l" t="t" r="r" b="b"/>
            <a:pathLst>
              <a:path w="1409700" h="622300">
                <a:moveTo>
                  <a:pt x="0" y="0"/>
                </a:moveTo>
                <a:lnTo>
                  <a:pt x="1409700" y="0"/>
                </a:lnTo>
                <a:lnTo>
                  <a:pt x="1409700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CC3DAB1-4833-2844-80A8-95C6DAA2B388}"/>
              </a:ext>
            </a:extLst>
          </p:cNvPr>
          <p:cNvSpPr txBox="1"/>
          <p:nvPr/>
        </p:nvSpPr>
        <p:spPr>
          <a:xfrm>
            <a:off x="10097678" y="2078919"/>
            <a:ext cx="1814383" cy="127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41" indent="-93312">
              <a:lnSpc>
                <a:spcPts val="1737"/>
              </a:lnSpc>
              <a:buChar char="-"/>
              <a:tabLst>
                <a:tab pos="102688" algn="l"/>
              </a:tabLst>
            </a:pPr>
            <a:r>
              <a:rPr lang="en-US" sz="1547" dirty="0">
                <a:latin typeface="Gill Sans MT"/>
                <a:cs typeface="Gill Sans MT"/>
              </a:rPr>
              <a:t>Shows we have data frame </a:t>
            </a:r>
            <a:r>
              <a:rPr lang="en-US" sz="1547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mydata</a:t>
            </a:r>
            <a:r>
              <a:rPr lang="en-US" sz="1547" dirty="0">
                <a:solidFill>
                  <a:schemeClr val="tx2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en-US" sz="1547" dirty="0">
                <a:latin typeface="Gill Sans MT"/>
                <a:cs typeface="Gill Sans MT"/>
              </a:rPr>
              <a:t>with 1000 observations (people) and 8 variables</a:t>
            </a:r>
          </a:p>
          <a:p>
            <a:pPr>
              <a:spcBef>
                <a:spcPts val="32"/>
              </a:spcBef>
            </a:pPr>
            <a:endParaRPr sz="123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38933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F12AFE-0E04-254C-A0B5-3767A16E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30" y="1515608"/>
            <a:ext cx="8661400" cy="48895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1440" y="258961"/>
            <a:ext cx="10301473" cy="10050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769355" marR="3572" indent="-1760872">
              <a:lnSpc>
                <a:spcPts val="3867"/>
              </a:lnSpc>
              <a:tabLst>
                <a:tab pos="1457720" algn="l"/>
                <a:tab pos="2402893" algn="l"/>
                <a:tab pos="3560586" algn="l"/>
                <a:tab pos="5171445" algn="l"/>
              </a:tabLst>
            </a:pPr>
            <a:r>
              <a:rPr dirty="0" err="1"/>
              <a:t>Rstud</a:t>
            </a:r>
            <a:r>
              <a:rPr spc="-4" dirty="0" err="1"/>
              <a:t>i</a:t>
            </a:r>
            <a:r>
              <a:rPr dirty="0" err="1"/>
              <a:t>o</a:t>
            </a:r>
            <a:r>
              <a:rPr lang="en-US" dirty="0"/>
              <a:t> </a:t>
            </a:r>
            <a:r>
              <a:rPr dirty="0"/>
              <a:t>g</a:t>
            </a:r>
            <a:r>
              <a:rPr spc="-4" dirty="0"/>
              <a:t>i</a:t>
            </a:r>
            <a:r>
              <a:rPr spc="-70" dirty="0"/>
              <a:t>v</a:t>
            </a:r>
            <a:r>
              <a:rPr dirty="0"/>
              <a:t>es</a:t>
            </a:r>
            <a:r>
              <a:rPr lang="en-US" dirty="0"/>
              <a:t> </a:t>
            </a:r>
            <a:r>
              <a:rPr dirty="0"/>
              <a:t>some</a:t>
            </a:r>
            <a:r>
              <a:rPr spc="-4" dirty="0"/>
              <a:t> </a:t>
            </a:r>
            <a:r>
              <a:rPr dirty="0"/>
              <a:t>summa</a:t>
            </a:r>
            <a:r>
              <a:rPr spc="98" dirty="0"/>
              <a:t>r</a:t>
            </a:r>
            <a:r>
              <a:rPr dirty="0"/>
              <a:t>y</a:t>
            </a:r>
            <a:r>
              <a:rPr lang="en-US" dirty="0"/>
              <a:t> </a:t>
            </a:r>
            <a:r>
              <a:rPr spc="-4" dirty="0"/>
              <a:t>i</a:t>
            </a:r>
            <a:r>
              <a:rPr dirty="0"/>
              <a:t>n</a:t>
            </a:r>
            <a:r>
              <a:rPr spc="-35" dirty="0"/>
              <a:t>f</a:t>
            </a:r>
            <a:r>
              <a:rPr dirty="0"/>
              <a:t>ormat</a:t>
            </a:r>
            <a:r>
              <a:rPr spc="-4" dirty="0"/>
              <a:t>i</a:t>
            </a:r>
            <a:r>
              <a:rPr dirty="0"/>
              <a:t>on about</a:t>
            </a:r>
            <a:r>
              <a:rPr spc="-4" dirty="0"/>
              <a:t> </a:t>
            </a:r>
            <a:r>
              <a:rPr dirty="0"/>
              <a:t>the</a:t>
            </a:r>
            <a:r>
              <a:rPr lang="en-US" dirty="0"/>
              <a:t> </a:t>
            </a:r>
            <a:r>
              <a:rPr lang="en-US" spc="-11" dirty="0"/>
              <a:t>environment</a:t>
            </a:r>
            <a:endParaRPr spc="-1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212244-DBAD-8E43-9D2D-9833E3B7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73796" y="1544776"/>
            <a:ext cx="1210612" cy="437555"/>
          </a:xfrm>
          <a:custGeom>
            <a:avLst/>
            <a:gdLst/>
            <a:ahLst/>
            <a:cxnLst/>
            <a:rect l="l" t="t" r="r" b="b"/>
            <a:pathLst>
              <a:path w="1409700" h="622300">
                <a:moveTo>
                  <a:pt x="0" y="0"/>
                </a:moveTo>
                <a:lnTo>
                  <a:pt x="1409700" y="0"/>
                </a:lnTo>
                <a:lnTo>
                  <a:pt x="1409700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A9E464A1-12A7-B24C-8496-F3131CD13A58}"/>
              </a:ext>
            </a:extLst>
          </p:cNvPr>
          <p:cNvSpPr/>
          <p:nvPr/>
        </p:nvSpPr>
        <p:spPr>
          <a:xfrm>
            <a:off x="1273796" y="3441481"/>
            <a:ext cx="8365967" cy="312661"/>
          </a:xfrm>
          <a:custGeom>
            <a:avLst/>
            <a:gdLst/>
            <a:ahLst/>
            <a:cxnLst/>
            <a:rect l="l" t="t" r="r" b="b"/>
            <a:pathLst>
              <a:path w="1409700" h="622300">
                <a:moveTo>
                  <a:pt x="0" y="0"/>
                </a:moveTo>
                <a:lnTo>
                  <a:pt x="1409700" y="0"/>
                </a:lnTo>
                <a:lnTo>
                  <a:pt x="1409700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1B479AB-2F07-8948-ACA9-E448757F0379}"/>
              </a:ext>
            </a:extLst>
          </p:cNvPr>
          <p:cNvSpPr txBox="1"/>
          <p:nvPr/>
        </p:nvSpPr>
        <p:spPr>
          <a:xfrm>
            <a:off x="10309891" y="2757866"/>
            <a:ext cx="1604113" cy="1061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41" indent="-93312">
              <a:lnSpc>
                <a:spcPts val="1737"/>
              </a:lnSpc>
              <a:buChar char="-"/>
              <a:tabLst>
                <a:tab pos="102688" algn="l"/>
              </a:tabLst>
            </a:pPr>
            <a:r>
              <a:rPr lang="en-US" sz="1547" dirty="0">
                <a:latin typeface="Gill Sans MT"/>
                <a:cs typeface="Gill Sans MT"/>
              </a:rPr>
              <a:t>Shows that </a:t>
            </a:r>
            <a:r>
              <a:rPr lang="en-US" sz="1547" dirty="0">
                <a:solidFill>
                  <a:schemeClr val="tx2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BMI</a:t>
            </a:r>
            <a:r>
              <a:rPr sz="1547" dirty="0">
                <a:solidFill>
                  <a:srgbClr val="0433FF"/>
                </a:solidFill>
                <a:latin typeface="Gill Sans MT"/>
                <a:cs typeface="Gill Sans MT"/>
              </a:rPr>
              <a:t> </a:t>
            </a:r>
            <a:r>
              <a:rPr sz="1547" dirty="0">
                <a:latin typeface="Gill Sans MT"/>
                <a:cs typeface="Gill Sans MT"/>
              </a:rPr>
              <a:t>i</a:t>
            </a:r>
            <a:r>
              <a:rPr lang="en-US" sz="1547" dirty="0">
                <a:latin typeface="Gill Sans MT"/>
                <a:cs typeface="Gill Sans MT"/>
              </a:rPr>
              <a:t>nside the data frame </a:t>
            </a:r>
            <a:r>
              <a:rPr lang="en-US" sz="1547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mydata</a:t>
            </a:r>
            <a:r>
              <a:rPr sz="1547" spc="-42" dirty="0">
                <a:latin typeface="Gill Sans MT"/>
                <a:cs typeface="Gill Sans MT"/>
              </a:rPr>
              <a:t> </a:t>
            </a:r>
            <a:r>
              <a:rPr sz="1547" spc="-4" dirty="0">
                <a:latin typeface="Gill Sans MT"/>
                <a:cs typeface="Gill Sans MT"/>
              </a:rPr>
              <a:t>numeric</a:t>
            </a:r>
            <a:endParaRPr sz="1547" dirty="0">
              <a:latin typeface="Gill Sans MT"/>
              <a:cs typeface="Gill Sans MT"/>
            </a:endParaRPr>
          </a:p>
          <a:p>
            <a:pPr>
              <a:spcBef>
                <a:spcPts val="32"/>
              </a:spcBef>
            </a:pPr>
            <a:endParaRPr sz="123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23140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F12AFE-0E04-254C-A0B5-3767A16E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30" y="980771"/>
            <a:ext cx="8661400" cy="48895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1440" y="258961"/>
            <a:ext cx="10301473" cy="50488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769355" marR="3572" indent="-1760872">
              <a:lnSpc>
                <a:spcPts val="3867"/>
              </a:lnSpc>
              <a:tabLst>
                <a:tab pos="1457720" algn="l"/>
                <a:tab pos="2402893" algn="l"/>
                <a:tab pos="3560586" algn="l"/>
                <a:tab pos="5171445" algn="l"/>
              </a:tabLst>
            </a:pPr>
            <a:r>
              <a:rPr lang="en-US" spc="-4" dirty="0"/>
              <a:t>(R </a:t>
            </a:r>
            <a:r>
              <a:rPr lang="en-US" dirty="0"/>
              <a:t>commands	to do the same</a:t>
            </a:r>
            <a:r>
              <a:rPr lang="en-US" spc="-56" dirty="0"/>
              <a:t> </a:t>
            </a:r>
            <a:r>
              <a:rPr lang="en-US" spc="-4" dirty="0"/>
              <a:t>thing)</a:t>
            </a:r>
            <a:endParaRPr spc="-1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212244-DBAD-8E43-9D2D-9833E3B7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73796" y="1009939"/>
            <a:ext cx="1210612" cy="437555"/>
          </a:xfrm>
          <a:custGeom>
            <a:avLst/>
            <a:gdLst/>
            <a:ahLst/>
            <a:cxnLst/>
            <a:rect l="l" t="t" r="r" b="b"/>
            <a:pathLst>
              <a:path w="1409700" h="622300">
                <a:moveTo>
                  <a:pt x="0" y="0"/>
                </a:moveTo>
                <a:lnTo>
                  <a:pt x="1409700" y="0"/>
                </a:lnTo>
                <a:lnTo>
                  <a:pt x="1409700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A9E464A1-12A7-B24C-8496-F3131CD13A58}"/>
              </a:ext>
            </a:extLst>
          </p:cNvPr>
          <p:cNvSpPr/>
          <p:nvPr/>
        </p:nvSpPr>
        <p:spPr>
          <a:xfrm>
            <a:off x="1273796" y="2906644"/>
            <a:ext cx="8365967" cy="312661"/>
          </a:xfrm>
          <a:custGeom>
            <a:avLst/>
            <a:gdLst/>
            <a:ahLst/>
            <a:cxnLst/>
            <a:rect l="l" t="t" r="r" b="b"/>
            <a:pathLst>
              <a:path w="1409700" h="622300">
                <a:moveTo>
                  <a:pt x="0" y="0"/>
                </a:moveTo>
                <a:lnTo>
                  <a:pt x="1409700" y="0"/>
                </a:lnTo>
                <a:lnTo>
                  <a:pt x="1409700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94238BA-A61C-AF41-B2E3-E83BC98DD88D}"/>
              </a:ext>
            </a:extLst>
          </p:cNvPr>
          <p:cNvSpPr txBox="1"/>
          <p:nvPr/>
        </p:nvSpPr>
        <p:spPr>
          <a:xfrm>
            <a:off x="2706426" y="6004215"/>
            <a:ext cx="2103367" cy="43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1687"/>
              </a:lnSpc>
              <a:spcBef>
                <a:spcPts val="14"/>
              </a:spcBef>
              <a:tabLst>
                <a:tab pos="201357" algn="l"/>
              </a:tabLst>
            </a:pPr>
            <a:r>
              <a:rPr sz="1266" dirty="0">
                <a:latin typeface="Courier New"/>
                <a:cs typeface="Courier New"/>
              </a:rPr>
              <a:t>&gt;</a:t>
            </a:r>
            <a:r>
              <a:rPr lang="en-US" sz="1266" dirty="0">
                <a:latin typeface="Courier New"/>
                <a:cs typeface="Courier New"/>
              </a:rPr>
              <a:t> </a:t>
            </a:r>
            <a:r>
              <a:rPr sz="1266" dirty="0">
                <a:solidFill>
                  <a:srgbClr val="0433FF"/>
                </a:solidFill>
                <a:latin typeface="Courier New"/>
                <a:cs typeface="Courier New"/>
              </a:rPr>
              <a:t>class(</a:t>
            </a:r>
            <a:r>
              <a:rPr lang="en-US" sz="1266" dirty="0" err="1">
                <a:solidFill>
                  <a:srgbClr val="0433FF"/>
                </a:solidFill>
                <a:latin typeface="Courier New"/>
                <a:cs typeface="Courier New"/>
              </a:rPr>
              <a:t>mydata$BMI</a:t>
            </a:r>
            <a:r>
              <a:rPr sz="1266" dirty="0">
                <a:solidFill>
                  <a:srgbClr val="0433FF"/>
                </a:solidFill>
                <a:latin typeface="Courier New"/>
                <a:cs typeface="Courier New"/>
              </a:rPr>
              <a:t>)  </a:t>
            </a:r>
            <a:r>
              <a:rPr sz="1266" spc="-4" dirty="0">
                <a:latin typeface="Courier New"/>
                <a:cs typeface="Courier New"/>
              </a:rPr>
              <a:t>[1]</a:t>
            </a:r>
            <a:r>
              <a:rPr sz="1266" spc="-67" dirty="0">
                <a:latin typeface="Courier New"/>
                <a:cs typeface="Courier New"/>
              </a:rPr>
              <a:t> </a:t>
            </a:r>
            <a:r>
              <a:rPr sz="1266" dirty="0">
                <a:latin typeface="Courier New"/>
                <a:cs typeface="Courier New"/>
              </a:rPr>
              <a:t>"numeric"</a:t>
            </a: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0CB92D3B-A1A5-D642-9BED-D87F8768AEF8}"/>
              </a:ext>
            </a:extLst>
          </p:cNvPr>
          <p:cNvSpPr/>
          <p:nvPr/>
        </p:nvSpPr>
        <p:spPr>
          <a:xfrm>
            <a:off x="2343470" y="5614860"/>
            <a:ext cx="2830711" cy="1053929"/>
          </a:xfrm>
          <a:custGeom>
            <a:avLst/>
            <a:gdLst/>
            <a:ahLst/>
            <a:cxnLst/>
            <a:rect l="l" t="t" r="r" b="b"/>
            <a:pathLst>
              <a:path w="4025900" h="2552700">
                <a:moveTo>
                  <a:pt x="0" y="0"/>
                </a:moveTo>
                <a:lnTo>
                  <a:pt x="4025900" y="0"/>
                </a:lnTo>
                <a:lnTo>
                  <a:pt x="4025900" y="2552700"/>
                </a:lnTo>
                <a:lnTo>
                  <a:pt x="0" y="2552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0943591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2828A5-EBB5-E24D-AABD-D2F1EDC4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93" y="1647278"/>
            <a:ext cx="8661400" cy="48895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868" y="330399"/>
            <a:ext cx="10058399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3406555" algn="l"/>
                <a:tab pos="5040183" algn="l"/>
              </a:tabLst>
            </a:pPr>
            <a:r>
              <a:rPr dirty="0"/>
              <a:t>De</a:t>
            </a:r>
            <a:r>
              <a:rPr spc="-4" dirty="0"/>
              <a:t>l</a:t>
            </a:r>
            <a:r>
              <a:rPr dirty="0"/>
              <a:t>ete</a:t>
            </a:r>
            <a:r>
              <a:rPr spc="-4" dirty="0"/>
              <a:t> </a:t>
            </a:r>
            <a:r>
              <a:rPr lang="en-US" dirty="0"/>
              <a:t>everything </a:t>
            </a:r>
            <a:r>
              <a:rPr dirty="0"/>
              <a:t>f</a:t>
            </a:r>
            <a:r>
              <a:rPr spc="-84" dirty="0"/>
              <a:t>r</a:t>
            </a:r>
            <a:r>
              <a:rPr dirty="0"/>
              <a:t>om</a:t>
            </a:r>
            <a:r>
              <a:rPr spc="-4" dirty="0"/>
              <a:t> </a:t>
            </a:r>
            <a:r>
              <a:rPr dirty="0"/>
              <a:t>the</a:t>
            </a:r>
            <a:r>
              <a:rPr lang="en-US" dirty="0"/>
              <a:t> </a:t>
            </a:r>
            <a:r>
              <a:rPr lang="en-US" spc="-70" dirty="0"/>
              <a:t>environment</a:t>
            </a:r>
            <a:r>
              <a:rPr dirty="0"/>
              <a:t>?</a:t>
            </a:r>
          </a:p>
        </p:txBody>
      </p:sp>
      <p:sp>
        <p:nvSpPr>
          <p:cNvPr id="4" name="object 4"/>
          <p:cNvSpPr/>
          <p:nvPr/>
        </p:nvSpPr>
        <p:spPr>
          <a:xfrm flipH="1">
            <a:off x="3502322" y="2017044"/>
            <a:ext cx="298734" cy="326797"/>
          </a:xfrm>
          <a:custGeom>
            <a:avLst/>
            <a:gdLst/>
            <a:ahLst/>
            <a:cxnLst/>
            <a:rect l="l" t="t" r="r" b="b"/>
            <a:pathLst>
              <a:path w="698500" h="723900">
                <a:moveTo>
                  <a:pt x="0" y="0"/>
                </a:moveTo>
                <a:lnTo>
                  <a:pt x="698500" y="0"/>
                </a:lnTo>
                <a:lnTo>
                  <a:pt x="6985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1629354" y="1134317"/>
            <a:ext cx="3507581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4887" marR="3572" indent="-726404">
              <a:lnSpc>
                <a:spcPts val="1969"/>
              </a:lnSpc>
            </a:pPr>
            <a:r>
              <a:rPr sz="1687" dirty="0">
                <a:latin typeface="Gill Sans MT"/>
                <a:cs typeface="Gill Sans MT"/>
              </a:rPr>
              <a:t>Click </a:t>
            </a:r>
            <a:r>
              <a:rPr sz="1687" spc="-11" dirty="0">
                <a:latin typeface="Gill Sans MT"/>
                <a:cs typeface="Gill Sans MT"/>
              </a:rPr>
              <a:t>here (you </a:t>
            </a:r>
            <a:r>
              <a:rPr sz="1687" dirty="0">
                <a:latin typeface="Gill Sans MT"/>
                <a:cs typeface="Gill Sans MT"/>
              </a:rPr>
              <a:t>will be </a:t>
            </a:r>
            <a:r>
              <a:rPr sz="1687" spc="-11" dirty="0">
                <a:latin typeface="Gill Sans MT"/>
                <a:cs typeface="Gill Sans MT"/>
              </a:rPr>
              <a:t>asked </a:t>
            </a:r>
            <a:r>
              <a:rPr sz="1687" dirty="0">
                <a:latin typeface="Gill Sans MT"/>
                <a:cs typeface="Gill Sans MT"/>
              </a:rPr>
              <a:t>to</a:t>
            </a:r>
            <a:r>
              <a:rPr sz="1687" spc="-35" dirty="0">
                <a:latin typeface="Gill Sans MT"/>
                <a:cs typeface="Gill Sans MT"/>
              </a:rPr>
              <a:t> </a:t>
            </a:r>
            <a:r>
              <a:rPr sz="1687" spc="7" dirty="0">
                <a:latin typeface="Gill Sans MT"/>
                <a:cs typeface="Gill Sans MT"/>
              </a:rPr>
              <a:t>confirm  </a:t>
            </a:r>
            <a:r>
              <a:rPr sz="1687" spc="-11" dirty="0">
                <a:latin typeface="Gill Sans MT"/>
                <a:cs typeface="Gill Sans MT"/>
              </a:rPr>
              <a:t>before </a:t>
            </a:r>
            <a:r>
              <a:rPr sz="1687" spc="-4" dirty="0">
                <a:latin typeface="Gill Sans MT"/>
                <a:cs typeface="Gill Sans MT"/>
              </a:rPr>
              <a:t>deletion</a:t>
            </a:r>
            <a:r>
              <a:rPr sz="1687" spc="-25" dirty="0">
                <a:latin typeface="Gill Sans MT"/>
                <a:cs typeface="Gill Sans MT"/>
              </a:rPr>
              <a:t> </a:t>
            </a:r>
            <a:r>
              <a:rPr sz="1687" dirty="0">
                <a:latin typeface="Gill Sans MT"/>
                <a:cs typeface="Gill Sans MT"/>
              </a:rPr>
              <a:t>occurs)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30BB83-7E17-3348-B04F-EB95AE211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202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F5FD9E-AA7F-604F-811F-0B346C98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65" y="984250"/>
            <a:ext cx="8661400" cy="48895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3644" y="330399"/>
            <a:ext cx="936946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1587642" algn="l"/>
                <a:tab pos="5537102" algn="l"/>
              </a:tabLst>
            </a:pPr>
            <a:r>
              <a:rPr dirty="0"/>
              <a:t>De</a:t>
            </a:r>
            <a:r>
              <a:rPr spc="-4" dirty="0"/>
              <a:t>l</a:t>
            </a:r>
            <a:r>
              <a:rPr dirty="0"/>
              <a:t>et</a:t>
            </a:r>
            <a:r>
              <a:rPr spc="-4" dirty="0"/>
              <a:t>i</a:t>
            </a:r>
            <a:r>
              <a:rPr dirty="0"/>
              <a:t>ng</a:t>
            </a:r>
            <a:r>
              <a:rPr lang="en-US" dirty="0"/>
              <a:t> </a:t>
            </a:r>
            <a:r>
              <a:rPr spc="-4" dirty="0"/>
              <a:t>j</a:t>
            </a:r>
            <a:r>
              <a:rPr dirty="0"/>
              <a:t>ust</a:t>
            </a:r>
            <a:r>
              <a:rPr spc="-4" dirty="0"/>
              <a:t> </a:t>
            </a:r>
            <a:r>
              <a:rPr dirty="0"/>
              <a:t>one</a:t>
            </a:r>
            <a:r>
              <a:rPr spc="-4" dirty="0"/>
              <a:t> </a:t>
            </a:r>
            <a:r>
              <a:rPr dirty="0"/>
              <a:t>var</a:t>
            </a:r>
            <a:r>
              <a:rPr spc="-4" dirty="0"/>
              <a:t>i</a:t>
            </a:r>
            <a:r>
              <a:rPr dirty="0"/>
              <a:t>ab</a:t>
            </a:r>
            <a:r>
              <a:rPr spc="-4" dirty="0"/>
              <a:t>l</a:t>
            </a:r>
            <a:r>
              <a:rPr dirty="0"/>
              <a:t>e</a:t>
            </a:r>
            <a:r>
              <a:rPr spc="-4" dirty="0"/>
              <a:t> </a:t>
            </a:r>
            <a:r>
              <a:rPr dirty="0"/>
              <a:t>us</a:t>
            </a:r>
            <a:r>
              <a:rPr spc="-4" dirty="0"/>
              <a:t>i</a:t>
            </a:r>
            <a:r>
              <a:rPr dirty="0"/>
              <a:t>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791" y="1007507"/>
            <a:ext cx="96217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250" spc="-7" dirty="0">
                <a:latin typeface="Gill Sans MT"/>
                <a:cs typeface="Gill Sans MT"/>
              </a:rPr>
              <a:t>before...</a:t>
            </a:r>
            <a:endParaRPr sz="2250" dirty="0">
              <a:latin typeface="Gill Sans MT"/>
              <a:cs typeface="Gill Sans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D1ABC-D0B9-9749-9523-2B3755EB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6B234B02-1B53-F745-A2AD-3D8237BBF7D0}"/>
              </a:ext>
            </a:extLst>
          </p:cNvPr>
          <p:cNvSpPr txBox="1"/>
          <p:nvPr/>
        </p:nvSpPr>
        <p:spPr>
          <a:xfrm>
            <a:off x="1119243" y="6165897"/>
            <a:ext cx="2181340" cy="212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1687"/>
              </a:lnSpc>
              <a:spcBef>
                <a:spcPts val="14"/>
              </a:spcBef>
              <a:tabLst>
                <a:tab pos="201357" algn="l"/>
              </a:tabLst>
            </a:pPr>
            <a:r>
              <a:rPr sz="1266" dirty="0">
                <a:latin typeface="Courier New"/>
                <a:cs typeface="Courier New"/>
              </a:rPr>
              <a:t>&gt;</a:t>
            </a:r>
            <a:r>
              <a:rPr lang="en-US" sz="1266" dirty="0">
                <a:latin typeface="Courier New"/>
                <a:cs typeface="Courier New"/>
              </a:rPr>
              <a:t> </a:t>
            </a:r>
            <a:r>
              <a:rPr lang="en-US" sz="1266" dirty="0" err="1">
                <a:solidFill>
                  <a:srgbClr val="0433FF"/>
                </a:solidFill>
                <a:latin typeface="Courier New"/>
                <a:cs typeface="Courier New"/>
              </a:rPr>
              <a:t>mydata$BMI</a:t>
            </a:r>
            <a:r>
              <a:rPr lang="en-US" sz="1266" dirty="0">
                <a:solidFill>
                  <a:srgbClr val="0433FF"/>
                </a:solidFill>
                <a:latin typeface="Courier New"/>
                <a:cs typeface="Courier New"/>
              </a:rPr>
              <a:t>&lt;-NULL</a:t>
            </a:r>
            <a:endParaRPr sz="1266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658FB2F-82C0-9646-8CC5-6194AD580CB5}"/>
              </a:ext>
            </a:extLst>
          </p:cNvPr>
          <p:cNvSpPr/>
          <p:nvPr/>
        </p:nvSpPr>
        <p:spPr>
          <a:xfrm>
            <a:off x="978791" y="5897007"/>
            <a:ext cx="2462244" cy="837280"/>
          </a:xfrm>
          <a:custGeom>
            <a:avLst/>
            <a:gdLst/>
            <a:ahLst/>
            <a:cxnLst/>
            <a:rect l="l" t="t" r="r" b="b"/>
            <a:pathLst>
              <a:path w="4025900" h="2552700">
                <a:moveTo>
                  <a:pt x="0" y="0"/>
                </a:moveTo>
                <a:lnTo>
                  <a:pt x="4025900" y="0"/>
                </a:lnTo>
                <a:lnTo>
                  <a:pt x="4025900" y="2552700"/>
                </a:lnTo>
                <a:lnTo>
                  <a:pt x="0" y="2552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CFFF5E95-2234-BB45-B576-8EB20626E442}"/>
              </a:ext>
            </a:extLst>
          </p:cNvPr>
          <p:cNvSpPr txBox="1"/>
          <p:nvPr/>
        </p:nvSpPr>
        <p:spPr>
          <a:xfrm>
            <a:off x="3765289" y="5258729"/>
            <a:ext cx="6007100" cy="1460527"/>
          </a:xfrm>
          <a:prstGeom prst="rect">
            <a:avLst/>
          </a:prstGeom>
          <a:ln w="38100">
            <a:solidFill>
              <a:srgbClr val="E324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332105" marR="437515" indent="53340" algn="just">
              <a:lnSpc>
                <a:spcPts val="2800"/>
              </a:lnSpc>
              <a:spcBef>
                <a:spcPts val="459"/>
              </a:spcBef>
            </a:pPr>
            <a:r>
              <a:rPr dirty="0">
                <a:solidFill>
                  <a:srgbClr val="0061FF"/>
                </a:solidFill>
                <a:latin typeface="Gill Sans MT"/>
                <a:cs typeface="Gill Sans MT"/>
              </a:rPr>
              <a:t>NULL </a:t>
            </a:r>
            <a:r>
              <a:rPr dirty="0">
                <a:latin typeface="Gill Sans MT"/>
                <a:cs typeface="Gill Sans MT"/>
              </a:rPr>
              <a:t>is a special “value” in R that means  “this variable does not exist” or “it has</a:t>
            </a:r>
            <a:r>
              <a:rPr spc="-340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no  value”. It is </a:t>
            </a:r>
            <a:r>
              <a:rPr spc="-10" dirty="0">
                <a:latin typeface="Gill Sans MT"/>
                <a:cs typeface="Gill Sans MT"/>
              </a:rPr>
              <a:t>different </a:t>
            </a:r>
            <a:r>
              <a:rPr dirty="0">
                <a:latin typeface="Gill Sans MT"/>
                <a:cs typeface="Gill Sans MT"/>
              </a:rPr>
              <a:t>to </a:t>
            </a:r>
            <a:r>
              <a:rPr spc="-5" dirty="0">
                <a:solidFill>
                  <a:srgbClr val="0061FF"/>
                </a:solidFill>
                <a:latin typeface="Gill Sans MT"/>
                <a:cs typeface="Gill Sans MT"/>
              </a:rPr>
              <a:t>NA</a:t>
            </a:r>
            <a:r>
              <a:rPr spc="-5" dirty="0">
                <a:latin typeface="Gill Sans MT"/>
                <a:cs typeface="Gill Sans MT"/>
              </a:rPr>
              <a:t>, </a:t>
            </a:r>
            <a:r>
              <a:rPr dirty="0">
                <a:latin typeface="Gill Sans MT"/>
                <a:cs typeface="Gill Sans MT"/>
              </a:rPr>
              <a:t>which means  “the variable exists </a:t>
            </a:r>
            <a:r>
              <a:rPr spc="-5" dirty="0">
                <a:latin typeface="Gill Sans MT"/>
                <a:cs typeface="Gill Sans MT"/>
              </a:rPr>
              <a:t>(and </a:t>
            </a:r>
            <a:r>
              <a:rPr dirty="0">
                <a:latin typeface="Gill Sans MT"/>
                <a:cs typeface="Gill Sans MT"/>
              </a:rPr>
              <a:t>in principle has a  </a:t>
            </a:r>
            <a:r>
              <a:rPr spc="-5" dirty="0">
                <a:latin typeface="Gill Sans MT"/>
                <a:cs typeface="Gill Sans MT"/>
              </a:rPr>
              <a:t>value), </a:t>
            </a:r>
            <a:r>
              <a:rPr dirty="0">
                <a:latin typeface="Gill Sans MT"/>
                <a:cs typeface="Gill Sans MT"/>
              </a:rPr>
              <a:t>but tha</a:t>
            </a:r>
            <a:r>
              <a:rPr lang="en-US" dirty="0">
                <a:latin typeface="Gill Sans MT"/>
                <a:cs typeface="Gill Sans MT"/>
              </a:rPr>
              <a:t>t</a:t>
            </a:r>
            <a:r>
              <a:rPr dirty="0">
                <a:latin typeface="Gill Sans MT"/>
                <a:cs typeface="Gill Sans MT"/>
              </a:rPr>
              <a:t> value is</a:t>
            </a:r>
            <a:r>
              <a:rPr spc="-254" dirty="0">
                <a:latin typeface="Gill Sans MT"/>
                <a:cs typeface="Gill Sans MT"/>
              </a:rPr>
              <a:t> </a:t>
            </a:r>
            <a:r>
              <a:rPr spc="-5" dirty="0">
                <a:latin typeface="Gill Sans MT"/>
                <a:cs typeface="Gill Sans MT"/>
              </a:rPr>
              <a:t>missing/unknown”</a:t>
            </a:r>
            <a:endParaRPr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1992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130267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990100"/>
                </a:solidFill>
              </a:rPr>
              <a:t>Questions from last time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C3D97-73A7-2448-951E-AA188041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22399"/>
            <a:ext cx="9601200" cy="4821905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Is </a:t>
            </a:r>
            <a:r>
              <a:rPr lang="en-US" sz="2400" dirty="0">
                <a:latin typeface="Franklin Gothic Book" panose="020B0503020102020204" pitchFamily="34" charset="0"/>
                <a:sym typeface="Wingdings" pitchFamily="2" charset="2"/>
              </a:rPr>
              <a:t>&lt;- the same as = in R?</a:t>
            </a:r>
          </a:p>
          <a:p>
            <a:r>
              <a:rPr lang="en-US" sz="2400" dirty="0">
                <a:latin typeface="Franklin Gothic Book" panose="020B0503020102020204" pitchFamily="34" charset="0"/>
                <a:sym typeface="Wingdings" pitchFamily="2" charset="2"/>
              </a:rPr>
              <a:t>Example:</a:t>
            </a:r>
          </a:p>
          <a:p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latin typeface="Franklin Gothic Book" panose="020B0503020102020204" pitchFamily="34" charset="0"/>
              <a:sym typeface="Wingdings" pitchFamily="2" charset="2"/>
            </a:endParaRPr>
          </a:p>
          <a:p>
            <a:r>
              <a:rPr lang="en-US" sz="2400" spc="-4" dirty="0">
                <a:solidFill>
                  <a:srgbClr val="0061FF"/>
                </a:solidFill>
                <a:latin typeface="Franklin Gothic Book" panose="020B0503020102020204" pitchFamily="34" charset="0"/>
                <a:cs typeface="Lucida Console"/>
              </a:rPr>
              <a:t>&lt;- </a:t>
            </a:r>
            <a:r>
              <a:rPr lang="en-US" sz="2400" spc="-4" dirty="0">
                <a:latin typeface="Franklin Gothic Book" panose="020B0503020102020204" pitchFamily="34" charset="0"/>
                <a:cs typeface="Gill Sans MT"/>
              </a:rPr>
              <a:t>is an assignment </a:t>
            </a:r>
            <a:r>
              <a:rPr lang="en-US" sz="2400" dirty="0">
                <a:latin typeface="Franklin Gothic Book" panose="020B0503020102020204" pitchFamily="34" charset="0"/>
                <a:cs typeface="Gill Sans MT"/>
              </a:rPr>
              <a:t>operator</a:t>
            </a:r>
            <a:r>
              <a:rPr lang="en-US" sz="2400" spc="-1100" dirty="0">
                <a:solidFill>
                  <a:srgbClr val="0061FF"/>
                </a:solidFill>
                <a:latin typeface="Franklin Gothic Book" panose="020B0503020102020204" pitchFamily="34" charset="0"/>
                <a:cs typeface="Lucida Console"/>
              </a:rPr>
              <a:t> </a:t>
            </a:r>
          </a:p>
          <a:p>
            <a:r>
              <a:rPr lang="en-US" sz="2400" spc="-4" dirty="0">
                <a:solidFill>
                  <a:srgbClr val="0061FF"/>
                </a:solidFill>
                <a:latin typeface="Franklin Gothic Book" panose="020B0503020102020204" pitchFamily="34" charset="0"/>
                <a:cs typeface="Lucida Console"/>
              </a:rPr>
              <a:t>= </a:t>
            </a:r>
            <a:r>
              <a:rPr lang="en-US" sz="2400" spc="-4" dirty="0">
                <a:latin typeface="Franklin Gothic Book" panose="020B0503020102020204" pitchFamily="34" charset="0"/>
                <a:cs typeface="Gill Sans MT"/>
              </a:rPr>
              <a:t>is either an assignment operator or a distinct syntactic token (its use changes depending on context it is used in) </a:t>
            </a:r>
          </a:p>
          <a:p>
            <a:r>
              <a:rPr lang="en-US" sz="2400" spc="-4" dirty="0">
                <a:latin typeface="Franklin Gothic Book" panose="020B0503020102020204" pitchFamily="34" charset="0"/>
                <a:cs typeface="Gill Sans MT"/>
              </a:rPr>
              <a:t>For the purpose of assigning variables, these are equivalent, but </a:t>
            </a:r>
            <a:r>
              <a:rPr lang="en-US" sz="2400" spc="-4" dirty="0">
                <a:solidFill>
                  <a:srgbClr val="0061FF"/>
                </a:solidFill>
                <a:latin typeface="Franklin Gothic Book" panose="020B0503020102020204" pitchFamily="34" charset="0"/>
                <a:cs typeface="Lucida Console"/>
              </a:rPr>
              <a:t>&lt;- </a:t>
            </a:r>
            <a:r>
              <a:rPr lang="en-US" sz="2400" spc="-4" dirty="0">
                <a:latin typeface="Franklin Gothic Book" panose="020B0503020102020204" pitchFamily="34" charset="0"/>
                <a:cs typeface="Gill Sans MT"/>
              </a:rPr>
              <a:t>only works as an assignment operator, while </a:t>
            </a:r>
            <a:r>
              <a:rPr lang="en-US" sz="2400" spc="-4" dirty="0">
                <a:solidFill>
                  <a:srgbClr val="0433FF"/>
                </a:solidFill>
                <a:latin typeface="Courier New"/>
                <a:cs typeface="Courier New"/>
              </a:rPr>
              <a:t>= </a:t>
            </a:r>
            <a:r>
              <a:rPr lang="en-US" sz="2400" spc="-4" dirty="0">
                <a:latin typeface="Franklin Gothic Book" panose="020B0503020102020204" pitchFamily="34" charset="0"/>
                <a:cs typeface="Gill Sans MT"/>
              </a:rPr>
              <a:t>is used for many other purposes </a:t>
            </a:r>
          </a:p>
          <a:p>
            <a:pPr lvl="1"/>
            <a:r>
              <a:rPr lang="en-US" sz="2400" spc="-4" dirty="0">
                <a:latin typeface="Franklin Gothic Book" panose="020B0503020102020204" pitchFamily="34" charset="0"/>
                <a:cs typeface="Gill Sans MT"/>
              </a:rPr>
              <a:t>Example:</a:t>
            </a:r>
            <a:r>
              <a:rPr lang="en-US" sz="2400" spc="-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lang="en-US" sz="2400" i="0" spc="-4" dirty="0">
                <a:solidFill>
                  <a:srgbClr val="0433FF"/>
                </a:solidFill>
                <a:latin typeface="Courier New"/>
                <a:cs typeface="Courier New"/>
              </a:rPr>
              <a:t>round(</a:t>
            </a:r>
            <a:r>
              <a:rPr lang="en-US" sz="2400" i="0" dirty="0">
                <a:solidFill>
                  <a:srgbClr val="0433FF"/>
                </a:solidFill>
                <a:latin typeface="Courier New"/>
                <a:cs typeface="Courier New"/>
              </a:rPr>
              <a:t>x	= </a:t>
            </a:r>
            <a:r>
              <a:rPr lang="en-US" sz="2400" i="0" spc="-4" dirty="0">
                <a:solidFill>
                  <a:srgbClr val="0433FF"/>
                </a:solidFill>
                <a:latin typeface="Courier New"/>
                <a:cs typeface="Courier New"/>
              </a:rPr>
              <a:t>3.1415</a:t>
            </a:r>
            <a:r>
              <a:rPr lang="en-US" sz="2400" i="0" dirty="0">
                <a:solidFill>
                  <a:srgbClr val="0433FF"/>
                </a:solidFill>
                <a:latin typeface="Courier New"/>
                <a:cs typeface="Courier New"/>
              </a:rPr>
              <a:t>) </a:t>
            </a:r>
          </a:p>
          <a:p>
            <a:pPr lvl="1"/>
            <a:endParaRPr lang="en-US" sz="2400" i="0" spc="-4" dirty="0">
              <a:latin typeface="Franklin Gothic Book" panose="020B0503020102020204" pitchFamily="34" charset="0"/>
              <a:cs typeface="Gill Sans MT"/>
            </a:endParaRPr>
          </a:p>
          <a:p>
            <a:pPr lvl="1"/>
            <a:endParaRPr lang="en-US" sz="2400" spc="-4" dirty="0">
              <a:latin typeface="Franklin Gothic Book" panose="020B0503020102020204" pitchFamily="34" charset="0"/>
              <a:cs typeface="Gill Sans MT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696AB1E-3D18-7F45-BF31-574B016E240C}"/>
              </a:ext>
            </a:extLst>
          </p:cNvPr>
          <p:cNvSpPr txBox="1"/>
          <p:nvPr/>
        </p:nvSpPr>
        <p:spPr>
          <a:xfrm>
            <a:off x="3820542" y="2422857"/>
            <a:ext cx="1314896" cy="23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244665" algn="l"/>
              </a:tabLst>
            </a:pPr>
            <a:r>
              <a:rPr sz="1547" dirty="0">
                <a:latin typeface="Courier New"/>
                <a:cs typeface="Courier New"/>
              </a:rPr>
              <a:t>&gt;	</a:t>
            </a:r>
            <a:r>
              <a:rPr sz="1547" spc="-4" dirty="0">
                <a:solidFill>
                  <a:srgbClr val="0433FF"/>
                </a:solidFill>
                <a:latin typeface="Courier New"/>
                <a:cs typeface="Courier New"/>
              </a:rPr>
              <a:t>age &lt;-</a:t>
            </a:r>
            <a:r>
              <a:rPr sz="1547" spc="-6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lang="en-US" sz="1547" spc="-60" dirty="0">
                <a:solidFill>
                  <a:srgbClr val="0433FF"/>
                </a:solidFill>
                <a:latin typeface="Courier New"/>
                <a:cs typeface="Courier New"/>
              </a:rPr>
              <a:t>27</a:t>
            </a:r>
            <a:endParaRPr sz="1547" dirty="0">
              <a:latin typeface="Courier New"/>
              <a:cs typeface="Courier New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AF08F069-09E4-8844-8203-1E49D7647C79}"/>
              </a:ext>
            </a:extLst>
          </p:cNvPr>
          <p:cNvSpPr/>
          <p:nvPr/>
        </p:nvSpPr>
        <p:spPr>
          <a:xfrm>
            <a:off x="3447720" y="2202688"/>
            <a:ext cx="2455664" cy="1044773"/>
          </a:xfrm>
          <a:custGeom>
            <a:avLst/>
            <a:gdLst/>
            <a:ahLst/>
            <a:cxnLst/>
            <a:rect l="l" t="t" r="r" b="b"/>
            <a:pathLst>
              <a:path w="3492500" h="1485900">
                <a:moveTo>
                  <a:pt x="0" y="0"/>
                </a:moveTo>
                <a:lnTo>
                  <a:pt x="3492500" y="0"/>
                </a:lnTo>
                <a:lnTo>
                  <a:pt x="34925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1E8CD5A2-92F3-BC43-89A5-C00D2275FDF7}"/>
              </a:ext>
            </a:extLst>
          </p:cNvPr>
          <p:cNvSpPr txBox="1"/>
          <p:nvPr/>
        </p:nvSpPr>
        <p:spPr>
          <a:xfrm>
            <a:off x="3805471" y="2707165"/>
            <a:ext cx="1314896" cy="23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244665" algn="l"/>
              </a:tabLst>
            </a:pPr>
            <a:r>
              <a:rPr sz="1547" dirty="0">
                <a:latin typeface="Courier New"/>
                <a:cs typeface="Courier New"/>
              </a:rPr>
              <a:t>&gt;	</a:t>
            </a:r>
            <a:r>
              <a:rPr sz="1547" spc="-4" dirty="0">
                <a:solidFill>
                  <a:srgbClr val="0433FF"/>
                </a:solidFill>
                <a:latin typeface="Courier New"/>
                <a:cs typeface="Courier New"/>
              </a:rPr>
              <a:t>age </a:t>
            </a:r>
            <a:r>
              <a:rPr lang="en-US" sz="1547" spc="-4" dirty="0">
                <a:solidFill>
                  <a:srgbClr val="0433FF"/>
                </a:solidFill>
                <a:latin typeface="Courier New"/>
                <a:cs typeface="Courier New"/>
              </a:rPr>
              <a:t>=</a:t>
            </a:r>
            <a:r>
              <a:rPr sz="1547" spc="-6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lang="en-US" sz="1547" spc="-60" dirty="0">
                <a:solidFill>
                  <a:srgbClr val="0433FF"/>
                </a:solidFill>
                <a:latin typeface="Courier New"/>
                <a:cs typeface="Courier New"/>
              </a:rPr>
              <a:t>27</a:t>
            </a:r>
            <a:endParaRPr sz="1547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99434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F5FD9E-AA7F-604F-811F-0B346C98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65" y="984250"/>
            <a:ext cx="8661400" cy="48895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3644" y="330399"/>
            <a:ext cx="936946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1587642" algn="l"/>
                <a:tab pos="5537102" algn="l"/>
              </a:tabLst>
            </a:pPr>
            <a:r>
              <a:rPr dirty="0"/>
              <a:t>De</a:t>
            </a:r>
            <a:r>
              <a:rPr spc="-4" dirty="0"/>
              <a:t>l</a:t>
            </a:r>
            <a:r>
              <a:rPr dirty="0"/>
              <a:t>et</a:t>
            </a:r>
            <a:r>
              <a:rPr spc="-4" dirty="0"/>
              <a:t>i</a:t>
            </a:r>
            <a:r>
              <a:rPr dirty="0"/>
              <a:t>ng</a:t>
            </a:r>
            <a:r>
              <a:rPr lang="en-US" dirty="0"/>
              <a:t> </a:t>
            </a:r>
            <a:r>
              <a:rPr spc="-4" dirty="0"/>
              <a:t>j</a:t>
            </a:r>
            <a:r>
              <a:rPr dirty="0"/>
              <a:t>ust</a:t>
            </a:r>
            <a:r>
              <a:rPr spc="-4" dirty="0"/>
              <a:t> </a:t>
            </a:r>
            <a:r>
              <a:rPr dirty="0"/>
              <a:t>one</a:t>
            </a:r>
            <a:r>
              <a:rPr spc="-4" dirty="0"/>
              <a:t> </a:t>
            </a:r>
            <a:r>
              <a:rPr dirty="0"/>
              <a:t>var</a:t>
            </a:r>
            <a:r>
              <a:rPr spc="-4" dirty="0"/>
              <a:t>i</a:t>
            </a:r>
            <a:r>
              <a:rPr dirty="0"/>
              <a:t>ab</a:t>
            </a:r>
            <a:r>
              <a:rPr spc="-4" dirty="0"/>
              <a:t>l</a:t>
            </a:r>
            <a:r>
              <a:rPr dirty="0"/>
              <a:t>e</a:t>
            </a:r>
            <a:r>
              <a:rPr spc="-4" dirty="0"/>
              <a:t> </a:t>
            </a:r>
            <a:r>
              <a:rPr dirty="0"/>
              <a:t>us</a:t>
            </a:r>
            <a:r>
              <a:rPr spc="-4" dirty="0"/>
              <a:t>i</a:t>
            </a:r>
            <a:r>
              <a:rPr dirty="0"/>
              <a:t>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791" y="1007507"/>
            <a:ext cx="96217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250" spc="-7" dirty="0">
                <a:latin typeface="Gill Sans MT"/>
                <a:cs typeface="Gill Sans MT"/>
              </a:rPr>
              <a:t>before...</a:t>
            </a:r>
            <a:endParaRPr sz="2250" dirty="0">
              <a:latin typeface="Gill Sans MT"/>
              <a:cs typeface="Gill Sans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D1ABC-D0B9-9749-9523-2B3755EB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6B234B02-1B53-F745-A2AD-3D8237BBF7D0}"/>
              </a:ext>
            </a:extLst>
          </p:cNvPr>
          <p:cNvSpPr txBox="1"/>
          <p:nvPr/>
        </p:nvSpPr>
        <p:spPr>
          <a:xfrm>
            <a:off x="1119243" y="6165897"/>
            <a:ext cx="2181340" cy="212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1687"/>
              </a:lnSpc>
              <a:spcBef>
                <a:spcPts val="14"/>
              </a:spcBef>
              <a:tabLst>
                <a:tab pos="201357" algn="l"/>
              </a:tabLst>
            </a:pPr>
            <a:r>
              <a:rPr sz="1266" dirty="0">
                <a:latin typeface="Courier New"/>
                <a:cs typeface="Courier New"/>
              </a:rPr>
              <a:t>&gt;</a:t>
            </a:r>
            <a:r>
              <a:rPr lang="en-US" sz="1266" dirty="0">
                <a:latin typeface="Courier New"/>
                <a:cs typeface="Courier New"/>
              </a:rPr>
              <a:t> </a:t>
            </a:r>
            <a:r>
              <a:rPr lang="en-US" sz="1266" dirty="0" err="1">
                <a:solidFill>
                  <a:srgbClr val="0433FF"/>
                </a:solidFill>
                <a:latin typeface="Courier New"/>
                <a:cs typeface="Courier New"/>
              </a:rPr>
              <a:t>mydata$BMI</a:t>
            </a:r>
            <a:r>
              <a:rPr lang="en-US" sz="1266" dirty="0">
                <a:solidFill>
                  <a:srgbClr val="0433FF"/>
                </a:solidFill>
                <a:latin typeface="Courier New"/>
                <a:cs typeface="Courier New"/>
              </a:rPr>
              <a:t>&lt;-NULL</a:t>
            </a:r>
            <a:endParaRPr sz="1266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658FB2F-82C0-9646-8CC5-6194AD580CB5}"/>
              </a:ext>
            </a:extLst>
          </p:cNvPr>
          <p:cNvSpPr/>
          <p:nvPr/>
        </p:nvSpPr>
        <p:spPr>
          <a:xfrm>
            <a:off x="978791" y="5897007"/>
            <a:ext cx="2462244" cy="837280"/>
          </a:xfrm>
          <a:custGeom>
            <a:avLst/>
            <a:gdLst/>
            <a:ahLst/>
            <a:cxnLst/>
            <a:rect l="l" t="t" r="r" b="b"/>
            <a:pathLst>
              <a:path w="4025900" h="2552700">
                <a:moveTo>
                  <a:pt x="0" y="0"/>
                </a:moveTo>
                <a:lnTo>
                  <a:pt x="4025900" y="0"/>
                </a:lnTo>
                <a:lnTo>
                  <a:pt x="4025900" y="2552700"/>
                </a:lnTo>
                <a:lnTo>
                  <a:pt x="0" y="2552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CFFF5E95-2234-BB45-B576-8EB20626E442}"/>
              </a:ext>
            </a:extLst>
          </p:cNvPr>
          <p:cNvSpPr txBox="1"/>
          <p:nvPr/>
        </p:nvSpPr>
        <p:spPr>
          <a:xfrm>
            <a:off x="3765289" y="5258729"/>
            <a:ext cx="6007100" cy="1460527"/>
          </a:xfrm>
          <a:prstGeom prst="rect">
            <a:avLst/>
          </a:prstGeom>
          <a:ln w="38100">
            <a:solidFill>
              <a:srgbClr val="E324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332105" marR="437515" indent="53340" algn="just">
              <a:lnSpc>
                <a:spcPts val="2800"/>
              </a:lnSpc>
              <a:spcBef>
                <a:spcPts val="459"/>
              </a:spcBef>
            </a:pPr>
            <a:r>
              <a:rPr dirty="0">
                <a:solidFill>
                  <a:srgbClr val="0061FF"/>
                </a:solidFill>
                <a:latin typeface="Gill Sans MT"/>
                <a:cs typeface="Gill Sans MT"/>
              </a:rPr>
              <a:t>NULL </a:t>
            </a:r>
            <a:r>
              <a:rPr dirty="0">
                <a:latin typeface="Gill Sans MT"/>
                <a:cs typeface="Gill Sans MT"/>
              </a:rPr>
              <a:t>is a special “value” in R that means  “this variable does not exist” or “it has</a:t>
            </a:r>
            <a:r>
              <a:rPr spc="-340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no  value”. It is </a:t>
            </a:r>
            <a:r>
              <a:rPr spc="-10" dirty="0">
                <a:latin typeface="Gill Sans MT"/>
                <a:cs typeface="Gill Sans MT"/>
              </a:rPr>
              <a:t>different </a:t>
            </a:r>
            <a:r>
              <a:rPr dirty="0">
                <a:latin typeface="Gill Sans MT"/>
                <a:cs typeface="Gill Sans MT"/>
              </a:rPr>
              <a:t>to </a:t>
            </a:r>
            <a:r>
              <a:rPr spc="-5" dirty="0">
                <a:solidFill>
                  <a:srgbClr val="0061FF"/>
                </a:solidFill>
                <a:latin typeface="Gill Sans MT"/>
                <a:cs typeface="Gill Sans MT"/>
              </a:rPr>
              <a:t>NA</a:t>
            </a:r>
            <a:r>
              <a:rPr spc="-5" dirty="0">
                <a:latin typeface="Gill Sans MT"/>
                <a:cs typeface="Gill Sans MT"/>
              </a:rPr>
              <a:t>, </a:t>
            </a:r>
            <a:r>
              <a:rPr dirty="0">
                <a:latin typeface="Gill Sans MT"/>
                <a:cs typeface="Gill Sans MT"/>
              </a:rPr>
              <a:t>which means  “the variable exists </a:t>
            </a:r>
            <a:r>
              <a:rPr spc="-5" dirty="0">
                <a:latin typeface="Gill Sans MT"/>
                <a:cs typeface="Gill Sans MT"/>
              </a:rPr>
              <a:t>(and </a:t>
            </a:r>
            <a:r>
              <a:rPr dirty="0">
                <a:latin typeface="Gill Sans MT"/>
                <a:cs typeface="Gill Sans MT"/>
              </a:rPr>
              <a:t>in principle has a  </a:t>
            </a:r>
            <a:r>
              <a:rPr spc="-5" dirty="0">
                <a:latin typeface="Gill Sans MT"/>
                <a:cs typeface="Gill Sans MT"/>
              </a:rPr>
              <a:t>value), </a:t>
            </a:r>
            <a:r>
              <a:rPr dirty="0">
                <a:latin typeface="Gill Sans MT"/>
                <a:cs typeface="Gill Sans MT"/>
              </a:rPr>
              <a:t>but tha</a:t>
            </a:r>
            <a:r>
              <a:rPr lang="en-US" dirty="0">
                <a:latin typeface="Gill Sans MT"/>
                <a:cs typeface="Gill Sans MT"/>
              </a:rPr>
              <a:t>t</a:t>
            </a:r>
            <a:r>
              <a:rPr dirty="0">
                <a:latin typeface="Gill Sans MT"/>
                <a:cs typeface="Gill Sans MT"/>
              </a:rPr>
              <a:t> value is</a:t>
            </a:r>
            <a:r>
              <a:rPr spc="-254" dirty="0">
                <a:latin typeface="Gill Sans MT"/>
                <a:cs typeface="Gill Sans MT"/>
              </a:rPr>
              <a:t> </a:t>
            </a:r>
            <a:r>
              <a:rPr spc="-5" dirty="0">
                <a:latin typeface="Gill Sans MT"/>
                <a:cs typeface="Gill Sans MT"/>
              </a:rPr>
              <a:t>missing/unknown”</a:t>
            </a:r>
            <a:endParaRPr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484572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3644" y="330399"/>
            <a:ext cx="936946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1587642" algn="l"/>
                <a:tab pos="5537102" algn="l"/>
              </a:tabLst>
            </a:pPr>
            <a:r>
              <a:rPr dirty="0"/>
              <a:t>De</a:t>
            </a:r>
            <a:r>
              <a:rPr spc="-4" dirty="0"/>
              <a:t>l</a:t>
            </a:r>
            <a:r>
              <a:rPr dirty="0"/>
              <a:t>et</a:t>
            </a:r>
            <a:r>
              <a:rPr spc="-4" dirty="0"/>
              <a:t>i</a:t>
            </a:r>
            <a:r>
              <a:rPr dirty="0"/>
              <a:t>ng</a:t>
            </a:r>
            <a:r>
              <a:rPr lang="en-US" dirty="0"/>
              <a:t> </a:t>
            </a:r>
            <a:r>
              <a:rPr spc="-4" dirty="0"/>
              <a:t>j</a:t>
            </a:r>
            <a:r>
              <a:rPr dirty="0"/>
              <a:t>ust</a:t>
            </a:r>
            <a:r>
              <a:rPr spc="-4" dirty="0"/>
              <a:t> </a:t>
            </a:r>
            <a:r>
              <a:rPr dirty="0"/>
              <a:t>one</a:t>
            </a:r>
            <a:r>
              <a:rPr spc="-4" dirty="0"/>
              <a:t> </a:t>
            </a:r>
            <a:r>
              <a:rPr dirty="0"/>
              <a:t>var</a:t>
            </a:r>
            <a:r>
              <a:rPr spc="-4" dirty="0"/>
              <a:t>i</a:t>
            </a:r>
            <a:r>
              <a:rPr dirty="0"/>
              <a:t>ab</a:t>
            </a:r>
            <a:r>
              <a:rPr spc="-4" dirty="0"/>
              <a:t>l</a:t>
            </a:r>
            <a:r>
              <a:rPr dirty="0"/>
              <a:t>e</a:t>
            </a:r>
            <a:r>
              <a:rPr spc="-4" dirty="0"/>
              <a:t> </a:t>
            </a:r>
            <a:r>
              <a:rPr dirty="0"/>
              <a:t>us</a:t>
            </a:r>
            <a:r>
              <a:rPr spc="-4" dirty="0"/>
              <a:t>i</a:t>
            </a:r>
            <a:r>
              <a:rPr dirty="0"/>
              <a:t>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352" y="1206682"/>
            <a:ext cx="96217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lang="en-US" sz="2250" spc="-7" dirty="0">
                <a:latin typeface="Gill Sans MT"/>
                <a:cs typeface="Gill Sans MT"/>
              </a:rPr>
              <a:t>after</a:t>
            </a:r>
            <a:r>
              <a:rPr sz="2250" spc="-7" dirty="0">
                <a:latin typeface="Gill Sans MT"/>
                <a:cs typeface="Gill Sans MT"/>
              </a:rPr>
              <a:t>...</a:t>
            </a:r>
            <a:endParaRPr sz="2250" dirty="0">
              <a:latin typeface="Gill Sans MT"/>
              <a:cs typeface="Gill Sans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D1ABC-D0B9-9749-9523-2B3755EB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AB293CC-E58E-804F-886E-93294B4DE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216703"/>
            <a:ext cx="8222147" cy="53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822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599" y="122361"/>
            <a:ext cx="10199276" cy="135421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1587642" algn="l"/>
                <a:tab pos="5537102" algn="l"/>
              </a:tabLst>
            </a:pPr>
            <a:r>
              <a:rPr lang="en-US" dirty="0"/>
              <a:t>We might have variables in the environment, but not in a data frame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D1ABC-D0B9-9749-9523-2B3755EB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4FFBCD-8D80-2D4D-8F2D-4173B8B7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99" y="1476578"/>
            <a:ext cx="8661400" cy="488950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8C4215A9-4564-B041-B4EC-2E66A4C5667C}"/>
              </a:ext>
            </a:extLst>
          </p:cNvPr>
          <p:cNvSpPr/>
          <p:nvPr/>
        </p:nvSpPr>
        <p:spPr>
          <a:xfrm>
            <a:off x="1362974" y="5225091"/>
            <a:ext cx="8099694" cy="692630"/>
          </a:xfrm>
          <a:custGeom>
            <a:avLst/>
            <a:gdLst/>
            <a:ahLst/>
            <a:cxnLst/>
            <a:rect l="l" t="t" r="r" b="b"/>
            <a:pathLst>
              <a:path w="1409700" h="622300">
                <a:moveTo>
                  <a:pt x="0" y="0"/>
                </a:moveTo>
                <a:lnTo>
                  <a:pt x="1409700" y="0"/>
                </a:lnTo>
                <a:lnTo>
                  <a:pt x="1409700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1257714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599" y="122361"/>
            <a:ext cx="10199276" cy="135421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1587642" algn="l"/>
                <a:tab pos="5537102" algn="l"/>
              </a:tabLst>
            </a:pPr>
            <a:r>
              <a:rPr lang="en-US" dirty="0"/>
              <a:t>We might have variables in the environment, but not in a data frame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D1ABC-D0B9-9749-9523-2B3755EB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4FFBCD-8D80-2D4D-8F2D-4173B8B7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99" y="1476578"/>
            <a:ext cx="8661400" cy="488950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8C4215A9-4564-B041-B4EC-2E66A4C5667C}"/>
              </a:ext>
            </a:extLst>
          </p:cNvPr>
          <p:cNvSpPr/>
          <p:nvPr/>
        </p:nvSpPr>
        <p:spPr>
          <a:xfrm>
            <a:off x="1362974" y="5225091"/>
            <a:ext cx="8099694" cy="692630"/>
          </a:xfrm>
          <a:custGeom>
            <a:avLst/>
            <a:gdLst/>
            <a:ahLst/>
            <a:cxnLst/>
            <a:rect l="l" t="t" r="r" b="b"/>
            <a:pathLst>
              <a:path w="1409700" h="622300">
                <a:moveTo>
                  <a:pt x="0" y="0"/>
                </a:moveTo>
                <a:lnTo>
                  <a:pt x="1409700" y="0"/>
                </a:lnTo>
                <a:lnTo>
                  <a:pt x="1409700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80D029B-47E5-6847-88DF-AF395CABEE28}"/>
              </a:ext>
            </a:extLst>
          </p:cNvPr>
          <p:cNvSpPr txBox="1"/>
          <p:nvPr/>
        </p:nvSpPr>
        <p:spPr>
          <a:xfrm>
            <a:off x="3887899" y="6017555"/>
            <a:ext cx="5574769" cy="742382"/>
          </a:xfrm>
          <a:prstGeom prst="rect">
            <a:avLst/>
          </a:prstGeom>
          <a:ln w="38100">
            <a:solidFill>
              <a:srgbClr val="E324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332105" marR="437515" indent="53340" algn="just">
              <a:lnSpc>
                <a:spcPts val="2800"/>
              </a:lnSpc>
              <a:spcBef>
                <a:spcPts val="459"/>
              </a:spcBef>
            </a:pPr>
            <a:r>
              <a:rPr lang="en-US" dirty="0">
                <a:solidFill>
                  <a:srgbClr val="C00000"/>
                </a:solidFill>
                <a:latin typeface="Gill Sans MT"/>
                <a:cs typeface="Gill Sans MT"/>
              </a:rPr>
              <a:t>Can remove a single variable from the environment (if not in data frame) using </a:t>
            </a:r>
            <a:r>
              <a:rPr lang="en-US" dirty="0">
                <a:solidFill>
                  <a:srgbClr val="0061FF"/>
                </a:solidFill>
                <a:latin typeface="Gill Sans MT"/>
                <a:cs typeface="Gill Sans MT"/>
              </a:rPr>
              <a:t>rm() </a:t>
            </a:r>
            <a:r>
              <a:rPr lang="en-US" dirty="0">
                <a:solidFill>
                  <a:srgbClr val="C00000"/>
                </a:solidFill>
                <a:latin typeface="Gill Sans MT"/>
                <a:cs typeface="Gill Sans MT"/>
              </a:rPr>
              <a:t>function</a:t>
            </a:r>
            <a:endParaRPr dirty="0">
              <a:solidFill>
                <a:srgbClr val="C00000"/>
              </a:solidFill>
              <a:latin typeface="Gill Sans MT"/>
              <a:cs typeface="Gill Sans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F5651C7A-AB95-364B-9209-6CF0E79A8512}"/>
              </a:ext>
            </a:extLst>
          </p:cNvPr>
          <p:cNvSpPr txBox="1"/>
          <p:nvPr/>
        </p:nvSpPr>
        <p:spPr>
          <a:xfrm>
            <a:off x="1521288" y="6282627"/>
            <a:ext cx="218134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1687"/>
              </a:lnSpc>
              <a:spcBef>
                <a:spcPts val="14"/>
              </a:spcBef>
              <a:tabLst>
                <a:tab pos="201357" algn="l"/>
              </a:tabLst>
            </a:pPr>
            <a:r>
              <a:rPr sz="1400" dirty="0">
                <a:latin typeface="Courier New"/>
                <a:cs typeface="Courier New"/>
              </a:rPr>
              <a:t>&gt;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0433FF"/>
                </a:solidFill>
                <a:latin typeface="Courier New"/>
                <a:cs typeface="Courier New"/>
              </a:rPr>
              <a:t>rm(age)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B06C7F2-B611-8B44-B554-D7EE1CA30BF3}"/>
              </a:ext>
            </a:extLst>
          </p:cNvPr>
          <p:cNvSpPr/>
          <p:nvPr/>
        </p:nvSpPr>
        <p:spPr>
          <a:xfrm>
            <a:off x="1268322" y="6171022"/>
            <a:ext cx="2434306" cy="329613"/>
          </a:xfrm>
          <a:custGeom>
            <a:avLst/>
            <a:gdLst/>
            <a:ahLst/>
            <a:cxnLst/>
            <a:rect l="l" t="t" r="r" b="b"/>
            <a:pathLst>
              <a:path w="4025900" h="2552700">
                <a:moveTo>
                  <a:pt x="0" y="0"/>
                </a:moveTo>
                <a:lnTo>
                  <a:pt x="4025900" y="0"/>
                </a:lnTo>
                <a:lnTo>
                  <a:pt x="4025900" y="2552700"/>
                </a:lnTo>
                <a:lnTo>
                  <a:pt x="0" y="2552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2B943CCC-3014-CB4D-A2B5-419B2B9A1513}"/>
              </a:ext>
            </a:extLst>
          </p:cNvPr>
          <p:cNvSpPr txBox="1"/>
          <p:nvPr/>
        </p:nvSpPr>
        <p:spPr>
          <a:xfrm>
            <a:off x="10513855" y="4078511"/>
            <a:ext cx="96217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250" spc="-7" dirty="0">
                <a:latin typeface="Gill Sans MT"/>
                <a:cs typeface="Gill Sans MT"/>
              </a:rPr>
              <a:t>before...</a:t>
            </a:r>
            <a:endParaRPr sz="225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237876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599" y="348126"/>
            <a:ext cx="10199276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1587642" algn="l"/>
                <a:tab pos="5537102" algn="l"/>
              </a:tabLst>
            </a:pPr>
            <a:r>
              <a:rPr lang="en-US" dirty="0"/>
              <a:t>Delete a single variable using rm() function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D1ABC-D0B9-9749-9523-2B3755EB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B943CCC-3014-CB4D-A2B5-419B2B9A1513}"/>
              </a:ext>
            </a:extLst>
          </p:cNvPr>
          <p:cNvSpPr txBox="1"/>
          <p:nvPr/>
        </p:nvSpPr>
        <p:spPr>
          <a:xfrm>
            <a:off x="10513855" y="4078511"/>
            <a:ext cx="96217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lang="en-US" sz="2250" dirty="0">
                <a:latin typeface="Gill Sans MT"/>
                <a:cs typeface="Gill Sans MT"/>
              </a:rPr>
              <a:t>after…</a:t>
            </a:r>
            <a:endParaRPr sz="2250" dirty="0">
              <a:latin typeface="Gill Sans MT"/>
              <a:cs typeface="Gill Sans MT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E84072-BAFB-8849-845E-BD3B943B1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99" y="1444879"/>
            <a:ext cx="7721959" cy="510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79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130267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990100"/>
                </a:solidFill>
              </a:rPr>
              <a:t>Try it yourself: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4ABD4-C232-974D-9DC0-F65C5A32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78" y="1352550"/>
            <a:ext cx="10277408" cy="16002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Exercise </a:t>
            </a:r>
            <a:r>
              <a:rPr lang="en-US" sz="4000" b="1" dirty="0"/>
              <a:t>2.2.1: Understanding the environment and removing variables</a:t>
            </a:r>
          </a:p>
          <a:p>
            <a:pPr marL="0" indent="0">
              <a:spcAft>
                <a:spcPts val="0"/>
              </a:spcAft>
              <a:buNone/>
            </a:pPr>
            <a:endParaRPr lang="en-US" sz="4400" b="1" dirty="0"/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4800" dirty="0"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FA0A2C9-B653-524F-9819-3ECEE4CC6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775" y="2640749"/>
            <a:ext cx="10277408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11F5B"/>
                </a:solidFill>
              </a:rPr>
              <a:t>Clear the environment using RStudio's “clear objects from the environment” button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11F5B"/>
                </a:solidFill>
              </a:rPr>
              <a:t>Delete the variable </a:t>
            </a:r>
            <a:r>
              <a:rPr lang="en-US" sz="2600" b="1" dirty="0">
                <a:solidFill>
                  <a:srgbClr val="011F5B"/>
                </a:solidFill>
              </a:rPr>
              <a:t>Death</a:t>
            </a:r>
            <a:r>
              <a:rPr lang="en-US" sz="2600" dirty="0">
                <a:solidFill>
                  <a:srgbClr val="011F5B"/>
                </a:solidFill>
              </a:rPr>
              <a:t> from </a:t>
            </a:r>
            <a:r>
              <a:rPr lang="en-US" sz="2600" b="1" dirty="0" err="1">
                <a:solidFill>
                  <a:srgbClr val="011F5B"/>
                </a:solidFill>
              </a:rPr>
              <a:t>mydata</a:t>
            </a:r>
            <a:r>
              <a:rPr lang="en-US" sz="2600" dirty="0">
                <a:solidFill>
                  <a:srgbClr val="011F5B"/>
                </a:solidFill>
              </a:rPr>
              <a:t> using the &lt;- NULL approach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11F5B"/>
                </a:solidFill>
              </a:rPr>
              <a:t>Try to print out the variable you just removed (</a:t>
            </a:r>
            <a:r>
              <a:rPr lang="en-US" sz="2600" b="1" dirty="0" err="1">
                <a:solidFill>
                  <a:srgbClr val="011F5B"/>
                </a:solidFill>
              </a:rPr>
              <a:t>mydata$Death</a:t>
            </a:r>
            <a:r>
              <a:rPr lang="en-US" sz="2600" dirty="0">
                <a:solidFill>
                  <a:srgbClr val="011F5B"/>
                </a:solidFill>
              </a:rPr>
              <a:t>) to see what happens!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11F5B"/>
                </a:solidFill>
              </a:rPr>
              <a:t>Create a character variable called </a:t>
            </a:r>
            <a:r>
              <a:rPr lang="en-US" sz="2600" b="1" dirty="0">
                <a:solidFill>
                  <a:srgbClr val="011F5B"/>
                </a:solidFill>
              </a:rPr>
              <a:t>color</a:t>
            </a:r>
            <a:r>
              <a:rPr lang="en-US" sz="2600" dirty="0">
                <a:solidFill>
                  <a:srgbClr val="011F5B"/>
                </a:solidFill>
              </a:rPr>
              <a:t> (not inside </a:t>
            </a:r>
            <a:r>
              <a:rPr lang="en-US" sz="2600" dirty="0" err="1">
                <a:solidFill>
                  <a:srgbClr val="011F5B"/>
                </a:solidFill>
              </a:rPr>
              <a:t>mydata</a:t>
            </a:r>
            <a:r>
              <a:rPr lang="en-US" sz="2600" dirty="0">
                <a:solidFill>
                  <a:srgbClr val="011F5B"/>
                </a:solidFill>
              </a:rPr>
              <a:t>, just in R environment) that represents your favorite color and then remove it using rm()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3748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8930"/>
            <a:ext cx="9144000" cy="684907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6166" y="3143250"/>
            <a:ext cx="888520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8929">
              <a:lnSpc>
                <a:spcPct val="100000"/>
              </a:lnSpc>
              <a:tabLst>
                <a:tab pos="806322" algn="l"/>
              </a:tabLst>
            </a:pPr>
            <a:r>
              <a:rPr lang="en-US" dirty="0"/>
              <a:t>Insta</a:t>
            </a:r>
            <a:r>
              <a:rPr lang="en-US" spc="-5" dirty="0"/>
              <a:t>lli</a:t>
            </a:r>
            <a:r>
              <a:rPr lang="en-US" dirty="0"/>
              <a:t>ng and </a:t>
            </a:r>
            <a:r>
              <a:rPr lang="en-US" spc="-5" dirty="0"/>
              <a:t>l</a:t>
            </a:r>
            <a:r>
              <a:rPr lang="en-US" dirty="0"/>
              <a:t>oad</a:t>
            </a:r>
            <a:r>
              <a:rPr lang="en-US" spc="-5" dirty="0"/>
              <a:t>i</a:t>
            </a:r>
            <a:r>
              <a:rPr lang="en-US" dirty="0"/>
              <a:t>ng packages</a:t>
            </a:r>
            <a:endParaRPr spc="-1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8951E-7947-4141-A5E0-38D905B9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945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622" y="348258"/>
            <a:ext cx="1485007" cy="49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3234" dirty="0">
                <a:latin typeface="Gill Sans MT"/>
                <a:cs typeface="Gill Sans MT"/>
              </a:rPr>
              <a:t>Packages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5930" y="1176610"/>
            <a:ext cx="191095" cy="58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3832" spc="4" dirty="0">
                <a:latin typeface="Gill Sans MT"/>
                <a:cs typeface="Gill Sans MT"/>
              </a:rPr>
              <a:t>•</a:t>
            </a:r>
            <a:endParaRPr sz="3832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7766" y="1303735"/>
            <a:ext cx="221143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250" dirty="0">
                <a:latin typeface="Gill Sans MT"/>
                <a:cs typeface="Gill Sans MT"/>
              </a:rPr>
              <a:t>What </a:t>
            </a:r>
            <a:r>
              <a:rPr sz="2250" spc="-4" dirty="0">
                <a:latin typeface="Gill Sans MT"/>
                <a:cs typeface="Gill Sans MT"/>
              </a:rPr>
              <a:t>is </a:t>
            </a:r>
            <a:r>
              <a:rPr sz="2250" dirty="0">
                <a:latin typeface="Gill Sans MT"/>
                <a:cs typeface="Gill Sans MT"/>
              </a:rPr>
              <a:t>a</a:t>
            </a:r>
            <a:r>
              <a:rPr sz="2250" spc="-67" dirty="0">
                <a:latin typeface="Gill Sans MT"/>
                <a:cs typeface="Gill Sans MT"/>
              </a:rPr>
              <a:t> </a:t>
            </a:r>
            <a:r>
              <a:rPr sz="2250" dirty="0">
                <a:latin typeface="Gill Sans MT"/>
                <a:cs typeface="Gill Sans MT"/>
              </a:rPr>
              <a:t>package?</a:t>
            </a:r>
            <a:endParaRPr sz="225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7766" y="1664735"/>
            <a:ext cx="401836" cy="352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3586" spc="7" dirty="0">
                <a:latin typeface="Gill Sans MT"/>
                <a:cs typeface="Gill Sans MT"/>
              </a:rPr>
              <a:t>•</a:t>
            </a:r>
            <a:endParaRPr sz="3586" dirty="0">
              <a:latin typeface="Gill Sans MT"/>
              <a:cs typeface="Gill Sans MT"/>
            </a:endParaRPr>
          </a:p>
          <a:p>
            <a:pPr marL="8929">
              <a:spcBef>
                <a:spcPts val="1462"/>
              </a:spcBef>
            </a:pPr>
            <a:r>
              <a:rPr sz="3586" spc="7" dirty="0">
                <a:latin typeface="Gill Sans MT"/>
                <a:cs typeface="Gill Sans MT"/>
              </a:rPr>
              <a:t>•</a:t>
            </a:r>
            <a:endParaRPr lang="en-US" sz="3586" spc="7" dirty="0">
              <a:latin typeface="Gill Sans MT"/>
              <a:cs typeface="Gill Sans MT"/>
            </a:endParaRPr>
          </a:p>
          <a:p>
            <a:pPr marL="8929">
              <a:spcBef>
                <a:spcPts val="1462"/>
              </a:spcBef>
            </a:pPr>
            <a:r>
              <a:rPr lang="en-US" sz="3586" spc="7" dirty="0">
                <a:latin typeface="Gill Sans MT"/>
                <a:cs typeface="Gill Sans MT"/>
              </a:rPr>
              <a:t>•</a:t>
            </a:r>
          </a:p>
          <a:p>
            <a:pPr marL="8929">
              <a:spcBef>
                <a:spcPts val="1462"/>
              </a:spcBef>
            </a:pPr>
            <a:r>
              <a:rPr lang="en-US" sz="3586" spc="7" dirty="0">
                <a:latin typeface="Gill Sans MT"/>
                <a:cs typeface="Gill Sans MT"/>
              </a:rPr>
              <a:t>•</a:t>
            </a:r>
            <a:endParaRPr lang="en-US" sz="3586" dirty="0">
              <a:latin typeface="Gill Sans MT"/>
              <a:cs typeface="Gill Sans MT"/>
            </a:endParaRPr>
          </a:p>
          <a:p>
            <a:pPr marL="8929">
              <a:spcBef>
                <a:spcPts val="1462"/>
              </a:spcBef>
            </a:pPr>
            <a:endParaRPr sz="3586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0305" y="1759149"/>
            <a:ext cx="6140500" cy="3295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172337">
              <a:lnSpc>
                <a:spcPts val="2461"/>
              </a:lnSpc>
            </a:pPr>
            <a:r>
              <a:rPr sz="2109" dirty="0">
                <a:latin typeface="Gill Sans MT"/>
                <a:cs typeface="Gill Sans MT"/>
              </a:rPr>
              <a:t>A </a:t>
            </a:r>
            <a:r>
              <a:rPr sz="2109" spc="-4" dirty="0">
                <a:latin typeface="Gill Sans MT"/>
                <a:cs typeface="Gill Sans MT"/>
              </a:rPr>
              <a:t>collection </a:t>
            </a:r>
            <a:r>
              <a:rPr sz="2109" dirty="0">
                <a:latin typeface="Gill Sans MT"/>
                <a:cs typeface="Gill Sans MT"/>
              </a:rPr>
              <a:t>of R </a:t>
            </a:r>
            <a:r>
              <a:rPr sz="2109" spc="-4" dirty="0">
                <a:latin typeface="Gill Sans MT"/>
                <a:cs typeface="Gill Sans MT"/>
              </a:rPr>
              <a:t>functions </a:t>
            </a:r>
            <a:r>
              <a:rPr sz="2109" dirty="0">
                <a:latin typeface="Gill Sans MT"/>
                <a:cs typeface="Gill Sans MT"/>
              </a:rPr>
              <a:t>and data sets that someone  has </a:t>
            </a:r>
            <a:r>
              <a:rPr sz="2109" spc="-4" dirty="0">
                <a:latin typeface="Gill Sans MT"/>
                <a:cs typeface="Gill Sans MT"/>
              </a:rPr>
              <a:t>contributed </a:t>
            </a:r>
            <a:r>
              <a:rPr sz="2109" dirty="0">
                <a:latin typeface="Gill Sans MT"/>
                <a:cs typeface="Gill Sans MT"/>
              </a:rPr>
              <a:t>to the R</a:t>
            </a:r>
            <a:r>
              <a:rPr sz="2109" spc="-246" dirty="0">
                <a:latin typeface="Gill Sans MT"/>
                <a:cs typeface="Gill Sans MT"/>
              </a:rPr>
              <a:t> </a:t>
            </a:r>
            <a:r>
              <a:rPr sz="2109" dirty="0">
                <a:latin typeface="Gill Sans MT"/>
                <a:cs typeface="Gill Sans MT"/>
              </a:rPr>
              <a:t>“ecosystem”</a:t>
            </a:r>
          </a:p>
          <a:p>
            <a:pPr marL="8929" marR="3572">
              <a:lnSpc>
                <a:spcPts val="2461"/>
              </a:lnSpc>
              <a:spcBef>
                <a:spcPts val="844"/>
              </a:spcBef>
            </a:pPr>
            <a:r>
              <a:rPr sz="2109" dirty="0">
                <a:latin typeface="Gill Sans MT"/>
                <a:cs typeface="Gill Sans MT"/>
              </a:rPr>
              <a:t>Packages extend the </a:t>
            </a:r>
            <a:r>
              <a:rPr sz="2109" spc="-4" dirty="0">
                <a:latin typeface="Gill Sans MT"/>
                <a:cs typeface="Gill Sans MT"/>
              </a:rPr>
              <a:t>functionality </a:t>
            </a:r>
            <a:r>
              <a:rPr sz="2109" dirty="0">
                <a:latin typeface="Gill Sans MT"/>
                <a:cs typeface="Gill Sans MT"/>
              </a:rPr>
              <a:t>of R: most of the</a:t>
            </a:r>
            <a:r>
              <a:rPr sz="2109" spc="-236" dirty="0">
                <a:latin typeface="Gill Sans MT"/>
                <a:cs typeface="Gill Sans MT"/>
              </a:rPr>
              <a:t> </a:t>
            </a:r>
            <a:r>
              <a:rPr sz="2109" spc="-4" dirty="0">
                <a:latin typeface="Gill Sans MT"/>
                <a:cs typeface="Gill Sans MT"/>
              </a:rPr>
              <a:t>value  </a:t>
            </a:r>
            <a:r>
              <a:rPr sz="2109" dirty="0">
                <a:latin typeface="Gill Sans MT"/>
                <a:cs typeface="Gill Sans MT"/>
              </a:rPr>
              <a:t>to R comes </a:t>
            </a:r>
            <a:r>
              <a:rPr sz="2109" spc="-14" dirty="0">
                <a:latin typeface="Gill Sans MT"/>
                <a:cs typeface="Gill Sans MT"/>
              </a:rPr>
              <a:t>from </a:t>
            </a:r>
            <a:r>
              <a:rPr sz="2109" dirty="0">
                <a:latin typeface="Gill Sans MT"/>
                <a:cs typeface="Gill Sans MT"/>
              </a:rPr>
              <a:t>the 5000+ packages out</a:t>
            </a:r>
            <a:r>
              <a:rPr sz="2109" spc="-49" dirty="0">
                <a:latin typeface="Gill Sans MT"/>
                <a:cs typeface="Gill Sans MT"/>
              </a:rPr>
              <a:t> </a:t>
            </a:r>
            <a:r>
              <a:rPr sz="2109" spc="-11" dirty="0">
                <a:latin typeface="Gill Sans MT"/>
                <a:cs typeface="Gill Sans MT"/>
              </a:rPr>
              <a:t>there</a:t>
            </a:r>
            <a:endParaRPr lang="en-US" sz="2109" spc="-11" dirty="0">
              <a:latin typeface="Gill Sans MT"/>
              <a:cs typeface="Gill Sans MT"/>
            </a:endParaRPr>
          </a:p>
          <a:p>
            <a:pPr marL="8929" marR="3572">
              <a:lnSpc>
                <a:spcPts val="2461"/>
              </a:lnSpc>
              <a:spcBef>
                <a:spcPts val="844"/>
              </a:spcBef>
            </a:pPr>
            <a:r>
              <a:rPr lang="en-US" sz="2109" spc="-11" dirty="0">
                <a:latin typeface="Gill Sans MT"/>
                <a:cs typeface="Gill Sans MT"/>
              </a:rPr>
              <a:t>If you can’t find a function in “base” R,  it might be available in a package</a:t>
            </a:r>
          </a:p>
          <a:p>
            <a:pPr marL="8929" marR="3572">
              <a:lnSpc>
                <a:spcPts val="2461"/>
              </a:lnSpc>
              <a:spcBef>
                <a:spcPts val="844"/>
              </a:spcBef>
            </a:pPr>
            <a:r>
              <a:rPr lang="en-US" sz="2109" spc="-11" dirty="0">
                <a:latin typeface="Gill Sans MT"/>
                <a:cs typeface="Gill Sans MT"/>
              </a:rPr>
              <a:t>People often write their own packages for easy access to functions, new statistical methods, etc. </a:t>
            </a:r>
          </a:p>
          <a:p>
            <a:pPr marL="8929" marR="3572">
              <a:lnSpc>
                <a:spcPts val="2461"/>
              </a:lnSpc>
              <a:spcBef>
                <a:spcPts val="844"/>
              </a:spcBef>
            </a:pPr>
            <a:endParaRPr sz="2109" dirty="0">
              <a:latin typeface="Gill Sans MT"/>
              <a:cs typeface="Gill Sans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CFFD59-351B-2E4C-8ADF-A2D20A70D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802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2234" y="375047"/>
            <a:ext cx="5036344" cy="49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lang="en-US" sz="3234" dirty="0">
                <a:latin typeface="Gill Sans MT"/>
                <a:cs typeface="Gill Sans MT"/>
              </a:rPr>
              <a:t>Installing packages</a:t>
            </a:r>
            <a:endParaRPr sz="3234" dirty="0">
              <a:latin typeface="Gill Sans MT"/>
              <a:cs typeface="Gill Sans M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15273" y="3136572"/>
            <a:ext cx="5840016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69" dirty="0">
                <a:solidFill>
                  <a:srgbClr val="990100"/>
                </a:solidFill>
                <a:latin typeface="Lucida Console" panose="020B0609040504020204" pitchFamily="49" charset="0"/>
              </a:rPr>
              <a:t>#Install package</a:t>
            </a:r>
          </a:p>
          <a:p>
            <a:r>
              <a:rPr lang="en-US" sz="1969" dirty="0" err="1">
                <a:latin typeface="Lucida Console" panose="020B0609040504020204" pitchFamily="49" charset="0"/>
              </a:rPr>
              <a:t>install.packages</a:t>
            </a:r>
            <a:r>
              <a:rPr lang="en-US" sz="1969" dirty="0">
                <a:latin typeface="Lucida Console" panose="020B0609040504020204" pitchFamily="49" charset="0"/>
              </a:rPr>
              <a:t>("ggplot2")</a:t>
            </a:r>
          </a:p>
          <a:p>
            <a:endParaRPr lang="en-US" sz="1969" dirty="0">
              <a:latin typeface="Lucida Console" panose="020B0609040504020204" pitchFamily="49" charset="0"/>
            </a:endParaRPr>
          </a:p>
          <a:p>
            <a:r>
              <a:rPr lang="en-US" sz="1969" dirty="0">
                <a:solidFill>
                  <a:srgbClr val="990100"/>
                </a:solidFill>
                <a:latin typeface="Lucida Console" panose="020B0609040504020204" pitchFamily="49" charset="0"/>
              </a:rPr>
              <a:t>#Then, subsequently load that package</a:t>
            </a:r>
          </a:p>
          <a:p>
            <a:r>
              <a:rPr lang="en-US" sz="1969" dirty="0">
                <a:latin typeface="Lucida Console" panose="020B0609040504020204" pitchFamily="49" charset="0"/>
              </a:rPr>
              <a:t>library(“ggplot2”)</a:t>
            </a:r>
          </a:p>
          <a:p>
            <a:endParaRPr lang="en-US" sz="1969" dirty="0"/>
          </a:p>
          <a:p>
            <a:endParaRPr lang="en-US" sz="1969" dirty="0"/>
          </a:p>
          <a:p>
            <a:endParaRPr lang="en-US" sz="1969" dirty="0"/>
          </a:p>
          <a:p>
            <a:endParaRPr lang="en-US" sz="1969" dirty="0"/>
          </a:p>
          <a:p>
            <a:endParaRPr lang="en-US" sz="1969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B8018-1C73-864F-AE65-DE419698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EA9F628-886B-E044-B67E-54CD74BE4C6A}"/>
              </a:ext>
            </a:extLst>
          </p:cNvPr>
          <p:cNvSpPr txBox="1">
            <a:spLocks/>
          </p:cNvSpPr>
          <p:nvPr/>
        </p:nvSpPr>
        <p:spPr>
          <a:xfrm>
            <a:off x="1295400" y="1068915"/>
            <a:ext cx="9601200" cy="18714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Example: ggplot2</a:t>
            </a:r>
          </a:p>
          <a:p>
            <a:r>
              <a:rPr lang="en-US" sz="2800" dirty="0">
                <a:solidFill>
                  <a:srgbClr val="990100"/>
                </a:solidFill>
              </a:rPr>
              <a:t>An excellent R package for even better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5189200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894" y="225857"/>
            <a:ext cx="7180435" cy="49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lang="en-US" sz="3234" dirty="0">
                <a:latin typeface="Gill Sans MT"/>
                <a:cs typeface="Gill Sans MT"/>
              </a:rPr>
              <a:t>Example of what ggplot2 can do</a:t>
            </a:r>
            <a:endParaRPr sz="3234" dirty="0">
              <a:latin typeface="Gill Sans MT"/>
              <a:cs typeface="Gill Sans M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6608" y="1337252"/>
            <a:ext cx="10246743" cy="271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69" dirty="0">
                <a:solidFill>
                  <a:srgbClr val="011F5B"/>
                </a:solidFill>
                <a:latin typeface="Lucida Console" panose="020B0609040504020204" pitchFamily="49" charset="0"/>
              </a:rPr>
              <a:t>#</a:t>
            </a:r>
            <a:r>
              <a:rPr lang="en-US" dirty="0">
                <a:solidFill>
                  <a:srgbClr val="011F5B"/>
                </a:solidFill>
                <a:latin typeface="Lucida Console" panose="020B0609040504020204" pitchFamily="49" charset="0"/>
              </a:rPr>
              <a:t> Basic histogram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qplot</a:t>
            </a:r>
            <a:r>
              <a:rPr lang="en-US" dirty="0">
                <a:latin typeface="Lucida Console" panose="020B0609040504020204" pitchFamily="49" charset="0"/>
              </a:rPr>
              <a:t>(weight, data = </a:t>
            </a:r>
            <a:r>
              <a:rPr lang="en-US" dirty="0" err="1">
                <a:latin typeface="Lucida Console" panose="020B0609040504020204" pitchFamily="49" charset="0"/>
              </a:rPr>
              <a:t>mydata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geom</a:t>
            </a:r>
            <a:r>
              <a:rPr lang="en-US" dirty="0">
                <a:latin typeface="Lucida Console" panose="020B0609040504020204" pitchFamily="49" charset="0"/>
              </a:rPr>
              <a:t> = "histogram") 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11F5B"/>
                </a:solidFill>
                <a:latin typeface="Lucida Console" panose="020B0609040504020204" pitchFamily="49" charset="0"/>
              </a:rPr>
              <a:t># Change histogram fill color by group (gender)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qplot</a:t>
            </a:r>
            <a:r>
              <a:rPr lang="en-US" dirty="0">
                <a:latin typeface="Lucida Console" panose="020B0609040504020204" pitchFamily="49" charset="0"/>
              </a:rPr>
              <a:t>(weight, data = </a:t>
            </a:r>
            <a:r>
              <a:rPr lang="en-US" dirty="0" err="1">
                <a:latin typeface="Lucida Console" panose="020B0609040504020204" pitchFamily="49" charset="0"/>
              </a:rPr>
              <a:t>mydata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geom</a:t>
            </a:r>
            <a:r>
              <a:rPr lang="en-US" dirty="0">
                <a:latin typeface="Lucida Console" panose="020B0609040504020204" pitchFamily="49" charset="0"/>
              </a:rPr>
              <a:t> = "histogram", fill = Gender)</a:t>
            </a:r>
            <a:endParaRPr lang="en-US" sz="1969" dirty="0">
              <a:latin typeface="Lucida Console" panose="020B0609040504020204" pitchFamily="49" charset="0"/>
            </a:endParaRPr>
          </a:p>
          <a:p>
            <a:endParaRPr lang="en-US" sz="1969" dirty="0"/>
          </a:p>
          <a:p>
            <a:endParaRPr lang="en-US" sz="1969" dirty="0"/>
          </a:p>
          <a:p>
            <a:endParaRPr lang="en-US" sz="1969" dirty="0"/>
          </a:p>
          <a:p>
            <a:endParaRPr lang="en-US" sz="1969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B8018-1C73-864F-AE65-DE419698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EA9F628-886B-E044-B67E-54CD74BE4C6A}"/>
              </a:ext>
            </a:extLst>
          </p:cNvPr>
          <p:cNvSpPr txBox="1">
            <a:spLocks/>
          </p:cNvSpPr>
          <p:nvPr/>
        </p:nvSpPr>
        <p:spPr>
          <a:xfrm>
            <a:off x="4120742" y="723557"/>
            <a:ext cx="9601200" cy="6136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Make an even fancier histogram!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E3BF313-FC2B-3346-A0DC-5EA2D080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742" y="2979595"/>
            <a:ext cx="6429364" cy="37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0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Outline for Today’s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78C5-489D-4014-935A-653A5DAEE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060" y="1242745"/>
            <a:ext cx="10333207" cy="524272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800" dirty="0"/>
              <a:t>Present some key terms in statistics</a:t>
            </a:r>
          </a:p>
          <a:p>
            <a:r>
              <a:rPr lang="en-US" sz="2800" dirty="0"/>
              <a:t>Discuss types of variables we might find in real data</a:t>
            </a:r>
          </a:p>
          <a:p>
            <a:r>
              <a:rPr lang="en-US" sz="2800" dirty="0"/>
              <a:t>Introduce descriptive statistics </a:t>
            </a:r>
          </a:p>
          <a:p>
            <a:r>
              <a:rPr lang="en-US" sz="2800" dirty="0"/>
              <a:t>Show how to present descriptive statistics in </a:t>
            </a:r>
            <a:r>
              <a:rPr lang="en-US" sz="2800" i="1" dirty="0">
                <a:solidFill>
                  <a:srgbClr val="990100"/>
                </a:solidFill>
              </a:rPr>
              <a:t>R </a:t>
            </a:r>
          </a:p>
          <a:p>
            <a:pPr lvl="1"/>
            <a:r>
              <a:rPr lang="en-US" sz="2800" dirty="0"/>
              <a:t>Calculate measures of central tendency and spread</a:t>
            </a:r>
          </a:p>
          <a:p>
            <a:pPr lvl="1"/>
            <a:r>
              <a:rPr lang="en-US" sz="2800" dirty="0"/>
              <a:t>Tabulate categorical variables</a:t>
            </a:r>
          </a:p>
          <a:p>
            <a:pPr lvl="1"/>
            <a:r>
              <a:rPr lang="en-US" sz="2800" dirty="0"/>
              <a:t>Summarize variables graphically </a:t>
            </a:r>
          </a:p>
          <a:p>
            <a:pPr lvl="1"/>
            <a:r>
              <a:rPr lang="en-US" sz="2800" i="1" dirty="0">
                <a:solidFill>
                  <a:srgbClr val="011F5B"/>
                </a:solidFill>
              </a:rPr>
              <a:t>Calculate correlations to understand the relationship between two variables</a:t>
            </a:r>
          </a:p>
          <a:p>
            <a:r>
              <a:rPr lang="en-US" sz="2800" i="1" dirty="0">
                <a:solidFill>
                  <a:srgbClr val="011F5B"/>
                </a:solidFill>
              </a:rPr>
              <a:t>If time</a:t>
            </a:r>
            <a:r>
              <a:rPr lang="en-US" sz="2800" dirty="0">
                <a:solidFill>
                  <a:srgbClr val="011F5B"/>
                </a:solidFill>
              </a:rPr>
              <a:t>: cover a few important practical matters in </a:t>
            </a:r>
            <a:r>
              <a:rPr lang="en-US" sz="2800" dirty="0">
                <a:solidFill>
                  <a:srgbClr val="990100"/>
                </a:solidFill>
              </a:rPr>
              <a:t>R </a:t>
            </a:r>
          </a:p>
          <a:p>
            <a:pPr marL="530352" lvl="1" indent="0">
              <a:buNone/>
            </a:pPr>
            <a:endParaRPr lang="en-US" sz="2800" dirty="0">
              <a:solidFill>
                <a:srgbClr val="011F5B"/>
              </a:solidFill>
            </a:endParaRPr>
          </a:p>
          <a:p>
            <a:endParaRPr lang="en-US" sz="2800" i="1" dirty="0">
              <a:solidFill>
                <a:srgbClr val="990100"/>
              </a:solidFill>
            </a:endParaRP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635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78" y="240375"/>
            <a:ext cx="10949333" cy="130267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990100"/>
                </a:solidFill>
              </a:rPr>
              <a:t>Try it yourself: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4ABD4-C232-974D-9DC0-F65C5A32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78" y="1352550"/>
            <a:ext cx="10277408" cy="16002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Exercise </a:t>
            </a:r>
            <a:r>
              <a:rPr lang="en-US" sz="4000" b="1" dirty="0"/>
              <a:t>2.2.2: Installing Packages</a:t>
            </a:r>
          </a:p>
          <a:p>
            <a:pPr marL="0" indent="0">
              <a:spcAft>
                <a:spcPts val="0"/>
              </a:spcAft>
              <a:buNone/>
            </a:pPr>
            <a:endParaRPr lang="en-US" sz="4400" b="1" dirty="0"/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4800" dirty="0"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FA0A2C9-B653-524F-9819-3ECEE4CC6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040" y="2388608"/>
            <a:ext cx="1027740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11F5B"/>
                </a:solidFill>
              </a:rPr>
              <a:t>Install ggplot2 using </a:t>
            </a:r>
            <a:r>
              <a:rPr lang="en-US" sz="4000" dirty="0" err="1">
                <a:solidFill>
                  <a:srgbClr val="011F5B"/>
                </a:solidFill>
              </a:rPr>
              <a:t>install.packages</a:t>
            </a:r>
            <a:r>
              <a:rPr lang="en-US" sz="4000" dirty="0">
                <a:solidFill>
                  <a:srgbClr val="011F5B"/>
                </a:solidFill>
              </a:rPr>
              <a:t>()</a:t>
            </a:r>
            <a:endParaRPr lang="en-US" sz="4000" b="1" dirty="0">
              <a:solidFill>
                <a:srgbClr val="011F5B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11F5B"/>
                </a:solidFill>
              </a:rPr>
              <a:t>Load ggplot2 using library()</a:t>
            </a:r>
            <a:endParaRPr lang="en-US" sz="4000" b="1" dirty="0">
              <a:solidFill>
                <a:srgbClr val="011F5B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11F5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986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78C5-489D-4014-935A-653A5DAEE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25148"/>
            <a:ext cx="9601200" cy="3167269"/>
          </a:xfrm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solidFill>
                <a:srgbClr val="990100"/>
              </a:solidFill>
            </a:endParaRPr>
          </a:p>
          <a:p>
            <a:pPr marL="0" indent="0" algn="ctr">
              <a:buNone/>
            </a:pPr>
            <a:r>
              <a:rPr lang="en-US" sz="8000" b="1" i="1" dirty="0">
                <a:solidFill>
                  <a:srgbClr val="990100"/>
                </a:solidFill>
              </a:rPr>
              <a:t>Questions</a:t>
            </a:r>
            <a:r>
              <a:rPr lang="en-US" sz="8000" b="1" dirty="0">
                <a:solidFill>
                  <a:srgbClr val="990100"/>
                </a:solidFill>
              </a:rPr>
              <a:t>?</a:t>
            </a:r>
          </a:p>
          <a:p>
            <a:pPr marL="0" indent="0" algn="ctr">
              <a:buNone/>
            </a:pPr>
            <a:endParaRPr lang="en-US" sz="4000" b="1" dirty="0">
              <a:solidFill>
                <a:srgbClr val="9901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3A6B79A-5F3E-4776-A633-06BBD10331B3}"/>
              </a:ext>
            </a:extLst>
          </p:cNvPr>
          <p:cNvSpPr txBox="1">
            <a:spLocks/>
          </p:cNvSpPr>
          <p:nvPr/>
        </p:nvSpPr>
        <p:spPr>
          <a:xfrm>
            <a:off x="1371600" y="288616"/>
            <a:ext cx="9601200" cy="18714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Thank You!</a:t>
            </a:r>
            <a:endParaRPr lang="en-US" sz="5400" b="1" i="1" dirty="0">
              <a:solidFill>
                <a:srgbClr val="990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937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0C7-EF12-4E9F-9FFD-531E260C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20" y="384754"/>
            <a:ext cx="10949333" cy="929961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990100"/>
                </a:solidFill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27BBA-4ACE-4517-B6CD-A3B7E70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897" y="6244305"/>
            <a:ext cx="2160103" cy="61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B0BDC9-5483-3947-B4B4-1044DF0843A8}"/>
              </a:ext>
            </a:extLst>
          </p:cNvPr>
          <p:cNvSpPr txBox="1">
            <a:spLocks/>
          </p:cNvSpPr>
          <p:nvPr/>
        </p:nvSpPr>
        <p:spPr>
          <a:xfrm>
            <a:off x="985652" y="1314714"/>
            <a:ext cx="10702775" cy="46671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011F5B"/>
                </a:solidFill>
                <a:latin typeface="Franklin Gothic Book" panose="020B0503020102020204" pitchFamily="34" charset="0"/>
              </a:rPr>
              <a:t>Introduction to Biostatistics, Larry Winner, Department of Statistics University of Florida</a:t>
            </a:r>
          </a:p>
          <a:p>
            <a:r>
              <a:rPr lang="en-US" sz="2200" b="1" dirty="0">
                <a:solidFill>
                  <a:srgbClr val="011F5B"/>
                </a:solidFill>
                <a:latin typeface="Franklin Gothic Book" panose="020B0503020102020204" pitchFamily="34" charset="0"/>
              </a:rPr>
              <a:t>Introduction to Biostatistics, </a:t>
            </a:r>
            <a:r>
              <a:rPr lang="en-US" sz="2200" b="1" dirty="0" err="1">
                <a:solidFill>
                  <a:srgbClr val="011F5B"/>
                </a:solidFill>
                <a:latin typeface="Franklin Gothic Book" panose="020B0503020102020204" pitchFamily="34" charset="0"/>
              </a:rPr>
              <a:t>Jonggyu</a:t>
            </a:r>
            <a:r>
              <a:rPr lang="en-US" sz="2200" b="1" dirty="0">
                <a:solidFill>
                  <a:srgbClr val="011F5B"/>
                </a:solidFill>
                <a:latin typeface="Franklin Gothic Book" panose="020B0503020102020204" pitchFamily="34" charset="0"/>
              </a:rPr>
              <a:t> </a:t>
            </a:r>
            <a:r>
              <a:rPr lang="en-US" sz="2200" b="1" dirty="0" err="1">
                <a:solidFill>
                  <a:srgbClr val="011F5B"/>
                </a:solidFill>
                <a:latin typeface="Franklin Gothic Book" panose="020B0503020102020204" pitchFamily="34" charset="0"/>
              </a:rPr>
              <a:t>Baek</a:t>
            </a:r>
            <a:r>
              <a:rPr lang="en-US" sz="2200" b="1" dirty="0">
                <a:solidFill>
                  <a:srgbClr val="011F5B"/>
                </a:solidFill>
                <a:latin typeface="Franklin Gothic Book" panose="020B0503020102020204" pitchFamily="34" charset="0"/>
              </a:rPr>
              <a:t>, University of Massachusetts Medical School </a:t>
            </a:r>
          </a:p>
          <a:p>
            <a:r>
              <a:rPr lang="en-US" sz="2200" b="1" dirty="0">
                <a:solidFill>
                  <a:srgbClr val="011F5B"/>
                </a:solidFill>
                <a:latin typeface="Franklin Gothic Book" panose="020B0503020102020204" pitchFamily="34" charset="0"/>
              </a:rPr>
              <a:t>Introduction to Biostatistics, University of Georgia </a:t>
            </a:r>
          </a:p>
          <a:p>
            <a:r>
              <a:rPr lang="en-US" sz="2200" b="1" dirty="0">
                <a:solidFill>
                  <a:srgbClr val="011F5B"/>
                </a:solidFill>
                <a:latin typeface="Franklin Gothic Book" panose="020B0503020102020204" pitchFamily="34" charset="0"/>
              </a:rPr>
              <a:t>Introduction to Biostatistics for Clinical and Translational Researchers, KUMC Departments of Biostatistics &amp; Internal Medicine, University of Kansas Cancer Center</a:t>
            </a:r>
          </a:p>
          <a:p>
            <a:r>
              <a:rPr lang="en-US" sz="2200" b="1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Introduction to R, Dan </a:t>
            </a:r>
            <a:r>
              <a:rPr lang="en-US" sz="2200" b="1" spc="-18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Navarro</a:t>
            </a:r>
            <a:r>
              <a:rPr lang="en-US" sz="2200" b="1" spc="-49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 </a:t>
            </a:r>
            <a:r>
              <a:rPr lang="en-US" sz="2200" b="1" spc="-4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(</a:t>
            </a:r>
            <a:r>
              <a:rPr lang="en-US" sz="2200" b="1" spc="-4" dirty="0" err="1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daniel.navarro@adelaide.edu.au</a:t>
            </a:r>
            <a:r>
              <a:rPr lang="en-US" sz="2200" b="1" spc="-4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)  </a:t>
            </a:r>
            <a:r>
              <a:rPr lang="en-US" sz="2200" b="1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School</a:t>
            </a:r>
            <a:r>
              <a:rPr lang="en-US" sz="2200" b="1" spc="-18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 </a:t>
            </a:r>
            <a:r>
              <a:rPr lang="en-US" sz="2200" b="1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of</a:t>
            </a:r>
            <a:r>
              <a:rPr lang="en-US" sz="2200" b="1" spc="-14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 </a:t>
            </a:r>
            <a:r>
              <a:rPr lang="en-US" sz="2200" b="1" spc="-11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Psychology,</a:t>
            </a:r>
            <a:r>
              <a:rPr lang="en-US" sz="2200" b="1" spc="-183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  </a:t>
            </a:r>
            <a:r>
              <a:rPr lang="en-US" sz="2200" b="1" spc="-4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University</a:t>
            </a:r>
            <a:r>
              <a:rPr lang="en-US" sz="2200" b="1" spc="-14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 </a:t>
            </a:r>
            <a:r>
              <a:rPr lang="en-US" sz="2200" b="1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of</a:t>
            </a:r>
            <a:r>
              <a:rPr lang="en-US" sz="2200" b="1" spc="-183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 </a:t>
            </a:r>
            <a:r>
              <a:rPr lang="en-US" sz="2200" b="1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Adelaide, </a:t>
            </a:r>
            <a:r>
              <a:rPr lang="en-US" sz="2200" b="1" dirty="0" err="1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ua.edu.au</a:t>
            </a:r>
            <a:r>
              <a:rPr lang="en-US" sz="2200" b="1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/ccs/people/dan  </a:t>
            </a:r>
            <a:r>
              <a:rPr lang="en-US" sz="2200" b="1" spc="-21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CSIRO </a:t>
            </a:r>
            <a:r>
              <a:rPr lang="en-US" sz="2200" b="1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R</a:t>
            </a:r>
            <a:r>
              <a:rPr lang="en-US" sz="2200" b="1" spc="-380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 </a:t>
            </a:r>
            <a:r>
              <a:rPr lang="en-US" sz="2200" b="1" spc="-25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Workshop, </a:t>
            </a:r>
            <a:r>
              <a:rPr lang="en-US" sz="2200" b="1" spc="-4" dirty="0">
                <a:solidFill>
                  <a:srgbClr val="011F5B"/>
                </a:solidFill>
                <a:latin typeface="Franklin Gothic Book" panose="020B0503020102020204" pitchFamily="34" charset="0"/>
                <a:cs typeface="Gill Sans MT"/>
              </a:rPr>
              <a:t>28-Nov-2013</a:t>
            </a:r>
            <a:endParaRPr lang="en-US" sz="2200" b="1" dirty="0">
              <a:solidFill>
                <a:srgbClr val="011F5B"/>
              </a:solidFill>
              <a:latin typeface="Franklin Gothic Book" panose="020B0503020102020204" pitchFamily="34" charset="0"/>
              <a:cs typeface="Gill Sans MT"/>
            </a:endParaRPr>
          </a:p>
          <a:p>
            <a:r>
              <a:rPr lang="en-US" sz="2200" b="1" dirty="0">
                <a:solidFill>
                  <a:srgbClr val="011F5B"/>
                </a:solidFill>
                <a:latin typeface="Franklin Gothic Book" panose="020B0503020102020204" pitchFamily="34" charset="0"/>
              </a:rPr>
              <a:t>Introduction to Biostatistics &amp; R 2022, Lillian </a:t>
            </a:r>
            <a:r>
              <a:rPr lang="en-US" sz="2200" b="1" dirty="0" err="1">
                <a:solidFill>
                  <a:srgbClr val="011F5B"/>
                </a:solidFill>
                <a:latin typeface="Franklin Gothic Book" panose="020B0503020102020204" pitchFamily="34" charset="0"/>
              </a:rPr>
              <a:t>Boe</a:t>
            </a:r>
            <a:r>
              <a:rPr lang="en-US" sz="2200" b="1" dirty="0">
                <a:solidFill>
                  <a:srgbClr val="011F5B"/>
                </a:solidFill>
                <a:latin typeface="Franklin Gothic Book" panose="020B0503020102020204" pitchFamily="34" charset="0"/>
              </a:rPr>
              <a:t>, University of Pennsylvania</a:t>
            </a:r>
            <a:endParaRPr lang="en-US" sz="2200" i="0" dirty="0">
              <a:latin typeface="+mj-lt"/>
            </a:endParaRPr>
          </a:p>
          <a:p>
            <a:pPr>
              <a:lnSpc>
                <a:spcPct val="80000"/>
              </a:lnSpc>
              <a:spcAft>
                <a:spcPts val="0"/>
              </a:spcAft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01510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990000"/>
      </a:dk1>
      <a:lt1>
        <a:srgbClr val="990000"/>
      </a:lt1>
      <a:dk2>
        <a:srgbClr val="011F5B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94118</TotalTime>
  <Words>5203</Words>
  <Application>Microsoft Macintosh PowerPoint</Application>
  <PresentationFormat>Widescreen</PresentationFormat>
  <Paragraphs>861</Paragraphs>
  <Slides>92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3" baseType="lpstr">
      <vt:lpstr>Arial Unicode MS</vt:lpstr>
      <vt:lpstr>Arial</vt:lpstr>
      <vt:lpstr>Calibri</vt:lpstr>
      <vt:lpstr>Cambria Math</vt:lpstr>
      <vt:lpstr>Courier New</vt:lpstr>
      <vt:lpstr>Franklin Gothic Book</vt:lpstr>
      <vt:lpstr>Gill Sans MT</vt:lpstr>
      <vt:lpstr>Lucida Console</vt:lpstr>
      <vt:lpstr>Times New Roman</vt:lpstr>
      <vt:lpstr>Wingdings</vt:lpstr>
      <vt:lpstr>Crop</vt:lpstr>
      <vt:lpstr>Introduction to Biostatistics &amp; R</vt:lpstr>
      <vt:lpstr>Warm Up Exercise</vt:lpstr>
      <vt:lpstr>Questions from last time (1)</vt:lpstr>
      <vt:lpstr>Questions from last time (1)</vt:lpstr>
      <vt:lpstr>Questions from last time (1)</vt:lpstr>
      <vt:lpstr>Writing your own function</vt:lpstr>
      <vt:lpstr>Try it yourself:</vt:lpstr>
      <vt:lpstr>Questions from last time (2)</vt:lpstr>
      <vt:lpstr>Outline for Today’s Workshop</vt:lpstr>
      <vt:lpstr>Key Terms (1)</vt:lpstr>
      <vt:lpstr>Key Terms (2)</vt:lpstr>
      <vt:lpstr>Sample from Population</vt:lpstr>
      <vt:lpstr>Sample from Population</vt:lpstr>
      <vt:lpstr>Steps to Making Statistical Inference</vt:lpstr>
      <vt:lpstr>Example </vt:lpstr>
      <vt:lpstr>Types of Variables (1)</vt:lpstr>
      <vt:lpstr>PowerPoint Presentation</vt:lpstr>
      <vt:lpstr>PowerPoint Presentation</vt:lpstr>
      <vt:lpstr>Types of Statistics</vt:lpstr>
      <vt:lpstr>Numerical Variables</vt:lpstr>
      <vt:lpstr>Descriptive Statistics: Numerical Variables</vt:lpstr>
      <vt:lpstr>Mean: x ̅</vt:lpstr>
      <vt:lpstr>Median</vt:lpstr>
      <vt:lpstr>Percentiles and Quartiles</vt:lpstr>
      <vt:lpstr>Measures of location in R</vt:lpstr>
      <vt:lpstr>PowerPoint Presentation</vt:lpstr>
      <vt:lpstr>PowerPoint Presentation</vt:lpstr>
      <vt:lpstr>PowerPoint Presentation</vt:lpstr>
      <vt:lpstr>PowerPoint Presentation</vt:lpstr>
      <vt:lpstr>What if there are missing data?</vt:lpstr>
      <vt:lpstr>Quartiles and Percentiles</vt:lpstr>
      <vt:lpstr>Quartiles and Percentiles</vt:lpstr>
      <vt:lpstr>Quartiles and Percentiles</vt:lpstr>
      <vt:lpstr>Quartiles and Percentiles</vt:lpstr>
      <vt:lpstr>Quartiles and Percentiles</vt:lpstr>
      <vt:lpstr>Try it yourself:</vt:lpstr>
      <vt:lpstr>Range</vt:lpstr>
      <vt:lpstr>Variance and Standard Deviation (SD)</vt:lpstr>
      <vt:lpstr>Variance and Standard Deviation (SD) Example: Consider this insurance claim data</vt:lpstr>
      <vt:lpstr>Spread in R</vt:lpstr>
      <vt:lpstr>Try it yourself:</vt:lpstr>
      <vt:lpstr>Graphical Methods for Numerical Variables</vt:lpstr>
      <vt:lpstr>Plots in R</vt:lpstr>
      <vt:lpstr>Plots in R</vt:lpstr>
      <vt:lpstr>Histogram in R</vt:lpstr>
      <vt:lpstr>Histogram in R</vt:lpstr>
      <vt:lpstr>Histogram in R</vt:lpstr>
      <vt:lpstr>Other ways to plot numerical data in R</vt:lpstr>
      <vt:lpstr>Other ways to plot numerical data in R</vt:lpstr>
      <vt:lpstr>Try it yourself:</vt:lpstr>
      <vt:lpstr>Categorical Variables</vt:lpstr>
      <vt:lpstr>Descriptive Statistics: Categorical Variables</vt:lpstr>
      <vt:lpstr>Descriptive Statistics: Two Categorical Variables</vt:lpstr>
      <vt:lpstr>Tabulating and cross-tabulating  categorical variables in R</vt:lpstr>
      <vt:lpstr>Tabulating using table()</vt:lpstr>
      <vt:lpstr>Proportions instead of frequencies using prop.table()</vt:lpstr>
      <vt:lpstr>Tabulating two variables using table()</vt:lpstr>
      <vt:lpstr>PowerPoint Presentation</vt:lpstr>
      <vt:lpstr>PowerPoint Presentation</vt:lpstr>
      <vt:lpstr>Try it yourself:</vt:lpstr>
      <vt:lpstr>Graphical Methods for Categorical Variables</vt:lpstr>
      <vt:lpstr>Bar plots in R</vt:lpstr>
      <vt:lpstr>Try it yourself:</vt:lpstr>
      <vt:lpstr>Correlating two variables</vt:lpstr>
      <vt:lpstr>Correlations</vt:lpstr>
      <vt:lpstr>Correlations</vt:lpstr>
      <vt:lpstr>Correlations in R</vt:lpstr>
      <vt:lpstr>Using scatterplots to understand the relationship between two variables in R</vt:lpstr>
      <vt:lpstr>Try it yourself:</vt:lpstr>
      <vt:lpstr>In Summary:</vt:lpstr>
      <vt:lpstr>PowerPoint Presentation</vt:lpstr>
      <vt:lpstr>The environment</vt:lpstr>
      <vt:lpstr>PowerPoint Presentation</vt:lpstr>
      <vt:lpstr>Rstudio gives some summary information about the environment</vt:lpstr>
      <vt:lpstr>Rstudio gives some summary information about the environment</vt:lpstr>
      <vt:lpstr>Rstudio gives some summary information about the environment</vt:lpstr>
      <vt:lpstr>(R commands to do the same thing)</vt:lpstr>
      <vt:lpstr>Delete everything from the environment?</vt:lpstr>
      <vt:lpstr>Deleting just one variable using NULL</vt:lpstr>
      <vt:lpstr>Deleting just one variable using NULL</vt:lpstr>
      <vt:lpstr>Deleting just one variable using NULL</vt:lpstr>
      <vt:lpstr>We might have variables in the environment, but not in a data frame</vt:lpstr>
      <vt:lpstr>We might have variables in the environment, but not in a data frame</vt:lpstr>
      <vt:lpstr>Delete a single variable using rm() function</vt:lpstr>
      <vt:lpstr>Try it yourself:</vt:lpstr>
      <vt:lpstr>Installing and loading packages</vt:lpstr>
      <vt:lpstr>PowerPoint Presentation</vt:lpstr>
      <vt:lpstr>PowerPoint Presentation</vt:lpstr>
      <vt:lpstr>PowerPoint Presentation</vt:lpstr>
      <vt:lpstr>Try it yourself: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Boe</dc:creator>
  <cp:lastModifiedBy>Alfaro, Maria</cp:lastModifiedBy>
  <cp:revision>1107</cp:revision>
  <cp:lastPrinted>2019-05-02T13:47:57Z</cp:lastPrinted>
  <dcterms:created xsi:type="dcterms:W3CDTF">2018-01-02T20:45:28Z</dcterms:created>
  <dcterms:modified xsi:type="dcterms:W3CDTF">2023-06-08T18:32:23Z</dcterms:modified>
</cp:coreProperties>
</file>