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Noto Sans Symbol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otoSansSymbols-regular.fntdata"/><Relationship Id="rId14" Type="http://schemas.openxmlformats.org/officeDocument/2006/relationships/slide" Target="slides/slide10.xml"/><Relationship Id="rId16" Type="http://schemas.openxmlformats.org/officeDocument/2006/relationships/font" Target="fonts/NotoSansSymbol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a9cdc426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Sự phù hợp của mô hình con và tính chất của dữ liệu</a:t>
            </a:r>
            <a:br>
              <a:rPr lang="en-US"/>
            </a:br>
            <a:r>
              <a:rPr lang="en-US"/>
              <a:t>ST_Slope: Chỉ số ST trong điện tâm đồ</a:t>
            </a:r>
            <a:endParaRPr/>
          </a:p>
        </p:txBody>
      </p:sp>
      <p:sp>
        <p:nvSpPr>
          <p:cNvPr id="266" name="Google Shape;266;g22a9cdc426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fedesoriano/heart-failure-prediction" TargetMode="External"/><Relationship Id="rId4" Type="http://schemas.openxmlformats.org/officeDocument/2006/relationships/hyperlink" Target="https://www.kaggle.com/datasets/fedesoriano/heart-failure-predi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909" y="161818"/>
            <a:ext cx="1257091" cy="104183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524000" y="161818"/>
            <a:ext cx="9144000" cy="1290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­­­­­­ĐẠI HỌC QUỐC GIA THÀNH PHỐ HỒ CHÍ MINH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 THÔNG TIN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KHOA KHOA HỌC &amp; KỸ THUẬT THÔNG TIN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529010" y="6378575"/>
            <a:ext cx="513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DS102 – HỌC MÁY THỐNG KÊ</a:t>
            </a:r>
            <a:endParaRPr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1372849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42897" y="2078881"/>
            <a:ext cx="1150620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F0000"/>
                </a:solidFill>
              </a:rPr>
              <a:t>DỰ ĐOÁN BỆNH NHÂN MẮC BỆNH ĐỘNG MẠCH VÀNH SỬ DỤNG MÔ HÌNH MÁY HỌC</a:t>
            </a:r>
            <a:endParaRPr b="1" sz="40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FF0000"/>
                </a:solidFill>
              </a:rPr>
              <a:t>ANGIOGRAPHIC CORONARY HEART DISEASE PREDICTION USING MACHINE LEARNING</a:t>
            </a:r>
            <a:endParaRPr b="1" sz="1800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sz="4000">
              <a:solidFill>
                <a:srgbClr val="FF0000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UIT, VNU-HCM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31850" y="4459425"/>
            <a:ext cx="7245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SVTH</a:t>
            </a:r>
            <a:r>
              <a:rPr b="0" i="0" lang="en-US" sz="24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: Nhóm 19 </a:t>
            </a:r>
            <a:endParaRPr b="0" i="0" sz="2400" u="none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	Lê Viết Lâm Quang - 20520290</a:t>
            </a:r>
            <a:endParaRPr b="0" i="0" sz="2400" u="none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	Hồ Thanh Tịnh - 20520813</a:t>
            </a:r>
            <a:endParaRPr b="0" i="0" sz="2400" u="none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	Nguyễn Mỹ Hạnh -21522820</a:t>
            </a:r>
            <a:endParaRPr b="0" i="0" sz="2400" u="none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7135299" y="4459425"/>
            <a:ext cx="5056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GVHD</a:t>
            </a:r>
            <a:r>
              <a:rPr b="0" i="0" lang="en-US" sz="24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2400" u="none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- TS. Nguyễn Lưu Thùy Ngân</a:t>
            </a:r>
            <a:endParaRPr b="0" i="0" sz="2400" u="none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- ThS. Dương Ngọc Hảo</a:t>
            </a:r>
            <a:endParaRPr b="0" i="0" sz="2400" u="none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3"/>
          <p:cNvCxnSpPr/>
          <p:nvPr/>
        </p:nvCxnSpPr>
        <p:spPr>
          <a:xfrm>
            <a:off x="371475" y="6332158"/>
            <a:ext cx="11449049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idx="11" type="ftr"/>
          </p:nvPr>
        </p:nvSpPr>
        <p:spPr>
          <a:xfrm>
            <a:off x="3529010" y="6378575"/>
            <a:ext cx="513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DS102 – HỌC MÁY THỐNG KÊ</a:t>
            </a:r>
            <a:endParaRPr/>
          </a:p>
        </p:txBody>
      </p:sp>
      <p:sp>
        <p:nvSpPr>
          <p:cNvPr id="269" name="Google Shape;269;p22"/>
          <p:cNvSpPr txBox="1"/>
          <p:nvPr>
            <p:ph idx="12" type="sldNum"/>
          </p:nvPr>
        </p:nvSpPr>
        <p:spPr>
          <a:xfrm>
            <a:off x="11372849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276226" y="6381750"/>
            <a:ext cx="1981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UIT, VNU-HCM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22"/>
          <p:cNvCxnSpPr/>
          <p:nvPr/>
        </p:nvCxnSpPr>
        <p:spPr>
          <a:xfrm>
            <a:off x="371475" y="6332158"/>
            <a:ext cx="11448900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2" name="Google Shape;272;p22"/>
          <p:cNvSpPr txBox="1"/>
          <p:nvPr/>
        </p:nvSpPr>
        <p:spPr>
          <a:xfrm>
            <a:off x="11372849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276226" y="6381750"/>
            <a:ext cx="1981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UIT, VNU-HCM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22"/>
          <p:cNvCxnSpPr/>
          <p:nvPr/>
        </p:nvCxnSpPr>
        <p:spPr>
          <a:xfrm>
            <a:off x="371475" y="6332158"/>
            <a:ext cx="11448900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22"/>
          <p:cNvSpPr txBox="1"/>
          <p:nvPr/>
        </p:nvSpPr>
        <p:spPr>
          <a:xfrm>
            <a:off x="276225" y="480000"/>
            <a:ext cx="426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C0C0C"/>
                </a:solidFill>
              </a:rPr>
              <a:t>TỔNG KẾT</a:t>
            </a:r>
            <a:endParaRPr b="1" i="0" sz="3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22"/>
          <p:cNvGrpSpPr/>
          <p:nvPr/>
        </p:nvGrpSpPr>
        <p:grpSpPr>
          <a:xfrm>
            <a:off x="276226" y="1090232"/>
            <a:ext cx="11448900" cy="106800"/>
            <a:chOff x="276226" y="1309307"/>
            <a:chExt cx="11448900" cy="106800"/>
          </a:xfrm>
        </p:grpSpPr>
        <p:cxnSp>
          <p:nvCxnSpPr>
            <p:cNvPr id="277" name="Google Shape;277;p22"/>
            <p:cNvCxnSpPr/>
            <p:nvPr/>
          </p:nvCxnSpPr>
          <p:spPr>
            <a:xfrm>
              <a:off x="276226" y="1309308"/>
              <a:ext cx="11448900" cy="0"/>
            </a:xfrm>
            <a:prstGeom prst="straightConnector1">
              <a:avLst/>
            </a:prstGeom>
            <a:noFill/>
            <a:ln cap="flat" cmpd="sng" w="9525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8" name="Google Shape;278;p22"/>
            <p:cNvSpPr/>
            <p:nvPr/>
          </p:nvSpPr>
          <p:spPr>
            <a:xfrm>
              <a:off x="276226" y="1309307"/>
              <a:ext cx="5819700" cy="1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22"/>
          <p:cNvSpPr txBox="1"/>
          <p:nvPr/>
        </p:nvSpPr>
        <p:spPr>
          <a:xfrm>
            <a:off x="1111310" y="114300"/>
            <a:ext cx="997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Angiographic Coronary Heart Disease Prediction using Machine Learning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475725" y="2979350"/>
            <a:ext cx="11049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▪"/>
            </a:pPr>
            <a:r>
              <a:rPr lang="en-US" sz="2400">
                <a:solidFill>
                  <a:srgbClr val="0070C0"/>
                </a:solidFill>
              </a:rPr>
              <a:t>Trong dữ liệu có 1 thuộc tính có tính phân loại rất tốt.</a:t>
            </a:r>
            <a:endParaRPr sz="2400">
              <a:solidFill>
                <a:srgbClr val="0070C0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</a:rPr>
              <a:t>ST_Slope: Chỉ số đoạn ST trong điện tâm đồ.</a:t>
            </a:r>
            <a:endParaRPr sz="2400">
              <a:solidFill>
                <a:srgbClr val="0070C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▪"/>
            </a:pPr>
            <a:r>
              <a:rPr lang="en-US" sz="2400">
                <a:solidFill>
                  <a:srgbClr val="0070C0"/>
                </a:solidFill>
              </a:rPr>
              <a:t>Mô hình con trong AdaBoost với cấu trúc đơn giản. </a:t>
            </a:r>
            <a:endParaRPr sz="2400">
              <a:solidFill>
                <a:srgbClr val="0070C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</a:rPr>
              <a:t>=&gt; Adaboost cho kết quả tốt nhất.</a:t>
            </a:r>
            <a:endParaRPr sz="2400">
              <a:solidFill>
                <a:srgbClr val="0070C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Dùng trên các bộ dữ liệu khác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phức tạp hơn,</a:t>
            </a:r>
            <a:r>
              <a:rPr lang="en-US" sz="2400">
                <a:solidFill>
                  <a:srgbClr val="0070C0"/>
                </a:solidFill>
              </a:rPr>
              <a:t> nhằm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cải thiện khả năng tổng quát hóa của mô hình.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688" y="1333675"/>
            <a:ext cx="6497978" cy="12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3529010" y="6378575"/>
            <a:ext cx="513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DS102 – HỌC MÁY THỐNG KÊ</a:t>
            </a:r>
            <a:endParaRPr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11372849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UIT, VNU-HCM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4"/>
          <p:cNvCxnSpPr/>
          <p:nvPr/>
        </p:nvCxnSpPr>
        <p:spPr>
          <a:xfrm>
            <a:off x="371475" y="6332158"/>
            <a:ext cx="11449049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4"/>
          <p:cNvSpPr txBox="1"/>
          <p:nvPr/>
        </p:nvSpPr>
        <p:spPr>
          <a:xfrm>
            <a:off x="11372849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UIT, VNU-HCM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371475" y="6332158"/>
            <a:ext cx="11449049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14"/>
          <p:cNvSpPr txBox="1"/>
          <p:nvPr/>
        </p:nvSpPr>
        <p:spPr>
          <a:xfrm>
            <a:off x="276226" y="480000"/>
            <a:ext cx="24765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b="1" i="0" sz="3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14"/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110" name="Google Shape;110;p14"/>
            <p:cNvCxnSpPr/>
            <p:nvPr/>
          </p:nvCxnSpPr>
          <p:spPr>
            <a:xfrm>
              <a:off x="276226" y="1309308"/>
              <a:ext cx="11449049" cy="0"/>
            </a:xfrm>
            <a:prstGeom prst="straightConnector1">
              <a:avLst/>
            </a:prstGeom>
            <a:noFill/>
            <a:ln cap="flat" cmpd="sng" w="9525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1" name="Google Shape;111;p14"/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4"/>
          <p:cNvSpPr txBox="1"/>
          <p:nvPr/>
        </p:nvSpPr>
        <p:spPr>
          <a:xfrm>
            <a:off x="1111310" y="114300"/>
            <a:ext cx="997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Angiographic Coronary Heart Disease Prediction using Machine Learning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475800" y="1274075"/>
            <a:ext cx="11049900" cy="6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Bài toán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Dự đoán bệnh nhân đó có bị bệnh tim mạch vành hay không dựa vào chỉ số y khoa của họ.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Áp dụng phương pháp học máy để xây dựng mô hình máy học.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Các chỉ số y khoa của bệnh nhân 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Bệnh nhân có bị bệnh tim mạch vành hay không?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▪"/>
            </a:pP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Độ đo: 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Accuracy: Độ chính xác của mô hình.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Precision 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Recall 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F1 score: Kết hợp Precision và Recall.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3399" y="3678025"/>
            <a:ext cx="3372225" cy="2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3529010" y="6378575"/>
            <a:ext cx="513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DS102 – HỌC MÁY THỐNG KÊ</a:t>
            </a:r>
            <a:endParaRPr/>
          </a:p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11372849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UIT, VNU-HCM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>
            <a:off x="371475" y="6332158"/>
            <a:ext cx="11449049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11372849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UIT, VNU-HCM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5"/>
          <p:cNvCxnSpPr/>
          <p:nvPr/>
        </p:nvCxnSpPr>
        <p:spPr>
          <a:xfrm>
            <a:off x="371475" y="6332158"/>
            <a:ext cx="11449049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15"/>
          <p:cNvSpPr txBox="1"/>
          <p:nvPr/>
        </p:nvSpPr>
        <p:spPr>
          <a:xfrm>
            <a:off x="276226" y="480000"/>
            <a:ext cx="34280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Bộ Dữ Liệu</a:t>
            </a:r>
            <a:endParaRPr b="1" i="0" sz="3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15"/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128" name="Google Shape;128;p15"/>
            <p:cNvCxnSpPr/>
            <p:nvPr/>
          </p:nvCxnSpPr>
          <p:spPr>
            <a:xfrm>
              <a:off x="276226" y="1309308"/>
              <a:ext cx="11449049" cy="0"/>
            </a:xfrm>
            <a:prstGeom prst="straightConnector1">
              <a:avLst/>
            </a:prstGeom>
            <a:noFill/>
            <a:ln cap="flat" cmpd="sng" w="9525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9" name="Google Shape;129;p15"/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15"/>
          <p:cNvSpPr txBox="1"/>
          <p:nvPr/>
        </p:nvSpPr>
        <p:spPr>
          <a:xfrm>
            <a:off x="779843" y="1243387"/>
            <a:ext cx="101556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Bộ dữ liệu chúng tôi đã sử dụng là “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Heart Failure Prediction Dataset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”: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 sz="2400">
                <a:solidFill>
                  <a:schemeClr val="accent1"/>
                </a:solidFill>
              </a:rPr>
              <a:t>Source:</a:t>
            </a:r>
            <a:r>
              <a:rPr lang="en-US" sz="2400">
                <a:solidFill>
                  <a:schemeClr val="accen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2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r>
              <a:rPr lang="en-US" sz="2400">
                <a:solidFill>
                  <a:schemeClr val="accent1"/>
                </a:solidFill>
              </a:rPr>
              <a:t>.</a:t>
            </a:r>
            <a:br>
              <a:rPr lang="en-US" sz="2400">
                <a:solidFill>
                  <a:schemeClr val="accent1"/>
                </a:solidFill>
              </a:rPr>
            </a:b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 sz="2400">
                <a:solidFill>
                  <a:schemeClr val="accent1"/>
                </a:solidFill>
              </a:rPr>
              <a:t>Bộ dữ liệu có 12 thuộc tính và 918 quan sát, được tổng hợp từ 5 bộ dữ liệu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 sz="2400">
                <a:solidFill>
                  <a:schemeClr val="accent1"/>
                </a:solidFill>
              </a:rPr>
              <a:t>Các thuộc tính như: Tuổi, giới tính, các chỉ số đo nhịp tim, huyết áp, cholesterol, lượng đường trong máu (BS),…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 sz="2400">
                <a:solidFill>
                  <a:schemeClr val="accent1"/>
                </a:solidFill>
              </a:rPr>
              <a:t>Bỏ đi 2 thuộc tính là RestingECG và RestingBP(điện tâm đồ và huyết áp lúc nghỉ ngơi).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111310" y="114300"/>
            <a:ext cx="997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Angiographic Coronary Heart Disease Prediction using Machine Learning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idx="11" type="ftr"/>
          </p:nvPr>
        </p:nvSpPr>
        <p:spPr>
          <a:xfrm>
            <a:off x="3529010" y="6378575"/>
            <a:ext cx="513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DS102 – HỌC MÁY THỐNG KÊ</a:t>
            </a:r>
            <a:endParaRPr/>
          </a:p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11372849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UIT, VNU-HCM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6"/>
          <p:cNvCxnSpPr/>
          <p:nvPr/>
        </p:nvCxnSpPr>
        <p:spPr>
          <a:xfrm>
            <a:off x="371475" y="6332158"/>
            <a:ext cx="11449049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16"/>
          <p:cNvSpPr txBox="1"/>
          <p:nvPr/>
        </p:nvSpPr>
        <p:spPr>
          <a:xfrm>
            <a:off x="11372849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276226" y="6381750"/>
            <a:ext cx="198120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UIT, VNU-HCM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16"/>
          <p:cNvCxnSpPr/>
          <p:nvPr/>
        </p:nvCxnSpPr>
        <p:spPr>
          <a:xfrm>
            <a:off x="371475" y="6332158"/>
            <a:ext cx="11449049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16"/>
          <p:cNvSpPr txBox="1"/>
          <p:nvPr/>
        </p:nvSpPr>
        <p:spPr>
          <a:xfrm>
            <a:off x="276225" y="480000"/>
            <a:ext cx="754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MÔ HÌNH VÀ PHƯƠNG PHÁP</a:t>
            </a:r>
            <a:endParaRPr b="1" i="0" sz="3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276226" y="1090232"/>
            <a:ext cx="11449049" cy="106739"/>
            <a:chOff x="276226" y="1309307"/>
            <a:chExt cx="11449049" cy="106739"/>
          </a:xfrm>
        </p:grpSpPr>
        <p:cxnSp>
          <p:nvCxnSpPr>
            <p:cNvPr id="145" name="Google Shape;145;p16"/>
            <p:cNvCxnSpPr/>
            <p:nvPr/>
          </p:nvCxnSpPr>
          <p:spPr>
            <a:xfrm>
              <a:off x="276226" y="1309308"/>
              <a:ext cx="11449049" cy="0"/>
            </a:xfrm>
            <a:prstGeom prst="straightConnector1">
              <a:avLst/>
            </a:prstGeom>
            <a:noFill/>
            <a:ln cap="flat" cmpd="sng" w="9525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6" name="Google Shape;146;p16"/>
            <p:cNvSpPr/>
            <p:nvPr/>
          </p:nvSpPr>
          <p:spPr>
            <a:xfrm>
              <a:off x="276226" y="1309307"/>
              <a:ext cx="5819774" cy="1067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6"/>
          <p:cNvSpPr txBox="1"/>
          <p:nvPr/>
        </p:nvSpPr>
        <p:spPr>
          <a:xfrm>
            <a:off x="1111310" y="114300"/>
            <a:ext cx="997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Angiographic Coronary Heart Disease Prediction using Machine Learning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587825" y="1384800"/>
            <a:ext cx="6300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AutoNum type="alphaUcPeriod"/>
            </a:pPr>
            <a:r>
              <a:rPr b="1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b="1" i="0" sz="3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Chi tiết thuật toán</a:t>
            </a:r>
            <a:endParaRPr b="1" i="0" sz="3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9198347" y="3528700"/>
            <a:ext cx="224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Cross-Entropy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6850" y="2920011"/>
            <a:ext cx="3214075" cy="19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813" y="2958700"/>
            <a:ext cx="2418525" cy="161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2750" y="4556800"/>
            <a:ext cx="628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/>
          <p:nvPr/>
        </p:nvSpPr>
        <p:spPr>
          <a:xfrm>
            <a:off x="2956575" y="3520974"/>
            <a:ext cx="987000" cy="41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7424200" y="3556200"/>
            <a:ext cx="987000" cy="41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5563" y="2690900"/>
            <a:ext cx="3539180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24250" y="4181712"/>
            <a:ext cx="34861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8118300" y="4831325"/>
            <a:ext cx="4073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Stochastic Gradient Descent (SGD)  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762047" y="5143325"/>
            <a:ext cx="224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Hàm Sigmoid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361652" y="5143325"/>
            <a:ext cx="36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idx="11" type="ftr"/>
          </p:nvPr>
        </p:nvSpPr>
        <p:spPr>
          <a:xfrm>
            <a:off x="3529010" y="6378575"/>
            <a:ext cx="513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DS102 – HỌC MÁY THỐNG KÊ</a:t>
            </a:r>
            <a:endParaRPr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11372849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276226" y="6381750"/>
            <a:ext cx="1981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UIT, VNU-HCM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7"/>
          <p:cNvCxnSpPr/>
          <p:nvPr/>
        </p:nvCxnSpPr>
        <p:spPr>
          <a:xfrm>
            <a:off x="371475" y="6332158"/>
            <a:ext cx="11448900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17"/>
          <p:cNvSpPr txBox="1"/>
          <p:nvPr/>
        </p:nvSpPr>
        <p:spPr>
          <a:xfrm>
            <a:off x="11372849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276226" y="6381750"/>
            <a:ext cx="1981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UIT, VNU-HCM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17"/>
          <p:cNvCxnSpPr/>
          <p:nvPr/>
        </p:nvCxnSpPr>
        <p:spPr>
          <a:xfrm>
            <a:off x="371475" y="6332158"/>
            <a:ext cx="11448900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17"/>
          <p:cNvSpPr txBox="1"/>
          <p:nvPr/>
        </p:nvSpPr>
        <p:spPr>
          <a:xfrm>
            <a:off x="276225" y="480000"/>
            <a:ext cx="754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MÔ HÌNH VÀ PHƯƠNG PHÁP</a:t>
            </a:r>
            <a:endParaRPr b="1" i="0" sz="3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17"/>
          <p:cNvGrpSpPr/>
          <p:nvPr/>
        </p:nvGrpSpPr>
        <p:grpSpPr>
          <a:xfrm>
            <a:off x="276226" y="1090232"/>
            <a:ext cx="11448900" cy="106800"/>
            <a:chOff x="276226" y="1309307"/>
            <a:chExt cx="11448900" cy="106800"/>
          </a:xfrm>
        </p:grpSpPr>
        <p:cxnSp>
          <p:nvCxnSpPr>
            <p:cNvPr id="173" name="Google Shape;173;p17"/>
            <p:cNvCxnSpPr/>
            <p:nvPr/>
          </p:nvCxnSpPr>
          <p:spPr>
            <a:xfrm>
              <a:off x="276226" y="1309308"/>
              <a:ext cx="11448900" cy="0"/>
            </a:xfrm>
            <a:prstGeom prst="straightConnector1">
              <a:avLst/>
            </a:prstGeom>
            <a:noFill/>
            <a:ln cap="flat" cmpd="sng" w="9525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4" name="Google Shape;174;p17"/>
            <p:cNvSpPr/>
            <p:nvPr/>
          </p:nvSpPr>
          <p:spPr>
            <a:xfrm>
              <a:off x="276226" y="1309307"/>
              <a:ext cx="5819700" cy="1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17"/>
          <p:cNvSpPr txBox="1"/>
          <p:nvPr/>
        </p:nvSpPr>
        <p:spPr>
          <a:xfrm>
            <a:off x="1111310" y="114300"/>
            <a:ext cx="997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Angiographic Coronary Heart Disease Prediction using Machine Learning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587825" y="1384800"/>
            <a:ext cx="6300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AutoNum type="alphaUcPeriod"/>
            </a:pPr>
            <a:r>
              <a:rPr b="1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b="1" i="0" sz="3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Siêu tham số</a:t>
            </a:r>
            <a:endParaRPr b="1" i="0" sz="3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481070" y="2370675"/>
            <a:ext cx="5483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Penalty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Hệ số điều chỉnh (c)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Solver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max_iter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5296250" y="1384800"/>
            <a:ext cx="630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Đánh giá</a:t>
            </a:r>
            <a:endParaRPr b="1" i="0" sz="3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5435451" y="2370675"/>
            <a:ext cx="6161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▪"/>
            </a:pP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Ưu điểm:</a:t>
            </a:r>
            <a:endParaRPr b="1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Sử dụng nhiều loại dữ liệu và phân loại nhãn đầu ra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Xử lí đặc trưng liên tục và rời rạc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Không đòi hỏi tính toán tài nguyên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▪"/>
            </a:pP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Khuyết điểm:</a:t>
            </a:r>
            <a:endParaRPr b="1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Không hiệu quả với phi tuyến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Nhạy cảm với nhiễu và giá trị cực đại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idx="11" type="ftr"/>
          </p:nvPr>
        </p:nvSpPr>
        <p:spPr>
          <a:xfrm>
            <a:off x="3529010" y="6378575"/>
            <a:ext cx="513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DS102 – HỌC MÁY THỐNG KÊ</a:t>
            </a:r>
            <a:endParaRPr/>
          </a:p>
        </p:txBody>
      </p:sp>
      <p:sp>
        <p:nvSpPr>
          <p:cNvPr id="185" name="Google Shape;185;p18"/>
          <p:cNvSpPr txBox="1"/>
          <p:nvPr>
            <p:ph idx="12" type="sldNum"/>
          </p:nvPr>
        </p:nvSpPr>
        <p:spPr>
          <a:xfrm>
            <a:off x="11372849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276226" y="6381750"/>
            <a:ext cx="1981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UIT, VNU-HCM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18"/>
          <p:cNvCxnSpPr/>
          <p:nvPr/>
        </p:nvCxnSpPr>
        <p:spPr>
          <a:xfrm>
            <a:off x="371475" y="6332158"/>
            <a:ext cx="11448900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18"/>
          <p:cNvSpPr txBox="1"/>
          <p:nvPr/>
        </p:nvSpPr>
        <p:spPr>
          <a:xfrm>
            <a:off x="11372849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276226" y="6381750"/>
            <a:ext cx="1981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UIT, VNU-HCM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8"/>
          <p:cNvCxnSpPr/>
          <p:nvPr/>
        </p:nvCxnSpPr>
        <p:spPr>
          <a:xfrm>
            <a:off x="371475" y="6332158"/>
            <a:ext cx="11448900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18"/>
          <p:cNvSpPr txBox="1"/>
          <p:nvPr/>
        </p:nvSpPr>
        <p:spPr>
          <a:xfrm>
            <a:off x="276225" y="480000"/>
            <a:ext cx="754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MÔ HÌNH VÀ PHƯƠNG PHÁP</a:t>
            </a:r>
            <a:endParaRPr b="1" i="0" sz="3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18"/>
          <p:cNvGrpSpPr/>
          <p:nvPr/>
        </p:nvGrpSpPr>
        <p:grpSpPr>
          <a:xfrm>
            <a:off x="276226" y="1090232"/>
            <a:ext cx="11448900" cy="106800"/>
            <a:chOff x="276226" y="1309307"/>
            <a:chExt cx="11448900" cy="106800"/>
          </a:xfrm>
        </p:grpSpPr>
        <p:cxnSp>
          <p:nvCxnSpPr>
            <p:cNvPr id="193" name="Google Shape;193;p18"/>
            <p:cNvCxnSpPr/>
            <p:nvPr/>
          </p:nvCxnSpPr>
          <p:spPr>
            <a:xfrm>
              <a:off x="276226" y="1309308"/>
              <a:ext cx="11448900" cy="0"/>
            </a:xfrm>
            <a:prstGeom prst="straightConnector1">
              <a:avLst/>
            </a:prstGeom>
            <a:noFill/>
            <a:ln cap="flat" cmpd="sng" w="9525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4" name="Google Shape;194;p18"/>
            <p:cNvSpPr/>
            <p:nvPr/>
          </p:nvSpPr>
          <p:spPr>
            <a:xfrm>
              <a:off x="276226" y="1309307"/>
              <a:ext cx="5819700" cy="1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8"/>
          <p:cNvSpPr txBox="1"/>
          <p:nvPr/>
        </p:nvSpPr>
        <p:spPr>
          <a:xfrm>
            <a:off x="1111310" y="114300"/>
            <a:ext cx="997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Angiographic Coronary Heart Disease Prediction using Machine Learning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564375" y="1226213"/>
            <a:ext cx="630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B. NEURAL NETWORK</a:t>
            </a:r>
            <a:endParaRPr b="1" i="0" sz="3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569188"/>
            <a:ext cx="48291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3325" y="2584450"/>
            <a:ext cx="526732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8"/>
          <p:cNvSpPr txBox="1"/>
          <p:nvPr/>
        </p:nvSpPr>
        <p:spPr>
          <a:xfrm>
            <a:off x="2054026" y="5001075"/>
            <a:ext cx="332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Neural Network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7782597" y="4959975"/>
            <a:ext cx="224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Hàm kích hoạt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idx="11" type="ftr"/>
          </p:nvPr>
        </p:nvSpPr>
        <p:spPr>
          <a:xfrm>
            <a:off x="3529010" y="6378575"/>
            <a:ext cx="513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DS102 – HỌC MÁY THỐNG KÊ</a:t>
            </a:r>
            <a:endParaRPr/>
          </a:p>
        </p:txBody>
      </p:sp>
      <p:sp>
        <p:nvSpPr>
          <p:cNvPr id="206" name="Google Shape;206;p19"/>
          <p:cNvSpPr txBox="1"/>
          <p:nvPr>
            <p:ph idx="12" type="sldNum"/>
          </p:nvPr>
        </p:nvSpPr>
        <p:spPr>
          <a:xfrm>
            <a:off x="11372849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276226" y="6381750"/>
            <a:ext cx="1981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UIT, VNU-HCM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19"/>
          <p:cNvCxnSpPr/>
          <p:nvPr/>
        </p:nvCxnSpPr>
        <p:spPr>
          <a:xfrm>
            <a:off x="371475" y="6332158"/>
            <a:ext cx="11448900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19"/>
          <p:cNvSpPr txBox="1"/>
          <p:nvPr/>
        </p:nvSpPr>
        <p:spPr>
          <a:xfrm>
            <a:off x="11372849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276226" y="6381750"/>
            <a:ext cx="1981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UIT, VNU-HCM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19"/>
          <p:cNvCxnSpPr/>
          <p:nvPr/>
        </p:nvCxnSpPr>
        <p:spPr>
          <a:xfrm>
            <a:off x="371475" y="6332158"/>
            <a:ext cx="11448900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19"/>
          <p:cNvSpPr txBox="1"/>
          <p:nvPr/>
        </p:nvSpPr>
        <p:spPr>
          <a:xfrm>
            <a:off x="276225" y="480000"/>
            <a:ext cx="754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MÔ HÌNH VÀ PHƯƠNG PHÁP</a:t>
            </a:r>
            <a:endParaRPr b="1" i="0" sz="3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19"/>
          <p:cNvGrpSpPr/>
          <p:nvPr/>
        </p:nvGrpSpPr>
        <p:grpSpPr>
          <a:xfrm>
            <a:off x="276226" y="1090232"/>
            <a:ext cx="11448900" cy="106800"/>
            <a:chOff x="276226" y="1309307"/>
            <a:chExt cx="11448900" cy="106800"/>
          </a:xfrm>
        </p:grpSpPr>
        <p:cxnSp>
          <p:nvCxnSpPr>
            <p:cNvPr id="214" name="Google Shape;214;p19"/>
            <p:cNvCxnSpPr/>
            <p:nvPr/>
          </p:nvCxnSpPr>
          <p:spPr>
            <a:xfrm>
              <a:off x="276226" y="1309308"/>
              <a:ext cx="11448900" cy="0"/>
            </a:xfrm>
            <a:prstGeom prst="straightConnector1">
              <a:avLst/>
            </a:prstGeom>
            <a:noFill/>
            <a:ln cap="flat" cmpd="sng" w="9525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5" name="Google Shape;215;p19"/>
            <p:cNvSpPr/>
            <p:nvPr/>
          </p:nvSpPr>
          <p:spPr>
            <a:xfrm>
              <a:off x="276226" y="1309307"/>
              <a:ext cx="5819700" cy="1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19"/>
          <p:cNvSpPr txBox="1"/>
          <p:nvPr/>
        </p:nvSpPr>
        <p:spPr>
          <a:xfrm>
            <a:off x="1111310" y="114300"/>
            <a:ext cx="997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Angiographic Coronary Heart Disease Prediction using Machine Learning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587825" y="1384800"/>
            <a:ext cx="6300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B. NEURAL NETWORK</a:t>
            </a:r>
            <a:endParaRPr b="1" i="0" sz="3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Siêu tham số</a:t>
            </a:r>
            <a:endParaRPr b="1" i="0" sz="3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64374" y="2462100"/>
            <a:ext cx="47319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 </a:t>
            </a:r>
            <a:r>
              <a:rPr lang="en-US" sz="2400">
                <a:solidFill>
                  <a:srgbClr val="0070C0"/>
                </a:solidFill>
              </a:rPr>
              <a:t>kernel_initializer, activation, optimizer, loss, dropout</a:t>
            </a:r>
            <a:endParaRPr sz="24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 </a:t>
            </a:r>
            <a:r>
              <a:rPr lang="en-US" sz="2400">
                <a:solidFill>
                  <a:srgbClr val="0070C0"/>
                </a:solidFill>
              </a:rPr>
              <a:t>batch_size, epochs, learning_rate, shuffle  </a:t>
            </a:r>
            <a:endParaRPr sz="2400">
              <a:solidFill>
                <a:srgbClr val="0070C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70C0"/>
              </a:solidFill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296250" y="1384800"/>
            <a:ext cx="630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Đánh giá</a:t>
            </a:r>
            <a:endParaRPr b="1" i="0" sz="3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5435450" y="2370675"/>
            <a:ext cx="6543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▪"/>
            </a:pP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Ưu điểm:</a:t>
            </a:r>
            <a:endParaRPr b="1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Phân tích dữ liệu một cách trực quan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Xử lí dữ liệu không cấu trúc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Có tính thích ứng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▪"/>
            </a:pP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Khuyết điểm:</a:t>
            </a:r>
            <a:endParaRPr b="1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Yêu cầu dữ liệu lớn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Yêu cầu phần cứng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Cấu trúc phức tạp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idx="11" type="ftr"/>
          </p:nvPr>
        </p:nvSpPr>
        <p:spPr>
          <a:xfrm>
            <a:off x="3529010" y="6378575"/>
            <a:ext cx="513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DS102 – HỌC MÁY THỐNG KÊ</a:t>
            </a:r>
            <a:endParaRPr/>
          </a:p>
        </p:txBody>
      </p:sp>
      <p:sp>
        <p:nvSpPr>
          <p:cNvPr id="226" name="Google Shape;226;p20"/>
          <p:cNvSpPr txBox="1"/>
          <p:nvPr>
            <p:ph idx="12" type="sldNum"/>
          </p:nvPr>
        </p:nvSpPr>
        <p:spPr>
          <a:xfrm>
            <a:off x="11372849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276226" y="6381750"/>
            <a:ext cx="1981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UIT, VNU-HCM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20"/>
          <p:cNvCxnSpPr/>
          <p:nvPr/>
        </p:nvCxnSpPr>
        <p:spPr>
          <a:xfrm>
            <a:off x="371475" y="6332158"/>
            <a:ext cx="11448900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20"/>
          <p:cNvSpPr txBox="1"/>
          <p:nvPr/>
        </p:nvSpPr>
        <p:spPr>
          <a:xfrm>
            <a:off x="11372849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276226" y="6381750"/>
            <a:ext cx="1981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UIT, VNU-HCM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20"/>
          <p:cNvCxnSpPr/>
          <p:nvPr/>
        </p:nvCxnSpPr>
        <p:spPr>
          <a:xfrm>
            <a:off x="371475" y="6332158"/>
            <a:ext cx="11448900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p20"/>
          <p:cNvSpPr txBox="1"/>
          <p:nvPr/>
        </p:nvSpPr>
        <p:spPr>
          <a:xfrm>
            <a:off x="276225" y="480000"/>
            <a:ext cx="754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MÔ HÌNH VÀ PHƯƠNG PHÁP</a:t>
            </a:r>
            <a:endParaRPr b="1" i="0" sz="3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20"/>
          <p:cNvGrpSpPr/>
          <p:nvPr/>
        </p:nvGrpSpPr>
        <p:grpSpPr>
          <a:xfrm>
            <a:off x="276226" y="1090232"/>
            <a:ext cx="11448900" cy="106800"/>
            <a:chOff x="276226" y="1309307"/>
            <a:chExt cx="11448900" cy="106800"/>
          </a:xfrm>
        </p:grpSpPr>
        <p:cxnSp>
          <p:nvCxnSpPr>
            <p:cNvPr id="234" name="Google Shape;234;p20"/>
            <p:cNvCxnSpPr/>
            <p:nvPr/>
          </p:nvCxnSpPr>
          <p:spPr>
            <a:xfrm>
              <a:off x="276226" y="1309308"/>
              <a:ext cx="11448900" cy="0"/>
            </a:xfrm>
            <a:prstGeom prst="straightConnector1">
              <a:avLst/>
            </a:prstGeom>
            <a:noFill/>
            <a:ln cap="flat" cmpd="sng" w="9525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5" name="Google Shape;235;p20"/>
            <p:cNvSpPr/>
            <p:nvPr/>
          </p:nvSpPr>
          <p:spPr>
            <a:xfrm>
              <a:off x="276226" y="1309307"/>
              <a:ext cx="5819700" cy="1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20"/>
          <p:cNvSpPr txBox="1"/>
          <p:nvPr/>
        </p:nvSpPr>
        <p:spPr>
          <a:xfrm>
            <a:off x="1111310" y="114300"/>
            <a:ext cx="997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Angiographic Coronary Heart Disease Prediction using Machine Learning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"/>
          <p:cNvSpPr txBox="1"/>
          <p:nvPr/>
        </p:nvSpPr>
        <p:spPr>
          <a:xfrm>
            <a:off x="587825" y="1384800"/>
            <a:ext cx="6300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B. ADABOOST</a:t>
            </a:r>
            <a:endParaRPr b="1" i="0" sz="3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Chi tiết thuật toán</a:t>
            </a:r>
            <a:endParaRPr b="1" i="0" sz="3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5889126" y="2301488"/>
            <a:ext cx="583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Gán trọng số cho các điểm dữ liệu.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001" y="2517775"/>
            <a:ext cx="4926375" cy="30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 txBox="1"/>
          <p:nvPr/>
        </p:nvSpPr>
        <p:spPr>
          <a:xfrm>
            <a:off x="5889125" y="2943650"/>
            <a:ext cx="6026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Khởi tạo mô hình, tính độ lỗi và trọng số của mô hình.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5889125" y="3867675"/>
            <a:ext cx="6026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Cập nhật lại trọng số của các điểm dữ liệu.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5889125" y="4650000"/>
            <a:ext cx="6026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Khởi tạo mô hình mới tập trung hơn vào các điểm dữ liệu bị dự đoán sai.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idx="11" type="ftr"/>
          </p:nvPr>
        </p:nvSpPr>
        <p:spPr>
          <a:xfrm>
            <a:off x="3529010" y="6378575"/>
            <a:ext cx="513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DS102 – HỌC MÁY THỐNG KÊ</a:t>
            </a:r>
            <a:endParaRPr/>
          </a:p>
        </p:txBody>
      </p:sp>
      <p:sp>
        <p:nvSpPr>
          <p:cNvPr id="248" name="Google Shape;248;p21"/>
          <p:cNvSpPr txBox="1"/>
          <p:nvPr>
            <p:ph idx="12" type="sldNum"/>
          </p:nvPr>
        </p:nvSpPr>
        <p:spPr>
          <a:xfrm>
            <a:off x="11372849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276226" y="6381750"/>
            <a:ext cx="1981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UIT, VNU-HCM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1"/>
          <p:cNvCxnSpPr/>
          <p:nvPr/>
        </p:nvCxnSpPr>
        <p:spPr>
          <a:xfrm>
            <a:off x="371475" y="6332158"/>
            <a:ext cx="11448900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21"/>
          <p:cNvSpPr txBox="1"/>
          <p:nvPr/>
        </p:nvSpPr>
        <p:spPr>
          <a:xfrm>
            <a:off x="11372849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276226" y="6381750"/>
            <a:ext cx="1981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UIT, VNU-HCM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71475" y="6332158"/>
            <a:ext cx="11448900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21"/>
          <p:cNvSpPr txBox="1"/>
          <p:nvPr/>
        </p:nvSpPr>
        <p:spPr>
          <a:xfrm>
            <a:off x="276225" y="480000"/>
            <a:ext cx="754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MÔ HÌNH VÀ PHƯƠNG PHÁP</a:t>
            </a:r>
            <a:endParaRPr b="1" i="0" sz="3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21"/>
          <p:cNvGrpSpPr/>
          <p:nvPr/>
        </p:nvGrpSpPr>
        <p:grpSpPr>
          <a:xfrm>
            <a:off x="276226" y="1090232"/>
            <a:ext cx="11448900" cy="106800"/>
            <a:chOff x="276226" y="1309307"/>
            <a:chExt cx="11448900" cy="106800"/>
          </a:xfrm>
        </p:grpSpPr>
        <p:cxnSp>
          <p:nvCxnSpPr>
            <p:cNvPr id="256" name="Google Shape;256;p21"/>
            <p:cNvCxnSpPr/>
            <p:nvPr/>
          </p:nvCxnSpPr>
          <p:spPr>
            <a:xfrm>
              <a:off x="276226" y="1309308"/>
              <a:ext cx="11448900" cy="0"/>
            </a:xfrm>
            <a:prstGeom prst="straightConnector1">
              <a:avLst/>
            </a:prstGeom>
            <a:noFill/>
            <a:ln cap="flat" cmpd="sng" w="9525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7" name="Google Shape;257;p21"/>
            <p:cNvSpPr/>
            <p:nvPr/>
          </p:nvSpPr>
          <p:spPr>
            <a:xfrm>
              <a:off x="276226" y="1309307"/>
              <a:ext cx="5819700" cy="106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21"/>
          <p:cNvSpPr txBox="1"/>
          <p:nvPr/>
        </p:nvSpPr>
        <p:spPr>
          <a:xfrm>
            <a:off x="1111310" y="114300"/>
            <a:ext cx="997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Angiographic Coronary Heart Disease Prediction using Machine Learning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587825" y="1384800"/>
            <a:ext cx="6300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C. ADABOOST</a:t>
            </a:r>
            <a:endParaRPr b="1" i="0" sz="3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Siêu tham số</a:t>
            </a:r>
            <a:endParaRPr b="1" i="0" sz="3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276220" y="2370675"/>
            <a:ext cx="5483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base_estimator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n_estimators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learning_rate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21"/>
          <p:cNvGrpSpPr/>
          <p:nvPr/>
        </p:nvGrpSpPr>
        <p:grpSpPr>
          <a:xfrm>
            <a:off x="5296250" y="1384800"/>
            <a:ext cx="6895800" cy="5141775"/>
            <a:chOff x="5296250" y="1384800"/>
            <a:chExt cx="6895800" cy="5141775"/>
          </a:xfrm>
        </p:grpSpPr>
        <p:sp>
          <p:nvSpPr>
            <p:cNvPr id="262" name="Google Shape;262;p21"/>
            <p:cNvSpPr txBox="1"/>
            <p:nvPr/>
          </p:nvSpPr>
          <p:spPr>
            <a:xfrm>
              <a:off x="5296250" y="1384800"/>
              <a:ext cx="63006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Đánh giá</a:t>
              </a:r>
              <a:endParaRPr b="1" i="0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1"/>
            <p:cNvSpPr txBox="1"/>
            <p:nvPr/>
          </p:nvSpPr>
          <p:spPr>
            <a:xfrm>
              <a:off x="5435450" y="2370675"/>
              <a:ext cx="6756600" cy="41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2400"/>
                <a:buFont typeface="Arial"/>
                <a:buChar char="▪"/>
              </a:pPr>
              <a:r>
                <a:rPr b="1" i="0" lang="en-US" sz="24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Ưu điểm:</a:t>
              </a:r>
              <a:endParaRPr b="1" i="0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810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2400"/>
                <a:buFont typeface="Arial"/>
                <a:buChar char="-"/>
              </a:pPr>
              <a:r>
                <a:rPr b="0" i="0" lang="en-US" sz="24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Dễ sử dụng, ít điều chỉnh tham số.</a:t>
              </a:r>
              <a:endParaRPr b="0" i="0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810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2400"/>
                <a:buFont typeface="Arial"/>
                <a:buChar char="-"/>
              </a:pPr>
              <a:r>
                <a:rPr b="0" i="0" lang="en-US" sz="24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Base model là Decision Tree thì mô hình ít bị overfitting.</a:t>
              </a:r>
              <a:endParaRPr b="0" i="0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810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2400"/>
                <a:buFont typeface="Arial"/>
                <a:buChar char="-"/>
              </a:pPr>
              <a:r>
                <a:rPr b="0" i="0" lang="en-US" sz="24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Kết quả thường tốt hơn các mô hình riêng lẻ.</a:t>
              </a:r>
              <a:endParaRPr b="0" i="0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2400"/>
                <a:buFont typeface="Arial"/>
                <a:buChar char="▪"/>
              </a:pPr>
              <a:r>
                <a:rPr b="1" i="0" lang="en-US" sz="24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Khuyết điểm:</a:t>
              </a:r>
              <a:endParaRPr b="1" i="0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810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2400"/>
                <a:buFont typeface="Arial"/>
                <a:buChar char="-"/>
              </a:pPr>
              <a:r>
                <a:rPr b="0" i="0" lang="en-US" sz="24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Phụ thuộc nhiều vào bộ dữ liệu.</a:t>
              </a:r>
              <a:endParaRPr b="0" i="0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810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2400"/>
                <a:buFont typeface="Arial"/>
                <a:buChar char="-"/>
              </a:pPr>
              <a:r>
                <a:rPr b="0" i="0" lang="en-US" sz="24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Bộ dự đoán trước phải hoàn thành thì bộ dự đoán sau mới được xây dựng.</a:t>
              </a:r>
              <a:endParaRPr b="0" i="0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9144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hủ đề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