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58" r:id="rId4"/>
    <p:sldId id="259" r:id="rId5"/>
    <p:sldId id="260" r:id="rId6"/>
  </p:sldIdLst>
  <p:sldSz cx="12192000" cy="6858000"/>
  <p:notesSz cx="6858000" cy="9144000"/>
  <p:custDataLst>
    <p:tags r:id="rId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5" d="100"/>
          <a:sy n="55" d="100"/>
        </p:scale>
        <p:origin x="758" y="53"/>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tags" Target="tags/tag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509A250-FF31-4206-8172-F9D3106AACB1}" type="datetimeFigureOut">
              <a:rPr lang="en-US" smtClean="0"/>
              <a:t>1/10/2022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351651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4014384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854314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204021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018674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509A250-FF31-4206-8172-F9D3106AACB1}" type="datetimeFigureOut">
              <a:rPr lang="en-US" smtClean="0"/>
              <a:t>1/10/2022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003236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509A250-FF31-4206-8172-F9D3106AACB1}" type="datetimeFigureOut">
              <a:rPr lang="en-US" smtClean="0"/>
              <a:t>1/10/2022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544235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735428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960260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677586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075820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874321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1/10/2022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883095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7880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85063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29494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578518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509A250-FF31-4206-8172-F9D3106AACB1}" type="datetimeFigureOut">
              <a:rPr lang="en-US" smtClean="0"/>
              <a:t>1/10/2022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02111984F565}" type="slidenum">
              <a:rPr lang="en-US" smtClean="0"/>
              <a:t>‹#›</a:t>
            </a:fld>
            <a:endParaRPr lang="en-US"/>
          </a:p>
        </p:txBody>
      </p:sp>
    </p:spTree>
    <p:extLst>
      <p:ext uri="{BB962C8B-B14F-4D97-AF65-F5344CB8AC3E}">
        <p14:creationId xmlns:p14="http://schemas.microsoft.com/office/powerpoint/2010/main" val="3561621529"/>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noFill/>
        </p:spPr>
        <p:txBody>
          <a:bodyPr wrap="square" lIns="91440" tIns="45720" rIns="91440" bIns="45720" anchor="b">
            <a:normAutofit fontScale="90000"/>
          </a:bodyPr>
          <a:lstStyle>
            <a:lvl1pPr>
              <a:defRPr sz="7200"/>
            </a:lvl1pPr>
          </a:lstStyle>
          <a:p>
            <a:pPr marL="0" marR="0" indent="0" algn="l">
              <a:lnSpc>
                <a:spcPct val="100000"/>
              </a:lnSpc>
              <a:spcBef>
                <a:spcPct val="0"/>
              </a:spcBef>
              <a:spcAft>
                <a:spcPct val="0"/>
              </a:spcAft>
            </a:pPr>
            <a:r>
              <a:rPr sz="7200" b="1" spc="0" baseline="0">
                <a:solidFill>
                  <a:srgbClr val="EBEBEB"/>
                </a:solidFill>
                <a:latin typeface="&quot;Century Gothic&quot;"/>
              </a:rPr>
              <a:t>Introduction to Databases Checkpoint</a:t>
            </a:r>
          </a:p>
        </p:txBody>
      </p:sp>
    </p:spTree>
    <p:extLst>
      <p:ext uri="{BB962C8B-B14F-4D97-AF65-F5344CB8AC3E}">
        <p14:creationId xmlns:p14="http://schemas.microsoft.com/office/powerpoint/2010/main" val="2681316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err="1"/>
              <a:t>What is MySQL</a:t>
            </a:r>
            <a:r>
              <a:rPr lang="fr-FR"/>
              <a:t> ?</a:t>
            </a:r>
          </a:p>
        </p:txBody>
      </p:sp>
      <p:sp>
        <p:nvSpPr>
          <p:cNvPr id="9" name="Espace réservé du contenu 8"/>
          <p:cNvSpPr>
            <a:spLocks noGrp="1"/>
          </p:cNvSpPr>
          <p:nvPr>
            <p:ph sz="half" idx="2"/>
          </p:nvPr>
        </p:nvSpPr>
        <p:spPr>
          <a:xfrm>
            <a:off x="646111" y="1853248"/>
            <a:ext cx="6591816" cy="4224269"/>
          </a:xfrm>
        </p:spPr>
        <p:txBody>
          <a:bodyPr>
            <a:normAutofit fontScale="85000" lnSpcReduction="20000"/>
          </a:bodyPr>
          <a:lstStyle/>
          <a:p>
            <a:r>
              <a:rPr lang="en-US"/>
              <a:t>MySQL is the most popular open source SQL database. It is typically used for web application development, and often accessed using PHP.</a:t>
            </a:r>
          </a:p>
          <a:p>
            <a:r>
              <a:rPr lang="en-US"/>
              <a:t>The main advantages of MySQL are that it is easy to use, inexpensive, reliable (has been around since 1995), and has a large community of developers who can help answer questions.</a:t>
            </a:r>
          </a:p>
          <a:p>
            <a:r>
              <a:rPr lang="en-US"/>
              <a:t>Some of the disadvantages are that it has been known to suffer from poor performance when scaling, open source development has lagged since Oracle has taken control of MySQL, and it does not include some advanced features that developers may be used to.</a:t>
            </a:r>
          </a:p>
          <a:p>
            <a:endParaRPr lang="fr-FR"/>
          </a:p>
        </p:txBody>
      </p:sp>
      <p:pic>
        <p:nvPicPr>
          <p:cNvPr id="12" name="Espace réservé du contenu 11"/>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237927" y="1345205"/>
            <a:ext cx="4026658" cy="2083795"/>
          </a:xfrm>
        </p:spPr>
      </p:pic>
    </p:spTree>
    <p:extLst>
      <p:ext uri="{BB962C8B-B14F-4D97-AF65-F5344CB8AC3E}">
        <p14:creationId xmlns:p14="http://schemas.microsoft.com/office/powerpoint/2010/main" val="2239201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err="1"/>
              <a:t>What is PostgreSQL ?</a:t>
            </a:r>
            <a:endParaRPr lang="fr-FR"/>
          </a:p>
        </p:txBody>
      </p:sp>
      <p:sp>
        <p:nvSpPr>
          <p:cNvPr id="4" name="Espace réservé du contenu 3"/>
          <p:cNvSpPr>
            <a:spLocks noGrp="1"/>
          </p:cNvSpPr>
          <p:nvPr>
            <p:ph sz="half" idx="2"/>
          </p:nvPr>
        </p:nvSpPr>
        <p:spPr>
          <a:xfrm>
            <a:off x="646111" y="1851938"/>
            <a:ext cx="6607711" cy="4403090"/>
          </a:xfrm>
        </p:spPr>
        <p:txBody>
          <a:bodyPr>
            <a:normAutofit fontScale="92500" lnSpcReduction="10000"/>
          </a:bodyPr>
          <a:lstStyle/>
          <a:p>
            <a:r>
              <a:rPr lang="en-US" err="1"/>
              <a:t>PostgreSQL is an open source SQL database that is not controlled by any corporation. It is typically used for web application development.</a:t>
            </a:r>
          </a:p>
          <a:p>
            <a:r>
              <a:rPr lang="en-US" err="1"/>
              <a:t>PostgreSQL shares many of the same advantages of MySQL. It is easy to use, inexpensive, reliable and has a large community of developers. It also provides some additional features such as foreign key support without requiring complex configuration.</a:t>
            </a:r>
          </a:p>
          <a:p>
            <a:r>
              <a:rPr lang="en-US"/>
              <a:t>The main disadvantage of PostgreSQL is that it can be slower in performance than other databases such as MySQL. It is also slightly less popular than MySQL.</a:t>
            </a:r>
          </a:p>
          <a:p>
            <a:endParaRPr lang="fr-FR"/>
          </a:p>
        </p:txBody>
      </p:sp>
      <p:pic>
        <p:nvPicPr>
          <p:cNvPr id="19" name="Espace réservé du contenu 18"/>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419081" y="2339028"/>
            <a:ext cx="4395788" cy="3139848"/>
          </a:xfrm>
        </p:spPr>
      </p:pic>
    </p:spTree>
    <p:extLst>
      <p:ext uri="{BB962C8B-B14F-4D97-AF65-F5344CB8AC3E}">
        <p14:creationId xmlns:p14="http://schemas.microsoft.com/office/powerpoint/2010/main" val="1731555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err="1"/>
              <a:t>What is </a:t>
            </a:r>
            <a:r>
              <a:rPr lang="fr-FR"/>
              <a:t>SQL SERVER ?</a:t>
            </a:r>
          </a:p>
        </p:txBody>
      </p:sp>
      <p:sp>
        <p:nvSpPr>
          <p:cNvPr id="4" name="Espace réservé du contenu 3"/>
          <p:cNvSpPr>
            <a:spLocks noGrp="1"/>
          </p:cNvSpPr>
          <p:nvPr>
            <p:ph sz="half" idx="2"/>
          </p:nvPr>
        </p:nvSpPr>
        <p:spPr>
          <a:xfrm>
            <a:off x="646111" y="1853248"/>
            <a:ext cx="6134615" cy="4002535"/>
          </a:xfrm>
        </p:spPr>
        <p:txBody>
          <a:bodyPr/>
          <a:lstStyle/>
          <a:p>
            <a:r>
              <a:rPr lang="en-US"/>
              <a:t>Microsoft owns SQL Server. Like Oracle DB, the code is close sourced.</a:t>
            </a:r>
          </a:p>
          <a:p>
            <a:r>
              <a:rPr lang="en-US"/>
              <a:t>Large enterprise applications mostly use SQL Server.</a:t>
            </a:r>
          </a:p>
          <a:p>
            <a:r>
              <a:rPr lang="en-US"/>
              <a:t>Microsoft offers a free entry-level version called </a:t>
            </a:r>
            <a:r>
              <a:rPr lang="en-US" i="1"/>
              <a:t>Express</a:t>
            </a:r>
            <a:r>
              <a:rPr lang="en-US"/>
              <a:t> but can become very expensive as you scale your application.</a:t>
            </a:r>
          </a:p>
          <a:p>
            <a:endParaRPr lang="fr-FR"/>
          </a:p>
        </p:txBody>
      </p:sp>
      <p:pic>
        <p:nvPicPr>
          <p:cNvPr id="9" name="Espace réservé du contenu 8"/>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724585" y="2526550"/>
            <a:ext cx="2857500" cy="2352675"/>
          </a:xfrm>
        </p:spPr>
      </p:pic>
    </p:spTree>
    <p:extLst>
      <p:ext uri="{BB962C8B-B14F-4D97-AF65-F5344CB8AC3E}">
        <p14:creationId xmlns:p14="http://schemas.microsoft.com/office/powerpoint/2010/main" val="1752199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en-US"/>
              <a:t>A comparison between the three RDBMS</a:t>
            </a:r>
            <a:br>
              <a:rPr lang="en-US"/>
            </a:br>
            <a:endParaRPr lang="fr-FR"/>
          </a:p>
        </p:txBody>
      </p:sp>
      <p:graphicFrame>
        <p:nvGraphicFramePr>
          <p:cNvPr id="11" name="Espace réservé du contenu 10"/>
          <p:cNvGraphicFramePr>
            <a:graphicFrameLocks noGrp="1"/>
          </p:cNvGraphicFramePr>
          <p:nvPr>
            <p:ph idx="1"/>
            <p:extLst>
              <p:ext uri="{D42A27DB-BD31-4B8C-83A1-F6EECF244321}">
                <p14:modId xmlns:p14="http://schemas.microsoft.com/office/powerpoint/2010/main" val="3588981489"/>
              </p:ext>
            </p:extLst>
          </p:nvPr>
        </p:nvGraphicFramePr>
        <p:xfrm>
          <a:off x="1103313" y="2034862"/>
          <a:ext cx="9993312" cy="4691376"/>
        </p:xfrm>
        <a:graphic>
          <a:graphicData uri="http://schemas.openxmlformats.org/drawingml/2006/table">
            <a:tbl>
              <a:tblPr firstRow="1" bandRow="1">
                <a:tableStyleId>{7DF18680-E054-41AD-8BC1-D1AEF772440D}</a:tableStyleId>
              </a:tblPr>
              <a:tblGrid>
                <a:gridCol w="3298415">
                  <a:extLst>
                    <a:ext uri="{9D8B030D-6E8A-4147-A177-3AD203B41FA5}">
                      <a16:colId xmlns:a16="http://schemas.microsoft.com/office/drawing/2014/main" val="20000"/>
                    </a:ext>
                  </a:extLst>
                </a:gridCol>
                <a:gridCol w="3298415">
                  <a:extLst>
                    <a:ext uri="{9D8B030D-6E8A-4147-A177-3AD203B41FA5}">
                      <a16:colId xmlns:a16="http://schemas.microsoft.com/office/drawing/2014/main" val="20001"/>
                    </a:ext>
                  </a:extLst>
                </a:gridCol>
                <a:gridCol w="3396482">
                  <a:extLst>
                    <a:ext uri="{9D8B030D-6E8A-4147-A177-3AD203B41FA5}">
                      <a16:colId xmlns:a16="http://schemas.microsoft.com/office/drawing/2014/main" val="20002"/>
                    </a:ext>
                  </a:extLst>
                </a:gridCol>
              </a:tblGrid>
              <a:tr h="372250">
                <a:tc>
                  <a:txBody>
                    <a:bodyPr/>
                    <a:lstStyle/>
                    <a:p>
                      <a:r>
                        <a:rPr lang="fr-FR"/>
                        <a:t>MySQL</a:t>
                      </a:r>
                    </a:p>
                  </a:txBody>
                  <a:tcPr/>
                </a:tc>
                <a:tc>
                  <a:txBody>
                    <a:bodyPr/>
                    <a:lstStyle/>
                    <a:p>
                      <a:r>
                        <a:rPr lang="fr-FR" dirty="0"/>
                        <a:t>PostgreSQL</a:t>
                      </a:r>
                    </a:p>
                  </a:txBody>
                  <a:tcPr/>
                </a:tc>
                <a:tc>
                  <a:txBody>
                    <a:bodyPr/>
                    <a:lstStyle/>
                    <a:p>
                      <a:r>
                        <a:rPr lang="fr-FR"/>
                        <a:t>SQL Server</a:t>
                      </a:r>
                    </a:p>
                  </a:txBody>
                  <a:tcPr/>
                </a:tc>
                <a:extLst>
                  <a:ext uri="{0D108BD9-81ED-4DB2-BD59-A6C34878D82A}">
                    <a16:rowId xmlns:a16="http://schemas.microsoft.com/office/drawing/2014/main" val="10000"/>
                  </a:ext>
                </a:extLst>
              </a:tr>
              <a:tr h="372250">
                <a:tc>
                  <a:txBody>
                    <a:bodyPr/>
                    <a:lstStyle/>
                    <a:p>
                      <a:r>
                        <a:rPr lang="fr-FR"/>
                        <a:t>Open-Source</a:t>
                      </a:r>
                    </a:p>
                  </a:txBody>
                  <a:tcPr/>
                </a:tc>
                <a:tc>
                  <a:txBody>
                    <a:bodyPr/>
                    <a:lstStyle/>
                    <a:p>
                      <a:r>
                        <a:rPr lang="fr-FR"/>
                        <a:t>Open-Source</a:t>
                      </a:r>
                    </a:p>
                  </a:txBody>
                  <a:tcPr/>
                </a:tc>
                <a:tc>
                  <a:txBody>
                    <a:bodyPr/>
                    <a:lstStyle/>
                    <a:p>
                      <a:r>
                        <a:rPr lang="fr-FR" err="1"/>
                        <a:t>Licensed</a:t>
                      </a:r>
                      <a:endParaRPr lang="fr-FR"/>
                    </a:p>
                  </a:txBody>
                  <a:tcPr/>
                </a:tc>
                <a:extLst>
                  <a:ext uri="{0D108BD9-81ED-4DB2-BD59-A6C34878D82A}">
                    <a16:rowId xmlns:a16="http://schemas.microsoft.com/office/drawing/2014/main" val="10001"/>
                  </a:ext>
                </a:extLst>
              </a:tr>
              <a:tr h="917878">
                <a:tc>
                  <a:txBody>
                    <a:bodyPr/>
                    <a:lstStyle/>
                    <a:p>
                      <a:r>
                        <a:rPr lang="fr-FR" err="1"/>
                        <a:t>Owned by Oracle</a:t>
                      </a:r>
                      <a:endParaRPr lang="fr-FR"/>
                    </a:p>
                  </a:txBody>
                  <a:tcPr/>
                </a:tc>
                <a:tc>
                  <a:txBody>
                    <a:bodyPr/>
                    <a:lstStyle/>
                    <a:p>
                      <a:r>
                        <a:rPr lang="fr-FR" err="1"/>
                        <a:t>Owned by PostgreSQL Global</a:t>
                      </a:r>
                      <a:r>
                        <a:rPr lang="fr-FR" baseline="0"/>
                        <a:t> Development Groupe</a:t>
                      </a:r>
                      <a:endParaRPr lang="fr-FR"/>
                    </a:p>
                  </a:txBody>
                  <a:tcPr/>
                </a:tc>
                <a:tc>
                  <a:txBody>
                    <a:bodyPr/>
                    <a:lstStyle/>
                    <a:p>
                      <a:r>
                        <a:rPr lang="fr-FR" err="1"/>
                        <a:t>Owned by Microsoft</a:t>
                      </a:r>
                      <a:endParaRPr lang="fr-FR"/>
                    </a:p>
                  </a:txBody>
                  <a:tcPr/>
                </a:tc>
                <a:extLst>
                  <a:ext uri="{0D108BD9-81ED-4DB2-BD59-A6C34878D82A}">
                    <a16:rowId xmlns:a16="http://schemas.microsoft.com/office/drawing/2014/main" val="10002"/>
                  </a:ext>
                </a:extLst>
              </a:tr>
              <a:tr h="642515">
                <a:tc>
                  <a:txBody>
                    <a:bodyPr/>
                    <a:lstStyle/>
                    <a:p>
                      <a:r>
                        <a:rPr lang="fr-FR" err="1"/>
                        <a:t>Scalable</a:t>
                      </a:r>
                      <a:r>
                        <a:rPr lang="fr-FR" baseline="0"/>
                        <a:t> buffer pool to pull cache</a:t>
                      </a:r>
                      <a:endParaRPr lang="fr-FR"/>
                    </a:p>
                  </a:txBody>
                  <a:tcPr/>
                </a:tc>
                <a:tc>
                  <a:txBody>
                    <a:bodyPr/>
                    <a:lstStyle/>
                    <a:p>
                      <a:pPr marL="0" marR="0" indent="0" algn="l" defTabSz="457200" rtl="0" eaLnBrk="1" fontAlgn="auto" latinLnBrk="0" hangingPunct="1">
                        <a:lnSpc>
                          <a:spcPct val="100000"/>
                        </a:lnSpc>
                        <a:spcBef>
                          <a:spcPct val="0"/>
                        </a:spcBef>
                        <a:spcAft>
                          <a:spcPct val="0"/>
                        </a:spcAft>
                        <a:buClrTx/>
                        <a:buSzTx/>
                        <a:buFontTx/>
                        <a:buNone/>
                        <a:defRPr/>
                      </a:pPr>
                      <a:r>
                        <a:rPr lang="fr-FR" err="1"/>
                        <a:t>Scalable</a:t>
                      </a:r>
                      <a:r>
                        <a:rPr lang="fr-FR" baseline="0"/>
                        <a:t> buffer pool to pull cache</a:t>
                      </a:r>
                      <a:endParaRPr lang="fr-FR"/>
                    </a:p>
                  </a:txBody>
                  <a:tcPr/>
                </a:tc>
                <a:tc>
                  <a:txBody>
                    <a:bodyPr/>
                    <a:lstStyle/>
                    <a:p>
                      <a:r>
                        <a:rPr lang="fr-FR" err="1"/>
                        <a:t>Isolate processes as separate OS processes</a:t>
                      </a:r>
                      <a:endParaRPr lang="fr-FR"/>
                    </a:p>
                  </a:txBody>
                  <a:tcPr/>
                </a:tc>
                <a:extLst>
                  <a:ext uri="{0D108BD9-81ED-4DB2-BD59-A6C34878D82A}">
                    <a16:rowId xmlns:a16="http://schemas.microsoft.com/office/drawing/2014/main" val="10003"/>
                  </a:ext>
                </a:extLst>
              </a:tr>
              <a:tr h="1468605">
                <a:tc>
                  <a:txBody>
                    <a:bodyPr/>
                    <a:lstStyle/>
                    <a:p>
                      <a:r>
                        <a:rPr lang="fr-FR"/>
                        <a:t>Limited</a:t>
                      </a:r>
                      <a:r>
                        <a:rPr lang="fr-FR" baseline="0"/>
                        <a:t> functionality regarding tables to deal with complex processes</a:t>
                      </a:r>
                      <a:endParaRPr lang="fr-FR"/>
                    </a:p>
                  </a:txBody>
                  <a:tcPr/>
                </a:tc>
                <a:tc>
                  <a:txBody>
                    <a:bodyPr/>
                    <a:lstStyle/>
                    <a:p>
                      <a:r>
                        <a:rPr lang="fr-FR"/>
                        <a:t>More functionality regarding temporary tables</a:t>
                      </a:r>
                      <a:r>
                        <a:rPr lang="fr-FR" baseline="0"/>
                        <a:t> (divide tables into local and global), Better with complex processes</a:t>
                      </a:r>
                      <a:endParaRPr lang="fr-FR"/>
                    </a:p>
                  </a:txBody>
                  <a:tcPr/>
                </a:tc>
                <a:tc>
                  <a:txBody>
                    <a:bodyPr/>
                    <a:lstStyle/>
                    <a:p>
                      <a:pPr marL="0" marR="0" indent="0" algn="l" defTabSz="457200" rtl="0" eaLnBrk="1" fontAlgn="auto" latinLnBrk="0" hangingPunct="1">
                        <a:lnSpc>
                          <a:spcPct val="100000"/>
                        </a:lnSpc>
                        <a:spcBef>
                          <a:spcPct val="0"/>
                        </a:spcBef>
                        <a:spcAft>
                          <a:spcPct val="0"/>
                        </a:spcAft>
                        <a:buClrTx/>
                        <a:buSzTx/>
                        <a:buFontTx/>
                        <a:buNone/>
                        <a:defRPr/>
                      </a:pPr>
                      <a:r>
                        <a:rPr lang="fr-FR"/>
                        <a:t>More functionality regarding temporary tables</a:t>
                      </a:r>
                      <a:r>
                        <a:rPr lang="fr-FR" baseline="0"/>
                        <a:t> (divide tables into local and global), Better with complex processes</a:t>
                      </a:r>
                      <a:endParaRPr lang="fr-FR"/>
                    </a:p>
                  </a:txBody>
                  <a:tcPr/>
                </a:tc>
                <a:extLst>
                  <a:ext uri="{0D108BD9-81ED-4DB2-BD59-A6C34878D82A}">
                    <a16:rowId xmlns:a16="http://schemas.microsoft.com/office/drawing/2014/main" val="10004"/>
                  </a:ext>
                </a:extLst>
              </a:tr>
              <a:tr h="917878">
                <a:tc>
                  <a:txBody>
                    <a:bodyPr/>
                    <a:lstStyle/>
                    <a:p>
                      <a:r>
                        <a:rPr lang="fr-FR" err="1"/>
                        <a:t>Organizes index into clusters and tables (not very flexible search)</a:t>
                      </a:r>
                      <a:endParaRPr lang="fr-FR"/>
                    </a:p>
                  </a:txBody>
                  <a:tcPr/>
                </a:tc>
                <a:tc>
                  <a:txBody>
                    <a:bodyPr/>
                    <a:lstStyle/>
                    <a:p>
                      <a:r>
                        <a:rPr lang="fr-FR" err="1"/>
                        <a:t>Rich automated functionality for index management </a:t>
                      </a:r>
                      <a:endParaRPr lang="fr-FR"/>
                    </a:p>
                  </a:txBody>
                  <a:tcPr/>
                </a:tc>
                <a:tc>
                  <a:txBody>
                    <a:bodyPr/>
                    <a:lstStyle/>
                    <a:p>
                      <a:r>
                        <a:rPr lang="fr-FR" dirty="0"/>
                        <a:t>Flexible </a:t>
                      </a:r>
                      <a:r>
                        <a:rPr lang="fr-FR" dirty="0" err="1"/>
                        <a:t>search</a:t>
                      </a:r>
                      <a:endParaRPr lang="fr-FR"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023227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NET" val="3.1.7"/>
  <p:tag name="AS_OS" val="Microsoft Windows NT 10.0.14393.0"/>
  <p:tag name="AS_RELEASE_DATE" val="2021.09.14"/>
  <p:tag name="AS_TITLE" val="Aspose.Slides for .NET Standard 2.0"/>
  <p:tag name="AS_VERSION" val="21.9"/>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58</TotalTime>
  <Words>369</Words>
  <Application>Microsoft Office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"Century Gothic"</vt:lpstr>
      <vt:lpstr>Arial</vt:lpstr>
      <vt:lpstr>Tw Cen MT</vt:lpstr>
      <vt:lpstr>Circuit</vt:lpstr>
      <vt:lpstr>Introduction to Databases Checkpoint</vt:lpstr>
      <vt:lpstr>What is MySQL ?</vt:lpstr>
      <vt:lpstr>What is PostgreSQL ?</vt:lpstr>
      <vt:lpstr>What is SQL SERVER ?</vt:lpstr>
      <vt:lpstr>A comparison between the three RDBMS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Databases Checkpoint</dc:title>
  <dc:creator>Syfax</dc:creator>
  <cp:lastModifiedBy>Nidhal Majdoub</cp:lastModifiedBy>
  <cp:revision>7</cp:revision>
  <dcterms:created xsi:type="dcterms:W3CDTF">2021-02-01T12:38:41Z</dcterms:created>
  <dcterms:modified xsi:type="dcterms:W3CDTF">2022-01-10T21:09:50Z</dcterms:modified>
</cp:coreProperties>
</file>