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Kiran Papalka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9-13T05:18:22.223">
    <p:pos x="6000" y="0"/>
    <p:text>It looked like you found more in the table on Technical Documentation?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qure.ai/how-we-deploy/#" TargetMode="External"/><Relationship Id="rId3" Type="http://schemas.openxmlformats.org/officeDocument/2006/relationships/hyperlink" Target="https://www.ai4hlth.org/product-profiles/Qure.ai"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8106eb9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8106eb9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58106eb90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58106eb90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565477ed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565477ed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Bronte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52b5d23e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52b5d23e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Bronte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580a51f4d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580a51f4d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80a51f4d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80a51f4d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317203c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317203c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2b5d23e8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2b5d23e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Hardware, Server, Price:  partner@qure.ai for information.</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Validation: qXR can generalize to any X-ray manufacturer (CR/DR) and has been tested with over 20 leading X-ray manufacturers globally.</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Integration: It is possible to integrate qXR with the client’s legacy PACS or directly to the X-ray device. Additionally, each deployment of qXR can be coupled with access to qTrack to facilitate viewing of results and managing the screening workflow.</a:t>
            </a:r>
            <a:endParaRPr>
              <a:solidFill>
                <a:schemeClr val="dk1"/>
              </a:solidFill>
            </a:endParaRPr>
          </a:p>
          <a:p>
            <a:pPr indent="-228600" lvl="0" marL="914400" rtl="0" algn="l">
              <a:lnSpc>
                <a:spcPct val="115000"/>
              </a:lnSpc>
              <a:spcBef>
                <a:spcPts val="0"/>
              </a:spcBef>
              <a:spcAft>
                <a:spcPts val="0"/>
              </a:spcAft>
              <a:buClr>
                <a:schemeClr val="dk1"/>
              </a:buClr>
              <a:buSzPts val="1100"/>
              <a:buFont typeface="Arial"/>
              <a:buNone/>
            </a:pPr>
            <a:r>
              <a:rPr lang="en-GB">
                <a:solidFill>
                  <a:schemeClr val="dk1"/>
                </a:solidFill>
                <a:latin typeface="Courier New"/>
                <a:ea typeface="Courier New"/>
                <a:cs typeface="Courier New"/>
                <a:sym typeface="Courier New"/>
              </a:rPr>
              <a:t>o</a:t>
            </a:r>
            <a:r>
              <a:rPr lang="en-GB" sz="700">
                <a:solidFill>
                  <a:schemeClr val="dk1"/>
                </a:solidFill>
                <a:latin typeface="Times New Roman"/>
                <a:ea typeface="Times New Roman"/>
                <a:cs typeface="Times New Roman"/>
                <a:sym typeface="Times New Roman"/>
              </a:rPr>
              <a:t>   </a:t>
            </a:r>
            <a:r>
              <a:rPr lang="en-GB">
                <a:solidFill>
                  <a:schemeClr val="dk1"/>
                </a:solidFill>
              </a:rPr>
              <a:t>Integration Modes </a:t>
            </a:r>
            <a:endParaRPr>
              <a:solidFill>
                <a:schemeClr val="dk1"/>
              </a:solidFill>
            </a:endParaRPr>
          </a:p>
          <a:p>
            <a:pPr indent="-228600" lvl="0" marL="137160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API based </a:t>
            </a:r>
            <a:endParaRPr>
              <a:solidFill>
                <a:schemeClr val="dk1"/>
              </a:solidFill>
            </a:endParaRPr>
          </a:p>
          <a:p>
            <a:pPr indent="-228600" lvl="0" marL="182880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Dicom images can be uploaded to our REST APIs through a token-based authentication. Results can be downloaded using a separate API endpoint</a:t>
            </a:r>
            <a:endParaRPr>
              <a:solidFill>
                <a:schemeClr val="dk1"/>
              </a:solidFill>
            </a:endParaRPr>
          </a:p>
          <a:p>
            <a:pPr indent="-228600" lvl="0" marL="137160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PACS based </a:t>
            </a:r>
            <a:endParaRPr>
              <a:solidFill>
                <a:schemeClr val="dk1"/>
              </a:solidFill>
            </a:endParaRPr>
          </a:p>
          <a:p>
            <a:pPr indent="-228600" lvl="0" marL="182880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PACS integration based on DIMSE protocol to transfer raw scans and receive outputs. Our gateway can be added as a Dicom node in your network which will receive images, anonymize them, upload them using the APIs, download results and send these results back to your PACS.</a:t>
            </a:r>
            <a:endParaRPr>
              <a:solidFill>
                <a:schemeClr val="dk1"/>
              </a:solidFill>
            </a:endParaRPr>
          </a:p>
          <a:p>
            <a:pPr indent="-228600" lvl="0" marL="137160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 </a:t>
            </a:r>
            <a:endParaRPr>
              <a:solidFill>
                <a:schemeClr val="dk1"/>
              </a:solidFill>
            </a:endParaRPr>
          </a:p>
          <a:p>
            <a:pPr indent="-228600" lvl="0" marL="914400" rtl="0" algn="l">
              <a:lnSpc>
                <a:spcPct val="115000"/>
              </a:lnSpc>
              <a:spcBef>
                <a:spcPts val="0"/>
              </a:spcBef>
              <a:spcAft>
                <a:spcPts val="0"/>
              </a:spcAft>
              <a:buClr>
                <a:schemeClr val="dk1"/>
              </a:buClr>
              <a:buSzPts val="1100"/>
              <a:buFont typeface="Arial"/>
              <a:buNone/>
            </a:pPr>
            <a:r>
              <a:rPr lang="en-GB">
                <a:solidFill>
                  <a:schemeClr val="dk1"/>
                </a:solidFill>
                <a:latin typeface="Courier New"/>
                <a:ea typeface="Courier New"/>
                <a:cs typeface="Courier New"/>
                <a:sym typeface="Courier New"/>
              </a:rPr>
              <a:t>o</a:t>
            </a:r>
            <a:r>
              <a:rPr lang="en-GB" sz="700">
                <a:solidFill>
                  <a:schemeClr val="dk1"/>
                </a:solidFill>
                <a:latin typeface="Times New Roman"/>
                <a:ea typeface="Times New Roman"/>
                <a:cs typeface="Times New Roman"/>
                <a:sym typeface="Times New Roman"/>
              </a:rPr>
              <a:t>   </a:t>
            </a:r>
            <a:r>
              <a:rPr lang="en-GB">
                <a:solidFill>
                  <a:schemeClr val="dk1"/>
                </a:solidFill>
              </a:rPr>
              <a:t>Hosting Options</a:t>
            </a:r>
            <a:endParaRPr>
              <a:solidFill>
                <a:schemeClr val="dk1"/>
              </a:solidFill>
            </a:endParaRPr>
          </a:p>
          <a:p>
            <a:pPr indent="-228600" lvl="0" marL="137160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Cloud-based </a:t>
            </a:r>
            <a:endParaRPr>
              <a:solidFill>
                <a:schemeClr val="dk1"/>
              </a:solidFill>
            </a:endParaRPr>
          </a:p>
          <a:p>
            <a:pPr indent="-228600" lvl="0" marL="182880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Customers can use our cloud servers to upload scans and receive results for both modes of integration.</a:t>
            </a:r>
            <a:endParaRPr>
              <a:solidFill>
                <a:schemeClr val="dk1"/>
              </a:solidFill>
            </a:endParaRPr>
          </a:p>
          <a:p>
            <a:pPr indent="-228600" lvl="0" marL="182880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 </a:t>
            </a:r>
            <a:endParaRPr>
              <a:solidFill>
                <a:schemeClr val="dk1"/>
              </a:solidFill>
            </a:endParaRPr>
          </a:p>
          <a:p>
            <a:pPr indent="-228600" lvl="0" marL="137160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API Based </a:t>
            </a:r>
            <a:endParaRPr>
              <a:solidFill>
                <a:schemeClr val="dk1"/>
              </a:solidFill>
            </a:endParaRPr>
          </a:p>
          <a:p>
            <a:pPr indent="-228600" lvl="0" marL="182880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Private cloud </a:t>
            </a:r>
            <a:endParaRPr>
              <a:solidFill>
                <a:schemeClr val="dk1"/>
              </a:solidFill>
            </a:endParaRPr>
          </a:p>
          <a:p>
            <a:pPr indent="-228600" lvl="0" marL="182880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Local IT infrastructure </a:t>
            </a:r>
            <a:endParaRPr>
              <a:solidFill>
                <a:schemeClr val="dk1"/>
              </a:solidFill>
            </a:endParaRPr>
          </a:p>
          <a:p>
            <a:pPr indent="-228600" lvl="0" marL="2286000" rtl="0" algn="l">
              <a:lnSpc>
                <a:spcPct val="115000"/>
              </a:lnSpc>
              <a:spcBef>
                <a:spcPts val="0"/>
              </a:spcBef>
              <a:spcAft>
                <a:spcPts val="0"/>
              </a:spcAft>
              <a:buClr>
                <a:schemeClr val="dk1"/>
              </a:buClr>
              <a:buSzPts val="1100"/>
              <a:buFont typeface="Arial"/>
              <a:buNone/>
            </a:pPr>
            <a:r>
              <a:rPr lang="en-GB">
                <a:solidFill>
                  <a:schemeClr val="dk1"/>
                </a:solidFill>
                <a:latin typeface="Courier New"/>
                <a:ea typeface="Courier New"/>
                <a:cs typeface="Courier New"/>
                <a:sym typeface="Courier New"/>
              </a:rPr>
              <a:t>o</a:t>
            </a:r>
            <a:r>
              <a:rPr lang="en-GB" sz="700">
                <a:solidFill>
                  <a:schemeClr val="dk1"/>
                </a:solidFill>
                <a:latin typeface="Times New Roman"/>
                <a:ea typeface="Times New Roman"/>
                <a:cs typeface="Times New Roman"/>
                <a:sym typeface="Times New Roman"/>
              </a:rPr>
              <a:t>   </a:t>
            </a:r>
            <a:r>
              <a:rPr lang="en-GB">
                <a:solidFill>
                  <a:schemeClr val="dk1"/>
                </a:solidFill>
              </a:rPr>
              <a:t>We also offer deployment of products on local IT systems at hospitals &amp; radiology centers.</a:t>
            </a:r>
            <a:endParaRPr>
              <a:solidFill>
                <a:schemeClr val="dk1"/>
              </a:solidFill>
            </a:endParaRPr>
          </a:p>
          <a:p>
            <a:pPr indent="0" lvl="0" marL="1371600" rtl="0" algn="l">
              <a:lnSpc>
                <a:spcPct val="115000"/>
              </a:lnSpc>
              <a:spcBef>
                <a:spcPts val="0"/>
              </a:spcBef>
              <a:spcAft>
                <a:spcPts val="0"/>
              </a:spcAft>
              <a:buClr>
                <a:schemeClr val="dk1"/>
              </a:buClr>
              <a:buSzPts val="1100"/>
              <a:buFont typeface="Arial"/>
              <a:buNone/>
            </a:pPr>
            <a:r>
              <a:rPr lang="en-GB">
                <a:solidFill>
                  <a:schemeClr val="dk1"/>
                </a:solidFill>
              </a:rPr>
              <a:t>Both grant radiologists access to a workflow management platform that supports patient registration and tracking, as well as follow-up visits and X-ray screenings scheduled for those visits. From a dashboard, admins get an overview of registered patients with the size and location of their abnormalities, plus their bacteriological test results and radiology reports.</a:t>
            </a:r>
            <a:endParaRPr>
              <a:solidFill>
                <a:schemeClr val="dk1"/>
              </a:solidFill>
            </a:endParaRPr>
          </a:p>
          <a:p>
            <a:pPr indent="0" lvl="0" marL="1371600" rtl="0" algn="l">
              <a:lnSpc>
                <a:spcPct val="115000"/>
              </a:lnSpc>
              <a:spcBef>
                <a:spcPts val="0"/>
              </a:spcBef>
              <a:spcAft>
                <a:spcPts val="0"/>
              </a:spcAft>
              <a:buClr>
                <a:schemeClr val="dk1"/>
              </a:buClr>
              <a:buSzPts val="1100"/>
              <a:buFont typeface="Arial"/>
              <a:buNone/>
            </a:pPr>
            <a:r>
              <a:t/>
            </a:r>
            <a:endParaRPr>
              <a:solidFill>
                <a:schemeClr val="dk1"/>
              </a:solidFill>
            </a:endParaRPr>
          </a:p>
          <a:p>
            <a:pPr indent="-228600" lvl="0" marL="457200" rtl="0" algn="l">
              <a:lnSpc>
                <a:spcPct val="115000"/>
              </a:lnSpc>
              <a:spcBef>
                <a:spcPts val="0"/>
              </a:spcBef>
              <a:spcAft>
                <a:spcPts val="0"/>
              </a:spcAft>
              <a:buClr>
                <a:schemeClr val="dk1"/>
              </a:buClr>
              <a:buSzPts val="1100"/>
              <a:buFont typeface="Arial"/>
              <a:buNone/>
            </a:pPr>
            <a:r>
              <a:rPr lang="en-GB">
                <a:solidFill>
                  <a:schemeClr val="dk1"/>
                </a:solidFill>
              </a:rPr>
              <a:t>-</a:t>
            </a:r>
            <a:r>
              <a:rPr lang="en-GB" sz="700">
                <a:solidFill>
                  <a:schemeClr val="dk1"/>
                </a:solidFill>
                <a:latin typeface="Times New Roman"/>
                <a:ea typeface="Times New Roman"/>
                <a:cs typeface="Times New Roman"/>
                <a:sym typeface="Times New Roman"/>
              </a:rPr>
              <a:t>       </a:t>
            </a:r>
            <a:r>
              <a:rPr lang="en-GB">
                <a:solidFill>
                  <a:schemeClr val="dk1"/>
                </a:solidFill>
              </a:rPr>
              <a:t>Software: Ubuntu 18.04 is preferred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u="sng">
                <a:solidFill>
                  <a:schemeClr val="hlink"/>
                </a:solidFill>
                <a:hlinkClick r:id="rId2"/>
              </a:rPr>
              <a:t>https://qure.ai/how-we-deploy/#</a:t>
            </a:r>
            <a:endParaRPr u="sng">
              <a:solidFill>
                <a:schemeClr val="hlink"/>
              </a:solidFill>
            </a:endParaRPr>
          </a:p>
          <a:p>
            <a:pPr indent="0" lvl="0" marL="0" rtl="0" algn="l">
              <a:spcBef>
                <a:spcPts val="0"/>
              </a:spcBef>
              <a:spcAft>
                <a:spcPts val="0"/>
              </a:spcAft>
              <a:buNone/>
            </a:pPr>
            <a:r>
              <a:rPr lang="en-GB" u="sng">
                <a:solidFill>
                  <a:schemeClr val="hlink"/>
                </a:solidFill>
                <a:hlinkClick r:id="rId3"/>
              </a:rPr>
              <a:t>https://www.ai4hlth.org/product-profiles/Qure.ai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65477ed1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65477ed1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2b5d23e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2b5d23e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65477ed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65477ed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65477ed1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65477ed1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565477ed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565477ed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65477ed1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565477ed1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2e90dcea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52e90dcea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Kiran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565477ed1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565477ed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Will be used to complete graphs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67130537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67130537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6713053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6713053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67130537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67130537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mailto:partner@qure.ai"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First Client Deployment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Clr>
                <a:schemeClr val="dk1"/>
              </a:buClr>
              <a:buSzPts val="523"/>
              <a:buFont typeface="Arial"/>
              <a:buNone/>
            </a:pPr>
            <a:r>
              <a:rPr lang="en-GB" sz="5200">
                <a:solidFill>
                  <a:schemeClr val="dk1"/>
                </a:solidFill>
              </a:rPr>
              <a:t>P56: Benchmark Commercial AI product for Medical Imaging Services Provider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1" name="Shape 111"/>
        <p:cNvGrpSpPr/>
        <p:nvPr/>
      </p:nvGrpSpPr>
      <p:grpSpPr>
        <a:xfrm>
          <a:off x="0" y="0"/>
          <a:ext cx="0" cy="0"/>
          <a:chOff x="0" y="0"/>
          <a:chExt cx="0" cy="0"/>
        </a:xfrm>
      </p:grpSpPr>
      <p:sp>
        <p:nvSpPr>
          <p:cNvPr id="112" name="Google Shape;112;p22"/>
          <p:cNvSpPr txBox="1"/>
          <p:nvPr/>
        </p:nvSpPr>
        <p:spPr>
          <a:xfrm>
            <a:off x="263400" y="2999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chemeClr val="dk1"/>
                </a:solidFill>
              </a:rPr>
              <a:t>ChestEye</a:t>
            </a:r>
            <a:endParaRPr/>
          </a:p>
        </p:txBody>
      </p:sp>
      <p:sp>
        <p:nvSpPr>
          <p:cNvPr id="113" name="Google Shape;113;p22"/>
          <p:cNvSpPr txBox="1"/>
          <p:nvPr/>
        </p:nvSpPr>
        <p:spPr>
          <a:xfrm>
            <a:off x="453975" y="1261850"/>
            <a:ext cx="7940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Only two article found</a:t>
            </a:r>
            <a:endParaRPr/>
          </a:p>
          <a:p>
            <a:pPr indent="-317500" lvl="1" marL="914400" rtl="0" algn="l">
              <a:spcBef>
                <a:spcPts val="0"/>
              </a:spcBef>
              <a:spcAft>
                <a:spcPts val="0"/>
              </a:spcAft>
              <a:buClr>
                <a:schemeClr val="dk1"/>
              </a:buClr>
              <a:buSzPts val="1400"/>
              <a:buChar char="○"/>
            </a:pPr>
            <a:r>
              <a:rPr lang="en-GB">
                <a:solidFill>
                  <a:schemeClr val="dk1"/>
                </a:solidFill>
              </a:rPr>
              <a:t>Language barrier</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Lack of information</a:t>
            </a:r>
            <a:endParaRPr/>
          </a:p>
          <a:p>
            <a:pPr indent="-317500" lvl="0" marL="457200" rtl="0" algn="l">
              <a:spcBef>
                <a:spcPts val="0"/>
              </a:spcBef>
              <a:spcAft>
                <a:spcPts val="0"/>
              </a:spcAft>
              <a:buSzPts val="1400"/>
              <a:buChar char="●"/>
            </a:pPr>
            <a:r>
              <a:rPr lang="en-GB"/>
              <a:t>This product hasn’t done any deep research in TB</a:t>
            </a:r>
            <a:endParaRPr/>
          </a:p>
        </p:txBody>
      </p:sp>
      <p:pic>
        <p:nvPicPr>
          <p:cNvPr id="114" name="Google Shape;114;p22"/>
          <p:cNvPicPr preferRelativeResize="0"/>
          <p:nvPr/>
        </p:nvPicPr>
        <p:blipFill>
          <a:blip r:embed="rId4">
            <a:alphaModFix/>
          </a:blip>
          <a:stretch>
            <a:fillRect/>
          </a:stretch>
        </p:blipFill>
        <p:spPr>
          <a:xfrm>
            <a:off x="665802" y="2340175"/>
            <a:ext cx="5322274" cy="166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Excluded Products</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RADIFY - Lack of analysis in online resources, likely due to being a relatively new product</a:t>
            </a:r>
            <a:endParaRPr/>
          </a:p>
          <a:p>
            <a:pPr indent="0" lvl="0" marL="0" rtl="0" algn="l">
              <a:spcBef>
                <a:spcPts val="1200"/>
              </a:spcBef>
              <a:spcAft>
                <a:spcPts val="0"/>
              </a:spcAft>
              <a:buNone/>
            </a:pPr>
            <a:r>
              <a:rPr lang="en-GB"/>
              <a:t>JLD-02K - No TB topic related and lack of data probably because this product hasn’t done any deep research in TB</a:t>
            </a:r>
            <a:endParaRPr/>
          </a:p>
          <a:p>
            <a:pPr indent="0" lvl="0" marL="0" rtl="0" algn="l">
              <a:spcBef>
                <a:spcPts val="1200"/>
              </a:spcBef>
              <a:spcAft>
                <a:spcPts val="0"/>
              </a:spcAft>
              <a:buNone/>
            </a:pPr>
            <a:r>
              <a:rPr lang="en-GB"/>
              <a:t>VUNO - Lack of analysis in public/third party </a:t>
            </a:r>
            <a:r>
              <a:rPr lang="en-GB"/>
              <a:t>forum</a:t>
            </a:r>
            <a:r>
              <a:rPr lang="en-GB"/>
              <a:t>, and the existed result is from VUNO official and the result is too good, so we assume it is biased.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Evaluating Usability and Integration of qXR</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How exactly does qXR impact the workflow?</a:t>
            </a:r>
            <a:endParaRPr/>
          </a:p>
          <a:p>
            <a:pPr indent="-342900" lvl="0" marL="457200" rtl="0" algn="l">
              <a:spcBef>
                <a:spcPts val="0"/>
              </a:spcBef>
              <a:spcAft>
                <a:spcPts val="0"/>
              </a:spcAft>
              <a:buSzPts val="1800"/>
              <a:buAutoNum type="arabicPeriod"/>
            </a:pPr>
            <a:r>
              <a:rPr lang="en-GB"/>
              <a:t>How can qXR be integrated into your </a:t>
            </a:r>
            <a:r>
              <a:rPr lang="en-GB"/>
              <a:t>clinical</a:t>
            </a:r>
            <a:r>
              <a:rPr lang="en-GB"/>
              <a:t> workflow?</a:t>
            </a:r>
            <a:endParaRPr/>
          </a:p>
          <a:p>
            <a:pPr indent="-342900" lvl="0" marL="457200" rtl="0" algn="l">
              <a:spcBef>
                <a:spcPts val="0"/>
              </a:spcBef>
              <a:spcAft>
                <a:spcPts val="0"/>
              </a:spcAft>
              <a:buSzPts val="1800"/>
              <a:buAutoNum type="arabicPeriod"/>
            </a:pPr>
            <a:r>
              <a:rPr lang="en-GB"/>
              <a:t>What are the requirements in terms of IT infrastructure?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Evaluating Usability of qXR</a:t>
            </a:r>
            <a:endParaRPr/>
          </a:p>
        </p:txBody>
      </p:sp>
      <p:sp>
        <p:nvSpPr>
          <p:cNvPr id="132" name="Google Shape;132;p25"/>
          <p:cNvSpPr txBox="1"/>
          <p:nvPr>
            <p:ph idx="1" type="body"/>
          </p:nvPr>
        </p:nvSpPr>
        <p:spPr>
          <a:xfrm>
            <a:off x="311700" y="1152475"/>
            <a:ext cx="4680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Limitation</a:t>
            </a:r>
            <a:endParaRPr/>
          </a:p>
          <a:p>
            <a:pPr indent="-342900" lvl="0" marL="457200" rtl="0" algn="l">
              <a:spcBef>
                <a:spcPts val="1200"/>
              </a:spcBef>
              <a:spcAft>
                <a:spcPts val="0"/>
              </a:spcAft>
              <a:buSzPts val="1800"/>
              <a:buChar char="●"/>
            </a:pPr>
            <a:r>
              <a:rPr lang="en-GB"/>
              <a:t>No user experience studies of qXR were identified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Solution</a:t>
            </a:r>
            <a:endParaRPr/>
          </a:p>
          <a:p>
            <a:pPr indent="-342900" lvl="0" marL="457200" rtl="0" algn="l">
              <a:spcBef>
                <a:spcPts val="1200"/>
              </a:spcBef>
              <a:spcAft>
                <a:spcPts val="0"/>
              </a:spcAft>
              <a:buSzPts val="1800"/>
              <a:buChar char="●"/>
            </a:pPr>
            <a:r>
              <a:rPr lang="en-GB"/>
              <a:t>Expand evaluation to AI in radiology and apply the assumption that the evaluation will identify generic factors that could apply to qXR</a:t>
            </a:r>
            <a:endParaRPr/>
          </a:p>
        </p:txBody>
      </p:sp>
      <p:pic>
        <p:nvPicPr>
          <p:cNvPr id="133" name="Google Shape;133;p25"/>
          <p:cNvPicPr preferRelativeResize="0"/>
          <p:nvPr/>
        </p:nvPicPr>
        <p:blipFill rotWithShape="1">
          <a:blip r:embed="rId3">
            <a:alphaModFix/>
          </a:blip>
          <a:srcRect b="24378" l="0" r="24029" t="7561"/>
          <a:stretch/>
        </p:blipFill>
        <p:spPr>
          <a:xfrm>
            <a:off x="5508625" y="445025"/>
            <a:ext cx="3151200" cy="3992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Evaluating UX for other medical imaging AI products</a:t>
            </a:r>
            <a:endParaRPr/>
          </a:p>
        </p:txBody>
      </p:sp>
      <p:sp>
        <p:nvSpPr>
          <p:cNvPr id="139" name="Google Shape;139;p26"/>
          <p:cNvSpPr txBox="1"/>
          <p:nvPr>
            <p:ph idx="1" type="body"/>
          </p:nvPr>
        </p:nvSpPr>
        <p:spPr>
          <a:xfrm>
            <a:off x="311700" y="1197600"/>
            <a:ext cx="5046000" cy="36525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Clr>
                <a:schemeClr val="dk1"/>
              </a:buClr>
              <a:buSzPct val="61111"/>
              <a:buFont typeface="Arial"/>
              <a:buNone/>
            </a:pPr>
            <a:r>
              <a:rPr lang="en-GB"/>
              <a:t>Purpose:</a:t>
            </a:r>
            <a:endParaRPr/>
          </a:p>
          <a:p>
            <a:pPr indent="-317182" lvl="0" marL="457200" rtl="0" algn="l">
              <a:spcBef>
                <a:spcPts val="1200"/>
              </a:spcBef>
              <a:spcAft>
                <a:spcPts val="0"/>
              </a:spcAft>
              <a:buSzPct val="100000"/>
              <a:buChar char="-"/>
            </a:pPr>
            <a:r>
              <a:rPr lang="en-GB"/>
              <a:t>Explore the general attitude of the radiology community.</a:t>
            </a:r>
            <a:endParaRPr/>
          </a:p>
          <a:p>
            <a:pPr indent="-317182" lvl="0" marL="457200" rtl="0" algn="l">
              <a:spcBef>
                <a:spcPts val="0"/>
              </a:spcBef>
              <a:spcAft>
                <a:spcPts val="0"/>
              </a:spcAft>
              <a:buSzPct val="100000"/>
              <a:buChar char="-"/>
            </a:pPr>
            <a:r>
              <a:rPr lang="en-GB"/>
              <a:t>Identify the key factors users look for in product.</a:t>
            </a:r>
            <a:endParaRPr/>
          </a:p>
          <a:p>
            <a:pPr indent="-317182" lvl="0" marL="457200" rtl="0" algn="l">
              <a:spcBef>
                <a:spcPts val="0"/>
              </a:spcBef>
              <a:spcAft>
                <a:spcPts val="0"/>
              </a:spcAft>
              <a:buSzPct val="100000"/>
              <a:buChar char="-"/>
            </a:pPr>
            <a:r>
              <a:rPr lang="en-GB"/>
              <a:t>Gain insight on the potential future improvements.</a:t>
            </a:r>
            <a:endParaRPr/>
          </a:p>
          <a:p>
            <a:pPr indent="0" lvl="0" marL="0" rtl="0" algn="l">
              <a:spcBef>
                <a:spcPts val="1200"/>
              </a:spcBef>
              <a:spcAft>
                <a:spcPts val="0"/>
              </a:spcAft>
              <a:buNone/>
            </a:pPr>
            <a:r>
              <a:rPr lang="en-GB"/>
              <a:t>Process: </a:t>
            </a:r>
            <a:endParaRPr/>
          </a:p>
          <a:p>
            <a:pPr indent="-317182" lvl="0" marL="457200" rtl="0" algn="l">
              <a:spcBef>
                <a:spcPts val="1200"/>
              </a:spcBef>
              <a:spcAft>
                <a:spcPts val="0"/>
              </a:spcAft>
              <a:buSzPct val="100000"/>
              <a:buChar char="-"/>
            </a:pPr>
            <a:r>
              <a:rPr lang="en-GB"/>
              <a:t>Follow the PRISMA process.</a:t>
            </a:r>
            <a:endParaRPr/>
          </a:p>
          <a:p>
            <a:pPr indent="-317182" lvl="0" marL="457200" rtl="0" algn="l">
              <a:spcBef>
                <a:spcPts val="0"/>
              </a:spcBef>
              <a:spcAft>
                <a:spcPts val="0"/>
              </a:spcAft>
              <a:buSzPct val="100000"/>
              <a:buChar char="-"/>
            </a:pPr>
            <a:r>
              <a:rPr lang="en-GB"/>
              <a:t>Choose credible database.</a:t>
            </a:r>
            <a:endParaRPr/>
          </a:p>
          <a:p>
            <a:pPr indent="-317182" lvl="0" marL="457200" rtl="0" algn="l">
              <a:spcBef>
                <a:spcPts val="0"/>
              </a:spcBef>
              <a:spcAft>
                <a:spcPts val="0"/>
              </a:spcAft>
              <a:buSzPct val="100000"/>
              <a:buChar char="-"/>
            </a:pPr>
            <a:r>
              <a:rPr lang="en-GB"/>
              <a:t>Form multiple research </a:t>
            </a:r>
            <a:r>
              <a:rPr lang="en-GB"/>
              <a:t>questions</a:t>
            </a:r>
            <a:r>
              <a:rPr lang="en-GB"/>
              <a:t>.</a:t>
            </a:r>
            <a:endParaRPr/>
          </a:p>
          <a:p>
            <a:pPr indent="0" lvl="0" marL="0" rtl="0" algn="l">
              <a:spcBef>
                <a:spcPts val="1200"/>
              </a:spcBef>
              <a:spcAft>
                <a:spcPts val="0"/>
              </a:spcAft>
              <a:buNone/>
            </a:pPr>
            <a:r>
              <a:rPr lang="en-GB"/>
              <a:t>Limitations:</a:t>
            </a:r>
            <a:endParaRPr/>
          </a:p>
          <a:p>
            <a:pPr indent="-317182" lvl="0" marL="457200" rtl="0" algn="l">
              <a:spcBef>
                <a:spcPts val="1200"/>
              </a:spcBef>
              <a:spcAft>
                <a:spcPts val="0"/>
              </a:spcAft>
              <a:buSzPct val="100000"/>
              <a:buChar char="-"/>
            </a:pPr>
            <a:r>
              <a:rPr lang="en-GB"/>
              <a:t>Not many </a:t>
            </a:r>
            <a:r>
              <a:rPr lang="en-GB"/>
              <a:t>relevant</a:t>
            </a:r>
            <a:r>
              <a:rPr lang="en-GB"/>
              <a:t> articles.</a:t>
            </a:r>
            <a:endParaRPr/>
          </a:p>
          <a:p>
            <a:pPr indent="-317182" lvl="0" marL="457200" rtl="0" algn="l">
              <a:spcBef>
                <a:spcPts val="0"/>
              </a:spcBef>
              <a:spcAft>
                <a:spcPts val="0"/>
              </a:spcAft>
              <a:buSzPct val="100000"/>
              <a:buChar char="-"/>
            </a:pPr>
            <a:r>
              <a:rPr lang="en-GB"/>
              <a:t>Many of the studies had low number of participants.</a:t>
            </a:r>
            <a:endParaRPr/>
          </a:p>
        </p:txBody>
      </p:sp>
      <p:pic>
        <p:nvPicPr>
          <p:cNvPr id="140" name="Google Shape;140;p26"/>
          <p:cNvPicPr preferRelativeResize="0"/>
          <p:nvPr/>
        </p:nvPicPr>
        <p:blipFill>
          <a:blip r:embed="rId3">
            <a:alphaModFix/>
          </a:blip>
          <a:stretch>
            <a:fillRect/>
          </a:stretch>
        </p:blipFill>
        <p:spPr>
          <a:xfrm>
            <a:off x="5567425" y="1085400"/>
            <a:ext cx="3388575" cy="38710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Evaluating UX for other medical imaging AI products</a:t>
            </a:r>
            <a:endParaRPr/>
          </a:p>
        </p:txBody>
      </p:sp>
      <p:sp>
        <p:nvSpPr>
          <p:cNvPr id="146" name="Google Shape;146;p27"/>
          <p:cNvSpPr txBox="1"/>
          <p:nvPr>
            <p:ph idx="1" type="body"/>
          </p:nvPr>
        </p:nvSpPr>
        <p:spPr>
          <a:xfrm>
            <a:off x="311700" y="1152475"/>
            <a:ext cx="40884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Result:</a:t>
            </a:r>
            <a:endParaRPr/>
          </a:p>
          <a:p>
            <a:pPr indent="-334327" lvl="0" marL="457200" rtl="0" algn="l">
              <a:spcBef>
                <a:spcPts val="1200"/>
              </a:spcBef>
              <a:spcAft>
                <a:spcPts val="0"/>
              </a:spcAft>
              <a:buSzPct val="100000"/>
              <a:buChar char="-"/>
            </a:pPr>
            <a:r>
              <a:rPr lang="en-GB"/>
              <a:t>Only 55.1% familiar with basic AI concepts.</a:t>
            </a:r>
            <a:endParaRPr/>
          </a:p>
          <a:p>
            <a:pPr indent="-334327" lvl="0" marL="457200" rtl="0" algn="l">
              <a:spcBef>
                <a:spcPts val="0"/>
              </a:spcBef>
              <a:spcAft>
                <a:spcPts val="0"/>
              </a:spcAft>
              <a:buSzPct val="100000"/>
              <a:buChar char="-"/>
            </a:pPr>
            <a:r>
              <a:rPr lang="en-GB"/>
              <a:t>45.9% had AI related education.</a:t>
            </a:r>
            <a:endParaRPr/>
          </a:p>
          <a:p>
            <a:pPr indent="0" lvl="0" marL="457200" rtl="0" algn="l">
              <a:spcBef>
                <a:spcPts val="1200"/>
              </a:spcBef>
              <a:spcAft>
                <a:spcPts val="0"/>
              </a:spcAft>
              <a:buNone/>
            </a:pPr>
            <a:r>
              <a:rPr lang="en-GB"/>
              <a:t>For a UX evaluation done to TRx:</a:t>
            </a:r>
            <a:endParaRPr/>
          </a:p>
          <a:p>
            <a:pPr indent="-334327" lvl="0" marL="457200" rtl="0" algn="l">
              <a:spcBef>
                <a:spcPts val="1200"/>
              </a:spcBef>
              <a:spcAft>
                <a:spcPts val="0"/>
              </a:spcAft>
              <a:buSzPct val="100000"/>
              <a:buChar char="-"/>
            </a:pPr>
            <a:r>
              <a:rPr lang="en-GB"/>
              <a:t>Used SUS to access PEoU.</a:t>
            </a:r>
            <a:endParaRPr/>
          </a:p>
          <a:p>
            <a:pPr indent="-334327" lvl="0" marL="457200" rtl="0" algn="l">
              <a:spcBef>
                <a:spcPts val="0"/>
              </a:spcBef>
              <a:spcAft>
                <a:spcPts val="0"/>
              </a:spcAft>
              <a:buSzPct val="100000"/>
              <a:buChar char="-"/>
            </a:pPr>
            <a:r>
              <a:rPr lang="en-GB"/>
              <a:t>Highly rated PU and PEoU.</a:t>
            </a:r>
            <a:endParaRPr/>
          </a:p>
          <a:p>
            <a:pPr indent="-334327" lvl="0" marL="457200" rtl="0" algn="l">
              <a:spcBef>
                <a:spcPts val="0"/>
              </a:spcBef>
              <a:spcAft>
                <a:spcPts val="0"/>
              </a:spcAft>
              <a:buSzPct val="100000"/>
              <a:buChar char="-"/>
            </a:pPr>
            <a:r>
              <a:rPr lang="en-GB"/>
              <a:t>High output quality generally, poor </a:t>
            </a:r>
            <a:r>
              <a:rPr lang="en-GB"/>
              <a:t>output</a:t>
            </a:r>
            <a:r>
              <a:rPr lang="en-GB"/>
              <a:t> quality when diagnosing some </a:t>
            </a:r>
            <a:r>
              <a:rPr lang="en-GB"/>
              <a:t>diseases.</a:t>
            </a:r>
            <a:endParaRPr/>
          </a:p>
        </p:txBody>
      </p:sp>
      <p:sp>
        <p:nvSpPr>
          <p:cNvPr id="147" name="Google Shape;147;p27"/>
          <p:cNvSpPr txBox="1"/>
          <p:nvPr/>
        </p:nvSpPr>
        <p:spPr>
          <a:xfrm>
            <a:off x="4189150" y="1235650"/>
            <a:ext cx="4691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According to TPB (theory of planned behavior) model:</a:t>
            </a:r>
            <a:endParaRPr/>
          </a:p>
          <a:p>
            <a:pPr indent="-317500" lvl="0" marL="457200" rtl="0" algn="l">
              <a:spcBef>
                <a:spcPts val="0"/>
              </a:spcBef>
              <a:spcAft>
                <a:spcPts val="0"/>
              </a:spcAft>
              <a:buSzPts val="1400"/>
              <a:buChar char="-"/>
            </a:pPr>
            <a:r>
              <a:rPr lang="en-GB"/>
              <a:t>Subject norm, perceived self-efficacy, personal </a:t>
            </a:r>
            <a:r>
              <a:rPr lang="en-GB"/>
              <a:t>relevance</a:t>
            </a:r>
            <a:r>
              <a:rPr lang="en-GB"/>
              <a:t> are the factors affecting behavior </a:t>
            </a:r>
            <a:r>
              <a:rPr lang="en-GB"/>
              <a:t>intention</a:t>
            </a:r>
            <a:r>
              <a:rPr lang="en-GB"/>
              <a:t>. Behavior </a:t>
            </a:r>
            <a:r>
              <a:rPr lang="en-GB"/>
              <a:t>intention</a:t>
            </a:r>
            <a:r>
              <a:rPr lang="en-GB"/>
              <a:t> directly affects actual behavior of using AI.</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According to a trust based and TAM integrated model:</a:t>
            </a:r>
            <a:endParaRPr/>
          </a:p>
          <a:p>
            <a:pPr indent="-317500" lvl="0" marL="457200" rtl="0" algn="l">
              <a:spcBef>
                <a:spcPts val="0"/>
              </a:spcBef>
              <a:spcAft>
                <a:spcPts val="0"/>
              </a:spcAft>
              <a:buSzPts val="1400"/>
              <a:buChar char="-"/>
            </a:pPr>
            <a:r>
              <a:rPr lang="en-GB"/>
              <a:t>Initial trust and social influence had a direct impact on behavioral intention.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Additional Articles and Study Characteristics</a:t>
            </a:r>
            <a:endParaRPr/>
          </a:p>
        </p:txBody>
      </p:sp>
      <p:pic>
        <p:nvPicPr>
          <p:cNvPr id="153" name="Google Shape;153;p28"/>
          <p:cNvPicPr preferRelativeResize="0"/>
          <p:nvPr/>
        </p:nvPicPr>
        <p:blipFill rotWithShape="1">
          <a:blip r:embed="rId3">
            <a:alphaModFix/>
          </a:blip>
          <a:srcRect b="29182" l="16736" r="9533" t="15378"/>
          <a:stretch/>
        </p:blipFill>
        <p:spPr>
          <a:xfrm>
            <a:off x="311700" y="954250"/>
            <a:ext cx="7942451" cy="3980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IT Infrastructure and Integrating qXR into the Workflow</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GB" sz="3500"/>
              <a:t>Hardware, Server, Price:  N/A  (waiting to hear back from </a:t>
            </a:r>
            <a:r>
              <a:rPr lang="en-GB" sz="3500" u="sng">
                <a:solidFill>
                  <a:schemeClr val="hlink"/>
                </a:solidFill>
                <a:hlinkClick r:id="rId3"/>
              </a:rPr>
              <a:t>partner@qure.ai</a:t>
            </a:r>
            <a:r>
              <a:rPr lang="en-GB" sz="3500"/>
              <a:t>)</a:t>
            </a:r>
            <a:endParaRPr sz="3500"/>
          </a:p>
          <a:p>
            <a:pPr indent="0" lvl="0" marL="0" rtl="0" algn="l">
              <a:spcBef>
                <a:spcPts val="1200"/>
              </a:spcBef>
              <a:spcAft>
                <a:spcPts val="0"/>
              </a:spcAft>
              <a:buNone/>
            </a:pPr>
            <a:r>
              <a:rPr lang="en-GB" sz="3500">
                <a:solidFill>
                  <a:schemeClr val="dk1"/>
                </a:solidFill>
              </a:rPr>
              <a:t>Validation: qXR can generalize to any X-ray manufacturer (CR/DR) and has been tested with over 20 leading X-ray manufacturers globally.</a:t>
            </a:r>
            <a:endParaRPr sz="3500">
              <a:solidFill>
                <a:schemeClr val="dk1"/>
              </a:solidFill>
            </a:endParaRPr>
          </a:p>
          <a:p>
            <a:pPr indent="0" lvl="0" marL="0" rtl="0" algn="l">
              <a:spcBef>
                <a:spcPts val="1200"/>
              </a:spcBef>
              <a:spcAft>
                <a:spcPts val="0"/>
              </a:spcAft>
              <a:buNone/>
            </a:pPr>
            <a:r>
              <a:rPr lang="en-GB" sz="3500">
                <a:solidFill>
                  <a:schemeClr val="dk1"/>
                </a:solidFill>
              </a:rPr>
              <a:t>Integration Modes: </a:t>
            </a:r>
            <a:endParaRPr sz="3500">
              <a:solidFill>
                <a:schemeClr val="dk1"/>
              </a:solidFill>
            </a:endParaRPr>
          </a:p>
          <a:p>
            <a:pPr indent="-300831" lvl="0" marL="457200" rtl="0" algn="l">
              <a:spcBef>
                <a:spcPts val="1200"/>
              </a:spcBef>
              <a:spcAft>
                <a:spcPts val="0"/>
              </a:spcAft>
              <a:buClr>
                <a:srgbClr val="0F2332"/>
              </a:buClr>
              <a:buSzPct val="100000"/>
              <a:buChar char="-"/>
            </a:pPr>
            <a:r>
              <a:rPr lang="en-GB" sz="3500">
                <a:solidFill>
                  <a:srgbClr val="0F2332"/>
                </a:solidFill>
                <a:highlight>
                  <a:srgbClr val="FFFFFF"/>
                </a:highlight>
              </a:rPr>
              <a:t>API based</a:t>
            </a:r>
            <a:endParaRPr sz="3500">
              <a:solidFill>
                <a:srgbClr val="0F2332"/>
              </a:solidFill>
              <a:highlight>
                <a:srgbClr val="FFFFFF"/>
              </a:highlight>
            </a:endParaRPr>
          </a:p>
          <a:p>
            <a:pPr indent="-300831" lvl="0" marL="457200" rtl="0" algn="l">
              <a:spcBef>
                <a:spcPts val="0"/>
              </a:spcBef>
              <a:spcAft>
                <a:spcPts val="0"/>
              </a:spcAft>
              <a:buClr>
                <a:srgbClr val="0F2332"/>
              </a:buClr>
              <a:buSzPct val="100000"/>
              <a:buChar char="-"/>
            </a:pPr>
            <a:r>
              <a:rPr lang="en-GB" sz="3500">
                <a:solidFill>
                  <a:srgbClr val="0F2332"/>
                </a:solidFill>
                <a:highlight>
                  <a:srgbClr val="FFFFFF"/>
                </a:highlight>
              </a:rPr>
              <a:t>PACS-based</a:t>
            </a:r>
            <a:endParaRPr sz="3500">
              <a:solidFill>
                <a:srgbClr val="0F2332"/>
              </a:solidFill>
              <a:highlight>
                <a:srgbClr val="FFFFFF"/>
              </a:highlight>
            </a:endParaRPr>
          </a:p>
          <a:p>
            <a:pPr indent="0" lvl="0" marL="0" rtl="0" algn="l">
              <a:spcBef>
                <a:spcPts val="1200"/>
              </a:spcBef>
              <a:spcAft>
                <a:spcPts val="0"/>
              </a:spcAft>
              <a:buNone/>
            </a:pPr>
            <a:r>
              <a:rPr lang="en-GB" sz="3500">
                <a:solidFill>
                  <a:srgbClr val="0F2332"/>
                </a:solidFill>
                <a:highlight>
                  <a:srgbClr val="FFFFFF"/>
                </a:highlight>
              </a:rPr>
              <a:t>Hosting Options:</a:t>
            </a:r>
            <a:endParaRPr sz="3500">
              <a:solidFill>
                <a:srgbClr val="0F2332"/>
              </a:solidFill>
              <a:highlight>
                <a:srgbClr val="FFFFFF"/>
              </a:highlight>
            </a:endParaRPr>
          </a:p>
          <a:p>
            <a:pPr indent="-300831" lvl="0" marL="457200" rtl="0" algn="l">
              <a:spcBef>
                <a:spcPts val="1200"/>
              </a:spcBef>
              <a:spcAft>
                <a:spcPts val="0"/>
              </a:spcAft>
              <a:buClr>
                <a:srgbClr val="0F2332"/>
              </a:buClr>
              <a:buSzPct val="100000"/>
              <a:buChar char="-"/>
            </a:pPr>
            <a:r>
              <a:rPr lang="en-GB" sz="3500">
                <a:solidFill>
                  <a:srgbClr val="0F2332"/>
                </a:solidFill>
                <a:highlight>
                  <a:srgbClr val="FFFFFF"/>
                </a:highlight>
              </a:rPr>
              <a:t>Cloud-based</a:t>
            </a:r>
            <a:endParaRPr sz="3500">
              <a:solidFill>
                <a:srgbClr val="0F2332"/>
              </a:solidFill>
              <a:highlight>
                <a:srgbClr val="FFFFFF"/>
              </a:highlight>
            </a:endParaRPr>
          </a:p>
          <a:p>
            <a:pPr indent="-300831" lvl="0" marL="457200" rtl="0" algn="l">
              <a:spcBef>
                <a:spcPts val="0"/>
              </a:spcBef>
              <a:spcAft>
                <a:spcPts val="0"/>
              </a:spcAft>
              <a:buClr>
                <a:srgbClr val="0F2332"/>
              </a:buClr>
              <a:buSzPct val="100000"/>
              <a:buChar char="-"/>
            </a:pPr>
            <a:r>
              <a:rPr lang="en-GB" sz="3500">
                <a:solidFill>
                  <a:srgbClr val="0F2332"/>
                </a:solidFill>
                <a:highlight>
                  <a:srgbClr val="FFFFFF"/>
                </a:highlight>
              </a:rPr>
              <a:t>API Based </a:t>
            </a:r>
            <a:endParaRPr sz="3500">
              <a:solidFill>
                <a:srgbClr val="0F2332"/>
              </a:solidFill>
              <a:highlight>
                <a:srgbClr val="FFFFFF"/>
              </a:highlight>
            </a:endParaRPr>
          </a:p>
          <a:p>
            <a:pPr indent="-300831" lvl="1" marL="914400" rtl="0" algn="l">
              <a:spcBef>
                <a:spcPts val="0"/>
              </a:spcBef>
              <a:spcAft>
                <a:spcPts val="0"/>
              </a:spcAft>
              <a:buClr>
                <a:srgbClr val="0F2332"/>
              </a:buClr>
              <a:buSzPct val="100000"/>
              <a:buChar char="-"/>
            </a:pPr>
            <a:r>
              <a:rPr lang="en-GB" sz="3500">
                <a:solidFill>
                  <a:srgbClr val="0F2332"/>
                </a:solidFill>
                <a:highlight>
                  <a:srgbClr val="FFFFFF"/>
                </a:highlight>
              </a:rPr>
              <a:t>Private cloud </a:t>
            </a:r>
            <a:endParaRPr sz="3500">
              <a:solidFill>
                <a:srgbClr val="0F2332"/>
              </a:solidFill>
              <a:highlight>
                <a:srgbClr val="FFFFFF"/>
              </a:highlight>
            </a:endParaRPr>
          </a:p>
          <a:p>
            <a:pPr indent="-300831" lvl="1" marL="914400" rtl="0" algn="l">
              <a:spcBef>
                <a:spcPts val="0"/>
              </a:spcBef>
              <a:spcAft>
                <a:spcPts val="0"/>
              </a:spcAft>
              <a:buClr>
                <a:srgbClr val="0F2332"/>
              </a:buClr>
              <a:buSzPct val="100000"/>
              <a:buChar char="-"/>
            </a:pPr>
            <a:r>
              <a:rPr lang="en-GB" sz="3500">
                <a:solidFill>
                  <a:srgbClr val="0F2332"/>
                </a:solidFill>
                <a:highlight>
                  <a:srgbClr val="FFFFFF"/>
                </a:highlight>
              </a:rPr>
              <a:t>Local IT </a:t>
            </a:r>
            <a:r>
              <a:rPr lang="en-GB" sz="3500">
                <a:solidFill>
                  <a:srgbClr val="0F2332"/>
                </a:solidFill>
                <a:highlight>
                  <a:srgbClr val="FFFFFF"/>
                </a:highlight>
              </a:rPr>
              <a:t>Infrastructure</a:t>
            </a:r>
            <a:r>
              <a:rPr lang="en-GB" sz="3500">
                <a:solidFill>
                  <a:srgbClr val="0F2332"/>
                </a:solidFill>
                <a:highlight>
                  <a:srgbClr val="FFFFFF"/>
                </a:highlight>
              </a:rPr>
              <a:t> </a:t>
            </a:r>
            <a:endParaRPr sz="3500">
              <a:solidFill>
                <a:schemeClr val="dk1"/>
              </a:solidFill>
            </a:endParaRPr>
          </a:p>
          <a:p>
            <a:pPr indent="0" lvl="0" marL="0" rtl="0" algn="l">
              <a:spcBef>
                <a:spcPts val="1200"/>
              </a:spcBef>
              <a:spcAft>
                <a:spcPts val="0"/>
              </a:spcAft>
              <a:buNone/>
            </a:pPr>
            <a:r>
              <a:rPr lang="en-GB" sz="3500">
                <a:solidFill>
                  <a:schemeClr val="dk1"/>
                </a:solidFill>
              </a:rPr>
              <a:t>Software: Ubuntu 18.04 is preferred</a:t>
            </a:r>
            <a:endParaRPr sz="3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Testing Plan</a:t>
            </a:r>
            <a:endParaRPr/>
          </a:p>
        </p:txBody>
      </p:sp>
      <p:sp>
        <p:nvSpPr>
          <p:cNvPr id="165" name="Google Shape;165;p30"/>
          <p:cNvSpPr txBox="1"/>
          <p:nvPr>
            <p:ph idx="1" type="body"/>
          </p:nvPr>
        </p:nvSpPr>
        <p:spPr>
          <a:xfrm>
            <a:off x="311700" y="1152475"/>
            <a:ext cx="46272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GB"/>
              <a:t>1 Article Quality</a:t>
            </a:r>
            <a:endParaRPr/>
          </a:p>
          <a:p>
            <a:pPr indent="-308610" lvl="0" marL="457200" rtl="0" algn="l">
              <a:spcBef>
                <a:spcPts val="1200"/>
              </a:spcBef>
              <a:spcAft>
                <a:spcPts val="0"/>
              </a:spcAft>
              <a:buSzPct val="100000"/>
              <a:buChar char="●"/>
            </a:pPr>
            <a:r>
              <a:rPr lang="en-GB"/>
              <a:t>Search databases</a:t>
            </a:r>
            <a:endParaRPr/>
          </a:p>
          <a:p>
            <a:pPr indent="-308610" lvl="0" marL="457200" rtl="0" algn="l">
              <a:spcBef>
                <a:spcPts val="0"/>
              </a:spcBef>
              <a:spcAft>
                <a:spcPts val="0"/>
              </a:spcAft>
              <a:buSzPct val="100000"/>
              <a:buChar char="●"/>
            </a:pPr>
            <a:r>
              <a:rPr lang="en-GB"/>
              <a:t>Journal articles</a:t>
            </a:r>
            <a:endParaRPr/>
          </a:p>
          <a:p>
            <a:pPr indent="-308610" lvl="0" marL="457200" rtl="0" algn="l">
              <a:spcBef>
                <a:spcPts val="0"/>
              </a:spcBef>
              <a:spcAft>
                <a:spcPts val="0"/>
              </a:spcAft>
              <a:buSzPct val="100000"/>
              <a:buChar char="●"/>
            </a:pPr>
            <a:r>
              <a:rPr lang="en-GB"/>
              <a:t>Exclude articles connected to the </a:t>
            </a:r>
            <a:r>
              <a:rPr lang="en-GB"/>
              <a:t>creator of the product due to </a:t>
            </a:r>
            <a:r>
              <a:rPr lang="en-GB"/>
              <a:t>potential bias </a:t>
            </a:r>
            <a:endParaRPr/>
          </a:p>
          <a:p>
            <a:pPr indent="0" lvl="0" marL="0" rtl="0" algn="l">
              <a:spcBef>
                <a:spcPts val="1200"/>
              </a:spcBef>
              <a:spcAft>
                <a:spcPts val="0"/>
              </a:spcAft>
              <a:buNone/>
            </a:pPr>
            <a:r>
              <a:rPr lang="en-GB"/>
              <a:t>2 Systematic Review Quality</a:t>
            </a:r>
            <a:endParaRPr/>
          </a:p>
          <a:p>
            <a:pPr indent="-308610" lvl="0" marL="457200" rtl="0" algn="l">
              <a:spcBef>
                <a:spcPts val="1200"/>
              </a:spcBef>
              <a:spcAft>
                <a:spcPts val="0"/>
              </a:spcAft>
              <a:buSzPct val="100000"/>
              <a:buChar char="●"/>
            </a:pPr>
            <a:r>
              <a:rPr lang="en-GB"/>
              <a:t>PRISMA</a:t>
            </a:r>
            <a:endParaRPr/>
          </a:p>
          <a:p>
            <a:pPr indent="0" lvl="0" marL="0" rtl="0" algn="l">
              <a:spcBef>
                <a:spcPts val="1200"/>
              </a:spcBef>
              <a:spcAft>
                <a:spcPts val="0"/>
              </a:spcAft>
              <a:buNone/>
            </a:pPr>
            <a:r>
              <a:rPr lang="en-GB"/>
              <a:t>3 Meta-Analysis Quality</a:t>
            </a:r>
            <a:endParaRPr/>
          </a:p>
          <a:p>
            <a:pPr indent="-308610" lvl="0" marL="457200" rtl="0" algn="l">
              <a:spcBef>
                <a:spcPts val="1200"/>
              </a:spcBef>
              <a:spcAft>
                <a:spcPts val="0"/>
              </a:spcAft>
              <a:buSzPct val="100000"/>
              <a:buChar char="●"/>
            </a:pPr>
            <a:r>
              <a:rPr lang="en-GB"/>
              <a:t>2nd person to confirm data extraction</a:t>
            </a:r>
            <a:endParaRPr/>
          </a:p>
          <a:p>
            <a:pPr indent="-308610" lvl="0" marL="457200" rtl="0" algn="l">
              <a:spcBef>
                <a:spcPts val="0"/>
              </a:spcBef>
              <a:spcAft>
                <a:spcPts val="0"/>
              </a:spcAft>
              <a:buSzPct val="100000"/>
              <a:buChar char="●"/>
            </a:pPr>
            <a:r>
              <a:rPr lang="en-GB"/>
              <a:t>Extract data to uniform spreadsheets</a:t>
            </a:r>
            <a:endParaRPr/>
          </a:p>
          <a:p>
            <a:pPr indent="-308610" lvl="0" marL="457200" rtl="0" algn="l">
              <a:spcBef>
                <a:spcPts val="0"/>
              </a:spcBef>
              <a:spcAft>
                <a:spcPts val="0"/>
              </a:spcAft>
              <a:buSzPct val="100000"/>
              <a:buChar char="●"/>
            </a:pPr>
            <a:r>
              <a:rPr lang="en-GB"/>
              <a:t>Technical: Tableau for forest plots and comparisons</a:t>
            </a:r>
            <a:endParaRPr/>
          </a:p>
          <a:p>
            <a:pPr indent="-308610" lvl="0" marL="457200" rtl="0" algn="l">
              <a:spcBef>
                <a:spcPts val="0"/>
              </a:spcBef>
              <a:spcAft>
                <a:spcPts val="0"/>
              </a:spcAft>
              <a:buSzPct val="100000"/>
              <a:buChar char="●"/>
            </a:pPr>
            <a:r>
              <a:rPr lang="en-GB"/>
              <a:t>User experience: TAM and UTAUT model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Testing Plan</a:t>
            </a:r>
            <a:endParaRPr/>
          </a:p>
        </p:txBody>
      </p:sp>
      <p:sp>
        <p:nvSpPr>
          <p:cNvPr id="171" name="Google Shape;171;p3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4 Evaluation Quality</a:t>
            </a:r>
            <a:endParaRPr/>
          </a:p>
          <a:p>
            <a:pPr indent="-317182" lvl="0" marL="457200" rtl="0" algn="l">
              <a:spcBef>
                <a:spcPts val="1200"/>
              </a:spcBef>
              <a:spcAft>
                <a:spcPts val="0"/>
              </a:spcAft>
              <a:buSzPct val="100000"/>
              <a:buChar char="●"/>
            </a:pPr>
            <a:r>
              <a:rPr lang="en-GB"/>
              <a:t>ECLAIR</a:t>
            </a:r>
            <a:endParaRPr/>
          </a:p>
          <a:p>
            <a:pPr indent="0" lvl="0" marL="0" rtl="0" algn="l">
              <a:spcBef>
                <a:spcPts val="1200"/>
              </a:spcBef>
              <a:spcAft>
                <a:spcPts val="0"/>
              </a:spcAft>
              <a:buNone/>
            </a:pPr>
            <a:r>
              <a:rPr lang="en-GB"/>
              <a:t>5 Report Quality</a:t>
            </a:r>
            <a:endParaRPr/>
          </a:p>
          <a:p>
            <a:pPr indent="-317182" lvl="0" marL="457200" rtl="0" algn="l">
              <a:spcBef>
                <a:spcPts val="1200"/>
              </a:spcBef>
              <a:spcAft>
                <a:spcPts val="0"/>
              </a:spcAft>
              <a:buSzPct val="100000"/>
              <a:buChar char="●"/>
            </a:pPr>
            <a:r>
              <a:rPr lang="en-GB"/>
              <a:t>Clear and logical structure</a:t>
            </a:r>
            <a:endParaRPr/>
          </a:p>
          <a:p>
            <a:pPr indent="-317182" lvl="0" marL="457200" rtl="0" algn="l">
              <a:spcBef>
                <a:spcPts val="0"/>
              </a:spcBef>
              <a:spcAft>
                <a:spcPts val="0"/>
              </a:spcAft>
              <a:buSzPct val="100000"/>
              <a:buChar char="●"/>
            </a:pPr>
            <a:r>
              <a:rPr lang="en-GB"/>
              <a:t>Academic writing including complete referencing</a:t>
            </a:r>
            <a:endParaRPr/>
          </a:p>
          <a:p>
            <a:pPr indent="0" lvl="0" marL="0" rtl="0" algn="l">
              <a:spcBef>
                <a:spcPts val="1200"/>
              </a:spcBef>
              <a:spcAft>
                <a:spcPts val="0"/>
              </a:spcAft>
              <a:buNone/>
            </a:pPr>
            <a:r>
              <a:rPr lang="en-GB"/>
              <a:t>6 Presentation Quality</a:t>
            </a:r>
            <a:endParaRPr/>
          </a:p>
          <a:p>
            <a:pPr indent="-317182" lvl="0" marL="457200" rtl="0" algn="l">
              <a:spcBef>
                <a:spcPts val="1200"/>
              </a:spcBef>
              <a:spcAft>
                <a:spcPts val="0"/>
              </a:spcAft>
              <a:buSzPct val="100000"/>
              <a:buChar char="●"/>
            </a:pPr>
            <a:r>
              <a:rPr lang="en-GB"/>
              <a:t>Provide overview of evaluation</a:t>
            </a:r>
            <a:endParaRPr/>
          </a:p>
          <a:p>
            <a:pPr indent="-317182" lvl="0" marL="457200" rtl="0" algn="l">
              <a:spcBef>
                <a:spcPts val="0"/>
              </a:spcBef>
              <a:spcAft>
                <a:spcPts val="0"/>
              </a:spcAft>
              <a:buSzPct val="100000"/>
              <a:buChar char="●"/>
            </a:pPr>
            <a:r>
              <a:rPr lang="en-GB"/>
              <a:t>Professional slides with visual representations of the findings</a:t>
            </a:r>
            <a:endParaRPr/>
          </a:p>
          <a:p>
            <a:pPr indent="-317182" lvl="0" marL="457200" rtl="0" algn="l">
              <a:spcBef>
                <a:spcPts val="0"/>
              </a:spcBef>
              <a:spcAft>
                <a:spcPts val="0"/>
              </a:spcAft>
              <a:buSzPct val="100000"/>
              <a:buChar char="●"/>
            </a:pPr>
            <a:r>
              <a:rPr lang="en-GB"/>
              <a:t>Presenters able to answer any questions about the evaluation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318">
                <a:solidFill>
                  <a:srgbClr val="2D3B45"/>
                </a:solidFill>
              </a:rPr>
              <a:t>Project Goal </a:t>
            </a:r>
            <a:endParaRPr sz="1318">
              <a:solidFill>
                <a:srgbClr val="2D3B45"/>
              </a:solidFill>
            </a:endParaRPr>
          </a:p>
          <a:p>
            <a:pPr indent="0" lvl="0" marL="0" rtl="0" algn="l">
              <a:spcBef>
                <a:spcPts val="1000"/>
              </a:spcBef>
              <a:spcAft>
                <a:spcPts val="0"/>
              </a:spcAft>
              <a:buClr>
                <a:schemeClr val="dk1"/>
              </a:buClr>
              <a:buSzPts val="1100"/>
              <a:buFont typeface="Arial"/>
              <a:buNone/>
            </a:pPr>
            <a:r>
              <a:rPr lang="en-GB" sz="1318">
                <a:solidFill>
                  <a:schemeClr val="dk1"/>
                </a:solidFill>
                <a:latin typeface="Calibri"/>
                <a:ea typeface="Calibri"/>
                <a:cs typeface="Calibri"/>
                <a:sym typeface="Calibri"/>
              </a:rPr>
              <a:t>The project’s aim is to identify the best computer-aided detection (CAD) commercial products that will be able to diagnose TB that is on the market for our clients to use with high confidence and research to support the decision with a focus on performance and validation and usability and integration. </a:t>
            </a:r>
            <a:endParaRPr sz="1318">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 Steps</a:t>
            </a:r>
            <a:endParaRPr/>
          </a:p>
        </p:txBody>
      </p:sp>
      <p:sp>
        <p:nvSpPr>
          <p:cNvPr id="177" name="Google Shape;177;p32"/>
          <p:cNvSpPr txBox="1"/>
          <p:nvPr/>
        </p:nvSpPr>
        <p:spPr>
          <a:xfrm>
            <a:off x="402400" y="1280400"/>
            <a:ext cx="80481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Meta-Analysis</a:t>
            </a:r>
            <a:endParaRPr/>
          </a:p>
          <a:p>
            <a:pPr indent="-317500" lvl="1" marL="914400" rtl="0" algn="l">
              <a:spcBef>
                <a:spcPts val="0"/>
              </a:spcBef>
              <a:spcAft>
                <a:spcPts val="0"/>
              </a:spcAft>
              <a:buSzPts val="1400"/>
              <a:buChar char="○"/>
            </a:pPr>
            <a:r>
              <a:rPr lang="en-GB"/>
              <a:t>Technical</a:t>
            </a:r>
            <a:endParaRPr/>
          </a:p>
          <a:p>
            <a:pPr indent="-317500" lvl="1" marL="914400" rtl="0" algn="l">
              <a:spcBef>
                <a:spcPts val="0"/>
              </a:spcBef>
              <a:spcAft>
                <a:spcPts val="0"/>
              </a:spcAft>
              <a:buSzPts val="1400"/>
              <a:buChar char="○"/>
            </a:pPr>
            <a:r>
              <a:rPr lang="en-GB"/>
              <a:t>UX</a:t>
            </a:r>
            <a:endParaRPr/>
          </a:p>
          <a:p>
            <a:pPr indent="-317500" lvl="0" marL="457200" rtl="0" algn="l">
              <a:spcBef>
                <a:spcPts val="0"/>
              </a:spcBef>
              <a:spcAft>
                <a:spcPts val="0"/>
              </a:spcAft>
              <a:buSzPts val="1400"/>
              <a:buChar char="●"/>
            </a:pPr>
            <a:r>
              <a:rPr lang="en-GB">
                <a:solidFill>
                  <a:schemeClr val="dk1"/>
                </a:solidFill>
              </a:rPr>
              <a:t>Remaining ECLAIR guidelines questions</a:t>
            </a:r>
            <a:endParaRPr/>
          </a:p>
          <a:p>
            <a:pPr indent="-317500" lvl="0" marL="457200" rtl="0" algn="l">
              <a:spcBef>
                <a:spcPts val="0"/>
              </a:spcBef>
              <a:spcAft>
                <a:spcPts val="0"/>
              </a:spcAft>
              <a:buSzPts val="1400"/>
              <a:buChar char="●"/>
            </a:pPr>
            <a:r>
              <a:rPr lang="en-GB"/>
              <a:t>Determine recommendation</a:t>
            </a:r>
            <a:endParaRPr/>
          </a:p>
          <a:p>
            <a:pPr indent="-317500" lvl="0" marL="457200" rtl="0" algn="l">
              <a:spcBef>
                <a:spcPts val="0"/>
              </a:spcBef>
              <a:spcAft>
                <a:spcPts val="0"/>
              </a:spcAft>
              <a:buSzPts val="1400"/>
              <a:buChar char="●"/>
            </a:pPr>
            <a:r>
              <a:rPr lang="en-GB"/>
              <a:t>Submit final report and present presentation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Pipeline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311700" y="1152475"/>
            <a:ext cx="8715299" cy="3652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Stories</a:t>
            </a:r>
            <a:endParaRPr/>
          </a:p>
        </p:txBody>
      </p:sp>
      <p:sp>
        <p:nvSpPr>
          <p:cNvPr id="74" name="Google Shape;74;p16"/>
          <p:cNvSpPr txBox="1"/>
          <p:nvPr>
            <p:ph idx="1" type="body"/>
          </p:nvPr>
        </p:nvSpPr>
        <p:spPr>
          <a:xfrm>
            <a:off x="245875" y="1076300"/>
            <a:ext cx="8520600" cy="28479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AutoNum type="arabicPeriod"/>
            </a:pPr>
            <a:r>
              <a:rPr lang="en-GB" sz="1100">
                <a:solidFill>
                  <a:schemeClr val="dk1"/>
                </a:solidFill>
              </a:rPr>
              <a:t>As a medical imaging provider, I want a comprehensive report so that I can justify my use of qXR.</a:t>
            </a:r>
            <a:endParaRPr sz="1100">
              <a:solidFill>
                <a:schemeClr val="dk1"/>
              </a:solidFill>
            </a:endParaRPr>
          </a:p>
          <a:p>
            <a:pPr indent="-298450" lvl="1" marL="914400" rtl="0" algn="l">
              <a:spcBef>
                <a:spcPts val="0"/>
              </a:spcBef>
              <a:spcAft>
                <a:spcPts val="0"/>
              </a:spcAft>
              <a:buClr>
                <a:schemeClr val="dk1"/>
              </a:buClr>
              <a:buSzPts val="1100"/>
              <a:buChar char="○"/>
            </a:pPr>
            <a:r>
              <a:rPr lang="en-GB" sz="1100">
                <a:solidFill>
                  <a:schemeClr val="dk1"/>
                </a:solidFill>
              </a:rPr>
              <a:t>Acceptance Criteria: Report covers all topics that client has requested</a:t>
            </a:r>
            <a:endParaRPr sz="1100">
              <a:solidFill>
                <a:schemeClr val="dk1"/>
              </a:solidFill>
            </a:endParaRPr>
          </a:p>
          <a:p>
            <a:pPr indent="-298450" lvl="1" marL="914400" rtl="0" algn="l">
              <a:spcBef>
                <a:spcPts val="0"/>
              </a:spcBef>
              <a:spcAft>
                <a:spcPts val="0"/>
              </a:spcAft>
              <a:buClr>
                <a:schemeClr val="dk1"/>
              </a:buClr>
              <a:buSzPts val="1100"/>
              <a:buChar char="○"/>
            </a:pPr>
            <a:r>
              <a:rPr lang="en-GB" sz="1100">
                <a:solidFill>
                  <a:schemeClr val="dk1"/>
                </a:solidFill>
              </a:rPr>
              <a:t>Non-Functional</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GB" sz="1100">
                <a:solidFill>
                  <a:schemeClr val="dk1"/>
                </a:solidFill>
              </a:rPr>
              <a:t>As a radiologist, I want to have an accurate AI product to detect TB so that I can give the correct diagnosis.</a:t>
            </a:r>
            <a:endParaRPr sz="1100">
              <a:solidFill>
                <a:schemeClr val="dk1"/>
              </a:solidFill>
            </a:endParaRPr>
          </a:p>
          <a:p>
            <a:pPr indent="-298450" lvl="1" marL="914400" rtl="0" algn="l">
              <a:spcBef>
                <a:spcPts val="0"/>
              </a:spcBef>
              <a:spcAft>
                <a:spcPts val="0"/>
              </a:spcAft>
              <a:buClr>
                <a:schemeClr val="dk1"/>
              </a:buClr>
              <a:buSzPts val="1100"/>
              <a:buChar char="○"/>
            </a:pPr>
            <a:r>
              <a:rPr lang="en-GB" sz="1100">
                <a:solidFill>
                  <a:schemeClr val="dk1"/>
                </a:solidFill>
              </a:rPr>
              <a:t>Acceptance Criteria: Most accurate AI product identified in comparison to others</a:t>
            </a:r>
            <a:endParaRPr sz="1100">
              <a:solidFill>
                <a:schemeClr val="dk1"/>
              </a:solidFill>
            </a:endParaRPr>
          </a:p>
          <a:p>
            <a:pPr indent="-298450" lvl="1" marL="914400" rtl="0" algn="l">
              <a:spcBef>
                <a:spcPts val="0"/>
              </a:spcBef>
              <a:spcAft>
                <a:spcPts val="0"/>
              </a:spcAft>
              <a:buClr>
                <a:schemeClr val="dk1"/>
              </a:buClr>
              <a:buSzPts val="1100"/>
              <a:buChar char="○"/>
            </a:pPr>
            <a:r>
              <a:rPr lang="en-GB" sz="1100">
                <a:solidFill>
                  <a:schemeClr val="dk1"/>
                </a:solidFill>
              </a:rPr>
              <a:t>Functional</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GB" sz="1100">
                <a:solidFill>
                  <a:schemeClr val="dk1"/>
                </a:solidFill>
              </a:rPr>
              <a:t>4. 	</a:t>
            </a:r>
            <a:r>
              <a:rPr lang="en-GB" sz="1100">
                <a:solidFill>
                  <a:schemeClr val="dk1"/>
                </a:solidFill>
              </a:rPr>
              <a:t>As a radiologist, I want to ensure that qXR is the most appropriate AI tool for my needs so that I can treat my patients accordingly.</a:t>
            </a:r>
            <a:endParaRPr sz="1100">
              <a:solidFill>
                <a:schemeClr val="dk1"/>
              </a:solidFill>
            </a:endParaRPr>
          </a:p>
          <a:p>
            <a:pPr indent="-298450" lvl="1" marL="914400" rtl="0" algn="l">
              <a:spcBef>
                <a:spcPts val="0"/>
              </a:spcBef>
              <a:spcAft>
                <a:spcPts val="0"/>
              </a:spcAft>
              <a:buClr>
                <a:schemeClr val="dk1"/>
              </a:buClr>
              <a:buSzPts val="1100"/>
              <a:buChar char="○"/>
            </a:pPr>
            <a:r>
              <a:rPr lang="en-GB" sz="1100">
                <a:solidFill>
                  <a:schemeClr val="dk1"/>
                </a:solidFill>
              </a:rPr>
              <a:t>Acceptance Criteria: qXR successfully benchmarked against competitive AI tools that are certified</a:t>
            </a:r>
            <a:endParaRPr sz="1100">
              <a:solidFill>
                <a:schemeClr val="dk1"/>
              </a:solidFill>
            </a:endParaRPr>
          </a:p>
          <a:p>
            <a:pPr indent="-298450" lvl="1" marL="914400" rtl="0" algn="l">
              <a:spcBef>
                <a:spcPts val="0"/>
              </a:spcBef>
              <a:spcAft>
                <a:spcPts val="0"/>
              </a:spcAft>
              <a:buClr>
                <a:schemeClr val="dk1"/>
              </a:buClr>
              <a:buSzPts val="1100"/>
              <a:buChar char="○"/>
            </a:pPr>
            <a:r>
              <a:rPr lang="en-GB" sz="1100">
                <a:solidFill>
                  <a:schemeClr val="dk1"/>
                </a:solidFill>
              </a:rPr>
              <a:t>Functional</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Technical Article Gathering</a:t>
            </a:r>
            <a:endParaRPr/>
          </a:p>
        </p:txBody>
      </p:sp>
      <p:pic>
        <p:nvPicPr>
          <p:cNvPr id="80" name="Google Shape;80;p17"/>
          <p:cNvPicPr preferRelativeResize="0"/>
          <p:nvPr/>
        </p:nvPicPr>
        <p:blipFill>
          <a:blip r:embed="rId3">
            <a:alphaModFix/>
          </a:blip>
          <a:stretch>
            <a:fillRect/>
          </a:stretch>
        </p:blipFill>
        <p:spPr>
          <a:xfrm>
            <a:off x="507100" y="1017725"/>
            <a:ext cx="5981700" cy="2667000"/>
          </a:xfrm>
          <a:prstGeom prst="rect">
            <a:avLst/>
          </a:prstGeom>
          <a:noFill/>
          <a:ln>
            <a:noFill/>
          </a:ln>
        </p:spPr>
      </p:pic>
      <p:sp>
        <p:nvSpPr>
          <p:cNvPr id="81" name="Google Shape;81;p17"/>
          <p:cNvSpPr txBox="1"/>
          <p:nvPr/>
        </p:nvSpPr>
        <p:spPr>
          <a:xfrm>
            <a:off x="6544575" y="1147175"/>
            <a:ext cx="24729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Initially identified 59 articles </a:t>
            </a:r>
            <a:endParaRPr/>
          </a:p>
          <a:p>
            <a:pPr indent="-317500" lvl="0" marL="457200" rtl="0" algn="l">
              <a:spcBef>
                <a:spcPts val="0"/>
              </a:spcBef>
              <a:spcAft>
                <a:spcPts val="0"/>
              </a:spcAft>
              <a:buSzPts val="1400"/>
              <a:buChar char="-"/>
            </a:pPr>
            <a:r>
              <a:rPr lang="en-GB"/>
              <a:t>Removed duplicates</a:t>
            </a:r>
            <a:endParaRPr/>
          </a:p>
          <a:p>
            <a:pPr indent="-317500" lvl="1" marL="914400" rtl="0" algn="l">
              <a:spcBef>
                <a:spcPts val="0"/>
              </a:spcBef>
              <a:spcAft>
                <a:spcPts val="0"/>
              </a:spcAft>
              <a:buSzPts val="1400"/>
              <a:buChar char="-"/>
            </a:pPr>
            <a:r>
              <a:rPr lang="en-GB"/>
              <a:t>52 Articles remain</a:t>
            </a:r>
            <a:endParaRPr/>
          </a:p>
          <a:p>
            <a:pPr indent="-317500" lvl="0" marL="457200" rtl="0" algn="l">
              <a:spcBef>
                <a:spcPts val="0"/>
              </a:spcBef>
              <a:spcAft>
                <a:spcPts val="0"/>
              </a:spcAft>
              <a:buSzPts val="1400"/>
              <a:buChar char="-"/>
            </a:pPr>
            <a:r>
              <a:rPr lang="en-GB"/>
              <a:t>Excluded based on title and reading</a:t>
            </a:r>
            <a:endParaRPr/>
          </a:p>
          <a:p>
            <a:pPr indent="-317500" lvl="1" marL="914400" rtl="0" algn="l">
              <a:spcBef>
                <a:spcPts val="0"/>
              </a:spcBef>
              <a:spcAft>
                <a:spcPts val="0"/>
              </a:spcAft>
              <a:buSzPts val="1400"/>
              <a:buChar char="-"/>
            </a:pPr>
            <a:r>
              <a:rPr lang="en-GB"/>
              <a:t>24 Articles total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Technical Articles Summary</a:t>
            </a:r>
            <a:endParaRPr/>
          </a:p>
        </p:txBody>
      </p:sp>
      <p:pic>
        <p:nvPicPr>
          <p:cNvPr id="87" name="Google Shape;87;p18"/>
          <p:cNvPicPr preferRelativeResize="0"/>
          <p:nvPr/>
        </p:nvPicPr>
        <p:blipFill>
          <a:blip r:embed="rId3">
            <a:alphaModFix/>
          </a:blip>
          <a:stretch>
            <a:fillRect/>
          </a:stretch>
        </p:blipFill>
        <p:spPr>
          <a:xfrm>
            <a:off x="47012" y="1152475"/>
            <a:ext cx="9049974" cy="215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qXR vs InferRead DR</a:t>
            </a:r>
            <a:endParaRPr/>
          </a:p>
        </p:txBody>
      </p:sp>
      <p:pic>
        <p:nvPicPr>
          <p:cNvPr id="93" name="Google Shape;93;p19"/>
          <p:cNvPicPr preferRelativeResize="0"/>
          <p:nvPr/>
        </p:nvPicPr>
        <p:blipFill>
          <a:blip r:embed="rId3">
            <a:alphaModFix/>
          </a:blip>
          <a:stretch>
            <a:fillRect/>
          </a:stretch>
        </p:blipFill>
        <p:spPr>
          <a:xfrm>
            <a:off x="2627725" y="1017725"/>
            <a:ext cx="4241124"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qXR vs Lunit vs VUNO</a:t>
            </a:r>
            <a:endParaRPr/>
          </a:p>
        </p:txBody>
      </p:sp>
      <p:sp>
        <p:nvSpPr>
          <p:cNvPr id="99" name="Google Shape;99;p20"/>
          <p:cNvSpPr txBox="1"/>
          <p:nvPr>
            <p:ph idx="1" type="body"/>
          </p:nvPr>
        </p:nvSpPr>
        <p:spPr>
          <a:xfrm>
            <a:off x="311700" y="3466650"/>
            <a:ext cx="8520600" cy="1102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For Lunit, there are many comparative articles that support me to finish this diagram</a:t>
            </a:r>
            <a:endParaRPr/>
          </a:p>
          <a:p>
            <a:pPr indent="0" lvl="0" marL="0" rtl="0" algn="l">
              <a:spcBef>
                <a:spcPts val="1200"/>
              </a:spcBef>
              <a:spcAft>
                <a:spcPts val="1200"/>
              </a:spcAft>
              <a:buNone/>
            </a:pPr>
            <a:r>
              <a:rPr lang="en-GB"/>
              <a:t>For VUNO, I can only find very little data from the official VUNO website. Although I think that data may not be available, I still show it in the diagram.</a:t>
            </a:r>
            <a:endParaRPr/>
          </a:p>
        </p:txBody>
      </p:sp>
      <p:pic>
        <p:nvPicPr>
          <p:cNvPr id="100" name="Google Shape;100;p20"/>
          <p:cNvPicPr preferRelativeResize="0"/>
          <p:nvPr/>
        </p:nvPicPr>
        <p:blipFill>
          <a:blip r:embed="rId3">
            <a:alphaModFix/>
          </a:blip>
          <a:stretch>
            <a:fillRect/>
          </a:stretch>
        </p:blipFill>
        <p:spPr>
          <a:xfrm>
            <a:off x="152400" y="1109300"/>
            <a:ext cx="8839204" cy="19508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JLD-02K</a:t>
            </a:r>
            <a:endParaRPr/>
          </a:p>
        </p:txBody>
      </p:sp>
      <p:sp>
        <p:nvSpPr>
          <p:cNvPr id="106" name="Google Shape;106;p21"/>
          <p:cNvSpPr txBox="1"/>
          <p:nvPr/>
        </p:nvSpPr>
        <p:spPr>
          <a:xfrm>
            <a:off x="439350" y="1371600"/>
            <a:ext cx="7940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Only one article found</a:t>
            </a:r>
            <a:endParaRPr/>
          </a:p>
          <a:p>
            <a:pPr indent="-317500" lvl="1" marL="914400" rtl="0" algn="l">
              <a:spcBef>
                <a:spcPts val="0"/>
              </a:spcBef>
              <a:spcAft>
                <a:spcPts val="0"/>
              </a:spcAft>
              <a:buClr>
                <a:schemeClr val="dk1"/>
              </a:buClr>
              <a:buSzPts val="1400"/>
              <a:buChar char="○"/>
            </a:pPr>
            <a:r>
              <a:rPr lang="en-GB">
                <a:solidFill>
                  <a:schemeClr val="dk1"/>
                </a:solidFill>
              </a:rPr>
              <a:t>No TB related topic</a:t>
            </a:r>
            <a:endParaRPr>
              <a:solidFill>
                <a:schemeClr val="dk1"/>
              </a:solidFill>
            </a:endParaRPr>
          </a:p>
          <a:p>
            <a:pPr indent="-317500" lvl="1" marL="914400" rtl="0" algn="l">
              <a:spcBef>
                <a:spcPts val="0"/>
              </a:spcBef>
              <a:spcAft>
                <a:spcPts val="0"/>
              </a:spcAft>
              <a:buClr>
                <a:schemeClr val="dk1"/>
              </a:buClr>
              <a:buSzPts val="1400"/>
              <a:buChar char="○"/>
            </a:pPr>
            <a:r>
              <a:rPr lang="en-GB">
                <a:solidFill>
                  <a:schemeClr val="dk1"/>
                </a:solidFill>
              </a:rPr>
              <a:t>No data provided</a:t>
            </a:r>
            <a:endParaRPr/>
          </a:p>
          <a:p>
            <a:pPr indent="-317500" lvl="0" marL="457200" rtl="0" algn="l">
              <a:spcBef>
                <a:spcPts val="0"/>
              </a:spcBef>
              <a:spcAft>
                <a:spcPts val="0"/>
              </a:spcAft>
              <a:buSzPts val="1400"/>
              <a:buChar char="●"/>
            </a:pPr>
            <a:r>
              <a:rPr lang="en-GB"/>
              <a:t>This product hasn’t done any deep </a:t>
            </a:r>
            <a:r>
              <a:rPr lang="en-GB"/>
              <a:t>research</a:t>
            </a:r>
            <a:r>
              <a:rPr lang="en-GB"/>
              <a:t> in TB</a:t>
            </a:r>
            <a:endParaRPr/>
          </a:p>
        </p:txBody>
      </p:sp>
      <p:pic>
        <p:nvPicPr>
          <p:cNvPr id="107" name="Google Shape;107;p21"/>
          <p:cNvPicPr preferRelativeResize="0"/>
          <p:nvPr/>
        </p:nvPicPr>
        <p:blipFill>
          <a:blip r:embed="rId3">
            <a:alphaModFix/>
          </a:blip>
          <a:stretch>
            <a:fillRect/>
          </a:stretch>
        </p:blipFill>
        <p:spPr>
          <a:xfrm>
            <a:off x="890400" y="2418300"/>
            <a:ext cx="7363209" cy="242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