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b2df86c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b2df86c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b2df86c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b2df86c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4b2df86c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4b2df86c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4b502847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4b502847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project, we used a lot of data analysis and statistics knowledge. Here I will introduce the two most important terms, "AUC" and "PRISMA".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AUC is the projection of the ROC curve to the x-axis. The two values that constitute ROC are true positive and false positive ratios, so the area of AUC is positively correlated with AI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050">
                <a:solidFill>
                  <a:srgbClr val="333333"/>
                </a:solidFill>
                <a:highlight>
                  <a:srgbClr val="FFFFFF"/>
                </a:highlight>
              </a:rPr>
              <a:t>PRISMA is an evidence-based minimum set of items for reporting in systematic reviews and meta-analyses. In this project, we also used prisma. Using prisma, we can focus more on the problem we want to explore. With the drop of low-relevance articles again and again, the conclusion we draw from mate-analysis will be more Approaching our problem.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b2df86c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b2df86c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b2df86c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b2df86c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b2df86c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b2df86c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First Project Demo &amp;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rPr lang="en" sz="5200">
                <a:solidFill>
                  <a:schemeClr val="dk1"/>
                </a:solidFill>
              </a:rPr>
              <a:t>P56: Benchmark Commercial AI product for Medical Imaging Services Provider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Project Goals, Stakeholders and Scope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318">
                <a:solidFill>
                  <a:srgbClr val="2D3B45"/>
                </a:solidFill>
              </a:rPr>
              <a:t>Project Goal </a:t>
            </a:r>
            <a:endParaRPr sz="1318">
              <a:solidFill>
                <a:srgbClr val="2D3B45"/>
              </a:solidFill>
            </a:endParaRPr>
          </a:p>
          <a:p>
            <a:pPr indent="0" lvl="0" marL="0" rtl="0" algn="l">
              <a:spcBef>
                <a:spcPts val="1000"/>
              </a:spcBef>
              <a:spcAft>
                <a:spcPts val="0"/>
              </a:spcAft>
              <a:buNone/>
            </a:pPr>
            <a:r>
              <a:rPr lang="en" sz="1318">
                <a:solidFill>
                  <a:schemeClr val="dk1"/>
                </a:solidFill>
                <a:latin typeface="Calibri"/>
                <a:ea typeface="Calibri"/>
                <a:cs typeface="Calibri"/>
                <a:sym typeface="Calibri"/>
              </a:rPr>
              <a:t>The project’s aim is to identify the best computer-aided detection (CAD) commercial products that will be able to diagnose TB that is on the market for our clients to use with high confidence and research to support the decision with a focus on performance and validation and usability and integration. </a:t>
            </a:r>
            <a:endParaRPr sz="1318">
              <a:solidFill>
                <a:schemeClr val="dk1"/>
              </a:solidFill>
              <a:latin typeface="Calibri"/>
              <a:ea typeface="Calibri"/>
              <a:cs typeface="Calibri"/>
              <a:sym typeface="Calibri"/>
            </a:endParaRPr>
          </a:p>
          <a:p>
            <a:pPr indent="0" lvl="0" marL="0" rtl="0" algn="l">
              <a:spcBef>
                <a:spcPts val="0"/>
              </a:spcBef>
              <a:spcAft>
                <a:spcPts val="0"/>
              </a:spcAft>
              <a:buNone/>
            </a:pPr>
            <a:r>
              <a:t/>
            </a:r>
            <a:endParaRPr sz="1318">
              <a:solidFill>
                <a:schemeClr val="dk1"/>
              </a:solidFill>
              <a:latin typeface="Calibri"/>
              <a:ea typeface="Calibri"/>
              <a:cs typeface="Calibri"/>
              <a:sym typeface="Calibri"/>
            </a:endParaRPr>
          </a:p>
          <a:p>
            <a:pPr indent="0" lvl="0" marL="0" rtl="0" algn="l">
              <a:spcBef>
                <a:spcPts val="0"/>
              </a:spcBef>
              <a:spcAft>
                <a:spcPts val="0"/>
              </a:spcAft>
              <a:buNone/>
            </a:pPr>
            <a:r>
              <a:rPr lang="en" sz="1318">
                <a:solidFill>
                  <a:srgbClr val="2D3B45"/>
                </a:solidFill>
              </a:rPr>
              <a:t>Stakeholders </a:t>
            </a:r>
            <a:endParaRPr sz="1318">
              <a:solidFill>
                <a:srgbClr val="2D3B45"/>
              </a:solidFill>
            </a:endParaRPr>
          </a:p>
          <a:p>
            <a:pPr indent="-293470" lvl="0" marL="914400" rtl="0" algn="l">
              <a:spcBef>
                <a:spcPts val="1000"/>
              </a:spcBef>
              <a:spcAft>
                <a:spcPts val="0"/>
              </a:spcAft>
              <a:buClr>
                <a:schemeClr val="dk1"/>
              </a:buClr>
              <a:buSzPct val="100000"/>
              <a:buChar char="●"/>
            </a:pPr>
            <a:r>
              <a:rPr lang="en" sz="1318">
                <a:solidFill>
                  <a:schemeClr val="dk1"/>
                </a:solidFill>
              </a:rPr>
              <a:t>Medical health care professionals who do the screenings for TB</a:t>
            </a:r>
            <a:endParaRPr sz="1318">
              <a:solidFill>
                <a:schemeClr val="dk1"/>
              </a:solidFill>
            </a:endParaRPr>
          </a:p>
          <a:p>
            <a:pPr indent="-293470" lvl="0" marL="914400" rtl="0" algn="l">
              <a:spcBef>
                <a:spcPts val="0"/>
              </a:spcBef>
              <a:spcAft>
                <a:spcPts val="0"/>
              </a:spcAft>
              <a:buClr>
                <a:schemeClr val="dk1"/>
              </a:buClr>
              <a:buSzPct val="100000"/>
              <a:buChar char="●"/>
            </a:pPr>
            <a:r>
              <a:rPr lang="en" sz="1318">
                <a:solidFill>
                  <a:schemeClr val="dk1"/>
                </a:solidFill>
              </a:rPr>
              <a:t>Regulators, </a:t>
            </a:r>
            <a:r>
              <a:rPr lang="en" sz="1318">
                <a:solidFill>
                  <a:schemeClr val="dk1"/>
                </a:solidFill>
                <a:latin typeface="Times New Roman"/>
                <a:ea typeface="Times New Roman"/>
                <a:cs typeface="Times New Roman"/>
                <a:sym typeface="Times New Roman"/>
              </a:rPr>
              <a:t> </a:t>
            </a:r>
            <a:r>
              <a:rPr lang="en" sz="1318">
                <a:solidFill>
                  <a:schemeClr val="dk1"/>
                </a:solidFill>
              </a:rPr>
              <a:t>Program directors </a:t>
            </a:r>
            <a:endParaRPr sz="1318">
              <a:solidFill>
                <a:schemeClr val="dk1"/>
              </a:solidFill>
            </a:endParaRPr>
          </a:p>
          <a:p>
            <a:pPr indent="-293470" lvl="0" marL="914400" rtl="0" algn="l">
              <a:spcBef>
                <a:spcPts val="0"/>
              </a:spcBef>
              <a:spcAft>
                <a:spcPts val="0"/>
              </a:spcAft>
              <a:buClr>
                <a:schemeClr val="dk1"/>
              </a:buClr>
              <a:buSzPct val="100000"/>
              <a:buChar char="●"/>
            </a:pPr>
            <a:r>
              <a:rPr lang="en" sz="1318">
                <a:solidFill>
                  <a:schemeClr val="dk1"/>
                </a:solidFill>
              </a:rPr>
              <a:t>Board of health service companies </a:t>
            </a:r>
            <a:endParaRPr sz="1318">
              <a:solidFill>
                <a:schemeClr val="dk1"/>
              </a:solidFill>
            </a:endParaRPr>
          </a:p>
          <a:p>
            <a:pPr indent="-293470" lvl="0" marL="914400" rtl="0" algn="l">
              <a:spcBef>
                <a:spcPts val="0"/>
              </a:spcBef>
              <a:spcAft>
                <a:spcPts val="0"/>
              </a:spcAft>
              <a:buClr>
                <a:schemeClr val="dk1"/>
              </a:buClr>
              <a:buSzPct val="100000"/>
              <a:buChar char="●"/>
            </a:pPr>
            <a:r>
              <a:rPr lang="en" sz="1318">
                <a:solidFill>
                  <a:schemeClr val="dk1"/>
                </a:solidFill>
              </a:rPr>
              <a:t>Users of the technology who are screened</a:t>
            </a:r>
            <a:endParaRPr sz="1318">
              <a:solidFill>
                <a:schemeClr val="dk1"/>
              </a:solidFill>
            </a:endParaRPr>
          </a:p>
          <a:p>
            <a:pPr indent="0" lvl="0" marL="0" rtl="0" algn="l">
              <a:spcBef>
                <a:spcPts val="800"/>
              </a:spcBef>
              <a:spcAft>
                <a:spcPts val="0"/>
              </a:spcAft>
              <a:buNone/>
            </a:pPr>
            <a:r>
              <a:rPr lang="en" sz="1318">
                <a:solidFill>
                  <a:srgbClr val="2D3B45"/>
                </a:solidFill>
              </a:rPr>
              <a:t>Scope</a:t>
            </a:r>
            <a:endParaRPr sz="1318">
              <a:solidFill>
                <a:srgbClr val="2D3B45"/>
              </a:solidFill>
            </a:endParaRPr>
          </a:p>
          <a:p>
            <a:pPr indent="-293470" lvl="0" marL="457200" rtl="0" algn="l">
              <a:spcBef>
                <a:spcPts val="1000"/>
              </a:spcBef>
              <a:spcAft>
                <a:spcPts val="0"/>
              </a:spcAft>
              <a:buClr>
                <a:schemeClr val="dk1"/>
              </a:buClr>
              <a:buSzPct val="100000"/>
              <a:buFont typeface="Calibri"/>
              <a:buChar char="-"/>
            </a:pPr>
            <a:r>
              <a:rPr lang="en" sz="1318">
                <a:solidFill>
                  <a:schemeClr val="dk1"/>
                </a:solidFill>
                <a:latin typeface="Calibri"/>
                <a:ea typeface="Calibri"/>
                <a:cs typeface="Calibri"/>
                <a:sym typeface="Calibri"/>
              </a:rPr>
              <a:t>Diagnostic test accuracy of qXR benchmarked against its competitors through a systematic review and meta-analysis.</a:t>
            </a:r>
            <a:endParaRPr sz="1318">
              <a:solidFill>
                <a:schemeClr val="dk1"/>
              </a:solidFill>
              <a:latin typeface="Calibri"/>
              <a:ea typeface="Calibri"/>
              <a:cs typeface="Calibri"/>
              <a:sym typeface="Calibri"/>
            </a:endParaRPr>
          </a:p>
          <a:p>
            <a:pPr indent="-293470" lvl="0" marL="457200" rtl="0" algn="l">
              <a:spcBef>
                <a:spcPts val="0"/>
              </a:spcBef>
              <a:spcAft>
                <a:spcPts val="0"/>
              </a:spcAft>
              <a:buClr>
                <a:schemeClr val="dk1"/>
              </a:buClr>
              <a:buSzPct val="100000"/>
              <a:buFont typeface="Calibri"/>
              <a:buChar char="-"/>
            </a:pPr>
            <a:r>
              <a:rPr lang="en" sz="1318">
                <a:solidFill>
                  <a:schemeClr val="dk1"/>
                </a:solidFill>
                <a:latin typeface="Calibri"/>
                <a:ea typeface="Calibri"/>
                <a:cs typeface="Calibri"/>
                <a:sym typeface="Calibri"/>
              </a:rPr>
              <a:t>Systematic review and meta-analysis to identify factors affecting user acceptance and the impact of implementing the technology on the clinical workflow of radiologists. </a:t>
            </a:r>
            <a:endParaRPr sz="1318">
              <a:solidFill>
                <a:schemeClr val="dk1"/>
              </a:solidFill>
              <a:latin typeface="Calibri"/>
              <a:ea typeface="Calibri"/>
              <a:cs typeface="Calibri"/>
              <a:sym typeface="Calibri"/>
            </a:endParaRPr>
          </a:p>
          <a:p>
            <a:pPr indent="0" lvl="0" marL="0" rtl="0" algn="l">
              <a:spcBef>
                <a:spcPts val="800"/>
              </a:spcBef>
              <a:spcAft>
                <a:spcPts val="0"/>
              </a:spcAft>
              <a:buNone/>
            </a:pPr>
            <a:r>
              <a:t/>
            </a:r>
            <a:endParaRPr sz="1200">
              <a:solidFill>
                <a:srgbClr val="2D3B45"/>
              </a:solidFill>
            </a:endParaRPr>
          </a:p>
          <a:p>
            <a:pPr indent="0" lvl="0" marL="0" rtl="0" algn="l">
              <a:spcBef>
                <a:spcPts val="10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2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Specification</a:t>
            </a:r>
            <a:endParaRPr/>
          </a:p>
        </p:txBody>
      </p:sp>
      <p:sp>
        <p:nvSpPr>
          <p:cNvPr id="67" name="Google Shape;67;p15"/>
          <p:cNvSpPr txBox="1"/>
          <p:nvPr/>
        </p:nvSpPr>
        <p:spPr>
          <a:xfrm>
            <a:off x="311700" y="996300"/>
            <a:ext cx="26988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Functional:</a:t>
            </a:r>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Prove that AI is technically viable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Benchmark qXR against other AI products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AI accuracy</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AI efficiency</a:t>
            </a:r>
            <a:endParaRPr/>
          </a:p>
        </p:txBody>
      </p:sp>
      <p:sp>
        <p:nvSpPr>
          <p:cNvPr id="68" name="Google Shape;68;p15"/>
          <p:cNvSpPr txBox="1"/>
          <p:nvPr/>
        </p:nvSpPr>
        <p:spPr>
          <a:xfrm>
            <a:off x="3010500" y="996300"/>
            <a:ext cx="2632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Non-Functional:</a:t>
            </a:r>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Report covers all requirements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Meets client’s time demands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Report uses reliable research</a:t>
            </a:r>
            <a:endParaRPr/>
          </a:p>
        </p:txBody>
      </p:sp>
      <p:sp>
        <p:nvSpPr>
          <p:cNvPr id="69" name="Google Shape;69;p15"/>
          <p:cNvSpPr txBox="1"/>
          <p:nvPr/>
        </p:nvSpPr>
        <p:spPr>
          <a:xfrm>
            <a:off x="883875" y="3911700"/>
            <a:ext cx="65727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rPr>
              <a:t>As a radiologist, I want to ensure that qXR is the most appropriate AI tool for my needs so that I can treat my patients accordingly.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Acceptance Criteria: qXR successfully benchmarked against competitive AI tools that are certified</a:t>
            </a:r>
            <a:endParaRPr/>
          </a:p>
        </p:txBody>
      </p:sp>
      <p:sp>
        <p:nvSpPr>
          <p:cNvPr id="70" name="Google Shape;70;p15"/>
          <p:cNvSpPr txBox="1"/>
          <p:nvPr/>
        </p:nvSpPr>
        <p:spPr>
          <a:xfrm>
            <a:off x="5643300" y="996300"/>
            <a:ext cx="3105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Technical Constraints:</a:t>
            </a:r>
            <a:endParaRPr/>
          </a:p>
          <a:p>
            <a:pPr indent="-317500" lvl="0" marL="457200" rtl="0" algn="l">
              <a:spcBef>
                <a:spcPts val="0"/>
              </a:spcBef>
              <a:spcAft>
                <a:spcPts val="0"/>
              </a:spcAft>
              <a:buSzPts val="1400"/>
              <a:buChar char="-"/>
            </a:pPr>
            <a:r>
              <a:rPr lang="en"/>
              <a:t>Availability of research papers</a:t>
            </a:r>
            <a:endParaRPr/>
          </a:p>
          <a:p>
            <a:pPr indent="-317500" lvl="0" marL="457200" rtl="0" algn="l">
              <a:spcBef>
                <a:spcPts val="0"/>
              </a:spcBef>
              <a:spcAft>
                <a:spcPts val="0"/>
              </a:spcAft>
              <a:buSzPts val="1400"/>
              <a:buChar char="-"/>
            </a:pPr>
            <a:r>
              <a:rPr lang="en"/>
              <a:t>Validity of research papers</a:t>
            </a:r>
            <a:endParaRPr/>
          </a:p>
          <a:p>
            <a:pPr indent="-317500" lvl="0" marL="457200" rtl="0" algn="l">
              <a:spcBef>
                <a:spcPts val="0"/>
              </a:spcBef>
              <a:spcAft>
                <a:spcPts val="0"/>
              </a:spcAft>
              <a:buSzPts val="1400"/>
              <a:buChar char="-"/>
            </a:pPr>
            <a:r>
              <a:rPr lang="en"/>
              <a:t>Usability of dashboard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Of Work</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2D3B45"/>
                </a:solidFill>
              </a:rPr>
              <a:t>Testing Plan</a:t>
            </a:r>
            <a:endParaRPr sz="1200">
              <a:solidFill>
                <a:srgbClr val="2D3B45"/>
              </a:solidFill>
            </a:endParaRPr>
          </a:p>
          <a:p>
            <a:pPr indent="-304800" lvl="0" marL="457200" rtl="0" algn="l">
              <a:spcBef>
                <a:spcPts val="1000"/>
              </a:spcBef>
              <a:spcAft>
                <a:spcPts val="0"/>
              </a:spcAft>
              <a:buClr>
                <a:srgbClr val="2D3B45"/>
              </a:buClr>
              <a:buSzPts val="1200"/>
              <a:buAutoNum type="arabicPeriod"/>
            </a:pPr>
            <a:r>
              <a:rPr lang="en" sz="1200">
                <a:solidFill>
                  <a:srgbClr val="2D3B45"/>
                </a:solidFill>
              </a:rPr>
              <a:t>Article Quality</a:t>
            </a:r>
            <a:endParaRPr sz="1200">
              <a:solidFill>
                <a:srgbClr val="2D3B45"/>
              </a:solidFill>
            </a:endParaRPr>
          </a:p>
          <a:p>
            <a:pPr indent="-304800" lvl="0" marL="457200" rtl="0" algn="l">
              <a:spcBef>
                <a:spcPts val="0"/>
              </a:spcBef>
              <a:spcAft>
                <a:spcPts val="0"/>
              </a:spcAft>
              <a:buClr>
                <a:srgbClr val="2D3B45"/>
              </a:buClr>
              <a:buSzPts val="1200"/>
              <a:buAutoNum type="arabicPeriod"/>
            </a:pPr>
            <a:r>
              <a:rPr lang="en" sz="1200">
                <a:solidFill>
                  <a:srgbClr val="2D3B45"/>
                </a:solidFill>
              </a:rPr>
              <a:t>Systematic Review Quality</a:t>
            </a:r>
            <a:endParaRPr sz="1200">
              <a:solidFill>
                <a:srgbClr val="2D3B45"/>
              </a:solidFill>
            </a:endParaRPr>
          </a:p>
          <a:p>
            <a:pPr indent="-304800" lvl="0" marL="457200" rtl="0" algn="l">
              <a:spcBef>
                <a:spcPts val="0"/>
              </a:spcBef>
              <a:spcAft>
                <a:spcPts val="0"/>
              </a:spcAft>
              <a:buClr>
                <a:srgbClr val="2D3B45"/>
              </a:buClr>
              <a:buSzPts val="1200"/>
              <a:buAutoNum type="arabicPeriod"/>
            </a:pPr>
            <a:r>
              <a:rPr lang="en" sz="1200">
                <a:solidFill>
                  <a:srgbClr val="2D3B45"/>
                </a:solidFill>
              </a:rPr>
              <a:t>Meta-Analysis Quality</a:t>
            </a:r>
            <a:endParaRPr sz="1200">
              <a:solidFill>
                <a:srgbClr val="2D3B45"/>
              </a:solidFill>
            </a:endParaRPr>
          </a:p>
          <a:p>
            <a:pPr indent="-304800" lvl="0" marL="457200" rtl="0" algn="l">
              <a:spcBef>
                <a:spcPts val="0"/>
              </a:spcBef>
              <a:spcAft>
                <a:spcPts val="0"/>
              </a:spcAft>
              <a:buClr>
                <a:srgbClr val="2D3B45"/>
              </a:buClr>
              <a:buSzPts val="1200"/>
              <a:buAutoNum type="arabicPeriod"/>
            </a:pPr>
            <a:r>
              <a:rPr lang="en" sz="1200">
                <a:solidFill>
                  <a:srgbClr val="2D3B45"/>
                </a:solidFill>
              </a:rPr>
              <a:t>Evaluation Quality</a:t>
            </a:r>
            <a:endParaRPr sz="1200">
              <a:solidFill>
                <a:srgbClr val="2D3B45"/>
              </a:solidFill>
            </a:endParaRPr>
          </a:p>
          <a:p>
            <a:pPr indent="-304800" lvl="0" marL="457200" rtl="0" algn="l">
              <a:spcBef>
                <a:spcPts val="0"/>
              </a:spcBef>
              <a:spcAft>
                <a:spcPts val="0"/>
              </a:spcAft>
              <a:buClr>
                <a:srgbClr val="2D3B45"/>
              </a:buClr>
              <a:buSzPts val="1200"/>
              <a:buAutoNum type="arabicPeriod"/>
            </a:pPr>
            <a:r>
              <a:rPr lang="en" sz="1200">
                <a:solidFill>
                  <a:srgbClr val="2D3B45"/>
                </a:solidFill>
              </a:rPr>
              <a:t>Report Quality</a:t>
            </a:r>
            <a:endParaRPr sz="1200">
              <a:solidFill>
                <a:srgbClr val="2D3B45"/>
              </a:solidFill>
            </a:endParaRPr>
          </a:p>
          <a:p>
            <a:pPr indent="-304800" lvl="0" marL="457200" rtl="0" algn="l">
              <a:spcBef>
                <a:spcPts val="0"/>
              </a:spcBef>
              <a:spcAft>
                <a:spcPts val="0"/>
              </a:spcAft>
              <a:buClr>
                <a:srgbClr val="2D3B45"/>
              </a:buClr>
              <a:buSzPts val="1200"/>
              <a:buAutoNum type="arabicPeriod"/>
            </a:pPr>
            <a:r>
              <a:rPr lang="en" sz="1200">
                <a:solidFill>
                  <a:srgbClr val="2D3B45"/>
                </a:solidFill>
              </a:rPr>
              <a:t>Presentation Quality</a:t>
            </a:r>
            <a:endParaRPr sz="1200">
              <a:solidFill>
                <a:srgbClr val="2D3B45"/>
              </a:solidFill>
            </a:endParaRPr>
          </a:p>
          <a:p>
            <a:pPr indent="0" lvl="0" marL="0" rtl="0" algn="l">
              <a:spcBef>
                <a:spcPts val="1000"/>
              </a:spcBef>
              <a:spcAft>
                <a:spcPts val="0"/>
              </a:spcAft>
              <a:buNone/>
            </a:pPr>
            <a:r>
              <a:rPr lang="en" sz="1200">
                <a:solidFill>
                  <a:srgbClr val="2D3B45"/>
                </a:solidFill>
              </a:rPr>
              <a:t>Limitations</a:t>
            </a:r>
            <a:endParaRPr sz="1200">
              <a:solidFill>
                <a:srgbClr val="2D3B45"/>
              </a:solidFill>
            </a:endParaRPr>
          </a:p>
          <a:p>
            <a:pPr indent="-304800" lvl="0" marL="457200" rtl="0" algn="l">
              <a:spcBef>
                <a:spcPts val="1000"/>
              </a:spcBef>
              <a:spcAft>
                <a:spcPts val="0"/>
              </a:spcAft>
              <a:buClr>
                <a:srgbClr val="2D3B45"/>
              </a:buClr>
              <a:buSzPts val="1200"/>
              <a:buAutoNum type="arabicPeriod"/>
            </a:pPr>
            <a:r>
              <a:rPr lang="en" sz="1200">
                <a:solidFill>
                  <a:srgbClr val="2D3B45"/>
                </a:solidFill>
              </a:rPr>
              <a:t>Use of subjective tests</a:t>
            </a:r>
            <a:endParaRPr sz="1200">
              <a:solidFill>
                <a:srgbClr val="2D3B45"/>
              </a:solidFill>
            </a:endParaRPr>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Discipline</a:t>
            </a:r>
            <a:endParaRPr/>
          </a:p>
        </p:txBody>
      </p:sp>
      <p:sp>
        <p:nvSpPr>
          <p:cNvPr id="82" name="Google Shape;82;p17"/>
          <p:cNvSpPr txBox="1"/>
          <p:nvPr>
            <p:ph idx="1" type="body"/>
          </p:nvPr>
        </p:nvSpPr>
        <p:spPr>
          <a:xfrm>
            <a:off x="1053950" y="4205150"/>
            <a:ext cx="2638500" cy="7026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Two major terms to be explained: “AUC” and “Prisma”</a:t>
            </a:r>
            <a:endParaRPr/>
          </a:p>
        </p:txBody>
      </p:sp>
      <p:pic>
        <p:nvPicPr>
          <p:cNvPr id="83" name="Google Shape;83;p17"/>
          <p:cNvPicPr preferRelativeResize="0"/>
          <p:nvPr/>
        </p:nvPicPr>
        <p:blipFill>
          <a:blip r:embed="rId3">
            <a:alphaModFix/>
          </a:blip>
          <a:stretch>
            <a:fillRect/>
          </a:stretch>
        </p:blipFill>
        <p:spPr>
          <a:xfrm>
            <a:off x="634250" y="1109675"/>
            <a:ext cx="3359099" cy="2937937"/>
          </a:xfrm>
          <a:prstGeom prst="rect">
            <a:avLst/>
          </a:prstGeom>
          <a:noFill/>
          <a:ln>
            <a:noFill/>
          </a:ln>
        </p:spPr>
      </p:pic>
      <p:pic>
        <p:nvPicPr>
          <p:cNvPr id="84" name="Google Shape;84;p17"/>
          <p:cNvPicPr preferRelativeResize="0"/>
          <p:nvPr/>
        </p:nvPicPr>
        <p:blipFill>
          <a:blip r:embed="rId4">
            <a:alphaModFix/>
          </a:blip>
          <a:stretch>
            <a:fillRect/>
          </a:stretch>
        </p:blipFill>
        <p:spPr>
          <a:xfrm>
            <a:off x="4439750" y="445025"/>
            <a:ext cx="3940751" cy="4191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94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for Remaining Requirements/User Stories </a:t>
            </a:r>
            <a:r>
              <a:rPr lang="en"/>
              <a:t>Potential Project Risks</a:t>
            </a:r>
            <a:endParaRPr/>
          </a:p>
        </p:txBody>
      </p:sp>
      <p:sp>
        <p:nvSpPr>
          <p:cNvPr id="90" name="Google Shape;90;p18"/>
          <p:cNvSpPr txBox="1"/>
          <p:nvPr/>
        </p:nvSpPr>
        <p:spPr>
          <a:xfrm>
            <a:off x="497475" y="1465775"/>
            <a:ext cx="79773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Finalize the </a:t>
            </a:r>
            <a:r>
              <a:rPr lang="en"/>
              <a:t>systematic</a:t>
            </a:r>
            <a:r>
              <a:rPr lang="en"/>
              <a:t> review for our TB products</a:t>
            </a:r>
            <a:endParaRPr/>
          </a:p>
          <a:p>
            <a:pPr indent="-317500" lvl="0" marL="457200" rtl="0" algn="l">
              <a:spcBef>
                <a:spcPts val="0"/>
              </a:spcBef>
              <a:spcAft>
                <a:spcPts val="0"/>
              </a:spcAft>
              <a:buSzPts val="1400"/>
              <a:buChar char="●"/>
            </a:pPr>
            <a:r>
              <a:rPr lang="en"/>
              <a:t>Work through the user stories left </a:t>
            </a:r>
            <a:endParaRPr/>
          </a:p>
          <a:p>
            <a:pPr indent="-317500" lvl="0" marL="457200" rtl="0" algn="l">
              <a:spcBef>
                <a:spcPts val="0"/>
              </a:spcBef>
              <a:spcAft>
                <a:spcPts val="0"/>
              </a:spcAft>
              <a:buSzPts val="1400"/>
              <a:buChar char="●"/>
            </a:pPr>
            <a:r>
              <a:rPr lang="en"/>
              <a:t>Start to prepare meta analysis for the project</a:t>
            </a:r>
            <a:endParaRPr/>
          </a:p>
          <a:p>
            <a:pPr indent="-317500" lvl="0" marL="457200" rtl="0" algn="l">
              <a:spcBef>
                <a:spcPts val="0"/>
              </a:spcBef>
              <a:spcAft>
                <a:spcPts val="0"/>
              </a:spcAft>
              <a:buSzPts val="1400"/>
              <a:buChar char="●"/>
            </a:pPr>
            <a:r>
              <a:rPr lang="en"/>
              <a:t>Prepare the client deployment and doing a demo for our client</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Project Risks:</a:t>
            </a:r>
            <a:endParaRPr/>
          </a:p>
          <a:p>
            <a:pPr indent="-317500" lvl="0" marL="457200" rtl="0" algn="l">
              <a:spcBef>
                <a:spcPts val="0"/>
              </a:spcBef>
              <a:spcAft>
                <a:spcPts val="0"/>
              </a:spcAft>
              <a:buSzPts val="1400"/>
              <a:buChar char="●"/>
            </a:pPr>
            <a:r>
              <a:rPr lang="en"/>
              <a:t>Not enough articles</a:t>
            </a:r>
            <a:endParaRPr/>
          </a:p>
          <a:p>
            <a:pPr indent="-317500" lvl="0" marL="457200" rtl="0" algn="l">
              <a:spcBef>
                <a:spcPts val="0"/>
              </a:spcBef>
              <a:spcAft>
                <a:spcPts val="0"/>
              </a:spcAft>
              <a:buSzPts val="1400"/>
              <a:buChar char="●"/>
            </a:pPr>
            <a:r>
              <a:rPr lang="en"/>
              <a:t>Lack of data</a:t>
            </a:r>
            <a:endParaRPr/>
          </a:p>
          <a:p>
            <a:pPr indent="0" lvl="0" marL="45720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87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Processes Including Collaboration and Roles, Client Interaction and Potential Improvements</a:t>
            </a:r>
            <a:endParaRPr/>
          </a:p>
        </p:txBody>
      </p:sp>
      <p:sp>
        <p:nvSpPr>
          <p:cNvPr id="96" name="Google Shape;96;p19"/>
          <p:cNvSpPr txBox="1"/>
          <p:nvPr>
            <p:ph idx="1" type="body"/>
          </p:nvPr>
        </p:nvSpPr>
        <p:spPr>
          <a:xfrm>
            <a:off x="311700" y="1411425"/>
            <a:ext cx="8520600" cy="31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Demonstration</a:t>
            </a:r>
            <a:r>
              <a:rPr lang="en"/>
              <a:t>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2D3B45"/>
              </a:solidFill>
            </a:endParaRPr>
          </a:p>
          <a:p>
            <a:pPr indent="0" lvl="0" marL="0" rtl="0" algn="l">
              <a:spcBef>
                <a:spcPts val="10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2802550" y="1017725"/>
            <a:ext cx="4901999" cy="3944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