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jalla One"/>
      <p:regular r:id="rId12"/>
    </p:embeddedFont>
    <p:embeddedFont>
      <p:font typeface="Barlow Semi Condensed Medium"/>
      <p:regular r:id="rId13"/>
      <p:bold r:id="rId14"/>
      <p:italic r:id="rId15"/>
      <p:boldItalic r:id="rId16"/>
    </p:embeddedFont>
    <p:embeddedFont>
      <p:font typeface="Barlow Semi Condense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F10C19-F328-4402-8F9C-724745189761}">
  <a:tblStyle styleId="{FDF10C19-F328-4402-8F9C-724745189761}"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rlowSemi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arlowSemiCondensedMedium-regular.fntdata"/><Relationship Id="rId12" Type="http://schemas.openxmlformats.org/officeDocument/2006/relationships/font" Target="fonts/FjallaOne-regular.fntdata"/><Relationship Id="rId15" Type="http://schemas.openxmlformats.org/officeDocument/2006/relationships/font" Target="fonts/BarlowSemiCondensedMedium-italic.fntdata"/><Relationship Id="rId14" Type="http://schemas.openxmlformats.org/officeDocument/2006/relationships/font" Target="fonts/BarlowSemiCondensedMedium-bold.fntdata"/><Relationship Id="rId17" Type="http://schemas.openxmlformats.org/officeDocument/2006/relationships/font" Target="fonts/BarlowSemiCondensed-regular.fntdata"/><Relationship Id="rId16" Type="http://schemas.openxmlformats.org/officeDocument/2006/relationships/font" Target="fonts/BarlowSemiCondensedMedium-boldItalic.fntdata"/><Relationship Id="rId19" Type="http://schemas.openxmlformats.org/officeDocument/2006/relationships/font" Target="fonts/BarlowSemiCondensed-italic.fntdata"/><Relationship Id="rId18" Type="http://schemas.openxmlformats.org/officeDocument/2006/relationships/font" Target="fonts/BarlowSemi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1456fc6c86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1456fc6c86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AI products are widely used in radiology clinics. As medical technology companies develop, more and more technology products (AI) can detect TB. Then the question of which products can better serve radiologists becomes a question to be studied.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Different products have different performances (sensitivity, accuracy, validity, etc.), so we need to use a systematic review and meta-analysis to analyze which product is best. We also need to benchmark the different products to determine which product has more user experience advantages. Combining product performance and user experience, we recommend the most suitable products for our customers.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1456fc6c86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456fc6c86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1456fc6c86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456fc6c86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1456fc6c867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1456fc6c86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project has three expected outcomes. First is that we will benchmark multiple certified, commercial AI products that diagnose TB using diagnostic test accuracy. The second is an investigation to synthesise user experience of using these products and identify factors which affect user acceptance. Third is a recommendation of which product or products are the best based on the diagnostic test accuracy benchmarks and user experience and identification of any possible areas of improvement.</a:t>
            </a:r>
            <a:endParaRPr/>
          </a:p>
          <a:p>
            <a:pPr indent="0" lvl="0" marL="0" rtl="0" algn="l">
              <a:lnSpc>
                <a:spcPct val="115000"/>
              </a:lnSpc>
              <a:spcBef>
                <a:spcPts val="1200"/>
              </a:spcBef>
              <a:spcAft>
                <a:spcPts val="0"/>
              </a:spcAft>
              <a:buClr>
                <a:schemeClr val="dk1"/>
              </a:buClr>
              <a:buSzPts val="1100"/>
              <a:buFont typeface="Arial"/>
              <a:buNone/>
            </a:pPr>
            <a:r>
              <a:rPr lang="en"/>
              <a:t>Our project has two major deliverables, a progress report and accompanying presentation and a final report and accompanying presentation. The progress report will contain a systematic review of relevant studies using the PRISMA method. It will also have an initial meta-analysis, comparing at least 2 products for diagnostic test accuracy and 2 studies for user experience. The final report will contain the systematic review, a completed meta-analysis and a discussion of meta-analyses findings, resulting in a recommendation of which product or products are best.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75334" y="1399832"/>
            <a:ext cx="4498593" cy="363771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243500" y="154625"/>
            <a:ext cx="5494200" cy="184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480"/>
              <a:t>P56 - Benchmark Commercial AI Product for Medical Imaging Services Provider</a:t>
            </a:r>
            <a:endParaRPr sz="5500"/>
          </a:p>
        </p:txBody>
      </p:sp>
      <p:sp>
        <p:nvSpPr>
          <p:cNvPr id="1881" name="Google Shape;1881;p33"/>
          <p:cNvSpPr txBox="1"/>
          <p:nvPr>
            <p:ph idx="1" type="subTitle"/>
          </p:nvPr>
        </p:nvSpPr>
        <p:spPr>
          <a:xfrm>
            <a:off x="4402900" y="1957338"/>
            <a:ext cx="4828500" cy="25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Name: Benchmarking Commercial AI-ISYS3888</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Period: 2022/8 - 2022/12		 		</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Sponsor(s) Client: Professor Simon Poon </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Organisation: USYD</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Supervisor: Yaoqi Huang</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Class Time: Tuesdays 3:00pm-5:00pm</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sz="14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Kiran Papalkar 490411205 kpap8603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Bronte Lee 490420056 blee6992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Benjamin Men 500401903 jmen0495</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Zheyuan Zhang 500023392 zzha3548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Cailin Feldman 480439062 cfel2589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Andersen Liu 480022439 bliu3122(Other group name: SOFT3888_TU12_01(RE), project name: P08 - WeBike)</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Zichen Li 500174041 zili4471 (Other group name: SOFT3888_W16_02(REMOTE), project name: P25 - Travel plan and diary application)</a:t>
            </a:r>
            <a:endParaRPr sz="2100"/>
          </a:p>
          <a:p>
            <a:pPr indent="0" lvl="0" marL="0" rtl="0" algn="r">
              <a:spcBef>
                <a:spcPts val="0"/>
              </a:spcBef>
              <a:spcAft>
                <a:spcPts val="0"/>
              </a:spcAft>
              <a:buClr>
                <a:schemeClr val="dk1"/>
              </a:buClr>
              <a:buSzPts val="1100"/>
              <a:buFont typeface="Arial"/>
              <a:buNone/>
            </a:pPr>
            <a:r>
              <a:t/>
            </a:r>
            <a:endParaRPr sz="21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1365450" y="370875"/>
            <a:ext cx="6413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of Project and Stakeholders</a:t>
            </a:r>
            <a:endParaRPr/>
          </a:p>
        </p:txBody>
      </p:sp>
      <p:sp>
        <p:nvSpPr>
          <p:cNvPr id="1887" name="Google Shape;1887;p34"/>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Introduction:</a:t>
            </a:r>
            <a:endParaRPr sz="1600">
              <a:solidFill>
                <a:srgbClr val="595959"/>
              </a:solidFill>
            </a:endParaRPr>
          </a:p>
          <a:p>
            <a:pPr indent="0" lvl="0" marL="0" rtl="0" algn="l">
              <a:lnSpc>
                <a:spcPct val="115000"/>
              </a:lnSpc>
              <a:spcBef>
                <a:spcPts val="1200"/>
              </a:spcBef>
              <a:spcAft>
                <a:spcPts val="0"/>
              </a:spcAft>
              <a:buNone/>
            </a:pPr>
            <a:r>
              <a:rPr lang="en" sz="1600">
                <a:solidFill>
                  <a:srgbClr val="595959"/>
                </a:solidFill>
              </a:rPr>
              <a:t>The basis of this project is in identifying CAD products to be used in tuberculosis detection, we will be crafting a recommendation report to present to ABC in order to identify the most appropriate product for their needs by analysing available technical and user data.</a:t>
            </a:r>
            <a:endParaRPr sz="904">
              <a:solidFill>
                <a:srgbClr val="000000"/>
              </a:solidFill>
            </a:endParaRPr>
          </a:p>
          <a:p>
            <a:pPr indent="0" lvl="0" marL="0" rtl="0" algn="l">
              <a:lnSpc>
                <a:spcPct val="115000"/>
              </a:lnSpc>
              <a:spcBef>
                <a:spcPts val="1200"/>
              </a:spcBef>
              <a:spcAft>
                <a:spcPts val="0"/>
              </a:spcAft>
              <a:buNone/>
            </a:pPr>
            <a:r>
              <a:rPr lang="en" sz="1600">
                <a:solidFill>
                  <a:srgbClr val="595959"/>
                </a:solidFill>
              </a:rPr>
              <a:t>Stakeholders:</a:t>
            </a:r>
            <a:endParaRPr sz="1600">
              <a:solidFill>
                <a:srgbClr val="595959"/>
              </a:solidFill>
            </a:endParaRPr>
          </a:p>
          <a:p>
            <a:pPr indent="-330200" lvl="0" marL="457200" rtl="0" algn="l">
              <a:lnSpc>
                <a:spcPct val="115000"/>
              </a:lnSpc>
              <a:spcBef>
                <a:spcPts val="1200"/>
              </a:spcBef>
              <a:spcAft>
                <a:spcPts val="0"/>
              </a:spcAft>
              <a:buClr>
                <a:srgbClr val="595959"/>
              </a:buClr>
              <a:buSzPts val="1600"/>
              <a:buFont typeface="Barlow Semi Condensed"/>
              <a:buChar char="-"/>
            </a:pPr>
            <a:r>
              <a:rPr lang="en" sz="1600">
                <a:solidFill>
                  <a:srgbClr val="595959"/>
                </a:solidFill>
              </a:rPr>
              <a:t>ABC</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Dr. Xavier Ray (Chief Radiologist Information Officer)</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Chuck To (Chief Technology Officer)</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Our team</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Simon Poon (Client)</a:t>
            </a:r>
            <a:endParaRPr sz="1000"/>
          </a:p>
          <a:p>
            <a:pPr indent="0" lvl="0" marL="0" rtl="0" algn="l">
              <a:spcBef>
                <a:spcPts val="1200"/>
              </a:spcBef>
              <a:spcAft>
                <a:spcPts val="0"/>
              </a:spcAft>
              <a:buNone/>
            </a:pPr>
            <a:r>
              <a:t/>
            </a:r>
            <a:endParaRPr sz="1000"/>
          </a:p>
        </p:txBody>
      </p:sp>
      <p:grpSp>
        <p:nvGrpSpPr>
          <p:cNvPr id="1888" name="Google Shape;1888;p34"/>
          <p:cNvGrpSpPr/>
          <p:nvPr/>
        </p:nvGrpSpPr>
        <p:grpSpPr>
          <a:xfrm>
            <a:off x="5976407" y="2408698"/>
            <a:ext cx="3167590" cy="2541528"/>
            <a:chOff x="862950" y="825025"/>
            <a:chExt cx="5862650" cy="4111175"/>
          </a:xfrm>
        </p:grpSpPr>
        <p:sp>
          <p:nvSpPr>
            <p:cNvPr id="1889" name="Google Shape;1889;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35"/>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Scope Of The Project</a:t>
            </a:r>
            <a:endParaRPr/>
          </a:p>
          <a:p>
            <a:pPr indent="0" lvl="0" marL="0" rtl="0" algn="ctr">
              <a:spcBef>
                <a:spcPts val="0"/>
              </a:spcBef>
              <a:spcAft>
                <a:spcPts val="0"/>
              </a:spcAft>
              <a:buNone/>
            </a:pPr>
            <a:r>
              <a:t/>
            </a:r>
            <a:endParaRPr/>
          </a:p>
        </p:txBody>
      </p:sp>
      <p:sp>
        <p:nvSpPr>
          <p:cNvPr id="2103" name="Google Shape;2103;p35"/>
          <p:cNvSpPr txBox="1"/>
          <p:nvPr>
            <p:ph idx="1" type="subTitle"/>
          </p:nvPr>
        </p:nvSpPr>
        <p:spPr>
          <a:xfrm>
            <a:off x="4264750" y="1491450"/>
            <a:ext cx="4736400" cy="2656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AI + radiologists = modern radiology practice</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Performance = sensitivity + accuracy + validity + etc.</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A better AI project = performance + UX</a:t>
            </a:r>
            <a:br>
              <a:rPr lang="en" sz="1400">
                <a:solidFill>
                  <a:srgbClr val="595959"/>
                </a:solidFill>
              </a:rPr>
            </a:b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We will split the project into two subgroup-	evaluate ai performance and user experience. </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With effective communication and well arranged tasks, we will research ai for the medical imaging industry and give evaluation reports.</a:t>
            </a:r>
            <a:endParaRPr sz="1400"/>
          </a:p>
        </p:txBody>
      </p:sp>
      <p:grpSp>
        <p:nvGrpSpPr>
          <p:cNvPr id="2104" name="Google Shape;2104;p35"/>
          <p:cNvGrpSpPr/>
          <p:nvPr/>
        </p:nvGrpSpPr>
        <p:grpSpPr>
          <a:xfrm>
            <a:off x="899732" y="1213281"/>
            <a:ext cx="3584753" cy="2934361"/>
            <a:chOff x="845850" y="467825"/>
            <a:chExt cx="5996575" cy="4908600"/>
          </a:xfrm>
        </p:grpSpPr>
        <p:sp>
          <p:nvSpPr>
            <p:cNvPr id="2105" name="Google Shape;2105;p35"/>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5"/>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5"/>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5"/>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5"/>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5"/>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5"/>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5"/>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5"/>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5"/>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5"/>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5"/>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5"/>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5"/>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5"/>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5"/>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5"/>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5"/>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5"/>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5"/>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5"/>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5"/>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5"/>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5"/>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5"/>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5"/>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5"/>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5"/>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5"/>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5"/>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5"/>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5"/>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5"/>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5"/>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5"/>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5"/>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5"/>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5"/>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5"/>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5"/>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5"/>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5"/>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5"/>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5"/>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5"/>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5"/>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5"/>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5"/>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5"/>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5"/>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5"/>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5"/>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5"/>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5"/>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5"/>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5"/>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5"/>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5"/>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5"/>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5"/>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5"/>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5"/>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5"/>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5"/>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5"/>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5"/>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5"/>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5"/>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5"/>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5"/>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5"/>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5"/>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5"/>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5"/>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5"/>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5"/>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5"/>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5"/>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5"/>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5"/>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5"/>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5"/>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5"/>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5"/>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5"/>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5"/>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5"/>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5"/>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5"/>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5"/>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5"/>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5"/>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5"/>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5"/>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5"/>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5"/>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5"/>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5"/>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5"/>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5"/>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5"/>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5"/>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5"/>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5"/>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5"/>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5"/>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5"/>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5"/>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5"/>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5"/>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5"/>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5"/>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5"/>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5"/>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5"/>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5"/>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5"/>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5"/>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5"/>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5"/>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5"/>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5"/>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5"/>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5"/>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5"/>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5"/>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5"/>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5"/>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5"/>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5"/>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5"/>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5"/>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5"/>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5"/>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5"/>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5"/>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5"/>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5"/>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5"/>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5"/>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5"/>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5"/>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5"/>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5"/>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5"/>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5"/>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5"/>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5"/>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5"/>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3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pic>
        <p:nvPicPr>
          <p:cNvPr id="2347" name="Google Shape;2347;p36"/>
          <p:cNvPicPr preferRelativeResize="0"/>
          <p:nvPr/>
        </p:nvPicPr>
        <p:blipFill>
          <a:blip r:embed="rId3">
            <a:alphaModFix/>
          </a:blip>
          <a:stretch>
            <a:fillRect/>
          </a:stretch>
        </p:blipFill>
        <p:spPr>
          <a:xfrm>
            <a:off x="910538" y="1196800"/>
            <a:ext cx="7322774" cy="318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37"/>
          <p:cNvSpPr txBox="1"/>
          <p:nvPr>
            <p:ph type="title"/>
          </p:nvPr>
        </p:nvSpPr>
        <p:spPr>
          <a:xfrm>
            <a:off x="2653199" y="346450"/>
            <a:ext cx="383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Member Responsibilities</a:t>
            </a:r>
            <a:endParaRPr/>
          </a:p>
        </p:txBody>
      </p:sp>
      <p:grpSp>
        <p:nvGrpSpPr>
          <p:cNvPr id="2353" name="Google Shape;2353;p37"/>
          <p:cNvGrpSpPr/>
          <p:nvPr/>
        </p:nvGrpSpPr>
        <p:grpSpPr>
          <a:xfrm>
            <a:off x="6144742" y="1985819"/>
            <a:ext cx="3135810" cy="3001654"/>
            <a:chOff x="801025" y="358275"/>
            <a:chExt cx="6170425" cy="5079800"/>
          </a:xfrm>
        </p:grpSpPr>
        <p:sp>
          <p:nvSpPr>
            <p:cNvPr id="2354" name="Google Shape;2354;p37"/>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7"/>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7"/>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7"/>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7"/>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7"/>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7"/>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7"/>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7"/>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7"/>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7"/>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7"/>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7"/>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7"/>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7"/>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7"/>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7"/>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7"/>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7"/>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7"/>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7"/>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7"/>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7"/>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7"/>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7"/>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7"/>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7"/>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7"/>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7"/>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7"/>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7"/>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7"/>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7"/>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7"/>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7"/>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7"/>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7"/>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7"/>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7"/>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7"/>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7"/>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7"/>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7"/>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7"/>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7"/>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7"/>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7"/>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7"/>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7"/>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7"/>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7"/>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7"/>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7"/>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7"/>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7"/>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7"/>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7"/>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7"/>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7"/>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7"/>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7"/>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7"/>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7"/>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7"/>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7"/>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7"/>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7"/>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7"/>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7"/>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7"/>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7"/>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7"/>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7"/>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7"/>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7"/>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7"/>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7"/>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7"/>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7"/>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7"/>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7"/>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7"/>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7"/>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7"/>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7"/>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7"/>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7"/>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7"/>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7"/>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7"/>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7"/>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7"/>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7"/>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7"/>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7"/>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7"/>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7"/>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7"/>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7"/>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7"/>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7"/>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7"/>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7"/>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7"/>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7"/>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7"/>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7"/>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7"/>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7"/>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7"/>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7"/>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7"/>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7"/>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7"/>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7"/>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7"/>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7"/>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7"/>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7"/>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7"/>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7"/>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7"/>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7"/>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7"/>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7"/>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7"/>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7"/>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7"/>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7"/>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7"/>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7"/>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7"/>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7"/>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7"/>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7"/>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7"/>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490" name="Google Shape;2490;p37"/>
          <p:cNvGraphicFramePr/>
          <p:nvPr/>
        </p:nvGraphicFramePr>
        <p:xfrm>
          <a:off x="795250" y="1103575"/>
          <a:ext cx="3000000" cy="3000000"/>
        </p:xfrm>
        <a:graphic>
          <a:graphicData uri="http://schemas.openxmlformats.org/drawingml/2006/table">
            <a:tbl>
              <a:tblPr bandCol="1" bandRow="1">
                <a:noFill/>
                <a:tableStyleId>{FDF10C19-F328-4402-8F9C-724745189761}</a:tableStyleId>
              </a:tblPr>
              <a:tblGrid>
                <a:gridCol w="516900"/>
                <a:gridCol w="715650"/>
                <a:gridCol w="826125"/>
                <a:gridCol w="828675"/>
                <a:gridCol w="952500"/>
                <a:gridCol w="818525"/>
                <a:gridCol w="886450"/>
              </a:tblGrid>
              <a:tr h="12700">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Week</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Tracker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Manager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Customer Liaison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Programmer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Tester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Doomsayer</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2</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3</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4</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5</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38"/>
          <p:cNvSpPr txBox="1"/>
          <p:nvPr>
            <p:ph idx="1" type="subTitle"/>
          </p:nvPr>
        </p:nvSpPr>
        <p:spPr>
          <a:xfrm>
            <a:off x="1585975" y="836700"/>
            <a:ext cx="7431300" cy="36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latin typeface="Arial"/>
                <a:ea typeface="Arial"/>
                <a:cs typeface="Arial"/>
                <a:sym typeface="Arial"/>
              </a:rPr>
              <a:t>Outcomes</a:t>
            </a:r>
            <a:endParaRPr sz="1400">
              <a:solidFill>
                <a:srgbClr val="595959"/>
              </a:solidFill>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AutoNum type="arabicPeriod"/>
            </a:pPr>
            <a:r>
              <a:rPr lang="en" sz="1400">
                <a:solidFill>
                  <a:srgbClr val="595959"/>
                </a:solidFill>
                <a:latin typeface="Arial"/>
                <a:ea typeface="Arial"/>
                <a:cs typeface="Arial"/>
                <a:sym typeface="Arial"/>
              </a:rPr>
              <a:t>Benchmark AI products that diagnose TB using diagnostic test accuracy </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Investigate user experience of AI products used for medical diagnosis and identify factors affecting user acceptance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Provide a recommendation of which product is best based on accuracy and user experience</a:t>
            </a:r>
            <a:endParaRPr sz="14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595959"/>
                </a:solidFill>
                <a:latin typeface="Arial"/>
                <a:ea typeface="Arial"/>
                <a:cs typeface="Arial"/>
                <a:sym typeface="Arial"/>
              </a:rPr>
              <a:t>Deliverables</a:t>
            </a:r>
            <a:endParaRPr sz="1400">
              <a:solidFill>
                <a:srgbClr val="595959"/>
              </a:solidFill>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AutoNum type="arabicPeriod"/>
            </a:pPr>
            <a:r>
              <a:rPr lang="en" sz="1400">
                <a:solidFill>
                  <a:srgbClr val="595959"/>
                </a:solidFill>
                <a:latin typeface="Arial"/>
                <a:ea typeface="Arial"/>
                <a:cs typeface="Arial"/>
                <a:sym typeface="Arial"/>
              </a:rPr>
              <a:t>Progress report and presentation: </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Systematic review</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Initial meta-analysis of diagnostic test accuracy and user experience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Final report and presentation:</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Systematic review</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Completed meta-analysis of diagnostic test accuracy and user experience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Discussion and recommendation of a product</a:t>
            </a:r>
            <a:endParaRPr sz="1500"/>
          </a:p>
        </p:txBody>
      </p:sp>
      <p:sp>
        <p:nvSpPr>
          <p:cNvPr id="2496" name="Google Shape;2496;p38"/>
          <p:cNvSpPr txBox="1"/>
          <p:nvPr/>
        </p:nvSpPr>
        <p:spPr>
          <a:xfrm>
            <a:off x="3165850" y="276700"/>
            <a:ext cx="3589200" cy="198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2"/>
                </a:solidFill>
                <a:latin typeface="Fjalla One"/>
                <a:ea typeface="Fjalla One"/>
                <a:cs typeface="Fjalla One"/>
                <a:sym typeface="Fjalla One"/>
              </a:rPr>
              <a:t>Expected </a:t>
            </a:r>
            <a:r>
              <a:rPr b="1" lang="en" sz="2500">
                <a:solidFill>
                  <a:schemeClr val="dk2"/>
                </a:solidFill>
                <a:highlight>
                  <a:schemeClr val="lt1"/>
                </a:highlight>
                <a:latin typeface="Fjalla One"/>
                <a:ea typeface="Fjalla One"/>
                <a:cs typeface="Fjalla One"/>
                <a:sym typeface="Fjalla One"/>
              </a:rPr>
              <a:t>outcomes and deliverables</a:t>
            </a:r>
            <a:endParaRPr b="1" sz="2500">
              <a:solidFill>
                <a:schemeClr val="dk2"/>
              </a:solidFill>
              <a:highlight>
                <a:schemeClr val="lt1"/>
              </a:highlight>
              <a:latin typeface="Fjalla One"/>
              <a:ea typeface="Fjalla One"/>
              <a:cs typeface="Fjalla One"/>
              <a:sym typeface="Fjalla One"/>
            </a:endParaRPr>
          </a:p>
          <a:p>
            <a:pPr indent="0" lvl="0" marL="0" rtl="0" algn="l">
              <a:spcBef>
                <a:spcPts val="0"/>
              </a:spcBef>
              <a:spcAft>
                <a:spcPts val="0"/>
              </a:spcAft>
              <a:buClr>
                <a:srgbClr val="000000"/>
              </a:buClr>
              <a:buSzPts val="990"/>
              <a:buFont typeface="Arial"/>
              <a:buNone/>
            </a:pPr>
            <a:r>
              <a:t/>
            </a:r>
            <a:endParaRPr sz="2520"/>
          </a:p>
          <a:p>
            <a:pPr indent="0" lvl="0" marL="0" rtl="0" algn="ctr">
              <a:spcBef>
                <a:spcPts val="0"/>
              </a:spcBef>
              <a:spcAft>
                <a:spcPts val="0"/>
              </a:spcAft>
              <a:buNone/>
            </a:pPr>
            <a:r>
              <a:t/>
            </a:r>
            <a:endParaRPr sz="28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