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43faeac8a6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43faeac8a6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43faeac8a6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43faeac8a6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Today AI products are widely used in radiology clinics. As medical technology companies develop, more and more technology products (AI) can detect TB. Then the question of which products can better serve radiologists becomes a question to be studied.</a:t>
            </a:r>
            <a:endParaRPr/>
          </a:p>
          <a:p>
            <a:pPr indent="0" lvl="0" marL="0" rtl="0" algn="l">
              <a:spcBef>
                <a:spcPts val="0"/>
              </a:spcBef>
              <a:spcAft>
                <a:spcPts val="0"/>
              </a:spcAft>
              <a:buClr>
                <a:schemeClr val="dk1"/>
              </a:buClr>
              <a:buSzPts val="1100"/>
              <a:buFont typeface="Arial"/>
              <a:buNone/>
            </a:pPr>
            <a:r>
              <a:rPr lang="en"/>
              <a:t>Different products have different performances (sensitivity, accuracy, validity, etc.), so we need to use a systematic review and meta-analysis to analyze which product is best. We also need to benchmark the different products to determine which product has more user experience advantages. Combining product performance and user experience, we recommend the most suitable products for our customers.</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43faeac8a6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43faeac8a6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43faeac8a6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43faeac8a6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43faeac8a6_4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43faeac8a6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49500" y="44425"/>
            <a:ext cx="8520600" cy="1215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990"/>
              <a:buFont typeface="Arial"/>
              <a:buNone/>
            </a:pPr>
            <a:r>
              <a:rPr lang="en" sz="2980"/>
              <a:t>P56 - Benchmark Commercial AI product for Medical Imaging Services Provider</a:t>
            </a:r>
            <a:endParaRPr sz="2980"/>
          </a:p>
        </p:txBody>
      </p:sp>
      <p:sp>
        <p:nvSpPr>
          <p:cNvPr id="55" name="Google Shape;55;p13"/>
          <p:cNvSpPr txBox="1"/>
          <p:nvPr>
            <p:ph idx="1" type="subTitle"/>
          </p:nvPr>
        </p:nvSpPr>
        <p:spPr>
          <a:xfrm>
            <a:off x="311700" y="11948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ISYS3888_TU15_02</a:t>
            </a:r>
            <a:endParaRPr/>
          </a:p>
        </p:txBody>
      </p:sp>
      <p:sp>
        <p:nvSpPr>
          <p:cNvPr id="56" name="Google Shape;56;p13"/>
          <p:cNvSpPr txBox="1"/>
          <p:nvPr/>
        </p:nvSpPr>
        <p:spPr>
          <a:xfrm>
            <a:off x="258300" y="2078700"/>
            <a:ext cx="86274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Kiran Papalkar 490411205 kpap8603	    </a:t>
            </a:r>
            <a:endParaRPr/>
          </a:p>
          <a:p>
            <a:pPr indent="0" lvl="0" marL="0" rtl="0" algn="l">
              <a:spcBef>
                <a:spcPts val="0"/>
              </a:spcBef>
              <a:spcAft>
                <a:spcPts val="0"/>
              </a:spcAft>
              <a:buNone/>
            </a:pPr>
            <a:r>
              <a:rPr lang="en"/>
              <a:t>Bronte Lee 490420056 blee6992         </a:t>
            </a:r>
            <a:endParaRPr/>
          </a:p>
          <a:p>
            <a:pPr indent="0" lvl="0" marL="0" rtl="0" algn="l">
              <a:spcBef>
                <a:spcPts val="0"/>
              </a:spcBef>
              <a:spcAft>
                <a:spcPts val="0"/>
              </a:spcAft>
              <a:buNone/>
            </a:pPr>
            <a:r>
              <a:rPr lang="en"/>
              <a:t>Benjamin Men 500401903 jmen0495</a:t>
            </a:r>
            <a:endParaRPr/>
          </a:p>
          <a:p>
            <a:pPr indent="0" lvl="0" marL="0" rtl="0" algn="l">
              <a:spcBef>
                <a:spcPts val="0"/>
              </a:spcBef>
              <a:spcAft>
                <a:spcPts val="0"/>
              </a:spcAft>
              <a:buNone/>
            </a:pPr>
            <a:r>
              <a:rPr lang="en"/>
              <a:t>Zheyuan Zhang 500023392 zzha3548	</a:t>
            </a:r>
            <a:endParaRPr/>
          </a:p>
          <a:p>
            <a:pPr indent="0" lvl="0" marL="0" rtl="0" algn="l">
              <a:spcBef>
                <a:spcPts val="0"/>
              </a:spcBef>
              <a:spcAft>
                <a:spcPts val="0"/>
              </a:spcAft>
              <a:buNone/>
            </a:pPr>
            <a:r>
              <a:rPr lang="en"/>
              <a:t>Cailin Feldman 480439062 cfel2589    </a:t>
            </a:r>
            <a:endParaRPr/>
          </a:p>
          <a:p>
            <a:pPr indent="0" lvl="0" marL="0" rtl="0" algn="l">
              <a:spcBef>
                <a:spcPts val="0"/>
              </a:spcBef>
              <a:spcAft>
                <a:spcPts val="0"/>
              </a:spcAft>
              <a:buNone/>
            </a:pPr>
            <a:r>
              <a:rPr lang="en"/>
              <a:t>Andersen Liu 480022439 bliu3122</a:t>
            </a:r>
            <a:r>
              <a:rPr b="1" lang="en">
                <a:solidFill>
                  <a:schemeClr val="dk1"/>
                </a:solidFill>
              </a:rPr>
              <a:t>(Other group name: SOFT3888_TU12_01(REMOTE), project name: P08 - WeBike)</a:t>
            </a:r>
            <a:r>
              <a:rPr lang="en"/>
              <a:t>       </a:t>
            </a:r>
            <a:endParaRPr/>
          </a:p>
          <a:p>
            <a:pPr indent="0" lvl="0" marL="0" rtl="0" algn="l">
              <a:spcBef>
                <a:spcPts val="0"/>
              </a:spcBef>
              <a:spcAft>
                <a:spcPts val="0"/>
              </a:spcAft>
              <a:buNone/>
            </a:pPr>
            <a:r>
              <a:rPr b="1" lang="en"/>
              <a:t>Zichen Li 500174041 zili4471 (Other </a:t>
            </a:r>
            <a:r>
              <a:rPr b="1" lang="en"/>
              <a:t>group name: SOFT3888_W16_02(REMOTE), project name: P25 - Travel plan and diary application</a:t>
            </a:r>
            <a:r>
              <a:rPr b="1" lang="en"/>
              <a:t>)</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of Project and Stakeholders</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Introduction:</a:t>
            </a:r>
            <a:endParaRPr/>
          </a:p>
          <a:p>
            <a:pPr indent="0" lvl="0" marL="0" rtl="0" algn="l">
              <a:spcBef>
                <a:spcPts val="1200"/>
              </a:spcBef>
              <a:spcAft>
                <a:spcPts val="0"/>
              </a:spcAft>
              <a:buNone/>
            </a:pPr>
            <a:r>
              <a:rPr lang="en"/>
              <a:t>The basis of this project is in identifying CAD products to be used in tuberculosis detection, we will be crafting a recommendation report to present to ABC in order to identify the most appropriate product for their needs by analysing available technical and user data.</a:t>
            </a:r>
            <a:endParaRPr sz="1104">
              <a:solidFill>
                <a:schemeClr val="dk1"/>
              </a:solidFill>
              <a:latin typeface="Calibri"/>
              <a:ea typeface="Calibri"/>
              <a:cs typeface="Calibri"/>
              <a:sym typeface="Calibri"/>
            </a:endParaRPr>
          </a:p>
          <a:p>
            <a:pPr indent="0" lvl="0" marL="0" rtl="0" algn="l">
              <a:spcBef>
                <a:spcPts val="1200"/>
              </a:spcBef>
              <a:spcAft>
                <a:spcPts val="0"/>
              </a:spcAft>
              <a:buNone/>
            </a:pPr>
            <a:r>
              <a:rPr lang="en"/>
              <a:t>Stakeholders:</a:t>
            </a:r>
            <a:endParaRPr/>
          </a:p>
          <a:p>
            <a:pPr indent="-334327" lvl="0" marL="457200" rtl="0" algn="l">
              <a:spcBef>
                <a:spcPts val="1200"/>
              </a:spcBef>
              <a:spcAft>
                <a:spcPts val="0"/>
              </a:spcAft>
              <a:buSzPct val="100000"/>
              <a:buChar char="-"/>
            </a:pPr>
            <a:r>
              <a:rPr lang="en"/>
              <a:t>ABC</a:t>
            </a:r>
            <a:endParaRPr/>
          </a:p>
          <a:p>
            <a:pPr indent="-334327" lvl="0" marL="457200" rtl="0" algn="l">
              <a:spcBef>
                <a:spcPts val="0"/>
              </a:spcBef>
              <a:spcAft>
                <a:spcPts val="0"/>
              </a:spcAft>
              <a:buSzPct val="100000"/>
              <a:buChar char="-"/>
            </a:pPr>
            <a:r>
              <a:rPr lang="en"/>
              <a:t>Dr. Xavier Ray (Chief Radiologist Information Officer)</a:t>
            </a:r>
            <a:endParaRPr/>
          </a:p>
          <a:p>
            <a:pPr indent="-334327" lvl="0" marL="457200" rtl="0" algn="l">
              <a:spcBef>
                <a:spcPts val="0"/>
              </a:spcBef>
              <a:spcAft>
                <a:spcPts val="0"/>
              </a:spcAft>
              <a:buSzPct val="100000"/>
              <a:buChar char="-"/>
            </a:pPr>
            <a:r>
              <a:rPr lang="en"/>
              <a:t>Chuck To (Chief Technology Officer)</a:t>
            </a:r>
            <a:endParaRPr/>
          </a:p>
          <a:p>
            <a:pPr indent="-334327" lvl="0" marL="457200" rtl="0" algn="l">
              <a:spcBef>
                <a:spcPts val="0"/>
              </a:spcBef>
              <a:spcAft>
                <a:spcPts val="0"/>
              </a:spcAft>
              <a:buSzPct val="100000"/>
              <a:buChar char="-"/>
            </a:pPr>
            <a:r>
              <a:rPr lang="en"/>
              <a:t>Our team</a:t>
            </a:r>
            <a:endParaRPr/>
          </a:p>
          <a:p>
            <a:pPr indent="-334327" lvl="0" marL="457200" rtl="0" algn="l">
              <a:spcBef>
                <a:spcPts val="0"/>
              </a:spcBef>
              <a:spcAft>
                <a:spcPts val="0"/>
              </a:spcAft>
              <a:buSzPct val="100000"/>
              <a:buChar char="-"/>
            </a:pPr>
            <a:r>
              <a:rPr lang="en"/>
              <a:t>Simon Poon (Client)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391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Scope of the Project (Andersen + Zheyuan)</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AI + radiologists = modern radiology practice</a:t>
            </a:r>
            <a:endParaRPr/>
          </a:p>
          <a:p>
            <a:pPr indent="-342900" lvl="0" marL="457200" rtl="0" algn="l">
              <a:spcBef>
                <a:spcPts val="0"/>
              </a:spcBef>
              <a:spcAft>
                <a:spcPts val="0"/>
              </a:spcAft>
              <a:buSzPts val="1800"/>
              <a:buChar char="●"/>
            </a:pPr>
            <a:r>
              <a:rPr lang="en"/>
              <a:t>Performance = sensitivity + accuracy + validity + etc.</a:t>
            </a:r>
            <a:endParaRPr/>
          </a:p>
          <a:p>
            <a:pPr indent="-342900" lvl="0" marL="457200" rtl="0" algn="l">
              <a:spcBef>
                <a:spcPts val="0"/>
              </a:spcBef>
              <a:spcAft>
                <a:spcPts val="0"/>
              </a:spcAft>
              <a:buSzPts val="1800"/>
              <a:buChar char="●"/>
            </a:pPr>
            <a:r>
              <a:rPr lang="en"/>
              <a:t>A better AI project = performance + UX</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We will split the project into two subgroup-	evaluate ai performance and user experience. </a:t>
            </a:r>
            <a:endParaRPr/>
          </a:p>
          <a:p>
            <a:pPr indent="-342900" lvl="0" marL="457200" rtl="0" algn="l">
              <a:spcBef>
                <a:spcPts val="0"/>
              </a:spcBef>
              <a:spcAft>
                <a:spcPts val="0"/>
              </a:spcAft>
              <a:buSzPts val="1800"/>
              <a:buChar char="●"/>
            </a:pPr>
            <a:r>
              <a:rPr lang="en"/>
              <a:t>With effective communication and well arranged tasks, we will research ai for the medical imaging industry and give evaluation reports.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Timeline(Benjamin)</a:t>
            </a:r>
            <a:endParaRPr/>
          </a:p>
        </p:txBody>
      </p:sp>
      <p:pic>
        <p:nvPicPr>
          <p:cNvPr id="74" name="Google Shape;74;p16"/>
          <p:cNvPicPr preferRelativeResize="0"/>
          <p:nvPr/>
        </p:nvPicPr>
        <p:blipFill>
          <a:blip r:embed="rId3">
            <a:alphaModFix/>
          </a:blip>
          <a:stretch>
            <a:fillRect/>
          </a:stretch>
        </p:blipFill>
        <p:spPr>
          <a:xfrm>
            <a:off x="194200" y="1017725"/>
            <a:ext cx="8755601" cy="38042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Member Responsibilities(Edward Li)</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b="1" lang="en" sz="1400"/>
              <a:t>Customer Liaison:</a:t>
            </a:r>
            <a:r>
              <a:rPr lang="en" sz="1400"/>
              <a:t> Cailin</a:t>
            </a:r>
            <a:endParaRPr sz="1400"/>
          </a:p>
          <a:p>
            <a:pPr indent="-317500" lvl="0" marL="457200" rtl="0" algn="l">
              <a:spcBef>
                <a:spcPts val="0"/>
              </a:spcBef>
              <a:spcAft>
                <a:spcPts val="0"/>
              </a:spcAft>
              <a:buSzPts val="1400"/>
              <a:buChar char="●"/>
            </a:pPr>
            <a:r>
              <a:rPr b="1" lang="en" sz="1400"/>
              <a:t>Programmers:</a:t>
            </a:r>
            <a:r>
              <a:rPr lang="en" sz="1400"/>
              <a:t> Bronte and Kiran</a:t>
            </a:r>
            <a:endParaRPr sz="1400"/>
          </a:p>
          <a:p>
            <a:pPr indent="-317500" lvl="0" marL="457200" rtl="0" algn="l">
              <a:spcBef>
                <a:spcPts val="0"/>
              </a:spcBef>
              <a:spcAft>
                <a:spcPts val="0"/>
              </a:spcAft>
              <a:buSzPts val="1400"/>
              <a:buChar char="●"/>
            </a:pPr>
            <a:r>
              <a:rPr b="1" lang="en" sz="1400"/>
              <a:t>Tracker, Manager, Tester and Doomsayer:</a:t>
            </a:r>
            <a:r>
              <a:rPr lang="en" sz="1400"/>
              <a:t> Rotate between the rest of the team members(Edward, Benjamin, Andersen and Zheyuan)</a:t>
            </a:r>
            <a:endParaRPr sz="1400"/>
          </a:p>
        </p:txBody>
      </p:sp>
      <p:pic>
        <p:nvPicPr>
          <p:cNvPr id="81" name="Google Shape;81;p17"/>
          <p:cNvPicPr preferRelativeResize="0"/>
          <p:nvPr/>
        </p:nvPicPr>
        <p:blipFill>
          <a:blip r:embed="rId3">
            <a:alphaModFix/>
          </a:blip>
          <a:stretch>
            <a:fillRect/>
          </a:stretch>
        </p:blipFill>
        <p:spPr>
          <a:xfrm>
            <a:off x="1478488" y="2279750"/>
            <a:ext cx="6187025" cy="2778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 sz="1480">
                <a:solidFill>
                  <a:srgbClr val="2D3B45"/>
                </a:solidFill>
                <a:highlight>
                  <a:srgbClr val="FFFFFF"/>
                </a:highlight>
              </a:rPr>
              <a:t>Expected outcomes and deliverables (Bronte Lee)</a:t>
            </a:r>
            <a:endParaRPr b="1" sz="1480">
              <a:solidFill>
                <a:srgbClr val="2D3B45"/>
              </a:solidFill>
              <a:highlight>
                <a:srgbClr val="FFFFFF"/>
              </a:highlight>
            </a:endParaRPr>
          </a:p>
          <a:p>
            <a:pPr indent="0" lvl="0" marL="0" rtl="0" algn="l">
              <a:spcBef>
                <a:spcPts val="1000"/>
              </a:spcBef>
              <a:spcAft>
                <a:spcPts val="0"/>
              </a:spcAft>
              <a:buSzPts val="990"/>
              <a:buNone/>
            </a:pPr>
            <a:r>
              <a:t/>
            </a:r>
            <a:endParaRPr sz="2520"/>
          </a:p>
        </p:txBody>
      </p:sp>
      <p:sp>
        <p:nvSpPr>
          <p:cNvPr id="87" name="Google Shape;87;p18"/>
          <p:cNvSpPr txBox="1"/>
          <p:nvPr>
            <p:ph idx="1" type="body"/>
          </p:nvPr>
        </p:nvSpPr>
        <p:spPr>
          <a:xfrm>
            <a:off x="311700" y="859525"/>
            <a:ext cx="8520600" cy="37095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Outcomes</a:t>
            </a:r>
            <a:endParaRPr/>
          </a:p>
          <a:p>
            <a:pPr indent="-317182" lvl="0" marL="457200" rtl="0" algn="l">
              <a:spcBef>
                <a:spcPts val="1200"/>
              </a:spcBef>
              <a:spcAft>
                <a:spcPts val="0"/>
              </a:spcAft>
              <a:buSzPct val="100000"/>
              <a:buAutoNum type="arabicPeriod"/>
            </a:pPr>
            <a:r>
              <a:rPr lang="en"/>
              <a:t>Benchmark AI products that diagnose TB using </a:t>
            </a:r>
            <a:r>
              <a:rPr lang="en"/>
              <a:t>diagnostic test accuracy </a:t>
            </a:r>
            <a:endParaRPr/>
          </a:p>
          <a:p>
            <a:pPr indent="-317182" lvl="0" marL="457200" rtl="0" algn="l">
              <a:spcBef>
                <a:spcPts val="0"/>
              </a:spcBef>
              <a:spcAft>
                <a:spcPts val="0"/>
              </a:spcAft>
              <a:buSzPct val="100000"/>
              <a:buAutoNum type="arabicPeriod"/>
            </a:pPr>
            <a:r>
              <a:rPr lang="en"/>
              <a:t>Investigate user experience of AI products used for medical diagnosis and identify factors affecting user acceptance</a:t>
            </a:r>
            <a:endParaRPr/>
          </a:p>
          <a:p>
            <a:pPr indent="-317182" lvl="0" marL="457200" rtl="0" algn="l">
              <a:spcBef>
                <a:spcPts val="0"/>
              </a:spcBef>
              <a:spcAft>
                <a:spcPts val="0"/>
              </a:spcAft>
              <a:buSzPct val="100000"/>
              <a:buAutoNum type="arabicPeriod"/>
            </a:pPr>
            <a:r>
              <a:rPr lang="en"/>
              <a:t>Provide a recommendation of which product is best based on accuracy and user experience</a:t>
            </a:r>
            <a:endParaRPr/>
          </a:p>
          <a:p>
            <a:pPr indent="0" lvl="0" marL="0" rtl="0" algn="l">
              <a:spcBef>
                <a:spcPts val="1200"/>
              </a:spcBef>
              <a:spcAft>
                <a:spcPts val="0"/>
              </a:spcAft>
              <a:buNone/>
            </a:pPr>
            <a:r>
              <a:rPr lang="en"/>
              <a:t>Deliverables</a:t>
            </a:r>
            <a:endParaRPr/>
          </a:p>
          <a:p>
            <a:pPr indent="-317182" lvl="0" marL="457200" rtl="0" algn="l">
              <a:spcBef>
                <a:spcPts val="1200"/>
              </a:spcBef>
              <a:spcAft>
                <a:spcPts val="0"/>
              </a:spcAft>
              <a:buSzPct val="100000"/>
              <a:buAutoNum type="arabicPeriod"/>
            </a:pPr>
            <a:r>
              <a:rPr lang="en"/>
              <a:t>Progress report and presentation: </a:t>
            </a:r>
            <a:endParaRPr/>
          </a:p>
          <a:p>
            <a:pPr indent="-317182" lvl="0" marL="457200" rtl="0" algn="l">
              <a:spcBef>
                <a:spcPts val="0"/>
              </a:spcBef>
              <a:spcAft>
                <a:spcPts val="0"/>
              </a:spcAft>
              <a:buSzPct val="100000"/>
              <a:buChar char="-"/>
            </a:pPr>
            <a:r>
              <a:rPr lang="en"/>
              <a:t>Systematic review</a:t>
            </a:r>
            <a:endParaRPr/>
          </a:p>
          <a:p>
            <a:pPr indent="-317182" lvl="0" marL="457200" rtl="0" algn="l">
              <a:spcBef>
                <a:spcPts val="0"/>
              </a:spcBef>
              <a:spcAft>
                <a:spcPts val="0"/>
              </a:spcAft>
              <a:buSzPct val="100000"/>
              <a:buChar char="-"/>
            </a:pPr>
            <a:r>
              <a:rPr lang="en"/>
              <a:t>Initial meta-analysis of diagnostic test accuracy and user experience</a:t>
            </a:r>
            <a:endParaRPr/>
          </a:p>
          <a:p>
            <a:pPr indent="-317182" lvl="0" marL="457200" rtl="0" algn="l">
              <a:spcBef>
                <a:spcPts val="0"/>
              </a:spcBef>
              <a:spcAft>
                <a:spcPts val="0"/>
              </a:spcAft>
              <a:buSzPct val="100000"/>
              <a:buAutoNum type="arabicPeriod"/>
            </a:pPr>
            <a:r>
              <a:rPr lang="en"/>
              <a:t>Final report and presentation:</a:t>
            </a:r>
            <a:endParaRPr/>
          </a:p>
          <a:p>
            <a:pPr indent="-317182" lvl="0" marL="457200" rtl="0" algn="l">
              <a:spcBef>
                <a:spcPts val="0"/>
              </a:spcBef>
              <a:spcAft>
                <a:spcPts val="0"/>
              </a:spcAft>
              <a:buSzPct val="100000"/>
              <a:buChar char="-"/>
            </a:pPr>
            <a:r>
              <a:rPr lang="en"/>
              <a:t>Systematic review</a:t>
            </a:r>
            <a:endParaRPr/>
          </a:p>
          <a:p>
            <a:pPr indent="-317182" lvl="0" marL="457200" rtl="0" algn="l">
              <a:spcBef>
                <a:spcPts val="0"/>
              </a:spcBef>
              <a:spcAft>
                <a:spcPts val="0"/>
              </a:spcAft>
              <a:buSzPct val="100000"/>
              <a:buChar char="-"/>
            </a:pPr>
            <a:r>
              <a:rPr lang="en"/>
              <a:t>Completed meta-analysis </a:t>
            </a:r>
            <a:r>
              <a:rPr lang="en"/>
              <a:t>of diagnostic test accuracy and user experience</a:t>
            </a:r>
            <a:endParaRPr/>
          </a:p>
          <a:p>
            <a:pPr indent="-317182" lvl="0" marL="457200" rtl="0" algn="l">
              <a:spcBef>
                <a:spcPts val="0"/>
              </a:spcBef>
              <a:spcAft>
                <a:spcPts val="0"/>
              </a:spcAft>
              <a:buSzPct val="100000"/>
              <a:buChar char="-"/>
            </a:pPr>
            <a:r>
              <a:rPr lang="en"/>
              <a:t>Discussion and recommendation of a product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