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Findings vs Issues by Topic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Findings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13</c:v>
                </c:pt>
                <c:pt idx="4">
                  <c:v>17</c:v>
                </c:pt>
                <c:pt idx="5">
                  <c:v>7</c:v>
                </c:pt>
                <c:pt idx="6">
                  <c:v>22</c:v>
                </c:pt>
                <c:pt idx="7">
                  <c:v>10</c:v>
                </c:pt>
                <c:pt idx="8">
                  <c:v>17</c:v>
                </c:pt>
                <c:pt idx="9">
                  <c:v>16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000">
                  <a:latin typeface="Montserrat"/>
                </a:defRPr>
              </a:pPr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Montserra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Montserrat"/>
              </a:defRPr>
            </a:pPr>
          </a:p>
        </c:txPr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9.xml"/><Relationship Id="rId5" Type="http://schemas.openxmlformats.org/officeDocument/2006/relationships/slide" Target="slide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2.xml"/><Relationship Id="rId5" Type="http://schemas.openxmlformats.org/officeDocument/2006/relationships/slide" Target="slide1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3.xml"/><Relationship Id="rId5" Type="http://schemas.openxmlformats.org/officeDocument/2006/relationships/slide" Target="slide1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4.xml"/><Relationship Id="rId5" Type="http://schemas.openxmlformats.org/officeDocument/2006/relationships/slide" Target="slide1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6.xml"/><Relationship Id="rId5" Type="http://schemas.openxmlformats.org/officeDocument/2006/relationships/slide" Target="slide1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7.xml"/><Relationship Id="rId5" Type="http://schemas.openxmlformats.org/officeDocument/2006/relationships/slide" Target="slide19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8.xml"/><Relationship Id="rId5" Type="http://schemas.openxmlformats.org/officeDocument/2006/relationships/slide" Target="slide2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9.xml"/><Relationship Id="rId5" Type="http://schemas.openxmlformats.org/officeDocument/2006/relationships/slide" Target="slide2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1.xml"/><Relationship Id="rId5" Type="http://schemas.openxmlformats.org/officeDocument/2006/relationships/slide" Target="slide2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2.xml"/><Relationship Id="rId5" Type="http://schemas.openxmlformats.org/officeDocument/2006/relationships/slide" Target="slide2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3.xml"/><Relationship Id="rId5" Type="http://schemas.openxmlformats.org/officeDocument/2006/relationships/slide" Target="slide25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4.xml"/><Relationship Id="rId5" Type="http://schemas.openxmlformats.org/officeDocument/2006/relationships/slide" Target="slide2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5.xml"/><Relationship Id="rId5" Type="http://schemas.openxmlformats.org/officeDocument/2006/relationships/slide" Target="slide2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6.xml"/><Relationship Id="rId5" Type="http://schemas.openxmlformats.org/officeDocument/2006/relationships/slide" Target="slide2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7.xml"/><Relationship Id="rId5" Type="http://schemas.openxmlformats.org/officeDocument/2006/relationships/slide" Target="slide29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8.xml"/><Relationship Id="rId5" Type="http://schemas.openxmlformats.org/officeDocument/2006/relationships/slide" Target="slide3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9.xml"/><Relationship Id="rId5" Type="http://schemas.openxmlformats.org/officeDocument/2006/relationships/slide" Target="slide3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30.xml"/><Relationship Id="rId5" Type="http://schemas.openxmlformats.org/officeDocument/2006/relationships/slide" Target="slide3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31.xml"/><Relationship Id="rId5" Type="http://schemas.openxmlformats.org/officeDocument/2006/relationships/slide" Target="slide3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3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6.xml"/><Relationship Id="rId5" Type="http://schemas.openxmlformats.org/officeDocument/2006/relationships/slide" Target="slide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8.xml"/><Relationship Id="rId5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the CryptoBazar 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2025-04-26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environmental concerns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Gap: are there any initiatives to reduce this footprint?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the company publishing sustainability reports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initiatives"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standards"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tax disputes or pending issues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cash flow projections mentioned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managing partners have decision-making power in the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about the details of past funding rounds for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in the provided text that the reports are audited by external firms.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a "board of directors".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mention "major shareholders" but rather mentions "co-investors".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mention of voting agreements or restrictions.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a budgeting process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 does not explicitly outline the governance policies for the board of directors.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17.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18.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ip (intellectual property) rights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provided about the major contracts with partners or suppliers in the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Montserrat"/>
              </a:defRPr>
            </a:pPr>
            <a:r>
              <a:t>Key Findings Overview: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AML / KYC: 1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Community &amp; UX: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Custody &amp; Asset Security: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Cybersecurity &amp; Data Privacy: 13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ESG &amp; Sustainability: 17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Financial Health: 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Governance: 22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IP &amp; Contracts: 10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Legal &amp; Regulatory: 17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Risk Management: 16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Strategy &amp; Competitive Positioning: 24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Technology &amp; Infrastructure: 8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Tokenomics &amp; Trading Integrity: 5 findings, 0 issues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19.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there are potential liabilities from these contracts.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in the provided text about how the company handles disputes with customers or partners.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20.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understanding of the current regulatory environment is not explicitly stated.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21.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explicit mention of country-specific restrictions on operations.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22.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arbitration or mediation processes being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23.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"conflicts"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Gap: - what training programs are in place for employees handling sensitive operations?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24.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specifically mention "supply chain"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backups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25.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26.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hedging strategies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criteria for hiring personnel in critical roles.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27.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main competitors in the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outlines various investment strategies employed by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28.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"customer satisfaction"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analysis tools being used to understand customer needs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3. AML / KYC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4. Community &amp; UX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5. Custody &amp; Asset Security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6. Cybersecurity &amp; Data Privacy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9. ESG &amp; Sustainability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12. Financial Health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14. Governance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18. IP &amp; Contracts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20. Legal &amp; Regulatory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23. Risk Management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26. Strategy &amp; Competitive Positioning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30. Technology &amp; Infrastructure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32. Tokenomics &amp; Trading Integrity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29.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doesn't mention how the company analyzes its competitors.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30.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plans for future scalability and growth.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Gap: are there plans for upgrading infrastructure to meet growing demand?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31.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32. Tokenomics &amp; Trading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code reviews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AML / KYC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Community &amp; 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Custody &amp; Asset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data protection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background checks being conducted on employees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penetration testing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information about "tests" being conducted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api security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api security protocols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provided text does not mention anything about data backup and recovery processes.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