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AML / KYC</c:v>
                </c:pt>
              </c:strCache>
            </c:strRef>
          </c:cat>
          <c:val>
            <c:numRef>
              <c:f>Sheet1!$B$2:$B$2</c:f>
              <c:numCache>
                <c:formatCode>General</c:formatCode>
                <c:ptCount val="1"/>
                <c:pt idx="0">
                  <c:v>91.5</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How user-friendly is the pla...</c:v>
                </c:pt>
                <c:pt idx="1">
                  <c:v>- What customer support mechan...</c:v>
                </c:pt>
                <c:pt idx="2">
                  <c:v>- How active is the community ...</c:v>
                </c:pt>
              </c:strCache>
            </c:strRef>
          </c:cat>
          <c:val>
            <c:numRef>
              <c:f>Sheet1!$B$2:$B$4</c:f>
              <c:numCache>
                <c:formatCode>General</c:formatCode>
                <c:ptCount val="3"/>
                <c:pt idx="0">
                  <c:v>18.0</c:v>
                </c:pt>
                <c:pt idx="1">
                  <c:v>14.64</c:v>
                </c:pt>
                <c:pt idx="2">
                  <c:v>14.399999999999999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Custody &amp; Asset Security</c:v>
                </c:pt>
              </c:strCache>
            </c:strRef>
          </c:cat>
          <c:val>
            <c:numRef>
              <c:f>Sheet1!$B$2:$B$2</c:f>
              <c:numCache>
                <c:formatCode>General</c:formatCode>
                <c:ptCount val="1"/>
                <c:pt idx="0">
                  <c:v>41.766666666666666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6</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multi-signature wallets us...</c:v>
                </c:pt>
                <c:pt idx="1">
                  <c:v>What measures are in place to ...</c:v>
                </c:pt>
                <c:pt idx="2">
                  <c:v>- How are digital assets value...</c:v>
                </c:pt>
              </c:strCache>
            </c:strRef>
          </c:cat>
          <c:val>
            <c:numRef>
              <c:f>Sheet1!$B$2:$B$4</c:f>
              <c:numCache>
                <c:formatCode>General</c:formatCode>
                <c:ptCount val="3"/>
                <c:pt idx="0">
                  <c:v>48.0</c:v>
                </c:pt>
                <c:pt idx="1">
                  <c:v>43.2</c:v>
                </c:pt>
                <c:pt idx="2">
                  <c:v>43.2</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Cybersecurity &amp; Data Privacy</c:v>
                </c:pt>
              </c:strCache>
            </c:strRef>
          </c:cat>
          <c:val>
            <c:numRef>
              <c:f>Sheet1!$B$2:$B$2</c:f>
              <c:numCache>
                <c:formatCode>General</c:formatCode>
                <c:ptCount val="1"/>
                <c:pt idx="0">
                  <c:v>22.400000000000002</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12</c:v>
                </c:pt>
                <c:pt idx="3">
                  <c:v>1</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xVal>
          <c:yVal>
            <c:numRef>
              <c:f>Sheet1!$B$2:$B$14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cybersecurity measures ...</c:v>
                </c:pt>
                <c:pt idx="1">
                  <c:v>Are two-factor authentication ...</c:v>
                </c:pt>
                <c:pt idx="2">
                  <c:v>Are there any data protection ...</c:v>
                </c:pt>
              </c:strCache>
            </c:strRef>
          </c:cat>
          <c:val>
            <c:numRef>
              <c:f>Sheet1!$B$2:$B$4</c:f>
              <c:numCache>
                <c:formatCode>General</c:formatCode>
                <c:ptCount val="3"/>
                <c:pt idx="0">
                  <c:v>60.00000000000001</c:v>
                </c:pt>
                <c:pt idx="1">
                  <c:v>50.0</c:v>
                </c:pt>
                <c:pt idx="2">
                  <c:v>47.20000000000001</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ESG &amp; Sustainability</c:v>
                </c:pt>
              </c:strCache>
            </c:strRef>
          </c:cat>
          <c:val>
            <c:numRef>
              <c:f>Sheet1!$B$2:$B$2</c:f>
              <c:numCache>
                <c:formatCode>General</c:formatCode>
                <c:ptCount val="1"/>
                <c:pt idx="0">
                  <c:v>6.568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18</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xVal>
          <c:yVal>
            <c:numRef>
              <c:f>Sheet1!$B$2:$B$19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initiatives to r...</c:v>
                </c:pt>
                <c:pt idx="1">
                  <c:v>Are there any feedback mechani...</c:v>
                </c:pt>
                <c:pt idx="2">
                  <c:v>- Has an environmental impact ...</c:v>
                </c:pt>
              </c:strCache>
            </c:strRef>
          </c:cat>
          <c:val>
            <c:numRef>
              <c:f>Sheet1!$B$2:$B$4</c:f>
              <c:numCache>
                <c:formatCode>General</c:formatCode>
                <c:ptCount val="3"/>
                <c:pt idx="0">
                  <c:v>10.08</c:v>
                </c:pt>
                <c:pt idx="1">
                  <c:v>10.0</c:v>
                </c:pt>
                <c:pt idx="2">
                  <c:v>9.6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Financial Health</c:v>
                </c:pt>
              </c:strCache>
            </c:strRef>
          </c:cat>
          <c:val>
            <c:numRef>
              <c:f>Sheet1!$B$2:$B$2</c:f>
              <c:numCache>
                <c:formatCode>General</c:formatCode>
                <c:ptCount val="1"/>
                <c:pt idx="0">
                  <c:v>18.148571428571426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16.0</c:v>
                </c:pt>
                <c:pt idx="1">
                  <c:v>16.0</c:v>
                </c:pt>
                <c:pt idx="2">
                  <c:v>16.0</c:v>
                </c:pt>
                <c:pt idx="3">
                  <c:v>16.0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6</c:v>
                </c:pt>
                <c:pt idx="2">
                  <c:v>1</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Sheet1!$A$2:$A$8</c:f>
              <c:numCache>
                <c:formatCode>General</c:formatCode>
                <c:ptCount val="7"/>
                <c:pt idx="0">
                  <c:v>0</c:v>
                </c:pt>
                <c:pt idx="1">
                  <c:v>0</c:v>
                </c:pt>
                <c:pt idx="2">
                  <c:v>0</c:v>
                </c:pt>
                <c:pt idx="3">
                  <c:v>0</c:v>
                </c:pt>
                <c:pt idx="4">
                  <c:v>0</c:v>
                </c:pt>
                <c:pt idx="5">
                  <c:v>0</c:v>
                </c:pt>
                <c:pt idx="6">
                  <c:v>0</c:v>
                </c:pt>
              </c:numCache>
            </c:numRef>
          </c:xVal>
          <c:yVal>
            <c:numRef>
              <c:f>Sheet1!$B$2:$B$8</c:f>
              <c:numCache>
                <c:formatCode>General</c:formatCode>
                <c:ptCount val="7"/>
                <c:pt idx="0">
                  <c:v>0</c:v>
                </c:pt>
                <c:pt idx="1">
                  <c:v>0</c:v>
                </c:pt>
                <c:pt idx="2">
                  <c:v>0</c:v>
                </c:pt>
                <c:pt idx="3">
                  <c:v>0</c:v>
                </c:pt>
                <c:pt idx="4">
                  <c:v>0</c:v>
                </c:pt>
                <c:pt idx="5">
                  <c:v>0</c:v>
                </c:pt>
                <c:pt idx="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1</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financial statements audit...</c:v>
                </c:pt>
                <c:pt idx="1">
                  <c:v>- How frequently are financial...</c:v>
                </c:pt>
                <c:pt idx="2">
                  <c:v>What is the financial health o...</c:v>
                </c:pt>
              </c:strCache>
            </c:strRef>
          </c:cat>
          <c:val>
            <c:numRef>
              <c:f>Sheet1!$B$2:$B$4</c:f>
              <c:numCache>
                <c:formatCode>General</c:formatCode>
                <c:ptCount val="3"/>
                <c:pt idx="0">
                  <c:v>48.0</c:v>
                </c:pt>
                <c:pt idx="1">
                  <c:v>37.44</c:v>
                </c:pt>
                <c:pt idx="2">
                  <c:v>37.44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Future Outlook</c:v>
                </c:pt>
              </c:strCache>
            </c:strRef>
          </c:cat>
          <c:val>
            <c:numRef>
              <c:f>Sheet1!$B$2:$B$2</c:f>
              <c:numCache>
                <c:formatCode>General</c:formatCode>
                <c:ptCount val="1"/>
                <c:pt idx="0">
                  <c:v>9.6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c:v>
                </c:pt>
                <c:pt idx="1">
                  <c:v>2.0</c:v>
                </c:pt>
                <c:pt idx="2">
                  <c:v>2.0</c:v>
                </c:pt>
                <c:pt idx="3">
                  <c:v>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Governance</c:v>
                </c:pt>
              </c:strCache>
            </c:strRef>
          </c:cat>
          <c:val>
            <c:numRef>
              <c:f>Sheet1!$B$2:$B$2</c:f>
              <c:numCache>
                <c:formatCode>General</c:formatCode>
                <c:ptCount val="1"/>
                <c:pt idx="0">
                  <c:v>37.62327272727273</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22</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xVal>
          <c:yVal>
            <c:numRef>
              <c:f>Sheet1!$B$2:$B$23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are the details of past...</c:v>
                </c:pt>
                <c:pt idx="1">
                  <c:v>- How are major decisions made...</c:v>
                </c:pt>
                <c:pt idx="2">
                  <c:v>- Who are the major shareholde...</c:v>
                </c:pt>
              </c:strCache>
            </c:strRef>
          </c:cat>
          <c:val>
            <c:numRef>
              <c:f>Sheet1!$B$2:$B$4</c:f>
              <c:numCache>
                <c:formatCode>General</c:formatCode>
                <c:ptCount val="3"/>
                <c:pt idx="0">
                  <c:v>36.0</c:v>
                </c:pt>
                <c:pt idx="1">
                  <c:v>36.0</c:v>
                </c:pt>
                <c:pt idx="2">
                  <c:v>29.28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IP &amp; Contracts</c:v>
                </c:pt>
              </c:strCache>
            </c:strRef>
          </c:cat>
          <c:val>
            <c:numRef>
              <c:f>Sheet1!$B$2:$B$2</c:f>
              <c:numCache>
                <c:formatCode>General</c:formatCode>
                <c:ptCount val="1"/>
                <c:pt idx="0">
                  <c:v>12.5184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c:f>
              <c:numCache>
                <c:formatCode>General</c:formatCode>
                <c:ptCount val="1"/>
                <c:pt idx="0">
                  <c:v>0</c:v>
                </c:pt>
              </c:numCache>
            </c:numRef>
          </c:xVal>
          <c:yVal>
            <c:numRef>
              <c:f>Sheet1!$B$2:$B$2</c:f>
              <c:numCache>
                <c:formatCode>General</c:formatCode>
                <c:ptCount val="1"/>
                <c:pt idx="0">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Sheet1!$A$2:$A$11</c:f>
              <c:numCache>
                <c:formatCode>General</c:formatCode>
                <c:ptCount val="10"/>
                <c:pt idx="0">
                  <c:v>0</c:v>
                </c:pt>
                <c:pt idx="1">
                  <c:v>0</c:v>
                </c:pt>
                <c:pt idx="2">
                  <c:v>0</c:v>
                </c:pt>
                <c:pt idx="3">
                  <c:v>0</c:v>
                </c:pt>
                <c:pt idx="4">
                  <c:v>0</c:v>
                </c:pt>
                <c:pt idx="5">
                  <c:v>0</c:v>
                </c:pt>
                <c:pt idx="6">
                  <c:v>0</c:v>
                </c:pt>
                <c:pt idx="7">
                  <c:v>0</c:v>
                </c:pt>
                <c:pt idx="8">
                  <c:v>0</c:v>
                </c:pt>
                <c:pt idx="9">
                  <c:v>0</c:v>
                </c:pt>
              </c:numCache>
            </c:numRef>
          </c:xVal>
          <c:yVal>
            <c:numRef>
              <c:f>Sheet1!$B$2:$B$11</c:f>
              <c:numCache>
                <c:formatCode>General</c:formatCode>
                <c:ptCount val="10"/>
                <c:pt idx="0">
                  <c:v>0</c:v>
                </c:pt>
                <c:pt idx="1">
                  <c:v>0</c:v>
                </c:pt>
                <c:pt idx="2">
                  <c:v>0</c:v>
                </c:pt>
                <c:pt idx="3">
                  <c:v>0</c:v>
                </c:pt>
                <c:pt idx="4">
                  <c:v>0</c:v>
                </c:pt>
                <c:pt idx="5">
                  <c:v>0</c:v>
                </c:pt>
                <c:pt idx="6">
                  <c:v>0</c:v>
                </c:pt>
                <c:pt idx="7">
                  <c:v>0</c:v>
                </c:pt>
                <c:pt idx="8">
                  <c:v>0</c:v>
                </c:pt>
                <c:pt idx="9">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are the key terms of ma...</c:v>
                </c:pt>
                <c:pt idx="1">
                  <c:v>Are smart contracts audited fo...</c:v>
                </c:pt>
                <c:pt idx="2">
                  <c:v>What are the potential exit op...</c:v>
                </c:pt>
              </c:strCache>
            </c:strRef>
          </c:cat>
          <c:val>
            <c:numRef>
              <c:f>Sheet1!$B$2:$B$4</c:f>
              <c:numCache>
                <c:formatCode>General</c:formatCode>
                <c:ptCount val="3"/>
                <c:pt idx="0">
                  <c:v>10.8</c:v>
                </c:pt>
                <c:pt idx="1">
                  <c:v>9.36</c:v>
                </c:pt>
                <c:pt idx="2">
                  <c:v>8.64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Legal &amp; Regulatory</c:v>
                </c:pt>
              </c:strCache>
            </c:strRef>
          </c:cat>
          <c:val>
            <c:numRef>
              <c:f>Sheet1!$B$2:$B$2</c:f>
              <c:numCache>
                <c:formatCode>General</c:formatCode>
                <c:ptCount val="1"/>
                <c:pt idx="0">
                  <c:v>52.08823529411765</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17</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is the legal entity of ...</c:v>
                </c:pt>
                <c:pt idx="1">
                  <c:v>- What is the understanding of...</c:v>
                </c:pt>
                <c:pt idx="2">
                  <c:v>Are all necessary licenses and...</c:v>
                </c:pt>
              </c:strCache>
            </c:strRef>
          </c:cat>
          <c:val>
            <c:numRef>
              <c:f>Sheet1!$B$2:$B$4</c:f>
              <c:numCache>
                <c:formatCode>General</c:formatCode>
                <c:ptCount val="3"/>
                <c:pt idx="0">
                  <c:v>58.5</c:v>
                </c:pt>
                <c:pt idx="1">
                  <c:v>58.5</c:v>
                </c:pt>
                <c:pt idx="2">
                  <c:v>54.0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Risk Management</c:v>
                </c:pt>
              </c:strCache>
            </c:strRef>
          </c:cat>
          <c:val>
            <c:numRef>
              <c:f>Sheet1!$B$2:$B$2</c:f>
              <c:numCache>
                <c:formatCode>General</c:formatCode>
                <c:ptCount val="1"/>
                <c:pt idx="0">
                  <c:v>13.536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How does the company handle AM...</c:v>
                </c:pt>
              </c:strCache>
            </c:strRef>
          </c:cat>
          <c:val>
            <c:numRef>
              <c:f>Sheet1!$B$2:$B$2</c:f>
              <c:numCache>
                <c:formatCode>General</c:formatCode>
                <c:ptCount val="1"/>
                <c:pt idx="0">
                  <c:v>52.5</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17</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training programs are i...</c:v>
                </c:pt>
                <c:pt idx="1">
                  <c:v>How frequently are backups per...</c:v>
                </c:pt>
                <c:pt idx="2">
                  <c:v>How does the company ensure op...</c:v>
                </c:pt>
              </c:strCache>
            </c:strRef>
          </c:cat>
          <c:val>
            <c:numRef>
              <c:f>Sheet1!$B$2:$B$4</c:f>
              <c:numCache>
                <c:formatCode>General</c:formatCode>
                <c:ptCount val="3"/>
                <c:pt idx="0">
                  <c:v>35.136</c:v>
                </c:pt>
                <c:pt idx="1">
                  <c:v>28.799999999999997</c:v>
                </c:pt>
                <c:pt idx="2">
                  <c:v>28.08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Strategy &amp; Competitive Positioning</c:v>
                </c:pt>
              </c:strCache>
            </c:strRef>
          </c:cat>
          <c:val>
            <c:numRef>
              <c:f>Sheet1!$B$2:$B$2</c:f>
              <c:numCache>
                <c:formatCode>General</c:formatCode>
                <c:ptCount val="1"/>
                <c:pt idx="0">
                  <c:v>8.41</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24</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xVal>
          <c:yVal>
            <c:numRef>
              <c:f>Sheet1!$B$2:$B$25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is the compensation str...</c:v>
                </c:pt>
                <c:pt idx="1">
                  <c:v>- Who are the main competitors...</c:v>
                </c:pt>
                <c:pt idx="2">
                  <c:v>- Are revenue s diversified ac...</c:v>
                </c:pt>
              </c:strCache>
            </c:strRef>
          </c:cat>
          <c:val>
            <c:numRef>
              <c:f>Sheet1!$B$2:$B$4</c:f>
              <c:numCache>
                <c:formatCode>General</c:formatCode>
                <c:ptCount val="3"/>
                <c:pt idx="0">
                  <c:v>12.0</c:v>
                </c:pt>
                <c:pt idx="1">
                  <c:v>10.0</c:v>
                </c:pt>
                <c:pt idx="2">
                  <c:v>9.36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Technology &amp; Infrastructure</c:v>
                </c:pt>
              </c:strCache>
            </c:strRef>
          </c:cat>
          <c:val>
            <c:numRef>
              <c:f>Sheet1!$B$2:$B$2</c:f>
              <c:numCache>
                <c:formatCode>General</c:formatCode>
                <c:ptCount val="1"/>
                <c:pt idx="0">
                  <c:v>12.657333333333334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Community &amp; UX</c:v>
                </c:pt>
              </c:strCache>
            </c:strRef>
          </c:cat>
          <c:val>
            <c:numRef>
              <c:f>Sheet1!$B$2:$B$2</c:f>
              <c:numCache>
                <c:formatCode>General</c:formatCode>
                <c:ptCount val="1"/>
                <c:pt idx="0">
                  <c:v>22.74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9</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Sheet1!$A$2:$A$10</c:f>
              <c:numCache>
                <c:formatCode>General</c:formatCode>
                <c:ptCount val="9"/>
                <c:pt idx="0">
                  <c:v>0</c:v>
                </c:pt>
                <c:pt idx="1">
                  <c:v>0</c:v>
                </c:pt>
                <c:pt idx="2">
                  <c:v>0</c:v>
                </c:pt>
                <c:pt idx="3">
                  <c:v>0</c:v>
                </c:pt>
                <c:pt idx="4">
                  <c:v>0</c:v>
                </c:pt>
                <c:pt idx="5">
                  <c:v>0</c:v>
                </c:pt>
                <c:pt idx="6">
                  <c:v>0</c:v>
                </c:pt>
                <c:pt idx="7">
                  <c:v>0</c:v>
                </c:pt>
                <c:pt idx="8">
                  <c:v>0</c:v>
                </c:pt>
              </c:numCache>
            </c:numRef>
          </c:xVal>
          <c:yVal>
            <c:numRef>
              <c:f>Sheet1!$B$2:$B$10</c:f>
              <c:numCache>
                <c:formatCode>General</c:formatCode>
                <c:ptCount val="9"/>
                <c:pt idx="0">
                  <c:v>0</c:v>
                </c:pt>
                <c:pt idx="1">
                  <c:v>0</c:v>
                </c:pt>
                <c:pt idx="2">
                  <c:v>0</c:v>
                </c:pt>
                <c:pt idx="3">
                  <c:v>0</c:v>
                </c:pt>
                <c:pt idx="4">
                  <c:v>0</c:v>
                </c:pt>
                <c:pt idx="5">
                  <c:v>0</c:v>
                </c:pt>
                <c:pt idx="6">
                  <c:v>0</c:v>
                </c:pt>
                <c:pt idx="7">
                  <c:v>0</c:v>
                </c:pt>
                <c:pt idx="8">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plans for upgrading ...</c:v>
                </c:pt>
                <c:pt idx="1">
                  <c:v>- What measures are in place t...</c:v>
                </c:pt>
                <c:pt idx="2">
                  <c:v>- What are the primary funding...</c:v>
                </c:pt>
              </c:strCache>
            </c:strRef>
          </c:cat>
          <c:val>
            <c:numRef>
              <c:f>Sheet1!$B$2:$B$4</c:f>
              <c:numCache>
                <c:formatCode>General</c:formatCode>
                <c:ptCount val="3"/>
                <c:pt idx="0">
                  <c:v>15.551999999999998</c:v>
                </c:pt>
                <c:pt idx="1">
                  <c:v>14.64</c:v>
                </c:pt>
                <c:pt idx="2">
                  <c:v>12.959999999999999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Tokenomics &amp; Trading Integrity</c:v>
                </c:pt>
              </c:strCache>
            </c:strRef>
          </c:cat>
          <c:val>
            <c:numRef>
              <c:f>Sheet1!$B$2:$B$2</c:f>
              <c:numCache>
                <c:formatCode>General</c:formatCode>
                <c:ptCount val="1"/>
                <c:pt idx="0">
                  <c:v>18.774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9.0</c:v>
                </c:pt>
                <c:pt idx="1">
                  <c:v>9.0</c:v>
                </c:pt>
                <c:pt idx="2">
                  <c:v>9.0</c:v>
                </c:pt>
                <c:pt idx="3">
                  <c:v>9.0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5</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Sheet1!$A$2:$A$6</c:f>
              <c:numCache>
                <c:formatCode>General</c:formatCode>
                <c:ptCount val="5"/>
                <c:pt idx="0">
                  <c:v>0</c:v>
                </c:pt>
                <c:pt idx="1">
                  <c:v>0</c:v>
                </c:pt>
                <c:pt idx="2">
                  <c:v>0</c:v>
                </c:pt>
                <c:pt idx="3">
                  <c:v>0</c:v>
                </c:pt>
                <c:pt idx="4">
                  <c:v>0</c:v>
                </c:pt>
              </c:numCache>
            </c:numRef>
          </c:xVal>
          <c:yVal>
            <c:numRef>
              <c:f>Sheet1!$B$2:$B$6</c:f>
              <c:numCache>
                <c:formatCode>General</c:formatCode>
                <c:ptCount val="5"/>
                <c:pt idx="0">
                  <c:v>0</c:v>
                </c:pt>
                <c:pt idx="1">
                  <c:v>0</c:v>
                </c:pt>
                <c:pt idx="2">
                  <c:v>0</c:v>
                </c:pt>
                <c:pt idx="3">
                  <c:v>0</c:v>
                </c:pt>
                <c:pt idx="4">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How often are code reviews c...</c:v>
                </c:pt>
                <c:pt idx="1">
                  <c:v>- Is the company compliant wit...</c:v>
                </c:pt>
                <c:pt idx="2">
                  <c:v>Are there any trade surveillan...</c:v>
                </c:pt>
              </c:strCache>
            </c:strRef>
          </c:cat>
          <c:val>
            <c:numRef>
              <c:f>Sheet1!$B$2:$B$4</c:f>
              <c:numCache>
                <c:formatCode>General</c:formatCode>
                <c:ptCount val="3"/>
                <c:pt idx="0">
                  <c:v>19.8</c:v>
                </c:pt>
                <c:pt idx="1">
                  <c:v>19.44</c:v>
                </c:pt>
                <c:pt idx="2">
                  <c:v>19.44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Risk Scores by Topic (0-100)</a:t>
            </a:r>
          </a:p>
        </c:rich>
      </c:tx>
      <c:layout/>
      <c:overlay val="0"/>
    </c:title>
    <c:autoTitleDeleted val="0"/>
    <c:plotArea>
      <c:layout/>
      <c:areaChart>
        <c:grouping val="standard"/>
        <c:varyColors val="0"/>
        <c:ser>
          <c:idx val="0"/>
          <c:order val="0"/>
          <c:tx>
            <c:strRef>
              <c:f>Sheet1!$B$1</c:f>
              <c:strCache>
                <c:ptCount val="1"/>
                <c:pt idx="0">
                  <c:v>Risk Score</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91.5</c:v>
                </c:pt>
                <c:pt idx="1">
                  <c:v>22.74</c:v>
                </c:pt>
                <c:pt idx="2">
                  <c:v>41.766666666666666</c:v>
                </c:pt>
                <c:pt idx="3">
                  <c:v>22.400000000000002</c:v>
                </c:pt>
                <c:pt idx="4">
                  <c:v>6.568</c:v>
                </c:pt>
                <c:pt idx="5">
                  <c:v>18.148571428571426</c:v>
                </c:pt>
                <c:pt idx="6">
                  <c:v>9.6</c:v>
                </c:pt>
                <c:pt idx="7">
                  <c:v>37.62327272727273</c:v>
                </c:pt>
                <c:pt idx="8">
                  <c:v>12.5184</c:v>
                </c:pt>
                <c:pt idx="9">
                  <c:v>52.08823529411765</c:v>
                </c:pt>
                <c:pt idx="10">
                  <c:v>13.536</c:v>
                </c:pt>
                <c:pt idx="11">
                  <c:v>8.41</c:v>
                </c:pt>
                <c:pt idx="12">
                  <c:v>12.657333333333334</c:v>
                </c:pt>
                <c:pt idx="13">
                  <c:v>18.774</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6</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1.xml"/><Relationship Id="rId5" Type="http://schemas.openxmlformats.org/officeDocument/2006/relationships/chart" Target="../charts/chart32.xml"/><Relationship Id="rId6" Type="http://schemas.openxmlformats.org/officeDocument/2006/relationships/chart" Target="../charts/char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4.xml"/><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 Id="rId8" Type="http://schemas.openxmlformats.org/officeDocument/2006/relationships/chart" Target="../charts/char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9.xml"/><Relationship Id="rId5" Type="http://schemas.openxmlformats.org/officeDocument/2006/relationships/chart" Target="../charts/chart40.xml"/><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4.xml"/><Relationship Id="rId5" Type="http://schemas.openxmlformats.org/officeDocument/2006/relationships/chart" Target="../charts/chart45.xml"/><Relationship Id="rId6" Type="http://schemas.openxmlformats.org/officeDocument/2006/relationships/chart" Target="../charts/chart46.xml"/><Relationship Id="rId7" Type="http://schemas.openxmlformats.org/officeDocument/2006/relationships/chart" Target="../charts/chart47.xml"/><Relationship Id="rId8" Type="http://schemas.openxmlformats.org/officeDocument/2006/relationships/chart" Target="../charts/char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9.xml"/><Relationship Id="rId5" Type="http://schemas.openxmlformats.org/officeDocument/2006/relationships/chart" Target="../charts/chart50.xml"/><Relationship Id="rId6" Type="http://schemas.openxmlformats.org/officeDocument/2006/relationships/chart" Target="../charts/chart51.xml"/><Relationship Id="rId7" Type="http://schemas.openxmlformats.org/officeDocument/2006/relationships/chart" Target="../charts/chart52.xml"/><Relationship Id="rId8" Type="http://schemas.openxmlformats.org/officeDocument/2006/relationships/chart" Target="../charts/char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4.xml"/><Relationship Id="rId5" Type="http://schemas.openxmlformats.org/officeDocument/2006/relationships/chart" Target="../charts/chart55.xml"/><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9.xml"/><Relationship Id="rId5" Type="http://schemas.openxmlformats.org/officeDocument/2006/relationships/chart" Target="../charts/chart60.xml"/><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4.xml"/><Relationship Id="rId5" Type="http://schemas.openxmlformats.org/officeDocument/2006/relationships/chart" Target="../charts/chart65.xml"/><Relationship Id="rId6" Type="http://schemas.openxmlformats.org/officeDocument/2006/relationships/chart" Target="../charts/chart66.xml"/><Relationship Id="rId7" Type="http://schemas.openxmlformats.org/officeDocument/2006/relationships/chart" Target="../charts/chart67.xml"/><Relationship Id="rId8" Type="http://schemas.openxmlformats.org/officeDocument/2006/relationships/chart" Target="../charts/char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xml"/><Relationship Id="rId5" Type="http://schemas.openxmlformats.org/officeDocument/2006/relationships/chart" Target="../charts/chart7.xml"/><Relationship Id="rId6" Type="http://schemas.openxmlformats.org/officeDocument/2006/relationships/chart" Target="../charts/chart8.xml"/><Relationship Id="rId7" Type="http://schemas.openxmlformats.org/officeDocument/2006/relationships/chart" Target="../charts/chart9.xml"/><Relationship Id="rId8"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7" Type="http://schemas.openxmlformats.org/officeDocument/2006/relationships/chart" Target="../charts/chart19.xml"/><Relationship Id="rId8" Type="http://schemas.openxmlformats.org/officeDocument/2006/relationships/chart" Target="../charts/char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1.xml"/><Relationship Id="rId5" Type="http://schemas.openxmlformats.org/officeDocument/2006/relationships/chart" Target="../charts/chart22.xml"/><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6.xml"/><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2025-05-16</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General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Future Outlook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9. Future Outlook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alignment with 2025 crypto trends and innovations.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sp>
        <p:nvSpPr>
          <p:cNvPr id="10" name="TextBox 9"/>
          <p:cNvSpPr txBox="1"/>
          <p:nvPr/>
        </p:nvSpPr>
        <p:spPr>
          <a:xfrm>
            <a:off x="914400" y="3840480"/>
            <a:ext cx="3657600" cy="2286000"/>
          </a:xfrm>
          <a:prstGeom prst="rect">
            <a:avLst/>
          </a:prstGeom>
          <a:noFill/>
        </p:spPr>
        <p:txBody>
          <a:bodyPr wrap="square">
            <a:spAutoFit/>
          </a:bodyPr>
          <a:lstStyle/>
          <a:p>
            <a:pPr>
              <a:defRPr sz="1200">
                <a:solidFill>
                  <a:srgbClr val="000000"/>
                </a:solidFill>
                <a:latin typeface="Montserrat"/>
              </a:defRPr>
            </a:pPr>
            <a:r>
              <a:t>No valid data for Relevance vs Completeness</a:t>
            </a:r>
          </a:p>
        </p:txBody>
      </p:sp>
      <p:sp>
        <p:nvSpPr>
          <p:cNvPr id="11" name="TextBox 10"/>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Governance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10. Governance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decision-making and board oversight structures.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IP &amp; Contracts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11. IP &amp; Contracts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intellectual property and contract integrity.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Legal &amp; Regulatory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12. Legal &amp; Regulatory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Ensure legal and regulatory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Management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13. Risk Management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Identify risk management strategies.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Strategy &amp; Competitive Positioning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14. Strategy &amp; Competitive Positioning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Understand strategy and market positioning.</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Technology &amp; Infrastructure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15. Technology &amp; Infrastructure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technological scalability and reliability.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Tokenomics &amp; Trading Integrity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16. Tokenomics &amp; Trading Integrity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token economics and trading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Summary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17. Summary Analytics</a:t>
            </a:r>
          </a:p>
        </p:txBody>
      </p:sp>
      <p:graphicFrame>
        <p:nvGraphicFramePr>
          <p:cNvPr id="6" name="Chart 5"/>
          <p:cNvGraphicFramePr>
            <a:graphicFrameLocks noGrp="1"/>
          </p:cNvGraphicFramePr>
          <p:nvPr/>
        </p:nvGraphicFramePr>
        <p:xfrm>
          <a:off x="731520" y="1097280"/>
          <a:ext cx="7772400" cy="2743200"/>
        </p:xfrm>
        <a:graphic>
          <a:graphicData uri="http://schemas.openxmlformats.org/drawingml/2006/chart">
            <c:chart xmlns:c="http://schemas.openxmlformats.org/drawingml/2006/chart" r:id="rId4"/>
          </a:graphicData>
        </a:graphic>
      </p:graphicFrame>
      <p:sp>
        <p:nvSpPr>
          <p:cNvPr id="7" name="TextBox 6"/>
          <p:cNvSpPr txBox="1"/>
          <p:nvPr/>
        </p:nvSpPr>
        <p:spPr>
          <a:xfrm>
            <a:off x="731520" y="4114800"/>
            <a:ext cx="8229600" cy="2286000"/>
          </a:xfrm>
          <a:prstGeom prst="rect">
            <a:avLst/>
          </a:prstGeom>
          <a:noFill/>
        </p:spPr>
        <p:txBody>
          <a:bodyPr wrap="none">
            <a:spAutoFit/>
          </a:bodyPr>
          <a:lstStyle/>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High Risk (&gt;=60): 1</a:t>
            </a:r>
          </a:p>
          <a:p>
            <a:pPr>
              <a:defRPr sz="1200">
                <a:solidFill>
                  <a:srgbClr val="000000"/>
                </a:solidFill>
                <a:latin typeface="Montserrat"/>
              </a:defRPr>
            </a:pPr>
            <a:r>
              <a:t>- Medium Risk (30-60): 3</a:t>
            </a:r>
          </a:p>
          <a:p>
            <a:pPr>
              <a:defRPr sz="1200">
                <a:solidFill>
                  <a:srgbClr val="000000"/>
                </a:solidFill>
                <a:latin typeface="Montserrat"/>
              </a:defRPr>
            </a:pPr>
            <a:r>
              <a:t>- Low Risk (&lt;30): 10</a:t>
            </a:r>
          </a:p>
          <a:p>
            <a:pPr>
              <a:defRPr sz="1200">
                <a:solidFill>
                  <a:srgbClr val="000000"/>
                </a:solidFill>
                <a:latin typeface="Montserrat"/>
              </a:defRPr>
            </a:pPr>
            <a:r>
              <a:t>- Avg Risk Score: 26.3</a:t>
            </a:r>
          </a:p>
          <a:p>
            <a:pPr>
              <a:defRPr sz="1200">
                <a:solidFill>
                  <a:srgbClr val="000000"/>
                </a:solidFill>
                <a:latin typeface="Montserrat"/>
              </a:defRPr>
            </a:pPr>
            <a:r>
              <a:t>- Critical Gaps: AML / KYC</a:t>
            </a:r>
          </a:p>
        </p:txBody>
      </p:sp>
      <p:sp>
        <p:nvSpPr>
          <p:cNvPr id="8" name="TextBox 7"/>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Key Findings Summary</a:t>
            </a:r>
          </a:p>
          <a:p>
            <a:pPr>
              <a:defRPr sz="1600">
                <a:solidFill>
                  <a:srgbClr val="000000"/>
                </a:solidFill>
                <a:latin typeface="Montserrat"/>
              </a:defRPr>
            </a:pPr>
            <a:r>
              <a:t>3. AML / KYC Analytics</a:t>
            </a:r>
          </a:p>
          <a:p>
            <a:pPr>
              <a:defRPr sz="1600">
                <a:solidFill>
                  <a:srgbClr val="000000"/>
                </a:solidFill>
                <a:latin typeface="Montserrat"/>
              </a:defRPr>
            </a:pPr>
            <a:r>
              <a:t>4. Community &amp; UX Analytics</a:t>
            </a:r>
          </a:p>
          <a:p>
            <a:pPr>
              <a:defRPr sz="1600">
                <a:solidFill>
                  <a:srgbClr val="000000"/>
                </a:solidFill>
                <a:latin typeface="Montserrat"/>
              </a:defRPr>
            </a:pPr>
            <a:r>
              <a:t>5. Custody &amp; Asset Security Analytics</a:t>
            </a:r>
          </a:p>
          <a:p>
            <a:pPr>
              <a:defRPr sz="1600">
                <a:solidFill>
                  <a:srgbClr val="000000"/>
                </a:solidFill>
                <a:latin typeface="Montserrat"/>
              </a:defRPr>
            </a:pPr>
            <a:r>
              <a:t>6. Cybersecurity &amp; Data Privacy Analytics</a:t>
            </a:r>
          </a:p>
          <a:p>
            <a:pPr>
              <a:defRPr sz="1600">
                <a:solidFill>
                  <a:srgbClr val="000000"/>
                </a:solidFill>
                <a:latin typeface="Montserrat"/>
              </a:defRPr>
            </a:pPr>
            <a:r>
              <a:t>7. ESG &amp; Sustainability Analytics</a:t>
            </a:r>
          </a:p>
          <a:p>
            <a:pPr>
              <a:defRPr sz="1600">
                <a:solidFill>
                  <a:srgbClr val="000000"/>
                </a:solidFill>
                <a:latin typeface="Montserrat"/>
              </a:defRPr>
            </a:pPr>
            <a:r>
              <a:t>8. Financial Health Analytics</a:t>
            </a:r>
          </a:p>
          <a:p>
            <a:pPr>
              <a:defRPr sz="1600">
                <a:solidFill>
                  <a:srgbClr val="000000"/>
                </a:solidFill>
                <a:latin typeface="Montserrat"/>
              </a:defRPr>
            </a:pPr>
            <a:r>
              <a:t>9. Future Outlook Analytics</a:t>
            </a:r>
          </a:p>
          <a:p>
            <a:pPr>
              <a:defRPr sz="1600">
                <a:solidFill>
                  <a:srgbClr val="000000"/>
                </a:solidFill>
                <a:latin typeface="Montserrat"/>
              </a:defRPr>
            </a:pPr>
            <a:r>
              <a:t>10. Governance Analytics</a:t>
            </a:r>
          </a:p>
          <a:p>
            <a:pPr>
              <a:defRPr sz="1600">
                <a:solidFill>
                  <a:srgbClr val="000000"/>
                </a:solidFill>
                <a:latin typeface="Montserrat"/>
              </a:defRPr>
            </a:pPr>
            <a:r>
              <a:t>11. IP &amp; Contracts Analytics</a:t>
            </a:r>
          </a:p>
          <a:p>
            <a:pPr>
              <a:defRPr sz="1600">
                <a:solidFill>
                  <a:srgbClr val="000000"/>
                </a:solidFill>
                <a:latin typeface="Montserrat"/>
              </a:defRPr>
            </a:pPr>
            <a:r>
              <a:t>12. Legal &amp; Regulatory Analytics</a:t>
            </a:r>
          </a:p>
          <a:p>
            <a:pPr>
              <a:defRPr sz="1600">
                <a:solidFill>
                  <a:srgbClr val="000000"/>
                </a:solidFill>
                <a:latin typeface="Montserrat"/>
              </a:defRPr>
            </a:pPr>
            <a:r>
              <a:t>13. Risk Management Analytics</a:t>
            </a:r>
          </a:p>
          <a:p>
            <a:pPr>
              <a:defRPr sz="1600">
                <a:solidFill>
                  <a:srgbClr val="000000"/>
                </a:solidFill>
                <a:latin typeface="Montserrat"/>
              </a:defRPr>
            </a:pPr>
            <a:r>
              <a:t>14. Strategy &amp; Competitive Positioning Analytics</a:t>
            </a:r>
          </a:p>
          <a:p>
            <a:pPr>
              <a:defRPr sz="1600">
                <a:solidFill>
                  <a:srgbClr val="000000"/>
                </a:solidFill>
                <a:latin typeface="Montserrat"/>
              </a:defRPr>
            </a:pPr>
            <a:r>
              <a:t>15. Technology &amp; Infrastructure Analytics</a:t>
            </a:r>
          </a:p>
          <a:p>
            <a:pPr>
              <a:defRPr sz="1600">
                <a:solidFill>
                  <a:srgbClr val="000000"/>
                </a:solidFill>
                <a:latin typeface="Montserrat"/>
              </a:defRPr>
            </a:pPr>
            <a:r>
              <a:t>16. Tokenomics &amp; Trading Integrity Analytics</a:t>
            </a:r>
          </a:p>
          <a:p>
            <a:pPr>
              <a:defRPr sz="1600">
                <a:solidFill>
                  <a:srgbClr val="000000"/>
                </a:solidFill>
                <a:latin typeface="Montserrat"/>
              </a:defRPr>
            </a:pPr>
            <a:r>
              <a:t>17. Summary Analytics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Findings Summary</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**Due Diligence Report: Cryptobazar Fund**</a:t>
            </a:r>
          </a:p>
          <a:p>
            <a:pPr>
              <a:defRPr sz="1200">
                <a:solidFill>
                  <a:srgbClr val="000000"/>
                </a:solidFill>
                <a:latin typeface="Montserrat"/>
              </a:defRPr>
            </a:pPr>
          </a:p>
          <a:p>
            <a:pPr>
              <a:defRPr sz="1200">
                <a:solidFill>
                  <a:srgbClr val="000000"/>
                </a:solidFill>
                <a:latin typeface="Montserrat"/>
              </a:defRPr>
            </a:pPr>
            <a:r>
              <a:t>**Executive Summary:**</a:t>
            </a:r>
          </a:p>
          <a:p>
            <a:pPr>
              <a:defRPr sz="1200">
                <a:solidFill>
                  <a:srgbClr val="000000"/>
                </a:solidFill>
                <a:latin typeface="Montserrat"/>
              </a:defRPr>
            </a:pPr>
          </a:p>
          <a:p>
            <a:pPr>
              <a:defRPr sz="1200">
                <a:solidFill>
                  <a:srgbClr val="000000"/>
                </a:solidFill>
                <a:latin typeface="Montserrat"/>
              </a:defRPr>
            </a:pPr>
            <a:r>
              <a:t>The Cryptobazar Fund appears to be a cryptocurrency investment platform with a strong market position in the blockchain technology space. However, our analysis reveals several areas of concern that warrant further investigation.</a:t>
            </a:r>
          </a:p>
          <a:p>
            <a:pPr>
              <a:defRPr sz="1200">
                <a:solidFill>
                  <a:srgbClr val="000000"/>
                </a:solidFill>
                <a:latin typeface="Montserrat"/>
              </a:defRPr>
            </a:pPr>
          </a:p>
          <a:p>
            <a:pPr>
              <a:defRPr sz="1200">
                <a:solidFill>
                  <a:srgbClr val="000000"/>
                </a:solidFill>
                <a:latin typeface="Montserrat"/>
              </a:defRPr>
            </a:pPr>
            <a:r>
              <a:t>**Major Areas of Concern:**</a:t>
            </a:r>
          </a:p>
          <a:p>
            <a:pPr>
              <a:defRPr sz="1200">
                <a:solidFill>
                  <a:srgbClr val="000000"/>
                </a:solidFill>
                <a:latin typeface="Montserrat"/>
              </a:defRPr>
            </a:pPr>
          </a:p>
          <a:p>
            <a:pPr>
              <a:defRPr sz="1200">
                <a:solidFill>
                  <a:srgbClr val="000000"/>
                </a:solidFill>
                <a:latin typeface="Montserrat"/>
              </a:defRPr>
            </a:pPr>
            <a:r>
              <a:t>1.  **Lack of Transparency**: The provided documentation lacks clear information on key aspects such as primary funding sources, scalability, and security measures.</a:t>
            </a:r>
          </a:p>
          <a:p>
            <a:pPr>
              <a:defRPr sz="1200">
                <a:solidFill>
                  <a:srgbClr val="000000"/>
                </a:solidFill>
                <a:latin typeface="Montserrat"/>
              </a:defRPr>
            </a:pPr>
            <a:r>
              <a:t>2.  **Compliance with Securities Laws**: The fund has not explicitly stated its compliance with relevant securities and commodities laws, raising concerns about regulatory risk.</a:t>
            </a:r>
          </a:p>
          <a:p>
            <a:pPr>
              <a:defRPr sz="1200">
                <a:solidFill>
                  <a:srgbClr val="000000"/>
                </a:solidFill>
                <a:latin typeface="Montserrat"/>
              </a:defRPr>
            </a:pPr>
            <a:r>
              <a:t>3.  **Market Manipulation Prevention**: There is no mention of specific trade surveillance mechanisms to prevent market manipulation, which could lead to reputational damage and financial losses.</a:t>
            </a:r>
          </a:p>
          <a:p>
            <a:pPr>
              <a:defRPr sz="1200">
                <a:solidFill>
                  <a:srgbClr val="000000"/>
                </a:solidFill>
                <a:latin typeface="Montserrat"/>
              </a:defRPr>
            </a:pPr>
            <a:r>
              <a:t>4.  **Scalability and Security**: The document does not address the scalability and security of blockchain technology, which is crucial for long-term sustainability.</a:t>
            </a:r>
          </a:p>
          <a:p>
            <a:pPr>
              <a:defRPr sz="1200">
                <a:solidFill>
                  <a:srgbClr val="000000"/>
                </a:solidFill>
                <a:latin typeface="Montserrat"/>
              </a:defRPr>
            </a:pPr>
          </a:p>
          <a:p>
            <a:pPr>
              <a:defRPr sz="1200">
                <a:solidFill>
                  <a:srgbClr val="000000"/>
                </a:solidFill>
                <a:latin typeface="Montserrat"/>
              </a:defRPr>
            </a:pPr>
            <a:r>
              <a:t>**Assessment:**</a:t>
            </a:r>
          </a:p>
          <a:p>
            <a:pPr>
              <a:defRPr sz="1200">
                <a:solidFill>
                  <a:srgbClr val="000000"/>
                </a:solidFill>
                <a:latin typeface="Montserrat"/>
              </a:defRPr>
            </a:pPr>
          </a:p>
          <a:p>
            <a:pPr>
              <a:defRPr sz="1200">
                <a:solidFill>
                  <a:srgbClr val="000000"/>
                </a:solidFill>
                <a:latin typeface="Montserrat"/>
              </a:defRPr>
            </a:pPr>
            <a:r>
              <a:t>While the Cryptobazar Fund has a strong market position and innovative investment strategies, our analysis highlights several areas that require further investigation and clarification. It is essential to conduct thorough due diligence to assess the fund's risks and opportunities before making any investment decisions.</a:t>
            </a:r>
          </a:p>
          <a:p>
            <a:pPr>
              <a:defRPr sz="1200">
                <a:solidFill>
                  <a:srgbClr val="000000"/>
                </a:solidFill>
                <a:latin typeface="Montserrat"/>
              </a:defRPr>
            </a:pPr>
          </a:p>
          <a:p>
            <a:pPr>
              <a:defRPr sz="1200">
                <a:solidFill>
                  <a:srgbClr val="000000"/>
                </a:solidFill>
                <a:latin typeface="Montserrat"/>
              </a:defRPr>
            </a:pPr>
            <a:r>
              <a:t>**Recommendations:**</a:t>
            </a:r>
          </a:p>
          <a:p>
            <a:pPr>
              <a:defRPr sz="1200">
                <a:solidFill>
                  <a:srgbClr val="000000"/>
                </a:solidFill>
                <a:latin typeface="Montserrat"/>
              </a:defRPr>
            </a:pPr>
          </a:p>
          <a:p>
            <a:pPr>
              <a:defRPr sz="1200">
                <a:solidFill>
                  <a:srgbClr val="000000"/>
                </a:solidFill>
                <a:latin typeface="Montserrat"/>
              </a:defRPr>
            </a:pPr>
            <a:r>
              <a:t>1.  **Request Additional Information**: Seek clarification on key aspects such as primary funding sources, scalability, and security measures.</a:t>
            </a:r>
          </a:p>
          <a:p>
            <a:pPr>
              <a:defRPr sz="1200">
                <a:solidFill>
                  <a:srgbClr val="000000"/>
                </a:solidFill>
                <a:latin typeface="Montserrat"/>
              </a:defRPr>
            </a:pPr>
            <a:r>
              <a:t>2.  **Conduct Regulatory Review**: Verify the fund's compliance with relevant securities and commodities laws.</a:t>
            </a:r>
          </a:p>
          <a:p>
            <a:pPr>
              <a:defRPr sz="1200">
                <a:solidFill>
                  <a:srgbClr val="000000"/>
                </a:solidFill>
                <a:latin typeface="Montserrat"/>
              </a:defRPr>
            </a:pPr>
            <a:r>
              <a:t>3.  **Implement Trade Surveillance Mechanisms**: Establish specific trade surveillance mechanisms to prevent market manipulation.</a:t>
            </a:r>
          </a:p>
          <a:p>
            <a:pPr>
              <a:defRPr sz="1200">
                <a:solidFill>
                  <a:srgbClr val="000000"/>
                </a:solidFill>
                <a:latin typeface="Montserrat"/>
              </a:defRPr>
            </a:pPr>
            <a:r>
              <a:t>4.  **Assess Scalability and Security**: Evaluate the fund's plans for scalability and security of blockchain technology.</a:t>
            </a:r>
          </a:p>
          <a:p>
            <a:pPr>
              <a:defRPr sz="1200">
                <a:solidFill>
                  <a:srgbClr val="000000"/>
                </a:solidFill>
                <a:latin typeface="Montserrat"/>
              </a:defRPr>
            </a:pPr>
          </a:p>
          <a:p>
            <a:pPr>
              <a:defRPr sz="1200">
                <a:solidFill>
                  <a:srgbClr val="000000"/>
                </a:solidFill>
                <a:latin typeface="Montserrat"/>
              </a:defRPr>
            </a:pPr>
            <a:r>
              <a:t>By addressing these concerns, investors can make informed decisions and mitigate potential risks associated with investing in the Cryptobazar Fund.</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AML / KYC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AML / KYC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Ensure robust Anti-Money Laundering and Know Your Customer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Community &amp; UX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Community &amp; UX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user engagement, usability, and community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Custody &amp; Asset Security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Custody &amp; Asset Security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asset storage and custody security mechanisms.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Cybersecurity &amp; Data Privacy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Cybersecurity &amp; Data Privacy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Examine cybersecurity and data protection practices.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ESG &amp; Sustainability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7. ESG &amp; Sustainability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environmental, social, and governance sustainability.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Financial Health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8. Financial Health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Analyze financial statements and health indicators.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