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109728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roundedCorners val="0"/>
  <c:chart>
    <c:title>
      <c:tx>
        <c:rich>
          <a:bodyPr/>
          <a:lstStyle/>
          <a:p>
            <a:r>
              <a:t>Risk Scores by Topic (0-100)</a:t>
            </a:r>
          </a:p>
        </c:rich>
      </c:tx>
      <c:layout/>
      <c:overlay val="0"/>
    </c:title>
    <c:autoTitleDeleted val="0"/>
    <c:plotArea>
      <c:layout/>
      <c:areaChart>
        <c:grouping val="standard"/>
        <c:varyColors val="0"/>
        <c:ser>
          <c:idx val="0"/>
          <c:order val="0"/>
          <c:tx>
            <c:strRef>
              <c:f>Sheet1!$B$1</c:f>
              <c:strCache>
                <c:ptCount val="1"/>
                <c:pt idx="0">
                  <c:v>Risk Score</c:v>
                </c:pt>
              </c:strCache>
            </c:strRef>
          </c:tx>
          <c:cat>
            <c:strRef>
              <c:f>Sheet1!$A$2:$A$15</c:f>
              <c:strCache>
                <c:ptCount val="14"/>
                <c:pt idx="0">
                  <c:v>AML / KYC</c:v>
                </c:pt>
                <c:pt idx="1">
                  <c:v>Community &amp; UX</c:v>
                </c:pt>
                <c:pt idx="2">
                  <c:v>Custody &amp; Asset Security</c:v>
                </c:pt>
                <c:pt idx="3">
                  <c:v>Cybersecurity &amp; Data Privacy</c:v>
                </c:pt>
                <c:pt idx="4">
                  <c:v>ESG &amp; Sustainability</c:v>
                </c:pt>
                <c:pt idx="5">
                  <c:v>Financial Health</c:v>
                </c:pt>
                <c:pt idx="6">
                  <c:v>Future Outlook</c:v>
                </c:pt>
                <c:pt idx="7">
                  <c:v>Governance</c:v>
                </c:pt>
                <c:pt idx="8">
                  <c:v>IP &amp; Contracts</c:v>
                </c:pt>
                <c:pt idx="9">
                  <c:v>Legal &amp; Regulatory</c:v>
                </c:pt>
                <c:pt idx="10">
                  <c:v>Risk Management</c:v>
                </c:pt>
                <c:pt idx="11">
                  <c:v>Strategy &amp; Competitive Positioning</c:v>
                </c:pt>
                <c:pt idx="12">
                  <c:v>Technology &amp; Infrastructure</c:v>
                </c:pt>
                <c:pt idx="13">
                  <c:v>Tokenomics &amp; Trading Integrity</c:v>
                </c:pt>
              </c:strCache>
            </c:strRef>
          </c:cat>
          <c:val>
            <c:numRef>
              <c:f>Sheet1!$B$2:$B$15</c:f>
              <c:numCache>
                <c:formatCode>General</c:formatCode>
                <c:ptCount val="14"/>
                <c:pt idx="0">
                  <c:v>100</c:v>
                </c:pt>
                <c:pt idx="1">
                  <c:v>21.599999999999998</c:v>
                </c:pt>
                <c:pt idx="2">
                  <c:v>50.0</c:v>
                </c:pt>
                <c:pt idx="3">
                  <c:v>50.0</c:v>
                </c:pt>
                <c:pt idx="4">
                  <c:v>8.120000000000001</c:v>
                </c:pt>
                <c:pt idx="5">
                  <c:v>32.0</c:v>
                </c:pt>
                <c:pt idx="6">
                  <c:v>9.6</c:v>
                </c:pt>
                <c:pt idx="7">
                  <c:v>43.199999999999996</c:v>
                </c:pt>
                <c:pt idx="8">
                  <c:v>16.8</c:v>
                </c:pt>
                <c:pt idx="9">
                  <c:v>62.5</c:v>
                </c:pt>
                <c:pt idx="10">
                  <c:v>18.0</c:v>
                </c:pt>
                <c:pt idx="11">
                  <c:v>10.8</c:v>
                </c:pt>
                <c:pt idx="12">
                  <c:v>15.18</c:v>
                </c:pt>
                <c:pt idx="13">
                  <c:v>32.4</c:v>
                </c:pt>
              </c:numCache>
            </c:numRef>
          </c:val>
        </c:ser>
        <c:dLbls>
          <c:showLegendKey val="0"/>
          <c:showVal val="0"/>
          <c:showCatName val="0"/>
          <c:showSerName val="0"/>
          <c:showPercent val="0"/>
          <c:showBubbleSize val="0"/>
        </c:dLbls>
        <c:axId val="-2101159928"/>
        <c:axId val="-2100718248"/>
      </c:areaChart>
      <c:catAx>
        <c:axId val="-2101159928"/>
        <c:scaling>
          <c:orientation val="minMax"/>
        </c:scaling>
        <c:delete val="0"/>
        <c:axPos val="b"/>
        <c:numFmt formatCode="General" sourceLinked="1"/>
        <c:majorTickMark val="out"/>
        <c:minorTickMark val="none"/>
        <c:tickLblPos val="nextTo"/>
        <c:txPr>
          <a:bodyPr/>
          <a:lstStyle/>
          <a:p>
            <a:pPr>
              <a:defRPr sz="1000"/>
            </a:pPr>
          </a:p>
        </c:txPr>
        <c:crossAx val="-2100718248"/>
        <c:crosses val="autoZero"/>
        <c:auto val="1"/>
        <c:lblAlgn val="ctr"/>
        <c:lblOffset val="100"/>
        <c:noMultiLvlLbl val="0"/>
      </c:catAx>
      <c:valAx>
        <c:axId val="-2100718248"/>
        <c:scaling>
          <c:orientation val="minMax"/>
        </c:scaling>
        <c:delete val="0"/>
        <c:axPos val="l"/>
        <c:majorGridlines/>
        <c:numFmt formatCode="General" sourceLinked="1"/>
        <c:majorTickMark val="out"/>
        <c:minorTickMark val="none"/>
        <c:tickLblPos val="nextTo"/>
        <c:crossAx val="-2101159928"/>
        <c:crosses val="autoZero"/>
        <c:crossBetween val="midCat"/>
      </c:valAx>
    </c:plotArea>
    <c:legend>
      <c:legendPos val="b"/>
      <c:layout/>
      <c:overlay val="0"/>
    </c:legend>
    <c:plotVisOnly val="1"/>
    <c:dispBlanksAs val="zero"/>
    <c:showDLblsOverMax val="0"/>
  </c:chart>
  <c:txPr>
    <a:bodyPr/>
    <a:lstStyle/>
    <a:p>
      <a:pPr>
        <a:defRPr sz="1800"/>
      </a:pPr>
      <a:endParaRPr/>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slide1.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sp>
        <p:nvSpPr>
          <p:cNvPr id="2" name="Title 1"/>
          <p:cNvSpPr>
            <a:spLocks noGrp="1"/>
          </p:cNvSpPr>
          <p:nvPr>
            <p:ph type="ctrTitle"/>
          </p:nvPr>
        </p:nvSpPr>
        <p:spPr/>
        <p:txBody>
          <a:bodyPr/>
          <a:lstStyle/>
          <a:p>
            <a:pPr>
              <a:defRPr sz="3600" b="1">
                <a:solidFill>
                  <a:srgbClr val="365FC7"/>
                </a:solidFill>
                <a:latin typeface="Montserrat"/>
              </a:defRPr>
            </a:pPr>
            <a:r>
              <a:t>the CryptoBazar Due Diligence Analytics</a:t>
            </a:r>
          </a:p>
        </p:txBody>
      </p:sp>
      <p:sp>
        <p:nvSpPr>
          <p:cNvPr id="3" name="Subtitle 2"/>
          <p:cNvSpPr>
            <a:spLocks noGrp="1"/>
          </p:cNvSpPr>
          <p:nvPr>
            <p:ph type="subTitle" idx="1"/>
          </p:nvPr>
        </p:nvSpPr>
        <p:spPr/>
        <p:txBody>
          <a:bodyPr/>
          <a:lstStyle/>
          <a:p>
            <a:pPr>
              <a:defRPr sz="2000">
                <a:solidFill>
                  <a:srgbClr val="000000"/>
                </a:solidFill>
                <a:latin typeface="Montserrat"/>
              </a:defRPr>
            </a:pPr>
            <a:r>
              <a:t>Prepared by DueXpert AI | 2025-05-24</a:t>
            </a:r>
          </a:p>
        </p:txBody>
      </p:sp>
      <p:pic>
        <p:nvPicPr>
          <p:cNvPr id="4" name="Picture 3" descr="dueexpert.png"/>
          <p:cNvPicPr>
            <a:picLocks noChangeAspect="1"/>
          </p:cNvPicPr>
          <p:nvPr/>
        </p:nvPicPr>
        <p:blipFill>
          <a:blip r:embed="rId2"/>
          <a:stretch>
            <a:fillRect/>
          </a:stretch>
        </p:blipFill>
        <p:spPr>
          <a:xfrm>
            <a:off x="274320" y="91440"/>
            <a:ext cx="2342917" cy="548640"/>
          </a:xfrm>
          <a:prstGeom prst="rect">
            <a:avLst/>
          </a:prstGeom>
        </p:spPr>
      </p:pic>
      <p:pic>
        <p:nvPicPr>
          <p:cNvPr id="5" name="Picture 4" descr="VALUE.png"/>
          <p:cNvPicPr>
            <a:picLocks noChangeAspect="1"/>
          </p:cNvPicPr>
          <p:nvPr/>
        </p:nvPicPr>
        <p:blipFill>
          <a:blip r:embed="rId3"/>
          <a:stretch>
            <a:fillRect/>
          </a:stretch>
        </p:blipFill>
        <p:spPr>
          <a:xfrm>
            <a:off x="9418320" y="6126480"/>
            <a:ext cx="1405150" cy="548640"/>
          </a:xfrm>
          <a:prstGeom prst="rect">
            <a:avLst/>
          </a:prstGeom>
        </p:spPr>
      </p:pic>
      <p:sp>
        <p:nvSpPr>
          <p:cNvPr id="6" name="TextBox 5"/>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General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Table of Contents</a:t>
            </a:r>
          </a:p>
        </p:txBody>
      </p:sp>
      <p:sp>
        <p:nvSpPr>
          <p:cNvPr id="5" name="TextBox 4"/>
          <p:cNvSpPr txBox="1"/>
          <p:nvPr/>
        </p:nvSpPr>
        <p:spPr>
          <a:xfrm>
            <a:off x="731520" y="457200"/>
            <a:ext cx="7315200" cy="457200"/>
          </a:xfrm>
          <a:prstGeom prst="rect">
            <a:avLst/>
          </a:prstGeom>
          <a:noFill/>
        </p:spPr>
        <p:txBody>
          <a:bodyPr wrap="none">
            <a:spAutoFit/>
          </a:bodyPr>
          <a:lstStyle/>
          <a:p>
            <a:pPr>
              <a:defRPr sz="2800" b="1">
                <a:solidFill>
                  <a:srgbClr val="365FC7"/>
                </a:solidFill>
                <a:latin typeface="Montserrat"/>
              </a:defRPr>
            </a:pPr>
            <a:r>
              <a:t>Table of Contents</a:t>
            </a:r>
          </a:p>
        </p:txBody>
      </p:sp>
      <p:sp>
        <p:nvSpPr>
          <p:cNvPr id="6" name="TextBox 5"/>
          <p:cNvSpPr txBox="1"/>
          <p:nvPr/>
        </p:nvSpPr>
        <p:spPr>
          <a:xfrm>
            <a:off x="731520" y="1097280"/>
            <a:ext cx="7772400" cy="5029200"/>
          </a:xfrm>
          <a:prstGeom prst="rect">
            <a:avLst/>
          </a:prstGeom>
          <a:noFill/>
        </p:spPr>
        <p:txBody>
          <a:bodyPr wrap="square">
            <a:spAutoFit/>
          </a:bodyPr>
          <a:lstStyle/>
          <a:p/>
          <a:p>
            <a:pPr>
              <a:defRPr sz="1600">
                <a:solidFill>
                  <a:srgbClr val="000000"/>
                </a:solidFill>
                <a:latin typeface="Montserrat"/>
              </a:defRPr>
            </a:pPr>
            <a:r>
              <a:t>2. Key Summary and Findings</a:t>
            </a:r>
          </a:p>
          <a:p>
            <a:pPr>
              <a:defRPr sz="1600">
                <a:solidFill>
                  <a:srgbClr val="000000"/>
                </a:solidFill>
                <a:latin typeface="Montserrat"/>
              </a:defRPr>
            </a:pPr>
            <a:r>
              <a:t>3. Issues Faced</a:t>
            </a:r>
          </a:p>
          <a:p>
            <a:pPr>
              <a:defRPr sz="1600">
                <a:solidFill>
                  <a:srgbClr val="000000"/>
                </a:solidFill>
                <a:latin typeface="Montserrat"/>
              </a:defRPr>
            </a:pPr>
            <a:r>
              <a:t>4. Risk Scoring</a:t>
            </a:r>
          </a:p>
          <a:p>
            <a:pPr>
              <a:defRPr sz="1600">
                <a:solidFill>
                  <a:srgbClr val="000000"/>
                </a:solidFill>
                <a:latin typeface="Montserrat"/>
              </a:defRPr>
            </a:pPr>
            <a:r>
              <a:t>5. Risk Visualization</a:t>
            </a:r>
          </a:p>
          <a:p>
            <a:pPr>
              <a:defRPr sz="1600">
                <a:solidFill>
                  <a:srgbClr val="000000"/>
                </a:solidFill>
                <a:latin typeface="Montserrat"/>
              </a:defRPr>
            </a:pPr>
            <a:r>
              <a:t>6. Recommendations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Key Findings Summary</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2. Key Summary and Findings</a:t>
            </a:r>
          </a:p>
        </p:txBody>
      </p:sp>
      <p:sp>
        <p:nvSpPr>
          <p:cNvPr id="6" name="TextBox 5"/>
          <p:cNvSpPr txBox="1"/>
          <p:nvPr/>
        </p:nvSpPr>
        <p:spPr>
          <a:xfrm>
            <a:off x="731520" y="1097280"/>
            <a:ext cx="9144000" cy="5029200"/>
          </a:xfrm>
          <a:prstGeom prst="rect">
            <a:avLst/>
          </a:prstGeom>
          <a:noFill/>
        </p:spPr>
        <p:txBody>
          <a:bodyPr wrap="square">
            <a:spAutoFit/>
          </a:bodyPr>
          <a:lstStyle/>
          <a:p>
            <a:pPr>
              <a:defRPr sz="1200">
                <a:solidFill>
                  <a:srgbClr val="000000"/>
                </a:solidFill>
                <a:latin typeface="Montserrat"/>
              </a:defRPr>
            </a:pPr>
            <a:r>
              <a:t>Community &amp; UX: After carefully reviewing the document, i've identified some potential pain points and areas for improvement:</a:t>
            </a:r>
          </a:p>
          <a:p>
            <a:pPr>
              <a:defRPr sz="1200">
                <a:solidFill>
                  <a:srgbClr val="000000"/>
                </a:solidFill>
                <a:latin typeface="Montserrat"/>
              </a:defRPr>
            </a:pPr>
          </a:p>
          <a:p>
            <a:pPr>
              <a:defRPr sz="1200">
                <a:solidFill>
                  <a:srgbClr val="000000"/>
                </a:solidFill>
                <a:latin typeface="Montserrat"/>
              </a:defRPr>
            </a:pPr>
            <a:r>
              <a:t>1.; There is no mention of "customer satisfaction" in the provided text.</a:t>
            </a:r>
          </a:p>
          <a:p>
            <a:pPr>
              <a:defRPr sz="1200">
                <a:solidFill>
                  <a:srgbClr val="000000"/>
                </a:solidFill>
                <a:latin typeface="Montserrat"/>
              </a:defRPr>
            </a:pPr>
            <a:r>
              <a:t>Custody &amp; Asset Security: Unfortunately, i do not see a mention of multi-signature wallets in the provided text.; Unfortunately, i do not see any specific information on how the cryptobazar fund verifies asset ownership.; There is no mention of an insurance policy in the provided text.</a:t>
            </a:r>
          </a:p>
          <a:p>
            <a:pPr>
              <a:defRPr sz="1200">
                <a:solidFill>
                  <a:srgbClr val="000000"/>
                </a:solidFill>
                <a:latin typeface="Montserrat"/>
              </a:defRPr>
            </a:pPr>
            <a:r>
              <a:t>Cybersecurity &amp; Data Privacy: Unfortunately, i couldn't find any information in the provided text that directly answers your question about whether two-factor authentication and end-to-end encryption are used.</a:t>
            </a:r>
          </a:p>
          <a:p>
            <a:pPr>
              <a:defRPr sz="1200">
                <a:solidFill>
                  <a:srgbClr val="000000"/>
                </a:solidFill>
                <a:latin typeface="Montserrat"/>
              </a:defRPr>
            </a:pPr>
          </a:p>
          <a:p>
            <a:pPr>
              <a:defRPr sz="1200">
                <a:solidFill>
                  <a:srgbClr val="000000"/>
                </a:solidFill>
                <a:latin typeface="Montserrat"/>
              </a:defRPr>
            </a:pPr>
            <a:r>
              <a:t>however, the provided text is a comprehensive document outlining the terms and conditions of the cryptobazar fund.; The text does not explicitly mention the criteria for hiring personnel in critical roles.</a:t>
            </a:r>
          </a:p>
          <a:p>
            <a:pPr>
              <a:defRPr sz="1200">
                <a:solidFill>
                  <a:srgbClr val="000000"/>
                </a:solidFill>
                <a:latin typeface="Montserrat"/>
              </a:defRPr>
            </a:pPr>
            <a:r>
              <a:t>ESG &amp; Sustainability: There is no mention of initiatives to reduce energy consumption in the provided text.; There is no mention of environmental concerns in the provided text.; There is no mention of the company's operations having a significant impact on the environment in terms of carbon footprint....</a:t>
            </a:r>
          </a:p>
          <a:p>
            <a:pPr>
              <a:defRPr sz="1200">
                <a:solidFill>
                  <a:srgbClr val="000000"/>
                </a:solidFill>
                <a:latin typeface="Montserrat"/>
              </a:defRPr>
            </a:pPr>
            <a:r>
              <a:t>Financial Health: The document provided does not contain comprehensive financial information about the company's financial health.; The text does not explicitly state whether valuations are consistent with market standards.; The text, the company manages revenue volatility by:</a:t>
            </a:r>
          </a:p>
          <a:p>
            <a:pPr>
              <a:defRPr sz="1200">
                <a:solidFill>
                  <a:srgbClr val="000000"/>
                </a:solidFill>
                <a:latin typeface="Montserrat"/>
              </a:defRPr>
            </a:pPr>
          </a:p>
          <a:p>
            <a:pPr>
              <a:defRPr sz="1200">
                <a:solidFill>
                  <a:srgbClr val="000000"/>
                </a:solidFill>
                <a:latin typeface="Montserrat"/>
              </a:defRPr>
            </a:pPr>
            <a:r>
              <a:t>* charging a performance fee only when the cbt price exceeds the hurdle rate....</a:t>
            </a:r>
          </a:p>
          <a:p>
            <a:pPr>
              <a:defRPr sz="1200">
                <a:solidFill>
                  <a:srgbClr val="000000"/>
                </a:solidFill>
                <a:latin typeface="Montserrat"/>
              </a:defRPr>
            </a:pPr>
            <a:r>
              <a:t>Governance: There is no mention of "conflicts" in the provided text.; The text, the managing partners have decision-making power in the fund.; Based on the provided document, it appears that the project is likely a decentralized one....</a:t>
            </a:r>
          </a:p>
          <a:p>
            <a:pPr>
              <a:defRPr sz="1200">
                <a:solidFill>
                  <a:srgbClr val="000000"/>
                </a:solidFill>
                <a:latin typeface="Montserrat"/>
              </a:defRPr>
            </a:pPr>
            <a:r>
              <a:t>IP &amp; Contracts: There is no mention of ip (intellectual property) rights in the provided text.</a:t>
            </a:r>
          </a:p>
          <a:p>
            <a:pPr>
              <a:defRPr sz="1200">
                <a:solidFill>
                  <a:srgbClr val="000000"/>
                </a:solidFill>
                <a:latin typeface="Montserrat"/>
              </a:defRPr>
            </a:pPr>
            <a:r>
              <a:t>Legal &amp; Regulatory: After reviewing the provided text, i did not find any information about significant changes in the legal structure of cryptobazar fund over time.; There is no explicit mention of whether all necessary licenses and permits are in place.; The provided text, it appears that there is no explicit mention of sanctions restrictions or transaction monitoring requirements....</a:t>
            </a:r>
          </a:p>
          <a:p>
            <a:pPr>
              <a:defRPr sz="1200">
                <a:solidFill>
                  <a:srgbClr val="000000"/>
                </a:solidFill>
                <a:latin typeface="Montserrat"/>
              </a:defRPr>
            </a:pPr>
            <a:r>
              <a:t>Risk Management: There is no mention of specific hedging strategies in the provided text.; The document provided does not explicitly discuss how the company ensures operational resilience.; There is no mention of supply chain disruptions or contingency plans in the provided text....</a:t>
            </a:r>
          </a:p>
          <a:p>
            <a:pPr>
              <a:defRPr sz="1200">
                <a:solidFill>
                  <a:srgbClr val="000000"/>
                </a:solidFill>
                <a:latin typeface="Montserrat"/>
              </a:defRPr>
            </a:pPr>
            <a:r>
              <a:t>Strategy &amp; Competitive Positioning: The document doesn't explicitly mention specific competitors or market gaps, but it does provide some information that can be inferred:</a:t>
            </a:r>
          </a:p>
          <a:p>
            <a:pPr>
              <a:defRPr sz="1200">
                <a:solidFill>
                  <a:srgbClr val="000000"/>
                </a:solidFill>
                <a:latin typeface="Montserrat"/>
              </a:defRPr>
            </a:pPr>
          </a:p>
          <a:p>
            <a:pPr>
              <a:defRPr sz="1200">
                <a:solidFill>
                  <a:srgbClr val="000000"/>
                </a:solidFill>
                <a:latin typeface="Montserrat"/>
              </a:defRPr>
            </a:pPr>
            <a:r>
              <a:t>* the cryptobazar fund is positioning itself as an alternative to other ico investment options by entering projects before they launch their icos.</a:t>
            </a:r>
          </a:p>
          <a:p>
            <a:pPr>
              <a:defRPr sz="1200">
                <a:solidFill>
                  <a:srgbClr val="000000"/>
                </a:solidFill>
                <a:latin typeface="Montserrat"/>
              </a:defRPr>
            </a:pPr>
            <a:r>
              <a:t>* the fund's strategy of investing in pre-ico stages and providing preferential exit rights may be a differentiator from other funds or investors.</a:t>
            </a:r>
          </a:p>
          <a:p>
            <a:pPr>
              <a:defRPr sz="1200">
                <a:solidFill>
                  <a:srgbClr val="000000"/>
                </a:solidFill>
                <a:latin typeface="Montserrat"/>
              </a:defRPr>
            </a:pPr>
            <a:r>
              <a:t>* the market for cryptocurrency and blockchain investments is growing, but it is still relatively small compared to traditional financial markets.; The provided text, yes, there are plans for future scalability and growth.; Yes, according to the text, there is information about the following people involved in the cryptobazar fund:</a:t>
            </a:r>
          </a:p>
          <a:p>
            <a:pPr>
              <a:defRPr sz="1200">
                <a:solidFill>
                  <a:srgbClr val="000000"/>
                </a:solidFill>
                <a:latin typeface="Montserrat"/>
              </a:defRPr>
            </a:pPr>
          </a:p>
          <a:p>
            <a:pPr>
              <a:defRPr sz="1200">
                <a:solidFill>
                  <a:srgbClr val="000000"/>
                </a:solidFill>
                <a:latin typeface="Montserrat"/>
              </a:defRPr>
            </a:pPr>
            <a:r>
              <a:t>* managing partners: they are responsible for carrying out deals and transactions with assets, and making decisions on behalf of the co-investors.</a:t>
            </a:r>
          </a:p>
          <a:p>
            <a:pPr>
              <a:defRPr sz="1200">
                <a:solidFill>
                  <a:srgbClr val="000000"/>
                </a:solidFill>
                <a:latin typeface="Montserrat"/>
              </a:defRPr>
            </a:pPr>
            <a:r>
              <a:t>* co-investors (also referred to as investors): these are individuals who have invested in the fund and share in its risks and potential returns.</a:t>
            </a:r>
          </a:p>
          <a:p>
            <a:pPr>
              <a:defRPr sz="1200">
                <a:solidFill>
                  <a:srgbClr val="000000"/>
                </a:solidFill>
                <a:latin typeface="Montserrat"/>
              </a:defRPr>
            </a:pPr>
          </a:p>
          <a:p>
            <a:pPr>
              <a:defRPr sz="1200">
                <a:solidFill>
                  <a:srgbClr val="000000"/>
                </a:solidFill>
                <a:latin typeface="Montserrat"/>
              </a:defRPr>
            </a:pPr>
            <a:r>
              <a:t>however, there is no mention of "developers" being specifically engaged....</a:t>
            </a:r>
          </a:p>
        </p:txBody>
      </p:sp>
      <p:sp>
        <p:nvSpPr>
          <p:cNvPr id="7" name="TextBox 6"/>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2</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Issues Faced</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3. Issues Faced</a:t>
            </a:r>
          </a:p>
        </p:txBody>
      </p:sp>
      <p:sp>
        <p:nvSpPr>
          <p:cNvPr id="6" name="TextBox 5"/>
          <p:cNvSpPr txBox="1"/>
          <p:nvPr/>
        </p:nvSpPr>
        <p:spPr>
          <a:xfrm>
            <a:off x="731520" y="1097280"/>
            <a:ext cx="9144000" cy="5029200"/>
          </a:xfrm>
          <a:prstGeom prst="rect">
            <a:avLst/>
          </a:prstGeom>
          <a:noFill/>
        </p:spPr>
        <p:txBody>
          <a:bodyPr wrap="square">
            <a:spAutoFit/>
          </a:bodyPr>
          <a:lstStyle/>
          <a:p>
            <a:pPr>
              <a:defRPr sz="1200">
                <a:solidFill>
                  <a:srgbClr val="000000"/>
                </a:solidFill>
                <a:latin typeface="Montserrat"/>
              </a:defRPr>
            </a:pPr>
            <a:r>
              <a:t>AML / KYC: Does the project comply with Anti-Money Laundering (AML) and Know Your Customer (KYC) requirements?, Does the project comply with Know Your Customer (KYC) and Anti-Money Laundering (AML) regulations in all operating jurisdictions?, How robust are the projects KYC/AML processes? Are they audited regularly?...</a:t>
            </a:r>
          </a:p>
          <a:p>
            <a:pPr>
              <a:defRPr sz="1200">
                <a:solidFill>
                  <a:srgbClr val="000000"/>
                </a:solidFill>
                <a:latin typeface="Montserrat"/>
              </a:defRPr>
            </a:pPr>
            <a:r>
              <a:t>Community &amp; UX: What is the project's community engagement and reputation?, Are there any negative reviews or controversies?, Is the project's community organic or artificially inflated?...</a:t>
            </a:r>
          </a:p>
          <a:p>
            <a:pPr>
              <a:defRPr sz="1200">
                <a:solidFill>
                  <a:srgbClr val="000000"/>
                </a:solidFill>
                <a:latin typeface="Montserrat"/>
              </a:defRPr>
            </a:pPr>
            <a:r>
              <a:t>Custody &amp; Asset Security: What are the risks associated with the project's reliance on third-party vendors and partners?, What due diligence has been conducted on those third parties?, How are digital assets stored and secured?...</a:t>
            </a:r>
          </a:p>
          <a:p>
            <a:pPr>
              <a:defRPr sz="1200">
                <a:solidFill>
                  <a:srgbClr val="000000"/>
                </a:solidFill>
                <a:latin typeface="Montserrat"/>
              </a:defRPr>
            </a:pPr>
            <a:r>
              <a:t>Cybersecurity &amp; Data Privacy: What are the project's business continuity and disaster recovery plans?, What cybersecurity measures are in place to protect against hacks?, Are background checks conducted on employees handling sensitive information?...</a:t>
            </a:r>
          </a:p>
          <a:p>
            <a:pPr>
              <a:defRPr sz="1200">
                <a:solidFill>
                  <a:srgbClr val="000000"/>
                </a:solidFill>
                <a:latin typeface="Montserrat"/>
              </a:defRPr>
            </a:pPr>
            <a:r>
              <a:t>ESG &amp; Sustainability: What is the environmental impact of the cryptocurrency (e.g., energy consumption)?, Does the project promote social good or inclusivity?, Are there governance mechanisms in place to ensure fair decision-making?...</a:t>
            </a:r>
          </a:p>
          <a:p>
            <a:pPr>
              <a:defRPr sz="1200">
                <a:solidFill>
                  <a:srgbClr val="000000"/>
                </a:solidFill>
                <a:latin typeface="Montserrat"/>
              </a:defRPr>
            </a:pPr>
            <a:r>
              <a:t>ESG &amp; Sustainability: Negative response for 'Are there any initiatives to reduce this footprint...'</a:t>
            </a:r>
          </a:p>
          <a:p>
            <a:pPr>
              <a:defRPr sz="1200">
                <a:solidFill>
                  <a:srgbClr val="000000"/>
                </a:solidFill>
                <a:latin typeface="Montserrat"/>
              </a:defRPr>
            </a:pPr>
            <a:r>
              <a:t>Financial Health: Are audited financial statements available?, What is the project's revenue model and financial performance?, What are the project's expenses and burn rate?...</a:t>
            </a:r>
          </a:p>
          <a:p>
            <a:pPr>
              <a:defRPr sz="1200">
                <a:solidFill>
                  <a:srgbClr val="000000"/>
                </a:solidFill>
                <a:latin typeface="Montserrat"/>
              </a:defRPr>
            </a:pPr>
            <a:r>
              <a:t>Governance: What are the backgrounds and reputations of the project's advisors?, What is the project's governance structure, and how are decisions made?, What is the level of transparency in the project's governance?...</a:t>
            </a:r>
          </a:p>
          <a:p>
            <a:pPr>
              <a:defRPr sz="1200">
                <a:solidFill>
                  <a:srgbClr val="000000"/>
                </a:solidFill>
                <a:latin typeface="Montserrat"/>
              </a:defRPr>
            </a:pPr>
            <a:r>
              <a:t>IP &amp; Contracts: Are there any potential IP disputes or infringement risks?, How is the project's IP protected?, Has the project faced any legal challenges over intellectual property (IP) claims?...</a:t>
            </a:r>
          </a:p>
          <a:p>
            <a:pPr>
              <a:defRPr sz="1200">
                <a:solidFill>
                  <a:srgbClr val="000000"/>
                </a:solidFill>
                <a:latin typeface="Montserrat"/>
              </a:defRPr>
            </a:pPr>
            <a:r>
              <a:t>Legal &amp; Regulatory: In which jurisdictions is the digital asset/cryptocurrency operating?, Is the cryptocurrency or digital asset compliant with local and international regulations?, Has the project obtained necessary licenses or approvals from regulatory bodies?...</a:t>
            </a:r>
          </a:p>
        </p:txBody>
      </p:sp>
      <p:sp>
        <p:nvSpPr>
          <p:cNvPr id="7" name="TextBox 6"/>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3</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Risk Scoring</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4. Risk Scoring</a:t>
            </a:r>
          </a:p>
        </p:txBody>
      </p:sp>
      <p:sp>
        <p:nvSpPr>
          <p:cNvPr id="6" name="TextBox 5"/>
          <p:cNvSpPr txBox="1"/>
          <p:nvPr/>
        </p:nvSpPr>
        <p:spPr>
          <a:xfrm>
            <a:off x="731520" y="1097280"/>
            <a:ext cx="9144000" cy="5029200"/>
          </a:xfrm>
          <a:prstGeom prst="rect">
            <a:avLst/>
          </a:prstGeom>
          <a:noFill/>
        </p:spPr>
        <p:txBody>
          <a:bodyPr wrap="square">
            <a:spAutoFit/>
          </a:bodyPr>
          <a:lstStyle/>
          <a:p>
            <a:pPr>
              <a:defRPr sz="1200">
                <a:solidFill>
                  <a:srgbClr val="000000"/>
                </a:solidFill>
                <a:latin typeface="Montserrat"/>
              </a:defRPr>
            </a:pPr>
            <a:r>
              <a:t>Risk Scores by Category:</a:t>
            </a:r>
          </a:p>
          <a:p>
            <a:pPr>
              <a:defRPr sz="1200">
                <a:solidFill>
                  <a:srgbClr val="000000"/>
                </a:solidFill>
                <a:latin typeface="Montserrat"/>
              </a:defRPr>
            </a:pPr>
            <a:r>
              <a:t>- AML / KYC: 100.0</a:t>
            </a:r>
          </a:p>
          <a:p>
            <a:pPr>
              <a:defRPr sz="1200">
                <a:solidFill>
                  <a:srgbClr val="000000"/>
                </a:solidFill>
                <a:latin typeface="Montserrat"/>
              </a:defRPr>
            </a:pPr>
            <a:r>
              <a:t>- Community &amp; UX: 21.6</a:t>
            </a:r>
          </a:p>
          <a:p>
            <a:pPr>
              <a:defRPr sz="1200">
                <a:solidFill>
                  <a:srgbClr val="000000"/>
                </a:solidFill>
                <a:latin typeface="Montserrat"/>
              </a:defRPr>
            </a:pPr>
            <a:r>
              <a:t>- Custody &amp; Asset Security: 50.0</a:t>
            </a:r>
          </a:p>
          <a:p>
            <a:pPr>
              <a:defRPr sz="1200">
                <a:solidFill>
                  <a:srgbClr val="000000"/>
                </a:solidFill>
                <a:latin typeface="Montserrat"/>
              </a:defRPr>
            </a:pPr>
            <a:r>
              <a:t>- Cybersecurity &amp; Data Privacy: 50.0</a:t>
            </a:r>
          </a:p>
          <a:p>
            <a:pPr>
              <a:defRPr sz="1200">
                <a:solidFill>
                  <a:srgbClr val="000000"/>
                </a:solidFill>
                <a:latin typeface="Montserrat"/>
              </a:defRPr>
            </a:pPr>
            <a:r>
              <a:t>- ESG &amp; Sustainability: 8.1</a:t>
            </a:r>
          </a:p>
          <a:p>
            <a:pPr>
              <a:defRPr sz="1200">
                <a:solidFill>
                  <a:srgbClr val="000000"/>
                </a:solidFill>
                <a:latin typeface="Montserrat"/>
              </a:defRPr>
            </a:pPr>
            <a:r>
              <a:t>- Financial Health: 32.0</a:t>
            </a:r>
          </a:p>
          <a:p>
            <a:pPr>
              <a:defRPr sz="1200">
                <a:solidFill>
                  <a:srgbClr val="000000"/>
                </a:solidFill>
                <a:latin typeface="Montserrat"/>
              </a:defRPr>
            </a:pPr>
            <a:r>
              <a:t>- Future Outlook: 9.6</a:t>
            </a:r>
          </a:p>
          <a:p>
            <a:pPr>
              <a:defRPr sz="1200">
                <a:solidFill>
                  <a:srgbClr val="000000"/>
                </a:solidFill>
                <a:latin typeface="Montserrat"/>
              </a:defRPr>
            </a:pPr>
            <a:r>
              <a:t>- Governance: 43.2</a:t>
            </a:r>
          </a:p>
          <a:p>
            <a:pPr>
              <a:defRPr sz="1200">
                <a:solidFill>
                  <a:srgbClr val="000000"/>
                </a:solidFill>
                <a:latin typeface="Montserrat"/>
              </a:defRPr>
            </a:pPr>
            <a:r>
              <a:t>- IP &amp; Contracts: 16.8</a:t>
            </a:r>
          </a:p>
          <a:p>
            <a:pPr>
              <a:defRPr sz="1200">
                <a:solidFill>
                  <a:srgbClr val="000000"/>
                </a:solidFill>
                <a:latin typeface="Montserrat"/>
              </a:defRPr>
            </a:pPr>
            <a:r>
              <a:t>- Legal &amp; Regulatory: 62.5</a:t>
            </a:r>
          </a:p>
          <a:p>
            <a:pPr>
              <a:defRPr sz="1200">
                <a:solidFill>
                  <a:srgbClr val="000000"/>
                </a:solidFill>
                <a:latin typeface="Montserrat"/>
              </a:defRPr>
            </a:pPr>
            <a:r>
              <a:t>- Risk Management: 18.0</a:t>
            </a:r>
          </a:p>
          <a:p>
            <a:pPr>
              <a:defRPr sz="1200">
                <a:solidFill>
                  <a:srgbClr val="000000"/>
                </a:solidFill>
                <a:latin typeface="Montserrat"/>
              </a:defRPr>
            </a:pPr>
            <a:r>
              <a:t>- Strategy &amp; Competitive Positioning: 10.8</a:t>
            </a:r>
          </a:p>
          <a:p>
            <a:pPr>
              <a:defRPr sz="1200">
                <a:solidFill>
                  <a:srgbClr val="000000"/>
                </a:solidFill>
                <a:latin typeface="Montserrat"/>
              </a:defRPr>
            </a:pPr>
            <a:r>
              <a:t>- Technology &amp; Infrastructure: 15.2</a:t>
            </a:r>
          </a:p>
          <a:p>
            <a:pPr>
              <a:defRPr sz="1200">
                <a:solidFill>
                  <a:srgbClr val="000000"/>
                </a:solidFill>
                <a:latin typeface="Montserrat"/>
              </a:defRPr>
            </a:pPr>
            <a:r>
              <a:t>- Tokenomics &amp; Trading Integrity: 32.4</a:t>
            </a:r>
          </a:p>
          <a:p>
            <a:pPr>
              <a:defRPr sz="1200">
                <a:solidFill>
                  <a:srgbClr val="000000"/>
                </a:solidFill>
                <a:latin typeface="Montserrat"/>
              </a:defRPr>
            </a:pPr>
          </a:p>
          <a:p>
            <a:pPr>
              <a:defRPr sz="1200">
                <a:solidFill>
                  <a:srgbClr val="000000"/>
                </a:solidFill>
                <a:latin typeface="Montserrat"/>
              </a:defRPr>
            </a:pPr>
            <a:r>
              <a:t>Summary:</a:t>
            </a:r>
          </a:p>
          <a:p>
            <a:pPr>
              <a:defRPr sz="1200">
                <a:solidFill>
                  <a:srgbClr val="000000"/>
                </a:solidFill>
                <a:latin typeface="Montserrat"/>
              </a:defRPr>
            </a:pPr>
            <a:r>
              <a:t>- Total Topics: 14</a:t>
            </a:r>
          </a:p>
          <a:p>
            <a:pPr>
              <a:defRPr sz="1200">
                <a:solidFill>
                  <a:srgbClr val="000000"/>
                </a:solidFill>
                <a:latin typeface="Montserrat"/>
              </a:defRPr>
            </a:pPr>
            <a:r>
              <a:t>- High Risk (&gt;=60): 2</a:t>
            </a:r>
          </a:p>
          <a:p>
            <a:pPr>
              <a:defRPr sz="1200">
                <a:solidFill>
                  <a:srgbClr val="000000"/>
                </a:solidFill>
                <a:latin typeface="Montserrat"/>
              </a:defRPr>
            </a:pPr>
            <a:r>
              <a:t>- Medium Risk (30-60): 5</a:t>
            </a:r>
          </a:p>
          <a:p>
            <a:pPr>
              <a:defRPr sz="1200">
                <a:solidFill>
                  <a:srgbClr val="000000"/>
                </a:solidFill>
                <a:latin typeface="Montserrat"/>
              </a:defRPr>
            </a:pPr>
            <a:r>
              <a:t>- Low Risk (&lt;30): 7</a:t>
            </a:r>
          </a:p>
          <a:p>
            <a:pPr>
              <a:defRPr sz="1200">
                <a:solidFill>
                  <a:srgbClr val="000000"/>
                </a:solidFill>
                <a:latin typeface="Montserrat"/>
              </a:defRPr>
            </a:pPr>
            <a:r>
              <a:t>- Avg Risk Score: 33.6</a:t>
            </a:r>
          </a:p>
          <a:p>
            <a:pPr>
              <a:defRPr sz="1200">
                <a:solidFill>
                  <a:srgbClr val="000000"/>
                </a:solidFill>
                <a:latin typeface="Montserrat"/>
              </a:defRPr>
            </a:pPr>
            <a:r>
              <a:t>- Critical Gaps: AML / KYC, Legal &amp; Regulatory</a:t>
            </a:r>
          </a:p>
        </p:txBody>
      </p:sp>
      <p:sp>
        <p:nvSpPr>
          <p:cNvPr id="7" name="TextBox 6"/>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4</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Risk Visualization</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5. Risk Visualization</a:t>
            </a:r>
          </a:p>
        </p:txBody>
      </p:sp>
      <p:graphicFrame>
        <p:nvGraphicFramePr>
          <p:cNvPr id="6" name="Chart 5"/>
          <p:cNvGraphicFramePr>
            <a:graphicFrameLocks noGrp="1"/>
          </p:cNvGraphicFramePr>
          <p:nvPr/>
        </p:nvGraphicFramePr>
        <p:xfrm>
          <a:off x="731520" y="1097280"/>
          <a:ext cx="9144000" cy="4572000"/>
        </p:xfrm>
        <a:graphic>
          <a:graphicData uri="http://schemas.openxmlformats.org/drawingml/2006/chart">
            <c:chart xmlns:c="http://schemas.openxmlformats.org/drawingml/2006/chart" r:id="rId4"/>
          </a:graphicData>
        </a:graphic>
      </p:graphicFrame>
      <p:sp>
        <p:nvSpPr>
          <p:cNvPr id="7" name="TextBox 6"/>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5</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Recommendations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6. Recommendations</a:t>
            </a:r>
          </a:p>
        </p:txBody>
      </p:sp>
      <p:sp>
        <p:nvSpPr>
          <p:cNvPr id="6" name="TextBox 5"/>
          <p:cNvSpPr txBox="1"/>
          <p:nvPr/>
        </p:nvSpPr>
        <p:spPr>
          <a:xfrm>
            <a:off x="731520" y="1097280"/>
            <a:ext cx="9144000" cy="5029200"/>
          </a:xfrm>
          <a:prstGeom prst="rect">
            <a:avLst/>
          </a:prstGeom>
          <a:noFill/>
        </p:spPr>
        <p:txBody>
          <a:bodyPr wrap="square">
            <a:spAutoFit/>
          </a:bodyPr>
          <a:lstStyle/>
          <a:p>
            <a:pPr>
              <a:defRPr sz="1200">
                <a:solidFill>
                  <a:srgbClr val="000000"/>
                </a:solidFill>
                <a:latin typeface="Montserrat"/>
              </a:defRPr>
            </a:pPr>
            <a:r>
              <a:t>- Strengthen AML / KYC: High risk detected (100.0). Address missing criteria: AML policies, KYC procedures, compliance measures....</a:t>
            </a:r>
          </a:p>
          <a:p>
            <a:pPr>
              <a:defRPr sz="1200">
                <a:solidFill>
                  <a:srgbClr val="000000"/>
                </a:solidFill>
                <a:latin typeface="Montserrat"/>
              </a:defRPr>
            </a:pPr>
            <a:r>
              <a:t>- Review Custody &amp; Asset Security: Moderate risk (50.0). Ensure compliance with asset storage, asset ownership verification.</a:t>
            </a:r>
          </a:p>
          <a:p>
            <a:pPr>
              <a:defRPr sz="1200">
                <a:solidFill>
                  <a:srgbClr val="000000"/>
                </a:solidFill>
                <a:latin typeface="Montserrat"/>
              </a:defRPr>
            </a:pPr>
            <a:r>
              <a:t>- Review Cybersecurity &amp; Data Privacy: Moderate risk (50.0). Ensure compliance with blockchain technology, data protection policy.</a:t>
            </a:r>
          </a:p>
          <a:p>
            <a:pPr>
              <a:defRPr sz="1200">
                <a:solidFill>
                  <a:srgbClr val="000000"/>
                </a:solidFill>
                <a:latin typeface="Montserrat"/>
              </a:defRPr>
            </a:pPr>
            <a:r>
              <a:t>- Review Financial Health: Moderate risk (32.0). Ensure compliance with tax disputes.</a:t>
            </a:r>
          </a:p>
          <a:p>
            <a:pPr>
              <a:defRPr sz="1200">
                <a:solidFill>
                  <a:srgbClr val="000000"/>
                </a:solidFill>
                <a:latin typeface="Montserrat"/>
              </a:defRPr>
            </a:pPr>
            <a:r>
              <a:t>- Review Governance: Moderate risk (43.2). Ensure compliance with conflict of interest policies, external audits....</a:t>
            </a:r>
          </a:p>
          <a:p>
            <a:pPr>
              <a:defRPr sz="1200">
                <a:solidFill>
                  <a:srgbClr val="000000"/>
                </a:solidFill>
                <a:latin typeface="Montserrat"/>
              </a:defRPr>
            </a:pPr>
            <a:r>
              <a:t>- Strengthen Legal &amp; Regulatory: High risk detected (62.5). Address missing criteria: international law compliance, sanctions monitoring.</a:t>
            </a:r>
          </a:p>
          <a:p>
            <a:pPr>
              <a:defRPr sz="1200">
                <a:solidFill>
                  <a:srgbClr val="000000"/>
                </a:solidFill>
                <a:latin typeface="Montserrat"/>
              </a:defRPr>
            </a:pPr>
            <a:r>
              <a:t>- Review Tokenomics &amp; Trading Integrity: Moderate risk (32.4). Ensure compliance with securities compliance, valuation consistency....</a:t>
            </a:r>
          </a:p>
        </p:txBody>
      </p:sp>
      <p:sp>
        <p:nvSpPr>
          <p:cNvPr id="7" name="TextBox 6"/>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6</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