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09728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Sheet20.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Sheet24.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Sheet26.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Sheet27.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Sheet2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Sheet29.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Sheet30.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Sheet31.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Sheet32.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Sheet33.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Sheet34.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Sheet35.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Sheet36.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Sheet37.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Sheet38.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Sheet3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Sheet40.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Sheet41.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Sheet42.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Sheet43.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Sheet44.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Sheet45.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Sheet46.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Sheet47.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Sheet48.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Sheet49.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Sheet50.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Sheet51.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Sheet52.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Sheet53.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Sheet54.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Sheet55.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Sheet56.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Sheet57.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Sheet58.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Sheet59.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Sheet60.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Sheet61.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Sheet62.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Sheet63.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Sheet64.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Sheet65.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Sheet66.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Sheet67.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Sheet68.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Sheet69.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AML / KYC</c:v>
                </c:pt>
              </c:strCache>
            </c:strRef>
          </c:cat>
          <c:val>
            <c:numRef>
              <c:f>Sheet1!$B$2:$B$2</c:f>
              <c:numCache>
                <c:formatCode>General</c:formatCode>
                <c:ptCount val="1"/>
                <c:pt idx="0">
                  <c:v>63.0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How active is the community ...</c:v>
                </c:pt>
                <c:pt idx="1">
                  <c:v>- What customer support mechan...</c:v>
                </c:pt>
                <c:pt idx="2">
                  <c:v>Are there any customer feedbac...</c:v>
                </c:pt>
              </c:strCache>
            </c:strRef>
          </c:cat>
          <c:val>
            <c:numRef>
              <c:f>Sheet1!$B$2:$B$4</c:f>
              <c:numCache>
                <c:formatCode>General</c:formatCode>
                <c:ptCount val="3"/>
                <c:pt idx="0">
                  <c:v>9.120000000000001</c:v>
                </c:pt>
                <c:pt idx="1">
                  <c:v>8.399999999999999</c:v>
                </c:pt>
                <c:pt idx="2">
                  <c:v>5.279999999999999</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Custody &amp; Asset Security</c:v>
                </c:pt>
              </c:strCache>
            </c:strRef>
          </c:cat>
          <c:val>
            <c:numRef>
              <c:f>Sheet1!$B$2:$B$2</c:f>
              <c:numCache>
                <c:formatCode>General</c:formatCode>
                <c:ptCount val="1"/>
                <c:pt idx="0">
                  <c:v>23.0</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20.0</c:v>
                </c:pt>
                <c:pt idx="1">
                  <c:v>20.0</c:v>
                </c:pt>
                <c:pt idx="2">
                  <c:v>20.0</c:v>
                </c:pt>
                <c:pt idx="3">
                  <c:v>20.0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6</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Sheet1!$A$2:$A$7</c:f>
              <c:numCache>
                <c:formatCode>General</c:formatCode>
                <c:ptCount val="6"/>
                <c:pt idx="0">
                  <c:v>0</c:v>
                </c:pt>
                <c:pt idx="1">
                  <c:v>0</c:v>
                </c:pt>
                <c:pt idx="2">
                  <c:v>0</c:v>
                </c:pt>
                <c:pt idx="3">
                  <c:v>0</c:v>
                </c:pt>
                <c:pt idx="4">
                  <c:v>0</c:v>
                </c:pt>
                <c:pt idx="5">
                  <c:v>0</c:v>
                </c:pt>
              </c:numCache>
            </c:numRef>
          </c:xVal>
          <c:yVal>
            <c:numRef>
              <c:f>Sheet1!$B$2:$B$7</c:f>
              <c:numCache>
                <c:formatCode>General</c:formatCode>
                <c:ptCount val="6"/>
                <c:pt idx="0">
                  <c:v>0</c:v>
                </c:pt>
                <c:pt idx="1">
                  <c:v>0</c:v>
                </c:pt>
                <c:pt idx="2">
                  <c:v>0</c:v>
                </c:pt>
                <c:pt idx="3">
                  <c:v>0</c:v>
                </c:pt>
                <c:pt idx="4">
                  <c:v>0</c:v>
                </c:pt>
                <c:pt idx="5">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How are digital assets store...</c:v>
                </c:pt>
                <c:pt idx="1">
                  <c:v>What measures are in place to ...</c:v>
                </c:pt>
                <c:pt idx="2">
                  <c:v>- How are digital assets value...</c:v>
                </c:pt>
              </c:strCache>
            </c:strRef>
          </c:cat>
          <c:val>
            <c:numRef>
              <c:f>Sheet1!$B$2:$B$4</c:f>
              <c:numCache>
                <c:formatCode>General</c:formatCode>
                <c:ptCount val="3"/>
                <c:pt idx="0">
                  <c:v>6.399999999999998</c:v>
                </c:pt>
                <c:pt idx="1">
                  <c:v>6.399999999999998</c:v>
                </c:pt>
                <c:pt idx="2">
                  <c:v>6.399999999999998</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Cybersecurity &amp; Data Privacy</c:v>
                </c:pt>
              </c:strCache>
            </c:strRef>
          </c:cat>
          <c:val>
            <c:numRef>
              <c:f>Sheet1!$B$2:$B$2</c:f>
              <c:numCache>
                <c:formatCode>General</c:formatCode>
                <c:ptCount val="1"/>
                <c:pt idx="0">
                  <c:v>4.799999999999999</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20.0</c:v>
                </c:pt>
                <c:pt idx="1">
                  <c:v>20.0</c:v>
                </c:pt>
                <c:pt idx="2">
                  <c:v>20.0</c:v>
                </c:pt>
                <c:pt idx="3">
                  <c:v>20.0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11</c:v>
                </c:pt>
                <c:pt idx="1">
                  <c:v>2</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Sheet1!$A$2:$A$14</c:f>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xVal>
          <c:yVal>
            <c:numRef>
              <c:f>Sheet1!$B$2:$B$14</c:f>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25.0</c:v>
                </c:pt>
                <c:pt idx="1">
                  <c:v>25.0</c:v>
                </c:pt>
                <c:pt idx="2">
                  <c:v>25.0</c:v>
                </c:pt>
                <c:pt idx="3">
                  <c:v>25.0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What cybersecurity measures ...</c:v>
                </c:pt>
                <c:pt idx="1">
                  <c:v>- What blockchain technology i...</c:v>
                </c:pt>
                <c:pt idx="2">
                  <c:v>Are two-factor authentication ...</c:v>
                </c:pt>
              </c:strCache>
            </c:strRef>
          </c:cat>
          <c:val>
            <c:numRef>
              <c:f>Sheet1!$B$2:$B$4</c:f>
              <c:numCache>
                <c:formatCode>General</c:formatCode>
                <c:ptCount val="3"/>
                <c:pt idx="0">
                  <c:v>25.599999999999994</c:v>
                </c:pt>
                <c:pt idx="1">
                  <c:v>20.0</c:v>
                </c:pt>
                <c:pt idx="2">
                  <c:v>15.999999999999998</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ESG &amp; Sustainability</c:v>
                </c:pt>
              </c:strCache>
            </c:strRef>
          </c:cat>
          <c:val>
            <c:numRef>
              <c:f>Sheet1!$B$2:$B$2</c:f>
              <c:numCache>
                <c:formatCode>General</c:formatCode>
                <c:ptCount val="1"/>
                <c:pt idx="0">
                  <c:v>3.195555555555556</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4.0</c:v>
                </c:pt>
                <c:pt idx="1">
                  <c:v>4.0</c:v>
                </c:pt>
                <c:pt idx="2">
                  <c:v>4.0</c:v>
                </c:pt>
                <c:pt idx="3">
                  <c:v>4.0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18</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Sheet1!$A$2:$A$19</c:f>
              <c:numCache>
                <c:formatCode>General</c:formatCode>
                <c:ptCount val="1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numCache>
            </c:numRef>
          </c:xVal>
          <c:yVal>
            <c:numRef>
              <c:f>Sheet1!$B$2:$B$19</c:f>
              <c:numCache>
                <c:formatCode>General</c:formatCode>
                <c:ptCount val="1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How does the company promote s...</c:v>
                </c:pt>
                <c:pt idx="1">
                  <c:v>- Does the company publish sus...</c:v>
                </c:pt>
                <c:pt idx="2">
                  <c:v>- Has an environmental impact ...</c:v>
                </c:pt>
              </c:strCache>
            </c:strRef>
          </c:cat>
          <c:val>
            <c:numRef>
              <c:f>Sheet1!$B$2:$B$4</c:f>
              <c:numCache>
                <c:formatCode>General</c:formatCode>
                <c:ptCount val="3"/>
                <c:pt idx="0">
                  <c:v>3.5199999999999996</c:v>
                </c:pt>
                <c:pt idx="1">
                  <c:v>3.1999999999999993</c:v>
                </c:pt>
                <c:pt idx="2">
                  <c:v>2.7200000000000006</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Financial Health</c:v>
                </c:pt>
              </c:strCache>
            </c:strRef>
          </c:cat>
          <c:val>
            <c:numRef>
              <c:f>Sheet1!$B$2:$B$2</c:f>
              <c:numCache>
                <c:formatCode>General</c:formatCode>
                <c:ptCount val="1"/>
                <c:pt idx="0">
                  <c:v>5.531428571428571</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16.0</c:v>
                </c:pt>
                <c:pt idx="1">
                  <c:v>16.0</c:v>
                </c:pt>
                <c:pt idx="2">
                  <c:v>16.0</c:v>
                </c:pt>
                <c:pt idx="3">
                  <c:v>16.0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6</c:v>
                </c:pt>
                <c:pt idx="1">
                  <c:v>1</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Sheet1!$A$2:$A$8</c:f>
              <c:numCache>
                <c:formatCode>General</c:formatCode>
                <c:ptCount val="7"/>
                <c:pt idx="0">
                  <c:v>0</c:v>
                </c:pt>
                <c:pt idx="1">
                  <c:v>0</c:v>
                </c:pt>
                <c:pt idx="2">
                  <c:v>0</c:v>
                </c:pt>
                <c:pt idx="3">
                  <c:v>0</c:v>
                </c:pt>
                <c:pt idx="4">
                  <c:v>0</c:v>
                </c:pt>
                <c:pt idx="5">
                  <c:v>0</c:v>
                </c:pt>
                <c:pt idx="6">
                  <c:v>0</c:v>
                </c:pt>
              </c:numCache>
            </c:numRef>
          </c:xVal>
          <c:yVal>
            <c:numRef>
              <c:f>Sheet1!$B$2:$B$8</c:f>
              <c:numCache>
                <c:formatCode>General</c:formatCode>
                <c:ptCount val="7"/>
                <c:pt idx="0">
                  <c:v>0</c:v>
                </c:pt>
                <c:pt idx="1">
                  <c:v>0</c:v>
                </c:pt>
                <c:pt idx="2">
                  <c:v>0</c:v>
                </c:pt>
                <c:pt idx="3">
                  <c:v>0</c:v>
                </c:pt>
                <c:pt idx="4">
                  <c:v>0</c:v>
                </c:pt>
                <c:pt idx="5">
                  <c:v>0</c:v>
                </c:pt>
                <c:pt idx="6">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1</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Are financial statements audit...</c:v>
                </c:pt>
                <c:pt idx="1">
                  <c:v>- How frequently are financial...</c:v>
                </c:pt>
                <c:pt idx="2">
                  <c:v>- Are financial statements aud...</c:v>
                </c:pt>
              </c:strCache>
            </c:strRef>
          </c:cat>
          <c:val>
            <c:numRef>
              <c:f>Sheet1!$B$2:$B$4</c:f>
              <c:numCache>
                <c:formatCode>General</c:formatCode>
                <c:ptCount val="3"/>
                <c:pt idx="0">
                  <c:v>32.0</c:v>
                </c:pt>
                <c:pt idx="1">
                  <c:v>11.520000000000003</c:v>
                </c:pt>
                <c:pt idx="2">
                  <c:v>5.119999999999997</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Future Outlook</c:v>
                </c:pt>
              </c:strCache>
            </c:strRef>
          </c:cat>
          <c:val>
            <c:numRef>
              <c:f>Sheet1!$B$2:$B$2</c:f>
              <c:numCache>
                <c:formatCode>General</c:formatCode>
                <c:ptCount val="1"/>
                <c:pt idx="0">
                  <c:v>9.6</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2.0</c:v>
                </c:pt>
                <c:pt idx="1">
                  <c:v>2.0</c:v>
                </c:pt>
                <c:pt idx="2">
                  <c:v>2.0</c:v>
                </c:pt>
                <c:pt idx="3">
                  <c:v>2.0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0</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Governance</c:v>
                </c:pt>
              </c:strCache>
            </c:strRef>
          </c:cat>
          <c:val>
            <c:numRef>
              <c:f>Sheet1!$B$2:$B$2</c:f>
              <c:numCache>
                <c:formatCode>General</c:formatCode>
                <c:ptCount val="1"/>
                <c:pt idx="0">
                  <c:v>25.09527272727273</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12.0</c:v>
                </c:pt>
                <c:pt idx="1">
                  <c:v>12.0</c:v>
                </c:pt>
                <c:pt idx="2">
                  <c:v>12.0</c:v>
                </c:pt>
                <c:pt idx="3">
                  <c:v>12.0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21</c:v>
                </c:pt>
                <c:pt idx="1">
                  <c:v>1</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Sheet1!$A$2:$A$23</c:f>
              <c:numCache>
                <c:formatCode>General</c:formatCode>
                <c:ptCount val="2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numCache>
            </c:numRef>
          </c:xVal>
          <c:yVal>
            <c:numRef>
              <c:f>Sheet1!$B$2:$B$23</c:f>
              <c:numCache>
                <c:formatCode>General</c:formatCode>
                <c:ptCount val="2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Who are the major shareholde...</c:v>
                </c:pt>
                <c:pt idx="1">
                  <c:v>Are there any plans for future...</c:v>
                </c:pt>
                <c:pt idx="2">
                  <c:v>Are there any budgeting proces...</c:v>
                </c:pt>
              </c:strCache>
            </c:strRef>
          </c:cat>
          <c:val>
            <c:numRef>
              <c:f>Sheet1!$B$2:$B$4</c:f>
              <c:numCache>
                <c:formatCode>General</c:formatCode>
                <c:ptCount val="3"/>
                <c:pt idx="0">
                  <c:v>24.0</c:v>
                </c:pt>
                <c:pt idx="1">
                  <c:v>10.559999999999999</c:v>
                </c:pt>
                <c:pt idx="2">
                  <c:v>10.559999999999999</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IP &amp; Contracts</c:v>
                </c:pt>
              </c:strCache>
            </c:strRef>
          </c:cat>
          <c:val>
            <c:numRef>
              <c:f>Sheet1!$B$2:$B$2</c:f>
              <c:numCache>
                <c:formatCode>General</c:formatCode>
                <c:ptCount val="1"/>
                <c:pt idx="0">
                  <c:v>8.7264</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Sheet1!$A$2:$A$2</c:f>
              <c:numCache>
                <c:formatCode>General</c:formatCode>
                <c:ptCount val="1"/>
                <c:pt idx="0">
                  <c:v>0</c:v>
                </c:pt>
              </c:numCache>
            </c:numRef>
          </c:xVal>
          <c:yVal>
            <c:numRef>
              <c:f>Sheet1!$B$2:$B$2</c:f>
              <c:numCache>
                <c:formatCode>General</c:formatCode>
                <c:ptCount val="1"/>
                <c:pt idx="0">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4.0</c:v>
                </c:pt>
                <c:pt idx="1">
                  <c:v>4.0</c:v>
                </c:pt>
                <c:pt idx="2">
                  <c:v>4.0</c:v>
                </c:pt>
                <c:pt idx="3">
                  <c:v>4.0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10</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Sheet1!$A$2:$A$11</c:f>
              <c:numCache>
                <c:formatCode>General</c:formatCode>
                <c:ptCount val="10"/>
                <c:pt idx="0">
                  <c:v>0</c:v>
                </c:pt>
                <c:pt idx="1">
                  <c:v>0</c:v>
                </c:pt>
                <c:pt idx="2">
                  <c:v>0</c:v>
                </c:pt>
                <c:pt idx="3">
                  <c:v>0</c:v>
                </c:pt>
                <c:pt idx="4">
                  <c:v>0</c:v>
                </c:pt>
                <c:pt idx="5">
                  <c:v>0</c:v>
                </c:pt>
                <c:pt idx="6">
                  <c:v>0</c:v>
                </c:pt>
                <c:pt idx="7">
                  <c:v>0</c:v>
                </c:pt>
                <c:pt idx="8">
                  <c:v>0</c:v>
                </c:pt>
                <c:pt idx="9">
                  <c:v>0</c:v>
                </c:pt>
              </c:numCache>
            </c:numRef>
          </c:xVal>
          <c:yVal>
            <c:numRef>
              <c:f>Sheet1!$B$2:$B$11</c:f>
              <c:numCache>
                <c:formatCode>General</c:formatCode>
                <c:ptCount val="10"/>
                <c:pt idx="0">
                  <c:v>0</c:v>
                </c:pt>
                <c:pt idx="1">
                  <c:v>0</c:v>
                </c:pt>
                <c:pt idx="2">
                  <c:v>0</c:v>
                </c:pt>
                <c:pt idx="3">
                  <c:v>0</c:v>
                </c:pt>
                <c:pt idx="4">
                  <c:v>0</c:v>
                </c:pt>
                <c:pt idx="5">
                  <c:v>0</c:v>
                </c:pt>
                <c:pt idx="6">
                  <c:v>0</c:v>
                </c:pt>
                <c:pt idx="7">
                  <c:v>0</c:v>
                </c:pt>
                <c:pt idx="8">
                  <c:v>0</c:v>
                </c:pt>
                <c:pt idx="9">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What are the key terms of ma...</c:v>
                </c:pt>
                <c:pt idx="1">
                  <c:v>Are smart contracts audited fo...</c:v>
                </c:pt>
                <c:pt idx="2">
                  <c:v>- How does the company handle ...</c:v>
                </c:pt>
              </c:strCache>
            </c:strRef>
          </c:cat>
          <c:val>
            <c:numRef>
              <c:f>Sheet1!$B$2:$B$4</c:f>
              <c:numCache>
                <c:formatCode>General</c:formatCode>
                <c:ptCount val="3"/>
                <c:pt idx="0">
                  <c:v>8.0</c:v>
                </c:pt>
                <c:pt idx="1">
                  <c:v>2.7200000000000006</c:v>
                </c:pt>
                <c:pt idx="2">
                  <c:v>1.2799999999999994</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Legal &amp; Regulatory</c:v>
                </c:pt>
              </c:strCache>
            </c:strRef>
          </c:cat>
          <c:val>
            <c:numRef>
              <c:f>Sheet1!$B$2:$B$2</c:f>
              <c:numCache>
                <c:formatCode>General</c:formatCode>
                <c:ptCount val="1"/>
                <c:pt idx="0">
                  <c:v>29.294117647058822</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25.0</c:v>
                </c:pt>
                <c:pt idx="1">
                  <c:v>25.0</c:v>
                </c:pt>
                <c:pt idx="2">
                  <c:v>25.0</c:v>
                </c:pt>
                <c:pt idx="3">
                  <c:v>25.0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17</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Sheet1!$A$2:$A$18</c:f>
              <c:numCache>
                <c:formatCode>General</c:formatCode>
                <c:ptCount val="1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numCache>
            </c:numRef>
          </c:xVal>
          <c:yVal>
            <c:numRef>
              <c:f>Sheet1!$B$2:$B$18</c:f>
              <c:numCache>
                <c:formatCode>General</c:formatCode>
                <c:ptCount val="1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What is the legal entity of ...</c:v>
                </c:pt>
                <c:pt idx="1">
                  <c:v>Are there any changes in the l...</c:v>
                </c:pt>
                <c:pt idx="2">
                  <c:v>Are all necessary licenses and...</c:v>
                </c:pt>
              </c:strCache>
            </c:strRef>
          </c:cat>
          <c:val>
            <c:numRef>
              <c:f>Sheet1!$B$2:$B$4</c:f>
              <c:numCache>
                <c:formatCode>General</c:formatCode>
                <c:ptCount val="3"/>
                <c:pt idx="0">
                  <c:v>19.999999999999996</c:v>
                </c:pt>
                <c:pt idx="1">
                  <c:v>7.9999999999999964</c:v>
                </c:pt>
                <c:pt idx="2">
                  <c:v>7.9999999999999964</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Risk Management</c:v>
                </c:pt>
              </c:strCache>
            </c:strRef>
          </c:cat>
          <c:val>
            <c:numRef>
              <c:f>Sheet1!$B$2:$B$2</c:f>
              <c:numCache>
                <c:formatCode>General</c:formatCode>
                <c:ptCount val="1"/>
                <c:pt idx="0">
                  <c:v>2.179764705882353</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How does the company handle AM...</c:v>
                </c:pt>
              </c:strCache>
            </c:strRef>
          </c:cat>
          <c:val>
            <c:numRef>
              <c:f>Sheet1!$B$2:$B$2</c:f>
              <c:numCache>
                <c:formatCode>General</c:formatCode>
                <c:ptCount val="1"/>
                <c:pt idx="0">
                  <c:v>5.000000000000004</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12.0</c:v>
                </c:pt>
                <c:pt idx="1">
                  <c:v>12.0</c:v>
                </c:pt>
                <c:pt idx="2">
                  <c:v>12.0</c:v>
                </c:pt>
                <c:pt idx="3">
                  <c:v>12.0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16</c:v>
                </c:pt>
                <c:pt idx="1">
                  <c:v>1</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Sheet1!$A$2:$A$18</c:f>
              <c:numCache>
                <c:formatCode>General</c:formatCode>
                <c:ptCount val="1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numCache>
            </c:numRef>
          </c:xVal>
          <c:yVal>
            <c:numRef>
              <c:f>Sheet1!$B$2:$B$18</c:f>
              <c:numCache>
                <c:formatCode>General</c:formatCode>
                <c:ptCount val="1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What are the major expense c...</c:v>
                </c:pt>
                <c:pt idx="1">
                  <c:v>- What are the potential risks...</c:v>
                </c:pt>
                <c:pt idx="2">
                  <c:v>- How does the company manage ...</c:v>
                </c:pt>
              </c:strCache>
            </c:strRef>
          </c:cat>
          <c:val>
            <c:numRef>
              <c:f>Sheet1!$B$2:$B$4</c:f>
              <c:numCache>
                <c:formatCode>General</c:formatCode>
                <c:ptCount val="3"/>
                <c:pt idx="0">
                  <c:v>24.0</c:v>
                </c:pt>
                <c:pt idx="1">
                  <c:v>12.0</c:v>
                </c:pt>
                <c:pt idx="2">
                  <c:v>8.160000000000002</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Strategy &amp; Competitive Positioning</c:v>
                </c:pt>
              </c:strCache>
            </c:strRef>
          </c:cat>
          <c:val>
            <c:numRef>
              <c:f>Sheet1!$B$2:$B$2</c:f>
              <c:numCache>
                <c:formatCode>General</c:formatCode>
                <c:ptCount val="1"/>
                <c:pt idx="0">
                  <c:v>4.8</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4.0</c:v>
                </c:pt>
                <c:pt idx="1">
                  <c:v>4.0</c:v>
                </c:pt>
                <c:pt idx="2">
                  <c:v>4.0</c:v>
                </c:pt>
                <c:pt idx="3">
                  <c:v>4.0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24</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Sheet1!$A$2:$A$25</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xVal>
          <c:yVal>
            <c:numRef>
              <c:f>Sheet1!$B$2:$B$25</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Are there any strategic part...</c:v>
                </c:pt>
                <c:pt idx="1">
                  <c:v>Are there any pain points or a...</c:v>
                </c:pt>
                <c:pt idx="2">
                  <c:v>- Is the digital strategy alig...</c:v>
                </c:pt>
              </c:strCache>
            </c:strRef>
          </c:cat>
          <c:val>
            <c:numRef>
              <c:f>Sheet1!$B$2:$B$4</c:f>
              <c:numCache>
                <c:formatCode>General</c:formatCode>
                <c:ptCount val="3"/>
                <c:pt idx="0">
                  <c:v>3.1999999999999993</c:v>
                </c:pt>
                <c:pt idx="1">
                  <c:v>1.2799999999999994</c:v>
                </c:pt>
                <c:pt idx="2">
                  <c:v>1.2799999999999994</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Technology &amp; Infrastructure</c:v>
                </c:pt>
              </c:strCache>
            </c:strRef>
          </c:cat>
          <c:val>
            <c:numRef>
              <c:f>Sheet1!$B$2:$B$2</c:f>
              <c:numCache>
                <c:formatCode>General</c:formatCode>
                <c:ptCount val="1"/>
                <c:pt idx="0">
                  <c:v>7.12</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Community &amp; UX</c:v>
                </c:pt>
              </c:strCache>
            </c:strRef>
          </c:cat>
          <c:val>
            <c:numRef>
              <c:f>Sheet1!$B$2:$B$2</c:f>
              <c:numCache>
                <c:formatCode>General</c:formatCode>
                <c:ptCount val="1"/>
                <c:pt idx="0">
                  <c:v>16.247999999999998</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6.0</c:v>
                </c:pt>
                <c:pt idx="1">
                  <c:v>6.0</c:v>
                </c:pt>
                <c:pt idx="2">
                  <c:v>6.0</c:v>
                </c:pt>
                <c:pt idx="3">
                  <c:v>6.0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9</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Sheet1!$A$2:$A$10</c:f>
              <c:numCache>
                <c:formatCode>General</c:formatCode>
                <c:ptCount val="9"/>
                <c:pt idx="0">
                  <c:v>0</c:v>
                </c:pt>
                <c:pt idx="1">
                  <c:v>0</c:v>
                </c:pt>
                <c:pt idx="2">
                  <c:v>0</c:v>
                </c:pt>
                <c:pt idx="3">
                  <c:v>0</c:v>
                </c:pt>
                <c:pt idx="4">
                  <c:v>0</c:v>
                </c:pt>
                <c:pt idx="5">
                  <c:v>0</c:v>
                </c:pt>
                <c:pt idx="6">
                  <c:v>0</c:v>
                </c:pt>
                <c:pt idx="7">
                  <c:v>0</c:v>
                </c:pt>
                <c:pt idx="8">
                  <c:v>0</c:v>
                </c:pt>
              </c:numCache>
            </c:numRef>
          </c:xVal>
          <c:yVal>
            <c:numRef>
              <c:f>Sheet1!$B$2:$B$10</c:f>
              <c:numCache>
                <c:formatCode>General</c:formatCode>
                <c:ptCount val="9"/>
                <c:pt idx="0">
                  <c:v>0</c:v>
                </c:pt>
                <c:pt idx="1">
                  <c:v>0</c:v>
                </c:pt>
                <c:pt idx="2">
                  <c:v>0</c:v>
                </c:pt>
                <c:pt idx="3">
                  <c:v>0</c:v>
                </c:pt>
                <c:pt idx="4">
                  <c:v>0</c:v>
                </c:pt>
                <c:pt idx="5">
                  <c:v>0</c:v>
                </c:pt>
                <c:pt idx="6">
                  <c:v>0</c:v>
                </c:pt>
                <c:pt idx="7">
                  <c:v>0</c:v>
                </c:pt>
                <c:pt idx="8">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 What measures are in place t...</c:v>
                </c:pt>
                <c:pt idx="1">
                  <c:v>Are there plans for upgrading ...</c:v>
                </c:pt>
                <c:pt idx="2">
                  <c:v>Are these technologies scalabl...</c:v>
                </c:pt>
              </c:strCache>
            </c:strRef>
          </c:cat>
          <c:val>
            <c:numRef>
              <c:f>Sheet1!$B$2:$B$4</c:f>
              <c:numCache>
                <c:formatCode>General</c:formatCode>
                <c:ptCount val="3"/>
                <c:pt idx="0">
                  <c:v>4.799999999999999</c:v>
                </c:pt>
                <c:pt idx="1">
                  <c:v>3.456</c:v>
                </c:pt>
                <c:pt idx="2">
                  <c:v>1.919999999999999</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c:date1904 val="0"/>
  <c:chart>
    <c:title>
      <c:tx>
        <c:rich>
          <a:bodyPr/>
          <a:lstStyle/>
          <a:p>
            <a:r>
              <a:t>Tag Risk Score (0-100)</a:t>
            </a:r>
          </a:p>
        </c:rich>
      </c:tx>
      <c:layout/>
      <c:overlay val="0"/>
    </c:title>
    <c:autoTitleDeleted val="0"/>
    <c:plotArea>
      <c:barChart>
        <c:barDir val="col"/>
        <c:grouping val="clustered"/>
        <c:ser>
          <c:idx val="0"/>
          <c:order val="0"/>
          <c:tx>
            <c:strRef>
              <c:f>Sheet1!$B$1</c:f>
              <c:strCache>
                <c:ptCount val="1"/>
                <c:pt idx="0">
                  <c:v>Risk Score</c:v>
                </c:pt>
              </c:strCache>
            </c:strRef>
          </c:tx>
          <c:cat>
            <c:strRef>
              <c:f>Sheet1!$A$2:$A$2</c:f>
              <c:strCache>
                <c:ptCount val="1"/>
                <c:pt idx="0">
                  <c:v>Tokenomics &amp; Trading Integrity</c:v>
                </c:pt>
              </c:strCache>
            </c:strRef>
          </c:cat>
          <c:val>
            <c:numRef>
              <c:f>Sheet1!$B$2:$B$2</c:f>
              <c:numCache>
                <c:formatCode>General</c:formatCode>
                <c:ptCount val="1"/>
                <c:pt idx="0">
                  <c:v>10.511999999999999</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max val="100.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9.0</c:v>
                </c:pt>
                <c:pt idx="1">
                  <c:v>9.0</c:v>
                </c:pt>
                <c:pt idx="2">
                  <c:v>9.0</c:v>
                </c:pt>
                <c:pt idx="3">
                  <c:v>9.0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5</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Sheet1!$A$2:$A$6</c:f>
              <c:numCache>
                <c:formatCode>General</c:formatCode>
                <c:ptCount val="5"/>
                <c:pt idx="0">
                  <c:v>0</c:v>
                </c:pt>
                <c:pt idx="1">
                  <c:v>0</c:v>
                </c:pt>
                <c:pt idx="2">
                  <c:v>0</c:v>
                </c:pt>
                <c:pt idx="3">
                  <c:v>0</c:v>
                </c:pt>
                <c:pt idx="4">
                  <c:v>0</c:v>
                </c:pt>
              </c:numCache>
            </c:numRef>
          </c:xVal>
          <c:yVal>
            <c:numRef>
              <c:f>Sheet1!$B$2:$B$6</c:f>
              <c:numCache>
                <c:formatCode>General</c:formatCode>
                <c:ptCount val="5"/>
                <c:pt idx="0">
                  <c:v>0</c:v>
                </c:pt>
                <c:pt idx="1">
                  <c:v>0</c:v>
                </c:pt>
                <c:pt idx="2">
                  <c:v>0</c:v>
                </c:pt>
                <c:pt idx="3">
                  <c:v>0</c:v>
                </c:pt>
                <c:pt idx="4">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c:date1904 val="0"/>
  <c:chart>
    <c:title>
      <c:tx>
        <c:rich>
          <a:bodyPr/>
          <a:lstStyle/>
          <a:p>
            <a:r>
              <a:t>Top 3 Riskiest Questions</a:t>
            </a:r>
          </a:p>
        </c:rich>
      </c:tx>
      <c:layout/>
      <c:overlay val="0"/>
    </c:title>
    <c:autoTitleDeleted val="0"/>
    <c:plotArea>
      <c:barChart>
        <c:barDir val="col"/>
        <c:grouping val="clustered"/>
        <c:ser>
          <c:idx val="0"/>
          <c:order val="0"/>
          <c:tx>
            <c:strRef>
              <c:f>Sheet1!$B$1</c:f>
              <c:strCache>
                <c:ptCount val="1"/>
                <c:pt idx="0">
                  <c:v>Risk Score</c:v>
                </c:pt>
              </c:strCache>
            </c:strRef>
          </c:tx>
          <c:cat>
            <c:strRef>
              <c:f>Sheet1!$A$2:$A$4</c:f>
              <c:strCache>
                <c:ptCount val="3"/>
                <c:pt idx="0">
                  <c:v>Are there any trade surveillan...</c:v>
                </c:pt>
                <c:pt idx="1">
                  <c:v>- Is the company compliant wit...</c:v>
                </c:pt>
                <c:pt idx="2">
                  <c:v>Are valuations consistent with...</c:v>
                </c:pt>
              </c:strCache>
            </c:strRef>
          </c:cat>
          <c:val>
            <c:numRef>
              <c:f>Sheet1!$B$2:$B$4</c:f>
              <c:numCache>
                <c:formatCode>General</c:formatCode>
                <c:ptCount val="3"/>
                <c:pt idx="0">
                  <c:v>4.68</c:v>
                </c:pt>
                <c:pt idx="1">
                  <c:v>2.8799999999999986</c:v>
                </c:pt>
                <c:pt idx="2">
                  <c:v>2.8799999999999986</c:v>
                </c:pt>
              </c:numCache>
            </c:numRef>
          </c:val>
        </c:ser>
        <c:dLbls>
          <c:numFmt formatCode="0.0" sourceLinked="0"/>
          <c:showLegendKey val="0"/>
          <c:showVal val="1"/>
          <c:showCatName val="0"/>
          <c:showSerName val="0"/>
          <c:showPercent val="0"/>
          <c:showBubbleSize val="0"/>
          <c:showLeaderLines val="1"/>
        </c:dLbls>
        <c:axId val="-2068027336"/>
        <c:axId val="-2113994440"/>
      </c:barChart>
      <c:catAx>
        <c:axId val="-2068027336"/>
        <c:scaling>
          <c:orientation val="minMax"/>
        </c:scaling>
        <c:delete val="0"/>
        <c:axPos val="b"/>
        <c:majorTickMark val="out"/>
        <c:minorTickMark val="none"/>
        <c:tickLblPos val="nextTo"/>
        <c:txPr>
          <a:bodyPr/>
          <a:lstStyle/>
          <a:p>
            <a:pPr>
              <a:defRPr sz="800"/>
            </a:pPr>
          </a:p>
        </c:txPr>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c:date1904 val="0"/>
  <c:roundedCorners val="0"/>
  <c:chart>
    <c:title>
      <c:tx>
        <c:rich>
          <a:bodyPr/>
          <a:lstStyle/>
          <a:p>
            <a:r>
              <a:t>Risk Scores by Topic (0-100)</a:t>
            </a:r>
          </a:p>
        </c:rich>
      </c:tx>
      <c:layout/>
      <c:overlay val="0"/>
    </c:title>
    <c:autoTitleDeleted val="0"/>
    <c:plotArea>
      <c:layout/>
      <c:areaChart>
        <c:grouping val="standard"/>
        <c:varyColors val="0"/>
        <c:ser>
          <c:idx val="0"/>
          <c:order val="0"/>
          <c:tx>
            <c:strRef>
              <c:f>Sheet1!$B$1</c:f>
              <c:strCache>
                <c:ptCount val="1"/>
                <c:pt idx="0">
                  <c:v>Risk Score</c:v>
                </c:pt>
              </c:strCache>
            </c:strRef>
          </c:tx>
          <c:cat>
            <c:strRef>
              <c:f>Sheet1!$A$2:$A$15</c:f>
              <c:strCache>
                <c:ptCount val="14"/>
                <c:pt idx="0">
                  <c:v>AML / KYC</c:v>
                </c:pt>
                <c:pt idx="1">
                  <c:v>Community &amp; UX</c:v>
                </c:pt>
                <c:pt idx="2">
                  <c:v>Custody &amp; Asset Security</c:v>
                </c:pt>
                <c:pt idx="3">
                  <c:v>Cybersecurity &amp; Data Privacy</c:v>
                </c:pt>
                <c:pt idx="4">
                  <c:v>ESG &amp; Sustainability</c:v>
                </c:pt>
                <c:pt idx="5">
                  <c:v>Financial Health</c:v>
                </c:pt>
                <c:pt idx="6">
                  <c:v>Future Outlook</c:v>
                </c:pt>
                <c:pt idx="7">
                  <c:v>Governance</c:v>
                </c:pt>
                <c:pt idx="8">
                  <c:v>IP &amp; Contracts</c:v>
                </c:pt>
                <c:pt idx="9">
                  <c:v>Legal &amp; Regulatory</c:v>
                </c:pt>
                <c:pt idx="10">
                  <c:v>Risk Management</c:v>
                </c:pt>
                <c:pt idx="11">
                  <c:v>Strategy &amp; Competitive Positioning</c:v>
                </c:pt>
                <c:pt idx="12">
                  <c:v>Technology &amp; Infrastructure</c:v>
                </c:pt>
                <c:pt idx="13">
                  <c:v>Tokenomics &amp; Trading Integrity</c:v>
                </c:pt>
              </c:strCache>
            </c:strRef>
          </c:cat>
          <c:val>
            <c:numRef>
              <c:f>Sheet1!$B$2:$B$15</c:f>
              <c:numCache>
                <c:formatCode>General</c:formatCode>
                <c:ptCount val="14"/>
                <c:pt idx="0">
                  <c:v>63.0</c:v>
                </c:pt>
                <c:pt idx="1">
                  <c:v>16.247999999999998</c:v>
                </c:pt>
                <c:pt idx="2">
                  <c:v>23.0</c:v>
                </c:pt>
                <c:pt idx="3">
                  <c:v>4.799999999999999</c:v>
                </c:pt>
                <c:pt idx="4">
                  <c:v>3.195555555555556</c:v>
                </c:pt>
                <c:pt idx="5">
                  <c:v>5.531428571428571</c:v>
                </c:pt>
                <c:pt idx="6">
                  <c:v>9.6</c:v>
                </c:pt>
                <c:pt idx="7">
                  <c:v>25.09527272727273</c:v>
                </c:pt>
                <c:pt idx="8">
                  <c:v>8.7264</c:v>
                </c:pt>
                <c:pt idx="9">
                  <c:v>29.294117647058822</c:v>
                </c:pt>
                <c:pt idx="10">
                  <c:v>2.179764705882353</c:v>
                </c:pt>
                <c:pt idx="11">
                  <c:v>4.8</c:v>
                </c:pt>
                <c:pt idx="12">
                  <c:v>7.12</c:v>
                </c:pt>
                <c:pt idx="13">
                  <c:v>10.511999999999999</c:v>
                </c:pt>
              </c:numCache>
            </c:numRef>
          </c:val>
        </c:ser>
        <c:dLbls>
          <c:showLegendKey val="0"/>
          <c:showVal val="0"/>
          <c:showCatName val="0"/>
          <c:showSerName val="0"/>
          <c:showPercent val="0"/>
          <c:showBubbleSize val="0"/>
        </c:dLbls>
        <c:axId val="-2101159928"/>
        <c:axId val="-2100718248"/>
      </c:areaChart>
      <c:catAx>
        <c:axId val="-2101159928"/>
        <c:scaling>
          <c:orientation val="minMax"/>
        </c:scaling>
        <c:delete val="0"/>
        <c:axPos val="b"/>
        <c:numFmt formatCode="General" sourceLinked="1"/>
        <c:majorTickMark val="out"/>
        <c:minorTickMark val="none"/>
        <c:tickLblPos val="nextTo"/>
        <c:txPr>
          <a:bodyPr/>
          <a:lstStyle/>
          <a:p>
            <a:pPr>
              <a:defRPr sz="1000"/>
            </a:pPr>
          </a:p>
        </c:txPr>
        <c:crossAx val="-2100718248"/>
        <c:crosses val="autoZero"/>
        <c:auto val="1"/>
        <c:lblAlgn val="ctr"/>
        <c:lblOffset val="100"/>
        <c:noMultiLvlLbl val="0"/>
      </c:catAx>
      <c:valAx>
        <c:axId val="-2100718248"/>
        <c:scaling>
          <c:orientation val="minMax"/>
        </c:scaling>
        <c:delete val="0"/>
        <c:axPos val="l"/>
        <c:majorGridlines/>
        <c:numFmt formatCode="General" sourceLinked="1"/>
        <c:majorTickMark val="out"/>
        <c:minorTickMark val="none"/>
        <c:tickLblPos val="nextTo"/>
        <c:crossAx val="-2101159928"/>
        <c:crosses val="autoZero"/>
        <c:crossBetween val="midCat"/>
      </c:valAx>
    </c:plotArea>
    <c:legend>
      <c:legendPos val="b"/>
      <c:layout/>
      <c:overlay val="0"/>
    </c:legend>
    <c:plotVisOnly val="1"/>
    <c:dispBlanksAs val="zero"/>
    <c:showDLblsOverMax val="0"/>
  </c:chart>
  <c:txPr>
    <a:bodyPr/>
    <a:lstStyle/>
    <a:p>
      <a:pPr>
        <a:defRPr sz="1800"/>
      </a:pPr>
      <a:endParaR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chart>
    <c:title>
      <c:tx>
        <c:rich>
          <a:bodyPr/>
          <a:lstStyle/>
          <a:p>
            <a:r>
              <a:t>Metric Risk Contribution</a:t>
            </a:r>
          </a:p>
        </c:rich>
      </c:tx>
      <c:layout/>
      <c:overlay val="0"/>
    </c:title>
    <c:autoTitleDeleted val="0"/>
    <c:plotArea>
      <c:pieChart>
        <c:varyColors val="1"/>
        <c:ser>
          <c:idx val="0"/>
          <c:order val="0"/>
          <c:tx>
            <c:strRef>
              <c:f>Sheet1!$B$1</c:f>
              <c:strCache>
                <c:ptCount val="1"/>
                <c:pt idx="0">
                  <c:v>Risk Contribution</c:v>
                </c:pt>
              </c:strCache>
            </c:strRef>
          </c:tx>
          <c:cat>
            <c:strRef>
              <c:f>Sheet1!$A$2:$A$5</c:f>
              <c:strCache>
                <c:ptCount val="4"/>
                <c:pt idx="0">
                  <c:v>relevance</c:v>
                </c:pt>
                <c:pt idx="1">
                  <c:v>completeness</c:v>
                </c:pt>
                <c:pt idx="2">
                  <c:v>clarity</c:v>
                </c:pt>
                <c:pt idx="3">
                  <c:v>faithfulness</c:v>
                </c:pt>
              </c:strCache>
            </c:strRef>
          </c:cat>
          <c:val>
            <c:numRef>
              <c:f>Sheet1!$B$2:$B$5</c:f>
              <c:numCache>
                <c:formatCode>General</c:formatCode>
                <c:ptCount val="4"/>
                <c:pt idx="0">
                  <c:v>6.0</c:v>
                </c:pt>
                <c:pt idx="1">
                  <c:v>6.0</c:v>
                </c:pt>
                <c:pt idx="2">
                  <c:v>6.0</c:v>
                </c:pt>
                <c:pt idx="3">
                  <c:v>6.0</c:v>
                </c:pt>
              </c:numCache>
            </c:numRef>
          </c:val>
        </c:ser>
        <c:dLbls>
          <c:numFmt formatCode="0.0" sourceLinked="0"/>
          <c:showLegendKey val="0"/>
          <c:showVal val="1"/>
          <c:showCatName val="0"/>
          <c:showSerName val="0"/>
          <c:showPercent val="0"/>
          <c:showBubbleSize val="0"/>
          <c:showLeaderLines val="1"/>
        </c:dLbls>
      </c:pieChart>
    </c:plotArea>
    <c:legend>
      <c:legendPos/>
    </c:legend>
    <c:dispBlanksAs val="gap"/>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chart>
    <c:title>
      <c:tx>
        <c:rich>
          <a:bodyPr/>
          <a:lstStyle/>
          <a:p>
            <a:r>
              <a:t>Question Risk Distribution</a:t>
            </a:r>
          </a:p>
        </c:rich>
      </c:tx>
      <c:layout/>
      <c:overlay val="0"/>
    </c:title>
    <c:autoTitleDeleted val="0"/>
    <c:plotArea>
      <c:barChart>
        <c:barDir val="col"/>
        <c:grouping val="clustered"/>
        <c:ser>
          <c:idx val="0"/>
          <c:order val="0"/>
          <c:tx>
            <c:strRef>
              <c:f>Sheet1!$B$1</c:f>
              <c:strCache>
                <c:ptCount val="1"/>
                <c:pt idx="0">
                  <c:v>Count</c:v>
                </c:pt>
              </c:strCache>
            </c:strRef>
          </c:tx>
          <c:cat>
            <c:strRef>
              <c:f>Sheet1!$A$2:$A$6</c:f>
              <c:strCache>
                <c:ptCount val="5"/>
                <c:pt idx="0">
                  <c:v>0-20</c:v>
                </c:pt>
                <c:pt idx="1">
                  <c:v>20-40</c:v>
                </c:pt>
                <c:pt idx="2">
                  <c:v>40-60</c:v>
                </c:pt>
                <c:pt idx="3">
                  <c:v>60-80</c:v>
                </c:pt>
                <c:pt idx="4">
                  <c:v>80-100</c:v>
                </c:pt>
              </c:strCache>
            </c:strRef>
          </c:cat>
          <c:val>
            <c:numRef>
              <c:f>Sheet1!$B$2:$B$6</c:f>
              <c:numCache>
                <c:formatCode>General</c:formatCode>
                <c:ptCount val="5"/>
                <c:pt idx="0">
                  <c:v>6</c:v>
                </c:pt>
                <c:pt idx="1">
                  <c:v>0</c:v>
                </c:pt>
                <c:pt idx="2">
                  <c:v>0</c:v>
                </c:pt>
                <c:pt idx="3">
                  <c:v>0</c:v>
                </c:pt>
                <c:pt idx="4">
                  <c:v>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chart>
    <c:title>
      <c:tx>
        <c:rich>
          <a:bodyPr/>
          <a:lstStyle/>
          <a:p>
            <a:r>
              <a:t>Relevance vs Completeness (High Risk: 0)</a:t>
            </a:r>
          </a:p>
        </c:rich>
      </c:tx>
      <c:layout/>
      <c:overlay val="0"/>
    </c:title>
    <c:plotArea>
      <c:scatterChart>
        <c:scatterStyle val="lineMarker"/>
        <c:varyColors val="0"/>
        <c:ser>
          <c:idx val="0"/>
          <c:order val="0"/>
          <c:tx>
            <c:strRef>
              <c:f>Sheet1!$B$1</c:f>
              <c:strCache>
                <c:ptCount val="1"/>
                <c:pt idx="0">
                  <c:v>Questions</c:v>
                </c:pt>
              </c:strCache>
            </c:strRef>
          </c:tx>
          <c:spPr>
            <a:ln w="47625">
              <a:noFill/>
            </a:ln>
          </c:spPr>
          <c:xVal>
            <c:numRef>
              <c:f>Sheet1!$A$2:$A$7</c:f>
              <c:numCache>
                <c:formatCode>General</c:formatCode>
                <c:ptCount val="6"/>
                <c:pt idx="0">
                  <c:v>0</c:v>
                </c:pt>
                <c:pt idx="1">
                  <c:v>0</c:v>
                </c:pt>
                <c:pt idx="2">
                  <c:v>0</c:v>
                </c:pt>
                <c:pt idx="3">
                  <c:v>0</c:v>
                </c:pt>
                <c:pt idx="4">
                  <c:v>0</c:v>
                </c:pt>
                <c:pt idx="5">
                  <c:v>0</c:v>
                </c:pt>
              </c:numCache>
            </c:numRef>
          </c:xVal>
          <c:yVal>
            <c:numRef>
              <c:f>Sheet1!$B$2:$B$7</c:f>
              <c:numCache>
                <c:formatCode>General</c:formatCode>
                <c:ptCount val="6"/>
                <c:pt idx="0">
                  <c:v>0</c:v>
                </c:pt>
                <c:pt idx="1">
                  <c:v>0</c:v>
                </c:pt>
                <c:pt idx="2">
                  <c:v>0</c:v>
                </c:pt>
                <c:pt idx="3">
                  <c:v>0</c:v>
                </c:pt>
                <c:pt idx="4">
                  <c:v>0</c:v>
                </c:pt>
                <c:pt idx="5">
                  <c:v>0</c:v>
                </c:pt>
              </c:numCache>
            </c:numRef>
          </c:yVal>
          <c:smooth val="0"/>
        </c:ser>
        <c:axId val="-2128940872"/>
        <c:axId val="-2129643912"/>
      </c:scatterChart>
      <c:valAx>
        <c:axId val="-2128940872"/>
        <c:scaling>
          <c:orientation val="minMax"/>
        </c:scaling>
        <c:delete val="0"/>
        <c:axPos val="b"/>
        <c:numFmt formatCode="General" sourceLinked="1"/>
        <c:majorTickMark val="out"/>
        <c:minorTickMark val="none"/>
        <c:tickLblPos val="nextTo"/>
        <c:txPr>
          <a:bodyPr/>
          <a:lstStyle/>
          <a:p>
            <a:pPr>
              <a:defRPr sz="800"/>
            </a:pPr>
          </a:p>
        </c:txPr>
        <c:crossAx val="-2129643912"/>
        <c:crosses val="autoZero"/>
        <c:crossBetween val="midCat"/>
      </c:valAx>
      <c:valAx>
        <c:axId val="-2129643912"/>
        <c:scaling>
          <c:orientation val="minMax"/>
        </c:scaling>
        <c:delete val="0"/>
        <c:axPos val="l"/>
        <c:majorGridlines/>
        <c:numFmt formatCode="General" sourceLinked="1"/>
        <c:majorTickMark val="out"/>
        <c:minorTickMark val="none"/>
        <c:tickLblPos val="nextTo"/>
        <c:crossAx val="-2128940872"/>
        <c:crosses val="autoZero"/>
        <c:crossBetween val="midCat"/>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31.xml"/><Relationship Id="rId5" Type="http://schemas.openxmlformats.org/officeDocument/2006/relationships/chart" Target="../charts/chart32.xml"/><Relationship Id="rId6" Type="http://schemas.openxmlformats.org/officeDocument/2006/relationships/chart" Target="../charts/chart3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34.xml"/><Relationship Id="rId5" Type="http://schemas.openxmlformats.org/officeDocument/2006/relationships/chart" Target="../charts/chart35.xml"/><Relationship Id="rId6" Type="http://schemas.openxmlformats.org/officeDocument/2006/relationships/chart" Target="../charts/chart36.xml"/><Relationship Id="rId7" Type="http://schemas.openxmlformats.org/officeDocument/2006/relationships/chart" Target="../charts/chart37.xml"/><Relationship Id="rId8" Type="http://schemas.openxmlformats.org/officeDocument/2006/relationships/chart" Target="../charts/chart3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39.xml"/><Relationship Id="rId5" Type="http://schemas.openxmlformats.org/officeDocument/2006/relationships/chart" Target="../charts/chart40.xml"/><Relationship Id="rId6" Type="http://schemas.openxmlformats.org/officeDocument/2006/relationships/chart" Target="../charts/chart41.xml"/><Relationship Id="rId7" Type="http://schemas.openxmlformats.org/officeDocument/2006/relationships/chart" Target="../charts/chart42.xml"/><Relationship Id="rId8" Type="http://schemas.openxmlformats.org/officeDocument/2006/relationships/chart" Target="../charts/chart4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44.xml"/><Relationship Id="rId5" Type="http://schemas.openxmlformats.org/officeDocument/2006/relationships/chart" Target="../charts/chart45.xml"/><Relationship Id="rId6" Type="http://schemas.openxmlformats.org/officeDocument/2006/relationships/chart" Target="../charts/chart46.xml"/><Relationship Id="rId7" Type="http://schemas.openxmlformats.org/officeDocument/2006/relationships/chart" Target="../charts/chart47.xml"/><Relationship Id="rId8" Type="http://schemas.openxmlformats.org/officeDocument/2006/relationships/chart" Target="../charts/chart4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49.xml"/><Relationship Id="rId5" Type="http://schemas.openxmlformats.org/officeDocument/2006/relationships/chart" Target="../charts/chart50.xml"/><Relationship Id="rId6" Type="http://schemas.openxmlformats.org/officeDocument/2006/relationships/chart" Target="../charts/chart51.xml"/><Relationship Id="rId7" Type="http://schemas.openxmlformats.org/officeDocument/2006/relationships/chart" Target="../charts/chart52.xml"/><Relationship Id="rId8" Type="http://schemas.openxmlformats.org/officeDocument/2006/relationships/chart" Target="../charts/chart5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54.xml"/><Relationship Id="rId5" Type="http://schemas.openxmlformats.org/officeDocument/2006/relationships/chart" Target="../charts/chart55.xml"/><Relationship Id="rId6" Type="http://schemas.openxmlformats.org/officeDocument/2006/relationships/chart" Target="../charts/chart56.xml"/><Relationship Id="rId7" Type="http://schemas.openxmlformats.org/officeDocument/2006/relationships/chart" Target="../charts/chart57.xml"/><Relationship Id="rId8" Type="http://schemas.openxmlformats.org/officeDocument/2006/relationships/chart" Target="../charts/chart5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59.xml"/><Relationship Id="rId5" Type="http://schemas.openxmlformats.org/officeDocument/2006/relationships/chart" Target="../charts/chart60.xml"/><Relationship Id="rId6" Type="http://schemas.openxmlformats.org/officeDocument/2006/relationships/chart" Target="../charts/chart61.xml"/><Relationship Id="rId7" Type="http://schemas.openxmlformats.org/officeDocument/2006/relationships/chart" Target="../charts/chart62.xml"/><Relationship Id="rId8" Type="http://schemas.openxmlformats.org/officeDocument/2006/relationships/chart" Target="../charts/chart6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64.xml"/><Relationship Id="rId5" Type="http://schemas.openxmlformats.org/officeDocument/2006/relationships/chart" Target="../charts/chart65.xml"/><Relationship Id="rId6" Type="http://schemas.openxmlformats.org/officeDocument/2006/relationships/chart" Target="../charts/chart66.xml"/><Relationship Id="rId7" Type="http://schemas.openxmlformats.org/officeDocument/2006/relationships/chart" Target="../charts/chart67.xml"/><Relationship Id="rId8" Type="http://schemas.openxmlformats.org/officeDocument/2006/relationships/chart" Target="../charts/chart6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6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1.xml"/><Relationship Id="rId5" Type="http://schemas.openxmlformats.org/officeDocument/2006/relationships/chart" Target="../charts/chart2.xml"/><Relationship Id="rId6" Type="http://schemas.openxmlformats.org/officeDocument/2006/relationships/chart" Target="../charts/chart3.xml"/><Relationship Id="rId7" Type="http://schemas.openxmlformats.org/officeDocument/2006/relationships/chart" Target="../charts/chart4.xml"/><Relationship Id="rId8" Type="http://schemas.openxmlformats.org/officeDocument/2006/relationships/chart" Target="../charts/char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6.xml"/><Relationship Id="rId5" Type="http://schemas.openxmlformats.org/officeDocument/2006/relationships/chart" Target="../charts/chart7.xml"/><Relationship Id="rId6" Type="http://schemas.openxmlformats.org/officeDocument/2006/relationships/chart" Target="../charts/chart8.xml"/><Relationship Id="rId7" Type="http://schemas.openxmlformats.org/officeDocument/2006/relationships/chart" Target="../charts/chart9.xml"/><Relationship Id="rId8" Type="http://schemas.openxmlformats.org/officeDocument/2006/relationships/chart" Target="../charts/char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11.xml"/><Relationship Id="rId5" Type="http://schemas.openxmlformats.org/officeDocument/2006/relationships/chart" Target="../charts/chart12.xml"/><Relationship Id="rId6" Type="http://schemas.openxmlformats.org/officeDocument/2006/relationships/chart" Target="../charts/chart13.xml"/><Relationship Id="rId7" Type="http://schemas.openxmlformats.org/officeDocument/2006/relationships/chart" Target="../charts/chart14.xml"/><Relationship Id="rId8" Type="http://schemas.openxmlformats.org/officeDocument/2006/relationships/chart" Target="../charts/char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16.xml"/><Relationship Id="rId5" Type="http://schemas.openxmlformats.org/officeDocument/2006/relationships/chart" Target="../charts/chart17.xml"/><Relationship Id="rId6" Type="http://schemas.openxmlformats.org/officeDocument/2006/relationships/chart" Target="../charts/chart18.xml"/><Relationship Id="rId7" Type="http://schemas.openxmlformats.org/officeDocument/2006/relationships/chart" Target="../charts/chart19.xml"/><Relationship Id="rId8" Type="http://schemas.openxmlformats.org/officeDocument/2006/relationships/chart" Target="../charts/char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21.xml"/><Relationship Id="rId5" Type="http://schemas.openxmlformats.org/officeDocument/2006/relationships/chart" Target="../charts/chart22.xml"/><Relationship Id="rId6" Type="http://schemas.openxmlformats.org/officeDocument/2006/relationships/chart" Target="../charts/chart23.xml"/><Relationship Id="rId7" Type="http://schemas.openxmlformats.org/officeDocument/2006/relationships/chart" Target="../charts/chart24.xml"/><Relationship Id="rId8" Type="http://schemas.openxmlformats.org/officeDocument/2006/relationships/chart" Target="../charts/char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26.xml"/><Relationship Id="rId5" Type="http://schemas.openxmlformats.org/officeDocument/2006/relationships/chart" Target="../charts/chart27.xml"/><Relationship Id="rId6" Type="http://schemas.openxmlformats.org/officeDocument/2006/relationships/chart" Target="../charts/chart28.xml"/><Relationship Id="rId7" Type="http://schemas.openxmlformats.org/officeDocument/2006/relationships/chart" Target="../charts/chart29.xml"/><Relationship Id="rId8" Type="http://schemas.openxmlformats.org/officeDocument/2006/relationships/chart" Target="../charts/chart30.xml"/></Relationships>
</file>

<file path=ppt/slides/slide1.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sp>
        <p:nvSpPr>
          <p:cNvPr id="2" name="Title 1"/>
          <p:cNvSpPr>
            <a:spLocks noGrp="1"/>
          </p:cNvSpPr>
          <p:nvPr>
            <p:ph type="ctrTitle"/>
          </p:nvPr>
        </p:nvSpPr>
        <p:spPr/>
        <p:txBody>
          <a:bodyPr/>
          <a:lstStyle/>
          <a:p>
            <a:pPr>
              <a:defRPr sz="3600" b="1">
                <a:solidFill>
                  <a:srgbClr val="365FC7"/>
                </a:solidFill>
                <a:latin typeface="Montserrat"/>
              </a:defRPr>
            </a:pPr>
            <a:r>
              <a:t>the CryptoBazar Due Diligence Analytics</a:t>
            </a:r>
          </a:p>
        </p:txBody>
      </p:sp>
      <p:sp>
        <p:nvSpPr>
          <p:cNvPr id="3" name="Subtitle 2"/>
          <p:cNvSpPr>
            <a:spLocks noGrp="1"/>
          </p:cNvSpPr>
          <p:nvPr>
            <p:ph type="subTitle" idx="1"/>
          </p:nvPr>
        </p:nvSpPr>
        <p:spPr/>
        <p:txBody>
          <a:bodyPr/>
          <a:lstStyle/>
          <a:p>
            <a:pPr>
              <a:defRPr sz="2000">
                <a:solidFill>
                  <a:srgbClr val="000000"/>
                </a:solidFill>
                <a:latin typeface="Montserrat"/>
              </a:defRPr>
            </a:pPr>
            <a:r>
              <a:t>Prepared by DueXpert AI | 2025-04-28</a:t>
            </a:r>
          </a:p>
        </p:txBody>
      </p:sp>
      <p:pic>
        <p:nvPicPr>
          <p:cNvPr id="4" name="Picture 3" descr="dueexpert.png"/>
          <p:cNvPicPr>
            <a:picLocks noChangeAspect="1"/>
          </p:cNvPicPr>
          <p:nvPr/>
        </p:nvPicPr>
        <p:blipFill>
          <a:blip r:embed="rId2"/>
          <a:stretch>
            <a:fillRect/>
          </a:stretch>
        </p:blipFill>
        <p:spPr>
          <a:xfrm>
            <a:off x="274320" y="91440"/>
            <a:ext cx="2342917" cy="548640"/>
          </a:xfrm>
          <a:prstGeom prst="rect">
            <a:avLst/>
          </a:prstGeom>
        </p:spPr>
      </p:pic>
      <p:pic>
        <p:nvPicPr>
          <p:cNvPr id="5" name="Picture 4" descr="VALUE.png"/>
          <p:cNvPicPr>
            <a:picLocks noChangeAspect="1"/>
          </p:cNvPicPr>
          <p:nvPr/>
        </p:nvPicPr>
        <p:blipFill>
          <a:blip r:embed="rId3"/>
          <a:stretch>
            <a:fillRect/>
          </a:stretch>
        </p:blipFill>
        <p:spPr>
          <a:xfrm>
            <a:off x="9418320" y="6126480"/>
            <a:ext cx="1405150" cy="548640"/>
          </a:xfrm>
          <a:prstGeom prst="rect">
            <a:avLst/>
          </a:prstGeom>
        </p:spPr>
      </p:pic>
      <p:sp>
        <p:nvSpPr>
          <p:cNvPr id="6" name="TextBox 5"/>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General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Future Outlook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9. Future Outlook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a:solidFill>
                  <a:srgbClr val="000000"/>
                </a:solidFill>
                <a:latin typeface="Montserrat"/>
              </a:defRPr>
            </a:pPr>
            <a:r>
              <a:t>Objective: Evaluate alignment with 2025 crypto trends and innovations.</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sp>
        <p:nvSpPr>
          <p:cNvPr id="10" name="TextBox 9"/>
          <p:cNvSpPr txBox="1"/>
          <p:nvPr/>
        </p:nvSpPr>
        <p:spPr>
          <a:xfrm>
            <a:off x="914400" y="3840480"/>
            <a:ext cx="3657600" cy="2286000"/>
          </a:xfrm>
          <a:prstGeom prst="rect">
            <a:avLst/>
          </a:prstGeom>
          <a:noFill/>
        </p:spPr>
        <p:txBody>
          <a:bodyPr wrap="square">
            <a:spAutoFit/>
          </a:bodyPr>
          <a:lstStyle/>
          <a:p>
            <a:pPr>
              <a:defRPr sz="1200">
                <a:solidFill>
                  <a:srgbClr val="000000"/>
                </a:solidFill>
                <a:latin typeface="Montserrat"/>
              </a:defRPr>
            </a:pPr>
            <a:r>
              <a:t>No valid data for Relevance vs Completeness</a:t>
            </a:r>
          </a:p>
        </p:txBody>
      </p:sp>
      <p:sp>
        <p:nvSpPr>
          <p:cNvPr id="11" name="TextBox 10"/>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9</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Governance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10. Governance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a:solidFill>
                  <a:srgbClr val="000000"/>
                </a:solidFill>
                <a:latin typeface="Montserrat"/>
              </a:defRPr>
            </a:pPr>
            <a:r>
              <a:t>Objective: Assess decision-making and board oversight structures.</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10</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IP &amp; Contracts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11. IP &amp; Contracts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a:solidFill>
                  <a:srgbClr val="000000"/>
                </a:solidFill>
                <a:latin typeface="Montserrat"/>
              </a:defRPr>
            </a:pPr>
            <a:r>
              <a:t>Objective: Evaluate intellectual property and contract integrity.</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11</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Legal &amp; Regulatory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12. Legal &amp; Regulatory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a:solidFill>
                  <a:srgbClr val="000000"/>
                </a:solidFill>
                <a:latin typeface="Montserrat"/>
              </a:defRPr>
            </a:pPr>
            <a:r>
              <a:t>Objective: Ensure legal and regulatory compliance.</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12</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Risk Management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13. Risk Management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a:solidFill>
                  <a:srgbClr val="000000"/>
                </a:solidFill>
                <a:latin typeface="Montserrat"/>
              </a:defRPr>
            </a:pPr>
            <a:r>
              <a:t>Objective: Identify risk management strategies.</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13</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Strategy &amp; Competitive Positioning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14. Strategy &amp; Competitive Positioning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a:solidFill>
                  <a:srgbClr val="000000"/>
                </a:solidFill>
                <a:latin typeface="Montserrat"/>
              </a:defRPr>
            </a:pPr>
            <a:r>
              <a:t>Objective: Understand strategy and market positioning.</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14</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Technology &amp; Infrastructure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15. Technology &amp; Infrastructure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a:solidFill>
                  <a:srgbClr val="000000"/>
                </a:solidFill>
                <a:latin typeface="Montserrat"/>
              </a:defRPr>
            </a:pPr>
            <a:r>
              <a:t>Objective: Evaluate technological scalability and reliability.</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15</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Tokenomics &amp; Trading Integrity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16. Tokenomics &amp; Trading Integrity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a:solidFill>
                  <a:srgbClr val="000000"/>
                </a:solidFill>
                <a:latin typeface="Montserrat"/>
              </a:defRPr>
            </a:pPr>
            <a:r>
              <a:t>Objective: Assess token economics and trading transparency.</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16</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Summary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17. Summary Analytics</a:t>
            </a:r>
          </a:p>
        </p:txBody>
      </p:sp>
      <p:graphicFrame>
        <p:nvGraphicFramePr>
          <p:cNvPr id="6" name="Chart 5"/>
          <p:cNvGraphicFramePr>
            <a:graphicFrameLocks noGrp="1"/>
          </p:cNvGraphicFramePr>
          <p:nvPr/>
        </p:nvGraphicFramePr>
        <p:xfrm>
          <a:off x="731520" y="1097280"/>
          <a:ext cx="7772400" cy="2743200"/>
        </p:xfrm>
        <a:graphic>
          <a:graphicData uri="http://schemas.openxmlformats.org/drawingml/2006/chart">
            <c:chart xmlns:c="http://schemas.openxmlformats.org/drawingml/2006/chart" r:id="rId4"/>
          </a:graphicData>
        </a:graphic>
      </p:graphicFrame>
      <p:sp>
        <p:nvSpPr>
          <p:cNvPr id="7" name="TextBox 6"/>
          <p:cNvSpPr txBox="1"/>
          <p:nvPr/>
        </p:nvSpPr>
        <p:spPr>
          <a:xfrm>
            <a:off x="731520" y="4114800"/>
            <a:ext cx="8229600" cy="2286000"/>
          </a:xfrm>
          <a:prstGeom prst="rect">
            <a:avLst/>
          </a:prstGeom>
          <a:noFill/>
        </p:spPr>
        <p:txBody>
          <a:bodyPr wrap="none">
            <a:spAutoFit/>
          </a:bodyPr>
          <a:lstStyle/>
          <a:p>
            <a:pPr>
              <a:defRPr sz="1200">
                <a:solidFill>
                  <a:srgbClr val="000000"/>
                </a:solidFill>
                <a:latin typeface="Montserrat"/>
              </a:defRPr>
            </a:pPr>
            <a:r>
              <a:t>Summary:</a:t>
            </a:r>
          </a:p>
          <a:p>
            <a:pPr>
              <a:defRPr sz="1200">
                <a:solidFill>
                  <a:srgbClr val="000000"/>
                </a:solidFill>
                <a:latin typeface="Montserrat"/>
              </a:defRPr>
            </a:pPr>
            <a:r>
              <a:t>- Total Topics: 14</a:t>
            </a:r>
          </a:p>
          <a:p>
            <a:pPr>
              <a:defRPr sz="1200">
                <a:solidFill>
                  <a:srgbClr val="000000"/>
                </a:solidFill>
                <a:latin typeface="Montserrat"/>
              </a:defRPr>
            </a:pPr>
            <a:r>
              <a:t>- High Risk (&gt;=60): 1</a:t>
            </a:r>
          </a:p>
          <a:p>
            <a:pPr>
              <a:defRPr sz="1200">
                <a:solidFill>
                  <a:srgbClr val="000000"/>
                </a:solidFill>
                <a:latin typeface="Montserrat"/>
              </a:defRPr>
            </a:pPr>
            <a:r>
              <a:t>- Medium Risk (30-60): 0</a:t>
            </a:r>
          </a:p>
          <a:p>
            <a:pPr>
              <a:defRPr sz="1200">
                <a:solidFill>
                  <a:srgbClr val="000000"/>
                </a:solidFill>
                <a:latin typeface="Montserrat"/>
              </a:defRPr>
            </a:pPr>
            <a:r>
              <a:t>- Low Risk (&lt;30): 13</a:t>
            </a:r>
          </a:p>
          <a:p>
            <a:pPr>
              <a:defRPr sz="1200">
                <a:solidFill>
                  <a:srgbClr val="000000"/>
                </a:solidFill>
                <a:latin typeface="Montserrat"/>
              </a:defRPr>
            </a:pPr>
            <a:r>
              <a:t>- Avg Risk Score: 15.2</a:t>
            </a:r>
          </a:p>
          <a:p>
            <a:pPr>
              <a:defRPr sz="1200">
                <a:solidFill>
                  <a:srgbClr val="000000"/>
                </a:solidFill>
                <a:latin typeface="Montserrat"/>
              </a:defRPr>
            </a:pPr>
            <a:r>
              <a:t>- Critical Gaps: AML / KYC</a:t>
            </a:r>
          </a:p>
        </p:txBody>
      </p:sp>
      <p:sp>
        <p:nvSpPr>
          <p:cNvPr id="8" name="TextBox 7"/>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17</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Table of Contents</a:t>
            </a:r>
          </a:p>
        </p:txBody>
      </p:sp>
      <p:sp>
        <p:nvSpPr>
          <p:cNvPr id="5" name="TextBox 4"/>
          <p:cNvSpPr txBox="1"/>
          <p:nvPr/>
        </p:nvSpPr>
        <p:spPr>
          <a:xfrm>
            <a:off x="731520" y="457200"/>
            <a:ext cx="7315200" cy="457200"/>
          </a:xfrm>
          <a:prstGeom prst="rect">
            <a:avLst/>
          </a:prstGeom>
          <a:noFill/>
        </p:spPr>
        <p:txBody>
          <a:bodyPr wrap="none">
            <a:spAutoFit/>
          </a:bodyPr>
          <a:lstStyle/>
          <a:p>
            <a:pPr>
              <a:defRPr sz="2800" b="1">
                <a:solidFill>
                  <a:srgbClr val="365FC7"/>
                </a:solidFill>
                <a:latin typeface="Montserrat"/>
              </a:defRPr>
            </a:pPr>
            <a:r>
              <a:t>Table of Contents</a:t>
            </a:r>
          </a:p>
        </p:txBody>
      </p:sp>
      <p:sp>
        <p:nvSpPr>
          <p:cNvPr id="6" name="TextBox 5"/>
          <p:cNvSpPr txBox="1"/>
          <p:nvPr/>
        </p:nvSpPr>
        <p:spPr>
          <a:xfrm>
            <a:off x="731520" y="1097280"/>
            <a:ext cx="7772400" cy="5029200"/>
          </a:xfrm>
          <a:prstGeom prst="rect">
            <a:avLst/>
          </a:prstGeom>
          <a:noFill/>
        </p:spPr>
        <p:txBody>
          <a:bodyPr wrap="square">
            <a:spAutoFit/>
          </a:bodyPr>
          <a:lstStyle/>
          <a:p/>
          <a:p>
            <a:pPr>
              <a:defRPr sz="1600">
                <a:solidFill>
                  <a:srgbClr val="000000"/>
                </a:solidFill>
                <a:latin typeface="Montserrat"/>
              </a:defRPr>
            </a:pPr>
            <a:r>
              <a:t>2. Key Findings Summary</a:t>
            </a:r>
          </a:p>
          <a:p>
            <a:pPr>
              <a:defRPr sz="1600">
                <a:solidFill>
                  <a:srgbClr val="000000"/>
                </a:solidFill>
                <a:latin typeface="Montserrat"/>
              </a:defRPr>
            </a:pPr>
            <a:r>
              <a:t>3. AML / KYC Analytics</a:t>
            </a:r>
          </a:p>
          <a:p>
            <a:pPr>
              <a:defRPr sz="1600">
                <a:solidFill>
                  <a:srgbClr val="000000"/>
                </a:solidFill>
                <a:latin typeface="Montserrat"/>
              </a:defRPr>
            </a:pPr>
            <a:r>
              <a:t>4. Community &amp; UX Analytics</a:t>
            </a:r>
          </a:p>
          <a:p>
            <a:pPr>
              <a:defRPr sz="1600">
                <a:solidFill>
                  <a:srgbClr val="000000"/>
                </a:solidFill>
                <a:latin typeface="Montserrat"/>
              </a:defRPr>
            </a:pPr>
            <a:r>
              <a:t>5. Custody &amp; Asset Security Analytics</a:t>
            </a:r>
          </a:p>
          <a:p>
            <a:pPr>
              <a:defRPr sz="1600">
                <a:solidFill>
                  <a:srgbClr val="000000"/>
                </a:solidFill>
                <a:latin typeface="Montserrat"/>
              </a:defRPr>
            </a:pPr>
            <a:r>
              <a:t>6. Cybersecurity &amp; Data Privacy Analytics</a:t>
            </a:r>
          </a:p>
          <a:p>
            <a:pPr>
              <a:defRPr sz="1600">
                <a:solidFill>
                  <a:srgbClr val="000000"/>
                </a:solidFill>
                <a:latin typeface="Montserrat"/>
              </a:defRPr>
            </a:pPr>
            <a:r>
              <a:t>7. ESG &amp; Sustainability Analytics</a:t>
            </a:r>
          </a:p>
          <a:p>
            <a:pPr>
              <a:defRPr sz="1600">
                <a:solidFill>
                  <a:srgbClr val="000000"/>
                </a:solidFill>
                <a:latin typeface="Montserrat"/>
              </a:defRPr>
            </a:pPr>
            <a:r>
              <a:t>8. Financial Health Analytics</a:t>
            </a:r>
          </a:p>
          <a:p>
            <a:pPr>
              <a:defRPr sz="1600">
                <a:solidFill>
                  <a:srgbClr val="000000"/>
                </a:solidFill>
                <a:latin typeface="Montserrat"/>
              </a:defRPr>
            </a:pPr>
            <a:r>
              <a:t>9. Future Outlook Analytics</a:t>
            </a:r>
          </a:p>
          <a:p>
            <a:pPr>
              <a:defRPr sz="1600">
                <a:solidFill>
                  <a:srgbClr val="000000"/>
                </a:solidFill>
                <a:latin typeface="Montserrat"/>
              </a:defRPr>
            </a:pPr>
            <a:r>
              <a:t>10. Governance Analytics</a:t>
            </a:r>
          </a:p>
          <a:p>
            <a:pPr>
              <a:defRPr sz="1600">
                <a:solidFill>
                  <a:srgbClr val="000000"/>
                </a:solidFill>
                <a:latin typeface="Montserrat"/>
              </a:defRPr>
            </a:pPr>
            <a:r>
              <a:t>11. IP &amp; Contracts Analytics</a:t>
            </a:r>
          </a:p>
          <a:p>
            <a:pPr>
              <a:defRPr sz="1600">
                <a:solidFill>
                  <a:srgbClr val="000000"/>
                </a:solidFill>
                <a:latin typeface="Montserrat"/>
              </a:defRPr>
            </a:pPr>
            <a:r>
              <a:t>12. Legal &amp; Regulatory Analytics</a:t>
            </a:r>
          </a:p>
          <a:p>
            <a:pPr>
              <a:defRPr sz="1600">
                <a:solidFill>
                  <a:srgbClr val="000000"/>
                </a:solidFill>
                <a:latin typeface="Montserrat"/>
              </a:defRPr>
            </a:pPr>
            <a:r>
              <a:t>13. Risk Management Analytics</a:t>
            </a:r>
          </a:p>
          <a:p>
            <a:pPr>
              <a:defRPr sz="1600">
                <a:solidFill>
                  <a:srgbClr val="000000"/>
                </a:solidFill>
                <a:latin typeface="Montserrat"/>
              </a:defRPr>
            </a:pPr>
            <a:r>
              <a:t>14. Strategy &amp; Competitive Positioning Analytics</a:t>
            </a:r>
          </a:p>
          <a:p>
            <a:pPr>
              <a:defRPr sz="1600">
                <a:solidFill>
                  <a:srgbClr val="000000"/>
                </a:solidFill>
                <a:latin typeface="Montserrat"/>
              </a:defRPr>
            </a:pPr>
            <a:r>
              <a:t>15. Technology &amp; Infrastructure Analytics</a:t>
            </a:r>
          </a:p>
          <a:p>
            <a:pPr>
              <a:defRPr sz="1600">
                <a:solidFill>
                  <a:srgbClr val="000000"/>
                </a:solidFill>
                <a:latin typeface="Montserrat"/>
              </a:defRPr>
            </a:pPr>
            <a:r>
              <a:t>16. Tokenomics &amp; Trading Integrity Analytics</a:t>
            </a:r>
          </a:p>
          <a:p>
            <a:pPr>
              <a:defRPr sz="1600">
                <a:solidFill>
                  <a:srgbClr val="000000"/>
                </a:solidFill>
                <a:latin typeface="Montserrat"/>
              </a:defRPr>
            </a:pPr>
            <a:r>
              <a:t>17. Summary Analytics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Key Findings Summary</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2. Key Findings Summary</a:t>
            </a:r>
          </a:p>
        </p:txBody>
      </p:sp>
      <p:sp>
        <p:nvSpPr>
          <p:cNvPr id="6" name="TextBox 5"/>
          <p:cNvSpPr txBox="1"/>
          <p:nvPr/>
        </p:nvSpPr>
        <p:spPr>
          <a:xfrm>
            <a:off x="731520" y="1097280"/>
            <a:ext cx="9144000" cy="5029200"/>
          </a:xfrm>
          <a:prstGeom prst="rect">
            <a:avLst/>
          </a:prstGeom>
          <a:noFill/>
        </p:spPr>
        <p:txBody>
          <a:bodyPr wrap="square">
            <a:spAutoFit/>
          </a:bodyPr>
          <a:lstStyle/>
          <a:p>
            <a:pPr>
              <a:defRPr sz="1200">
                <a:solidFill>
                  <a:srgbClr val="000000"/>
                </a:solidFill>
                <a:latin typeface="Montserrat"/>
              </a:defRPr>
            </a:pPr>
            <a:r>
              <a:t>**Due Diligence Report: Cryptobazar Fund**</a:t>
            </a:r>
          </a:p>
          <a:p>
            <a:pPr>
              <a:defRPr sz="1200">
                <a:solidFill>
                  <a:srgbClr val="000000"/>
                </a:solidFill>
                <a:latin typeface="Montserrat"/>
              </a:defRPr>
            </a:pPr>
          </a:p>
          <a:p>
            <a:pPr>
              <a:defRPr sz="1200">
                <a:solidFill>
                  <a:srgbClr val="000000"/>
                </a:solidFill>
                <a:latin typeface="Montserrat"/>
              </a:defRPr>
            </a:pPr>
            <a:r>
              <a:t>**Executive Summary**</a:t>
            </a:r>
          </a:p>
          <a:p>
            <a:pPr>
              <a:defRPr sz="1200">
                <a:solidFill>
                  <a:srgbClr val="000000"/>
                </a:solidFill>
                <a:latin typeface="Montserrat"/>
              </a:defRPr>
            </a:pPr>
          </a:p>
          <a:p>
            <a:pPr>
              <a:defRPr sz="1200">
                <a:solidFill>
                  <a:srgbClr val="000000"/>
                </a:solidFill>
                <a:latin typeface="Montserrat"/>
              </a:defRPr>
            </a:pPr>
            <a:r>
              <a:t>The Cryptobazar Fund is an investment platform focused on cryptocurrency and blockchain technology investments. Our review of the provided documentation has identified several key areas of concern that warrant further investigation.</a:t>
            </a:r>
          </a:p>
          <a:p>
            <a:pPr>
              <a:defRPr sz="1200">
                <a:solidFill>
                  <a:srgbClr val="000000"/>
                </a:solidFill>
                <a:latin typeface="Montserrat"/>
              </a:defRPr>
            </a:pPr>
          </a:p>
          <a:p>
            <a:pPr>
              <a:defRPr sz="1200">
                <a:solidFill>
                  <a:srgbClr val="000000"/>
                </a:solidFill>
                <a:latin typeface="Montserrat"/>
              </a:defRPr>
            </a:pPr>
            <a:r>
              <a:t>**Major Areas of Concern**</a:t>
            </a:r>
          </a:p>
          <a:p>
            <a:pPr>
              <a:defRPr sz="1200">
                <a:solidFill>
                  <a:srgbClr val="000000"/>
                </a:solidFill>
                <a:latin typeface="Montserrat"/>
              </a:defRPr>
            </a:pPr>
          </a:p>
          <a:p>
            <a:pPr>
              <a:defRPr sz="1200">
                <a:solidFill>
                  <a:srgbClr val="000000"/>
                </a:solidFill>
                <a:latin typeface="Montserrat"/>
              </a:defRPr>
            </a:pPr>
            <a:r>
              <a:t>1. **Lack of Transparency**: The fund's financial planning strategies, compensation structure for executives, and primary funding sources are not explicitly stated.</a:t>
            </a:r>
          </a:p>
          <a:p>
            <a:pPr>
              <a:defRPr sz="1200">
                <a:solidFill>
                  <a:srgbClr val="000000"/>
                </a:solidFill>
                <a:latin typeface="Montserrat"/>
              </a:defRPr>
            </a:pPr>
            <a:r>
              <a:t>2. **Compliance with Regulations**: There is no clear indication of compliance with relevant securities and commodities laws, which raises concerns about the fund's legitimacy and potential exposure to regulatory risks.</a:t>
            </a:r>
          </a:p>
          <a:p>
            <a:pPr>
              <a:defRPr sz="1200">
                <a:solidFill>
                  <a:srgbClr val="000000"/>
                </a:solidFill>
                <a:latin typeface="Montserrat"/>
              </a:defRPr>
            </a:pPr>
            <a:r>
              <a:t>3. **Tokenomics and Trading Integrity**: The lack of explicit statements on trade surveillance mechanisms, valuation consistency, and code reviews suggests inadequate measures to prevent market manipulation and ensure trading integrity.</a:t>
            </a:r>
          </a:p>
          <a:p>
            <a:pPr>
              <a:defRPr sz="1200">
                <a:solidFill>
                  <a:srgbClr val="000000"/>
                </a:solidFill>
                <a:latin typeface="Montserrat"/>
              </a:defRPr>
            </a:pPr>
            <a:r>
              <a:t>4. **Scalability and Security**: The provided documentation does not specifically address the scalability and security of blockchain technology, which raises concerns about the fund's ability to handle growing demand and protect investor assets.</a:t>
            </a:r>
          </a:p>
          <a:p>
            <a:pPr>
              <a:defRPr sz="1200">
                <a:solidFill>
                  <a:srgbClr val="000000"/>
                </a:solidFill>
                <a:latin typeface="Montserrat"/>
              </a:defRPr>
            </a:pPr>
            <a:r>
              <a:t>5. **Competitive Advantage**: While the fund differentiates itself by entering projects before they launch ICOs, there is no clear evidence of a sustainable competitive advantage or unique value proposition.</a:t>
            </a:r>
          </a:p>
          <a:p>
            <a:pPr>
              <a:defRPr sz="1200">
                <a:solidFill>
                  <a:srgbClr val="000000"/>
                </a:solidFill>
                <a:latin typeface="Montserrat"/>
              </a:defRPr>
            </a:pPr>
          </a:p>
          <a:p>
            <a:pPr>
              <a:defRPr sz="1200">
                <a:solidFill>
                  <a:srgbClr val="000000"/>
                </a:solidFill>
                <a:latin typeface="Montserrat"/>
              </a:defRPr>
            </a:pPr>
            <a:r>
              <a:t>**Assessment**</a:t>
            </a:r>
          </a:p>
          <a:p>
            <a:pPr>
              <a:defRPr sz="1200">
                <a:solidFill>
                  <a:srgbClr val="000000"/>
                </a:solidFill>
                <a:latin typeface="Montserrat"/>
              </a:defRPr>
            </a:pPr>
          </a:p>
          <a:p>
            <a:pPr>
              <a:defRPr sz="1200">
                <a:solidFill>
                  <a:srgbClr val="000000"/>
                </a:solidFill>
                <a:latin typeface="Montserrat"/>
              </a:defRPr>
            </a:pPr>
            <a:r>
              <a:t>Based on our review, we recommend that potential investors exercise caution when considering investment in the Cryptobazar Fund. The lack of transparency and explicit statements on compliance with regulations, tokenomics, and trading integrity raise significant concerns about the fund's legitimacy and potential risks to investor assets.</a:t>
            </a:r>
          </a:p>
          <a:p>
            <a:pPr>
              <a:defRPr sz="1200">
                <a:solidFill>
                  <a:srgbClr val="000000"/>
                </a:solidFill>
                <a:latin typeface="Montserrat"/>
              </a:defRPr>
            </a:pPr>
          </a:p>
          <a:p>
            <a:pPr>
              <a:defRPr sz="1200">
                <a:solidFill>
                  <a:srgbClr val="000000"/>
                </a:solidFill>
                <a:latin typeface="Montserrat"/>
              </a:defRPr>
            </a:pPr>
            <a:r>
              <a:t>To mitigate these risks, we suggest that the fund provide more detailed information on its financial planning strategies, compensation structure for executives, primary funding sources, and measures to ensure compliance with relevant securities and commodities laws. Additionally, the fund should clarify its tokenomics and trading integrity practices to reassure investors of their commitment to fair and transparent market practices.</a:t>
            </a:r>
          </a:p>
          <a:p>
            <a:pPr>
              <a:defRPr sz="1200">
                <a:solidFill>
                  <a:srgbClr val="000000"/>
                </a:solidFill>
                <a:latin typeface="Montserrat"/>
              </a:defRPr>
            </a:pPr>
          </a:p>
          <a:p>
            <a:pPr>
              <a:defRPr sz="1200">
                <a:solidFill>
                  <a:srgbClr val="000000"/>
                </a:solidFill>
                <a:latin typeface="Montserrat"/>
              </a:defRPr>
            </a:pPr>
            <a:r>
              <a:t>**Recommendations**</a:t>
            </a:r>
          </a:p>
          <a:p>
            <a:pPr>
              <a:defRPr sz="1200">
                <a:solidFill>
                  <a:srgbClr val="000000"/>
                </a:solidFill>
                <a:latin typeface="Montserrat"/>
              </a:defRPr>
            </a:pPr>
          </a:p>
          <a:p>
            <a:pPr>
              <a:defRPr sz="1200">
                <a:solidFill>
                  <a:srgbClr val="000000"/>
                </a:solidFill>
                <a:latin typeface="Montserrat"/>
              </a:defRPr>
            </a:pPr>
            <a:r>
              <a:t>1. Provide more detailed information on financial planning strategies, compensation structure for executives, and primary funding sources.</a:t>
            </a:r>
          </a:p>
          <a:p>
            <a:pPr>
              <a:defRPr sz="1200">
                <a:solidFill>
                  <a:srgbClr val="000000"/>
                </a:solidFill>
                <a:latin typeface="Montserrat"/>
              </a:defRPr>
            </a:pPr>
            <a:r>
              <a:t>2. Clarify measures to ensure compliance with relevant securities and commodities laws.</a:t>
            </a:r>
          </a:p>
          <a:p>
            <a:pPr>
              <a:defRPr sz="1200">
                <a:solidFill>
                  <a:srgbClr val="000000"/>
                </a:solidFill>
                <a:latin typeface="Montserrat"/>
              </a:defRPr>
            </a:pPr>
            <a:r>
              <a:t>3. Develop explicit policies and procedures for tokenomics and trading integrity.</a:t>
            </a:r>
          </a:p>
          <a:p>
            <a:pPr>
              <a:defRPr sz="1200">
                <a:solidFill>
                  <a:srgbClr val="000000"/>
                </a:solidFill>
                <a:latin typeface="Montserrat"/>
              </a:defRPr>
            </a:pPr>
            <a:r>
              <a:t>4. Address scalability and security concerns through specific statements on blockchain technology infrastructure.</a:t>
            </a:r>
          </a:p>
          <a:p>
            <a:pPr>
              <a:defRPr sz="1200">
                <a:solidFill>
                  <a:srgbClr val="000000"/>
                </a:solidFill>
                <a:latin typeface="Montserrat"/>
              </a:defRPr>
            </a:pPr>
          </a:p>
          <a:p>
            <a:pPr>
              <a:defRPr sz="1200">
                <a:solidFill>
                  <a:srgbClr val="000000"/>
                </a:solidFill>
                <a:latin typeface="Montserrat"/>
              </a:defRPr>
            </a:pPr>
            <a:r>
              <a:t>By addressing these areas of concern, the Cryptobazar Fund can demonstrate its commitment to transparency, regulatory compliance, and fair market practices, ultimately enhancing investor confidence and credibility in their investment platform.</a:t>
            </a:r>
          </a:p>
        </p:txBody>
      </p:sp>
      <p:sp>
        <p:nvSpPr>
          <p:cNvPr id="7" name="TextBox 6"/>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2</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AML / KYC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3. AML / KYC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a:solidFill>
                  <a:srgbClr val="000000"/>
                </a:solidFill>
                <a:latin typeface="Montserrat"/>
              </a:defRPr>
            </a:pPr>
            <a:r>
              <a:t>Objective: Ensure robust Anti-Money Laundering and Know Your Customer compliance.</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3</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Community &amp; UX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4. Community &amp; UX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a:solidFill>
                  <a:srgbClr val="000000"/>
                </a:solidFill>
                <a:latin typeface="Montserrat"/>
              </a:defRPr>
            </a:pPr>
            <a:r>
              <a:t>Objective: Assess user engagement, usability, and community transparency.</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4</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Custody &amp; Asset Security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5. Custody &amp; Asset Security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a:solidFill>
                  <a:srgbClr val="000000"/>
                </a:solidFill>
                <a:latin typeface="Montserrat"/>
              </a:defRPr>
            </a:pPr>
            <a:r>
              <a:t>Objective: Evaluate asset storage and custody security mechanisms.</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5</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Cybersecurity &amp; Data Privacy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6. Cybersecurity &amp; Data Privacy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a:solidFill>
                  <a:srgbClr val="000000"/>
                </a:solidFill>
                <a:latin typeface="Montserrat"/>
              </a:defRPr>
            </a:pPr>
            <a:r>
              <a:t>Objective: Examine cybersecurity and data protection practices.</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6</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ESG &amp; Sustainability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7. ESG &amp; Sustainability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a:solidFill>
                  <a:srgbClr val="000000"/>
                </a:solidFill>
                <a:latin typeface="Montserrat"/>
              </a:defRPr>
            </a:pPr>
            <a:r>
              <a:t>Objective: Evaluate environmental, social, and governance sustainability.</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7</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a:solidFill>
                  <a:srgbClr val="000000"/>
                </a:solidFill>
                <a:latin typeface="Montserrat"/>
              </a:defRPr>
            </a:pPr>
            <a:r>
              <a:t>DueXpert – AI Crypto Fund Due Diligence Suite | Financial Health Analytics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8. Financial Health Analytics</a:t>
            </a:r>
          </a:p>
        </p:txBody>
      </p:sp>
      <p:sp>
        <p:nvSpPr>
          <p:cNvPr id="6" name="TextBox 5"/>
          <p:cNvSpPr txBox="1"/>
          <p:nvPr/>
        </p:nvSpPr>
        <p:spPr>
          <a:xfrm>
            <a:off x="731520" y="914400"/>
            <a:ext cx="7315200" cy="457200"/>
          </a:xfrm>
          <a:prstGeom prst="rect">
            <a:avLst/>
          </a:prstGeom>
          <a:noFill/>
        </p:spPr>
        <p:txBody>
          <a:bodyPr wrap="square">
            <a:spAutoFit/>
          </a:bodyPr>
          <a:lstStyle/>
          <a:p>
            <a:pPr>
              <a:defRPr sz="1400" i="1">
                <a:solidFill>
                  <a:srgbClr val="000000"/>
                </a:solidFill>
                <a:latin typeface="Montserrat"/>
              </a:defRPr>
            </a:pPr>
            <a:r>
              <a:t>Objective: Analyze financial statements and health indicators.</a:t>
            </a:r>
          </a:p>
        </p:txBody>
      </p:sp>
      <p:graphicFrame>
        <p:nvGraphicFramePr>
          <p:cNvPr id="7" name="Chart 6"/>
          <p:cNvGraphicFramePr>
            <a:graphicFrameLocks noGrp="1"/>
          </p:cNvGraphicFramePr>
          <p:nvPr/>
        </p:nvGraphicFramePr>
        <p:xfrm>
          <a:off x="457200" y="1371600"/>
          <a:ext cx="2743200" cy="2286000"/>
        </p:xfrm>
        <a:graphic>
          <a:graphicData uri="http://schemas.openxmlformats.org/drawingml/2006/chart">
            <c:chart xmlns:c="http://schemas.openxmlformats.org/drawingml/2006/chart" r:id="rId4"/>
          </a:graphicData>
        </a:graphic>
      </p:graphicFrame>
      <p:graphicFrame>
        <p:nvGraphicFramePr>
          <p:cNvPr id="8" name="Chart 7"/>
          <p:cNvGraphicFramePr>
            <a:graphicFrameLocks noGrp="1"/>
          </p:cNvGraphicFramePr>
          <p:nvPr/>
        </p:nvGraphicFramePr>
        <p:xfrm>
          <a:off x="3657600" y="1371600"/>
          <a:ext cx="2743200" cy="2286000"/>
        </p:xfrm>
        <a:graphic>
          <a:graphicData uri="http://schemas.openxmlformats.org/drawingml/2006/chart">
            <c:chart xmlns:c="http://schemas.openxmlformats.org/drawingml/2006/chart" r:id="rId5"/>
          </a:graphicData>
        </a:graphic>
      </p:graphicFrame>
      <p:graphicFrame>
        <p:nvGraphicFramePr>
          <p:cNvPr id="9" name="Chart 8"/>
          <p:cNvGraphicFramePr>
            <a:graphicFrameLocks noGrp="1"/>
          </p:cNvGraphicFramePr>
          <p:nvPr/>
        </p:nvGraphicFramePr>
        <p:xfrm>
          <a:off x="6858000" y="1371600"/>
          <a:ext cx="2743200" cy="2286000"/>
        </p:xfrm>
        <a:graphic>
          <a:graphicData uri="http://schemas.openxmlformats.org/drawingml/2006/chart">
            <c:chart xmlns:c="http://schemas.openxmlformats.org/drawingml/2006/chart" r:id="rId6"/>
          </a:graphicData>
        </a:graphic>
      </p:graphicFrame>
      <p:graphicFrame>
        <p:nvGraphicFramePr>
          <p:cNvPr id="10" name="Chart 9"/>
          <p:cNvGraphicFramePr>
            <a:graphicFrameLocks noGrp="1"/>
          </p:cNvGraphicFramePr>
          <p:nvPr/>
        </p:nvGraphicFramePr>
        <p:xfrm>
          <a:off x="914400" y="3840480"/>
          <a:ext cx="3657600" cy="2286000"/>
        </p:xfrm>
        <a:graphic>
          <a:graphicData uri="http://schemas.openxmlformats.org/drawingml/2006/chart">
            <c:chart xmlns:c="http://schemas.openxmlformats.org/drawingml/2006/chart" r:id="rId7"/>
          </a:graphicData>
        </a:graphic>
      </p:graphicFrame>
      <p:graphicFrame>
        <p:nvGraphicFramePr>
          <p:cNvPr id="11" name="Chart 10"/>
          <p:cNvGraphicFramePr>
            <a:graphicFrameLocks noGrp="1"/>
          </p:cNvGraphicFramePr>
          <p:nvPr/>
        </p:nvGraphicFramePr>
        <p:xfrm>
          <a:off x="5486400" y="3840480"/>
          <a:ext cx="3657600" cy="2286000"/>
        </p:xfrm>
        <a:graphic>
          <a:graphicData uri="http://schemas.openxmlformats.org/drawingml/2006/chart">
            <c:chart xmlns:c="http://schemas.openxmlformats.org/drawingml/2006/chart" r:id="rId8"/>
          </a:graphicData>
        </a:graphic>
      </p:graphicFrame>
      <p:sp>
        <p:nvSpPr>
          <p:cNvPr id="12" name="TextBox 11"/>
          <p:cNvSpPr txBox="1"/>
          <p:nvPr/>
        </p:nvSpPr>
        <p:spPr>
          <a:xfrm>
            <a:off x="8229600" y="6400800"/>
            <a:ext cx="914400" cy="274320"/>
          </a:xfrm>
          <a:prstGeom prst="rect">
            <a:avLst/>
          </a:prstGeom>
          <a:noFill/>
        </p:spPr>
        <p:txBody>
          <a:bodyPr wrap="none">
            <a:spAutoFit/>
          </a:bodyPr>
          <a:lstStyle/>
          <a:p>
            <a:pPr>
              <a:defRPr sz="1000">
                <a:solidFill>
                  <a:srgbClr val="000000"/>
                </a:solidFill>
                <a:latin typeface="Montserrat"/>
              </a:defRPr>
            </a:pPr>
            <a:r>
              <a:t>Page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