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972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5.xlsx"/></Relationships>
</file>

<file path=ppt/charts/_rels/chart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4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4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1.xlsx"/></Relationships>
</file>

<file path=ppt/charts/_rels/chart4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2.xlsx"/></Relationships>
</file>

<file path=ppt/charts/_rels/chart4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3.xlsx"/></Relationships>
</file>

<file path=ppt/charts/_rels/chart4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4.xlsx"/></Relationships>
</file>

<file path=ppt/charts/_rels/chart4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5.xlsx"/></Relationships>
</file>

<file path=ppt/charts/_rels/chart4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6.xlsx"/></Relationships>
</file>

<file path=ppt/charts/_rels/chart4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7.xlsx"/></Relationships>
</file>

<file path=ppt/charts/_rels/chart4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8.xlsx"/></Relationships>
</file>

<file path=ppt/charts/_rels/chart4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9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5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0.xlsx"/></Relationships>
</file>

<file path=ppt/charts/_rels/chart5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1.xlsx"/></Relationships>
</file>

<file path=ppt/charts/_rels/chart5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2.xlsx"/></Relationships>
</file>

<file path=ppt/charts/_rels/chart5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3.xlsx"/></Relationships>
</file>

<file path=ppt/charts/_rels/chart5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4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Tag Risk Score (0-100)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AML / KYC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63.0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Where Fund Fails Most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Contribution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80.0</c:v>
                </c:pt>
                <c:pt idx="1">
                  <c:v>80.0</c:v>
                </c:pt>
                <c:pt idx="2">
                  <c:v>80.0</c:v>
                </c:pt>
                <c:pt idx="3">
                  <c:v>80.0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r>
              <a:t>Metric Distribution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Custody &amp; Asset Security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/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Answer Length vs. Quality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Questions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Sheet1!$A$2:$A$7</c:f>
              <c:numCache>
                <c:formatCode>General</c:formatCode>
                <c:ptCount val="6"/>
                <c:pt idx="0">
                  <c:v>189</c:v>
                </c:pt>
                <c:pt idx="1">
                  <c:v>39</c:v>
                </c:pt>
                <c:pt idx="2">
                  <c:v>193</c:v>
                </c:pt>
                <c:pt idx="3">
                  <c:v>188</c:v>
                </c:pt>
                <c:pt idx="4">
                  <c:v>87</c:v>
                </c:pt>
                <c:pt idx="5">
                  <c:v>92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0.95</c:v>
                </c:pt>
                <c:pt idx="1">
                  <c:v>0.95</c:v>
                </c:pt>
                <c:pt idx="2">
                  <c:v>0.92</c:v>
                </c:pt>
                <c:pt idx="3">
                  <c:v>0.92</c:v>
                </c:pt>
                <c:pt idx="4">
                  <c:v>0.95</c:v>
                </c:pt>
                <c:pt idx="5">
                  <c:v>0.87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Tag Risk Score (0-100)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Cybersecurity &amp; Data Privacy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4.707692307692307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Where Fund Fails Most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Contribution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80.0</c:v>
                </c:pt>
                <c:pt idx="1">
                  <c:v>80.0</c:v>
                </c:pt>
                <c:pt idx="2">
                  <c:v>80.0</c:v>
                </c:pt>
                <c:pt idx="3">
                  <c:v>80.0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r>
              <a:t>Metric Distribution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Cybersecurity &amp; Data Privacy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/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Answer Length vs. Quality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Questions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Sheet1!$A$2:$A$14</c:f>
              <c:numCache>
                <c:formatCode>General</c:formatCode>
                <c:ptCount val="13"/>
                <c:pt idx="0">
                  <c:v>178</c:v>
                </c:pt>
                <c:pt idx="1">
                  <c:v>81</c:v>
                </c:pt>
                <c:pt idx="2">
                  <c:v>150</c:v>
                </c:pt>
                <c:pt idx="3">
                  <c:v>52</c:v>
                </c:pt>
                <c:pt idx="4">
                  <c:v>124</c:v>
                </c:pt>
                <c:pt idx="5">
                  <c:v>150</c:v>
                </c:pt>
                <c:pt idx="6">
                  <c:v>70</c:v>
                </c:pt>
                <c:pt idx="7">
                  <c:v>164</c:v>
                </c:pt>
                <c:pt idx="8">
                  <c:v>109</c:v>
                </c:pt>
                <c:pt idx="9">
                  <c:v>38</c:v>
                </c:pt>
                <c:pt idx="10">
                  <c:v>112</c:v>
                </c:pt>
                <c:pt idx="11">
                  <c:v>86</c:v>
                </c:pt>
                <c:pt idx="12">
                  <c:v>136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0.75</c:v>
                </c:pt>
                <c:pt idx="1">
                  <c:v>0.65</c:v>
                </c:pt>
                <c:pt idx="2">
                  <c:v>0.92</c:v>
                </c:pt>
                <c:pt idx="3">
                  <c:v>0.95</c:v>
                </c:pt>
                <c:pt idx="4">
                  <c:v>0.83</c:v>
                </c:pt>
                <c:pt idx="5">
                  <c:v>0.87</c:v>
                </c:pt>
                <c:pt idx="6">
                  <c:v>0.95</c:v>
                </c:pt>
                <c:pt idx="7">
                  <c:v>0.92</c:v>
                </c:pt>
                <c:pt idx="8">
                  <c:v>0.92</c:v>
                </c:pt>
                <c:pt idx="9">
                  <c:v>0.95</c:v>
                </c:pt>
                <c:pt idx="10">
                  <c:v>0.92</c:v>
                </c:pt>
                <c:pt idx="11">
                  <c:v>0.92</c:v>
                </c:pt>
                <c:pt idx="12">
                  <c:v>0.92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Tag Risk Score (0-100)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ESG &amp; Sustainability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3.097777777777778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Where Fund Fails Most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Contribution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16.0</c:v>
                </c:pt>
                <c:pt idx="1">
                  <c:v>16.0</c:v>
                </c:pt>
                <c:pt idx="2">
                  <c:v>16.0</c:v>
                </c:pt>
                <c:pt idx="3">
                  <c:v>16.0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r>
              <a:t>Metric Distribution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ESG &amp; Sustainability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/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Where Fund Fails Most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Contribution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Answer Length vs. Quality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Questions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Sheet1!$A$2:$A$19</c:f>
              <c:numCache>
                <c:formatCode>General</c:formatCode>
                <c:ptCount val="18"/>
                <c:pt idx="0">
                  <c:v>190</c:v>
                </c:pt>
                <c:pt idx="1">
                  <c:v>41</c:v>
                </c:pt>
                <c:pt idx="2">
                  <c:v>125</c:v>
                </c:pt>
                <c:pt idx="3">
                  <c:v>39</c:v>
                </c:pt>
                <c:pt idx="4">
                  <c:v>183</c:v>
                </c:pt>
                <c:pt idx="5">
                  <c:v>135</c:v>
                </c:pt>
                <c:pt idx="6">
                  <c:v>82</c:v>
                </c:pt>
                <c:pt idx="7">
                  <c:v>126</c:v>
                </c:pt>
                <c:pt idx="8">
                  <c:v>180</c:v>
                </c:pt>
                <c:pt idx="9">
                  <c:v>139</c:v>
                </c:pt>
                <c:pt idx="10">
                  <c:v>63</c:v>
                </c:pt>
                <c:pt idx="11">
                  <c:v>130</c:v>
                </c:pt>
                <c:pt idx="12">
                  <c:v>62</c:v>
                </c:pt>
                <c:pt idx="13">
                  <c:v>85</c:v>
                </c:pt>
                <c:pt idx="14">
                  <c:v>45</c:v>
                </c:pt>
                <c:pt idx="15">
                  <c:v>166</c:v>
                </c:pt>
                <c:pt idx="16">
                  <c:v>126</c:v>
                </c:pt>
                <c:pt idx="17">
                  <c:v>131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0.92</c:v>
                </c:pt>
                <c:pt idx="1">
                  <c:v>0.9</c:v>
                </c:pt>
                <c:pt idx="2">
                  <c:v>0.92</c:v>
                </c:pt>
                <c:pt idx="3">
                  <c:v>0.95</c:v>
                </c:pt>
                <c:pt idx="4">
                  <c:v>0.92</c:v>
                </c:pt>
                <c:pt idx="5">
                  <c:v>0.92</c:v>
                </c:pt>
                <c:pt idx="6">
                  <c:v>0.92</c:v>
                </c:pt>
                <c:pt idx="7">
                  <c:v>0.95</c:v>
                </c:pt>
                <c:pt idx="8">
                  <c:v>0.92</c:v>
                </c:pt>
                <c:pt idx="9">
                  <c:v>0.75</c:v>
                </c:pt>
                <c:pt idx="10">
                  <c:v>0.5</c:v>
                </c:pt>
                <c:pt idx="11">
                  <c:v>0.95</c:v>
                </c:pt>
                <c:pt idx="12">
                  <c:v>0.5</c:v>
                </c:pt>
                <c:pt idx="13">
                  <c:v>0.78</c:v>
                </c:pt>
                <c:pt idx="14">
                  <c:v>0.95</c:v>
                </c:pt>
                <c:pt idx="15">
                  <c:v>0.95</c:v>
                </c:pt>
                <c:pt idx="16">
                  <c:v>0.92</c:v>
                </c:pt>
                <c:pt idx="17">
                  <c:v>0.92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Tag Risk Score (0-100)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Financial Health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4.708571428571429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Where Fund Fails Most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Contribution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64.0</c:v>
                </c:pt>
                <c:pt idx="1">
                  <c:v>64.0</c:v>
                </c:pt>
                <c:pt idx="2">
                  <c:v>64.0</c:v>
                </c:pt>
                <c:pt idx="3">
                  <c:v>64.0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r>
              <a:t>Metric Distribution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Financial Health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/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Answer Length vs. Quality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Questions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Sheet1!$A$2:$A$8</c:f>
              <c:numCache>
                <c:formatCode>General</c:formatCode>
                <c:ptCount val="7"/>
                <c:pt idx="0">
                  <c:v>183</c:v>
                </c:pt>
                <c:pt idx="1">
                  <c:v>86</c:v>
                </c:pt>
                <c:pt idx="2">
                  <c:v>212</c:v>
                </c:pt>
                <c:pt idx="3">
                  <c:v>50</c:v>
                </c:pt>
                <c:pt idx="4">
                  <c:v>63</c:v>
                </c:pt>
                <c:pt idx="5">
                  <c:v>71</c:v>
                </c:pt>
                <c:pt idx="6">
                  <c:v>55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0.92</c:v>
                </c:pt>
                <c:pt idx="1">
                  <c:v>0.88</c:v>
                </c:pt>
                <c:pt idx="2">
                  <c:v>0.87</c:v>
                </c:pt>
                <c:pt idx="3">
                  <c:v>0.95</c:v>
                </c:pt>
                <c:pt idx="4">
                  <c:v>0.83</c:v>
                </c:pt>
                <c:pt idx="5">
                  <c:v>0.92</c:v>
                </c:pt>
                <c:pt idx="6">
                  <c:v>0.6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Tag Risk Score (0-100)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Future Outlook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9.6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Tag Risk Score (0-100)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Governance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24.820363636363634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Where Fund Fails Most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Contribution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48.0</c:v>
                </c:pt>
                <c:pt idx="1">
                  <c:v>48.0</c:v>
                </c:pt>
                <c:pt idx="2">
                  <c:v>48.0</c:v>
                </c:pt>
                <c:pt idx="3">
                  <c:v>48.0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r>
              <a:t>Metric Distribution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Governance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/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Answer Length vs. Quality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Questions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Sheet1!$A$2:$A$23</c:f>
              <c:numCache>
                <c:formatCode>General</c:formatCode>
                <c:ptCount val="22"/>
                <c:pt idx="0">
                  <c:v>264</c:v>
                </c:pt>
                <c:pt idx="1">
                  <c:v>95</c:v>
                </c:pt>
                <c:pt idx="2">
                  <c:v>187</c:v>
                </c:pt>
                <c:pt idx="3">
                  <c:v>63</c:v>
                </c:pt>
                <c:pt idx="4">
                  <c:v>127</c:v>
                </c:pt>
                <c:pt idx="5">
                  <c:v>99</c:v>
                </c:pt>
                <c:pt idx="6">
                  <c:v>59</c:v>
                </c:pt>
                <c:pt idx="7">
                  <c:v>96</c:v>
                </c:pt>
                <c:pt idx="8">
                  <c:v>127</c:v>
                </c:pt>
                <c:pt idx="9">
                  <c:v>32</c:v>
                </c:pt>
                <c:pt idx="10">
                  <c:v>257</c:v>
                </c:pt>
                <c:pt idx="11">
                  <c:v>102</c:v>
                </c:pt>
                <c:pt idx="12">
                  <c:v>77</c:v>
                </c:pt>
                <c:pt idx="13">
                  <c:v>193</c:v>
                </c:pt>
                <c:pt idx="14">
                  <c:v>114</c:v>
                </c:pt>
                <c:pt idx="15">
                  <c:v>86</c:v>
                </c:pt>
                <c:pt idx="16">
                  <c:v>44</c:v>
                </c:pt>
                <c:pt idx="17">
                  <c:v>167</c:v>
                </c:pt>
                <c:pt idx="18">
                  <c:v>97</c:v>
                </c:pt>
                <c:pt idx="19">
                  <c:v>84</c:v>
                </c:pt>
                <c:pt idx="20">
                  <c:v>70</c:v>
                </c:pt>
                <c:pt idx="21">
                  <c:v>144</c:v>
                </c:pt>
              </c:numCache>
            </c:num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0.92</c:v>
                </c:pt>
                <c:pt idx="1">
                  <c:v>0.92</c:v>
                </c:pt>
                <c:pt idx="2">
                  <c:v>0.92</c:v>
                </c:pt>
                <c:pt idx="3">
                  <c:v>0.95</c:v>
                </c:pt>
                <c:pt idx="4">
                  <c:v>0.95</c:v>
                </c:pt>
                <c:pt idx="5">
                  <c:v>0.92</c:v>
                </c:pt>
                <c:pt idx="6">
                  <c:v>0.83</c:v>
                </c:pt>
                <c:pt idx="7">
                  <c:v>0.92</c:v>
                </c:pt>
                <c:pt idx="8">
                  <c:v>0.85</c:v>
                </c:pt>
                <c:pt idx="9">
                  <c:v>0.8</c:v>
                </c:pt>
                <c:pt idx="10">
                  <c:v>0.92</c:v>
                </c:pt>
                <c:pt idx="11">
                  <c:v>0.73</c:v>
                </c:pt>
                <c:pt idx="12">
                  <c:v>0.92</c:v>
                </c:pt>
                <c:pt idx="13">
                  <c:v>0.92</c:v>
                </c:pt>
                <c:pt idx="14">
                  <c:v>0.92</c:v>
                </c:pt>
                <c:pt idx="15">
                  <c:v>0.88</c:v>
                </c:pt>
                <c:pt idx="16">
                  <c:v>0.95</c:v>
                </c:pt>
                <c:pt idx="17">
                  <c:v>0.65</c:v>
                </c:pt>
                <c:pt idx="18">
                  <c:v>0.92</c:v>
                </c:pt>
                <c:pt idx="19">
                  <c:v>0.92</c:v>
                </c:pt>
                <c:pt idx="20">
                  <c:v>0.95</c:v>
                </c:pt>
                <c:pt idx="21">
                  <c:v>0.88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r>
              <a:t>Metric Distribution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AML / KYC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/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Tag Risk Score (0-100)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IP &amp; Contracts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8.332799999999999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Where Fund Fails Most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Contribution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16.0</c:v>
                </c:pt>
                <c:pt idx="1">
                  <c:v>16.0</c:v>
                </c:pt>
                <c:pt idx="2">
                  <c:v>16.0</c:v>
                </c:pt>
                <c:pt idx="3">
                  <c:v>16.0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r>
              <a:t>Metric Distribution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IP &amp; Contracts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/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Answer Length vs. Quality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Questions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Sheet1!$A$2:$A$11</c:f>
              <c:numCache>
                <c:formatCode>General</c:formatCode>
                <c:ptCount val="10"/>
                <c:pt idx="0">
                  <c:v>227</c:v>
                </c:pt>
                <c:pt idx="1">
                  <c:v>198</c:v>
                </c:pt>
                <c:pt idx="2">
                  <c:v>65</c:v>
                </c:pt>
                <c:pt idx="3">
                  <c:v>68</c:v>
                </c:pt>
                <c:pt idx="4">
                  <c:v>63</c:v>
                </c:pt>
                <c:pt idx="5">
                  <c:v>127</c:v>
                </c:pt>
                <c:pt idx="6">
                  <c:v>306</c:v>
                </c:pt>
                <c:pt idx="7">
                  <c:v>130</c:v>
                </c:pt>
                <c:pt idx="8">
                  <c:v>142</c:v>
                </c:pt>
                <c:pt idx="9">
                  <c:v>246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0.95</c:v>
                </c:pt>
                <c:pt idx="1">
                  <c:v>0.92</c:v>
                </c:pt>
                <c:pt idx="2">
                  <c:v>0.95</c:v>
                </c:pt>
                <c:pt idx="3">
                  <c:v>0.88</c:v>
                </c:pt>
                <c:pt idx="4">
                  <c:v>0.95</c:v>
                </c:pt>
                <c:pt idx="5">
                  <c:v>0.5</c:v>
                </c:pt>
                <c:pt idx="6">
                  <c:v>0.92</c:v>
                </c:pt>
                <c:pt idx="7">
                  <c:v>0.88</c:v>
                </c:pt>
                <c:pt idx="8">
                  <c:v>0.95</c:v>
                </c:pt>
                <c:pt idx="9">
                  <c:v>0.92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Tag Risk Score (0-100)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Legal &amp; Regulatory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29.441176470588236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Where Fund Fails Most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Contribution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100.0</c:v>
                </c:pt>
                <c:pt idx="1">
                  <c:v>100.0</c:v>
                </c:pt>
                <c:pt idx="2">
                  <c:v>100.0</c:v>
                </c:pt>
                <c:pt idx="3">
                  <c:v>100.0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r>
              <a:t>Metric Distribution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Legal &amp; Regulatory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/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Answer Length vs. Quality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Questions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Sheet1!$A$2:$A$18</c:f>
              <c:numCache>
                <c:formatCode>General</c:formatCode>
                <c:ptCount val="17"/>
                <c:pt idx="0">
                  <c:v>246</c:v>
                </c:pt>
                <c:pt idx="1">
                  <c:v>118</c:v>
                </c:pt>
                <c:pt idx="2">
                  <c:v>195</c:v>
                </c:pt>
                <c:pt idx="3">
                  <c:v>205</c:v>
                </c:pt>
                <c:pt idx="4">
                  <c:v>49</c:v>
                </c:pt>
                <c:pt idx="5">
                  <c:v>116</c:v>
                </c:pt>
                <c:pt idx="6">
                  <c:v>131</c:v>
                </c:pt>
                <c:pt idx="7">
                  <c:v>90</c:v>
                </c:pt>
                <c:pt idx="8">
                  <c:v>272</c:v>
                </c:pt>
                <c:pt idx="9">
                  <c:v>115</c:v>
                </c:pt>
                <c:pt idx="10">
                  <c:v>49</c:v>
                </c:pt>
                <c:pt idx="11">
                  <c:v>103</c:v>
                </c:pt>
                <c:pt idx="12">
                  <c:v>126</c:v>
                </c:pt>
                <c:pt idx="13">
                  <c:v>39</c:v>
                </c:pt>
                <c:pt idx="14">
                  <c:v>104</c:v>
                </c:pt>
                <c:pt idx="15">
                  <c:v>47</c:v>
                </c:pt>
                <c:pt idx="16">
                  <c:v>297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0.78</c:v>
                </c:pt>
                <c:pt idx="1">
                  <c:v>0.92</c:v>
                </c:pt>
                <c:pt idx="2">
                  <c:v>0.92</c:v>
                </c:pt>
                <c:pt idx="3">
                  <c:v>0.92</c:v>
                </c:pt>
                <c:pt idx="4">
                  <c:v>0.95</c:v>
                </c:pt>
                <c:pt idx="5">
                  <c:v>0.92</c:v>
                </c:pt>
                <c:pt idx="6">
                  <c:v>0.88</c:v>
                </c:pt>
                <c:pt idx="7">
                  <c:v>0.83</c:v>
                </c:pt>
                <c:pt idx="8">
                  <c:v>0.92</c:v>
                </c:pt>
                <c:pt idx="9">
                  <c:v>0.92</c:v>
                </c:pt>
                <c:pt idx="10">
                  <c:v>0.95</c:v>
                </c:pt>
                <c:pt idx="11">
                  <c:v>0.92</c:v>
                </c:pt>
                <c:pt idx="12">
                  <c:v>0.92</c:v>
                </c:pt>
                <c:pt idx="13">
                  <c:v>0.95</c:v>
                </c:pt>
                <c:pt idx="14">
                  <c:v>0.92</c:v>
                </c:pt>
                <c:pt idx="15">
                  <c:v>0.95</c:v>
                </c:pt>
                <c:pt idx="16">
                  <c:v>0.92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Tag Risk Score (0-100)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Risk Management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2.1938823529411766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Where Fund Fails Most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Contribution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48.0</c:v>
                </c:pt>
                <c:pt idx="1">
                  <c:v>48.0</c:v>
                </c:pt>
                <c:pt idx="2">
                  <c:v>48.0</c:v>
                </c:pt>
                <c:pt idx="3">
                  <c:v>48.0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Answer Length vs. Quality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Questions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Sheet1!$A$2:$A$2</c:f>
              <c:numCache>
                <c:formatCode>General</c:formatCode>
                <c:ptCount val="1"/>
                <c:pt idx="0">
                  <c:v>202</c:v>
                </c:pt>
              </c:numCache>
            </c:numRef>
          </c:xVal>
          <c:yVal>
            <c:numRef>
              <c:f>Sheet1!$B$2:$B$2</c:f>
              <c:numCache>
                <c:formatCode>General</c:formatCode>
                <c:ptCount val="1"/>
                <c:pt idx="0">
                  <c:v>0.95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r>
              <a:t>Metric Distribution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Risk Management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/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Answer Length vs. Quality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Questions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Sheet1!$A$2:$A$18</c:f>
              <c:numCache>
                <c:formatCode>General</c:formatCode>
                <c:ptCount val="17"/>
                <c:pt idx="0">
                  <c:v>62</c:v>
                </c:pt>
                <c:pt idx="1">
                  <c:v>103</c:v>
                </c:pt>
                <c:pt idx="2">
                  <c:v>321</c:v>
                </c:pt>
                <c:pt idx="3">
                  <c:v>239</c:v>
                </c:pt>
                <c:pt idx="4">
                  <c:v>138</c:v>
                </c:pt>
                <c:pt idx="5">
                  <c:v>100</c:v>
                </c:pt>
                <c:pt idx="6">
                  <c:v>120</c:v>
                </c:pt>
                <c:pt idx="7">
                  <c:v>110</c:v>
                </c:pt>
                <c:pt idx="8">
                  <c:v>105</c:v>
                </c:pt>
                <c:pt idx="9">
                  <c:v>144</c:v>
                </c:pt>
                <c:pt idx="10">
                  <c:v>108</c:v>
                </c:pt>
                <c:pt idx="11">
                  <c:v>97</c:v>
                </c:pt>
                <c:pt idx="12">
                  <c:v>31</c:v>
                </c:pt>
                <c:pt idx="13">
                  <c:v>161</c:v>
                </c:pt>
                <c:pt idx="14">
                  <c:v>109</c:v>
                </c:pt>
                <c:pt idx="15">
                  <c:v>148</c:v>
                </c:pt>
                <c:pt idx="16">
                  <c:v>161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0.95</c:v>
                </c:pt>
                <c:pt idx="1">
                  <c:v>0.92</c:v>
                </c:pt>
                <c:pt idx="2">
                  <c:v>0.92</c:v>
                </c:pt>
                <c:pt idx="3">
                  <c:v>0.92</c:v>
                </c:pt>
                <c:pt idx="4">
                  <c:v>0.92</c:v>
                </c:pt>
                <c:pt idx="5">
                  <c:v>0.92</c:v>
                </c:pt>
                <c:pt idx="6">
                  <c:v>0.93</c:v>
                </c:pt>
                <c:pt idx="7">
                  <c:v>0.95</c:v>
                </c:pt>
                <c:pt idx="8">
                  <c:v>0.9</c:v>
                </c:pt>
                <c:pt idx="9">
                  <c:v>0.92</c:v>
                </c:pt>
                <c:pt idx="10">
                  <c:v>0.83</c:v>
                </c:pt>
                <c:pt idx="11">
                  <c:v>0.95</c:v>
                </c:pt>
                <c:pt idx="12">
                  <c:v>0.8</c:v>
                </c:pt>
                <c:pt idx="13">
                  <c:v>0.83</c:v>
                </c:pt>
                <c:pt idx="14">
                  <c:v>0.95</c:v>
                </c:pt>
                <c:pt idx="15">
                  <c:v>0.95</c:v>
                </c:pt>
                <c:pt idx="16">
                  <c:v>0.92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Tag Risk Score (0-100)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Strategy &amp; Competitive Positioning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4.613333333333333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Where Fund Fails Most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Contribution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16.0</c:v>
                </c:pt>
                <c:pt idx="1">
                  <c:v>16.0</c:v>
                </c:pt>
                <c:pt idx="2">
                  <c:v>16.0</c:v>
                </c:pt>
                <c:pt idx="3">
                  <c:v>16.0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r>
              <a:t>Metric Distribution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Strategy &amp; Competitive Positioning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/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Answer Length vs. Quality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Questions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Sheet1!$A$2:$A$25</c:f>
              <c:numCache>
                <c:formatCode>General</c:formatCode>
                <c:ptCount val="24"/>
                <c:pt idx="0">
                  <c:v>384</c:v>
                </c:pt>
                <c:pt idx="1">
                  <c:v>171</c:v>
                </c:pt>
                <c:pt idx="2">
                  <c:v>167</c:v>
                </c:pt>
                <c:pt idx="3">
                  <c:v>227</c:v>
                </c:pt>
                <c:pt idx="4">
                  <c:v>138</c:v>
                </c:pt>
                <c:pt idx="5">
                  <c:v>150</c:v>
                </c:pt>
                <c:pt idx="6">
                  <c:v>98</c:v>
                </c:pt>
                <c:pt idx="7">
                  <c:v>107</c:v>
                </c:pt>
                <c:pt idx="8">
                  <c:v>185</c:v>
                </c:pt>
                <c:pt idx="9">
                  <c:v>166</c:v>
                </c:pt>
                <c:pt idx="10">
                  <c:v>158</c:v>
                </c:pt>
                <c:pt idx="11">
                  <c:v>305</c:v>
                </c:pt>
                <c:pt idx="12">
                  <c:v>106</c:v>
                </c:pt>
                <c:pt idx="13">
                  <c:v>121</c:v>
                </c:pt>
                <c:pt idx="14">
                  <c:v>167</c:v>
                </c:pt>
                <c:pt idx="15">
                  <c:v>51</c:v>
                </c:pt>
                <c:pt idx="16">
                  <c:v>255</c:v>
                </c:pt>
                <c:pt idx="17">
                  <c:v>96</c:v>
                </c:pt>
                <c:pt idx="18">
                  <c:v>57</c:v>
                </c:pt>
                <c:pt idx="19">
                  <c:v>158</c:v>
                </c:pt>
                <c:pt idx="20">
                  <c:v>166</c:v>
                </c:pt>
                <c:pt idx="21">
                  <c:v>303</c:v>
                </c:pt>
                <c:pt idx="22">
                  <c:v>58</c:v>
                </c:pt>
                <c:pt idx="23">
                  <c:v>73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0.92</c:v>
                </c:pt>
                <c:pt idx="1">
                  <c:v>0.95</c:v>
                </c:pt>
                <c:pt idx="2">
                  <c:v>0.92</c:v>
                </c:pt>
                <c:pt idx="3">
                  <c:v>0.95</c:v>
                </c:pt>
                <c:pt idx="4">
                  <c:v>0.92</c:v>
                </c:pt>
                <c:pt idx="5">
                  <c:v>0.92</c:v>
                </c:pt>
                <c:pt idx="6">
                  <c:v>0.82</c:v>
                </c:pt>
                <c:pt idx="7">
                  <c:v>0.8</c:v>
                </c:pt>
                <c:pt idx="8">
                  <c:v>0.92</c:v>
                </c:pt>
                <c:pt idx="9">
                  <c:v>0.92</c:v>
                </c:pt>
                <c:pt idx="10">
                  <c:v>0.92</c:v>
                </c:pt>
                <c:pt idx="11">
                  <c:v>0.92</c:v>
                </c:pt>
                <c:pt idx="12">
                  <c:v>0.95</c:v>
                </c:pt>
                <c:pt idx="13">
                  <c:v>0.92</c:v>
                </c:pt>
                <c:pt idx="14">
                  <c:v>0.95</c:v>
                </c:pt>
                <c:pt idx="15">
                  <c:v>0.95</c:v>
                </c:pt>
                <c:pt idx="16">
                  <c:v>0.95</c:v>
                </c:pt>
                <c:pt idx="17">
                  <c:v>0.95</c:v>
                </c:pt>
                <c:pt idx="18">
                  <c:v>0.95</c:v>
                </c:pt>
                <c:pt idx="19">
                  <c:v>0.95</c:v>
                </c:pt>
                <c:pt idx="20">
                  <c:v>0.92</c:v>
                </c:pt>
                <c:pt idx="21">
                  <c:v>0.92</c:v>
                </c:pt>
                <c:pt idx="22">
                  <c:v>0.92</c:v>
                </c:pt>
                <c:pt idx="23">
                  <c:v>0.95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Tag Risk Score (0-100)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Technology &amp; Infrastructure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7.4479999999999995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Where Fund Fails Most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Contribution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24.0</c:v>
                </c:pt>
                <c:pt idx="1">
                  <c:v>24.0</c:v>
                </c:pt>
                <c:pt idx="2">
                  <c:v>24.0</c:v>
                </c:pt>
                <c:pt idx="3">
                  <c:v>24.0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r>
              <a:t>Metric Distribution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Technology &amp; Infrastructure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/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Answer Length vs. Quality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Questions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Sheet1!$A$2:$A$10</c:f>
              <c:numCache>
                <c:formatCode>General</c:formatCode>
                <c:ptCount val="9"/>
                <c:pt idx="0">
                  <c:v>184</c:v>
                </c:pt>
                <c:pt idx="1">
                  <c:v>90</c:v>
                </c:pt>
                <c:pt idx="2">
                  <c:v>91</c:v>
                </c:pt>
                <c:pt idx="3">
                  <c:v>159</c:v>
                </c:pt>
                <c:pt idx="4">
                  <c:v>99</c:v>
                </c:pt>
                <c:pt idx="5">
                  <c:v>194</c:v>
                </c:pt>
                <c:pt idx="6">
                  <c:v>110</c:v>
                </c:pt>
                <c:pt idx="7">
                  <c:v>52</c:v>
                </c:pt>
                <c:pt idx="8">
                  <c:v>108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0.92</c:v>
                </c:pt>
                <c:pt idx="1">
                  <c:v>0.92</c:v>
                </c:pt>
                <c:pt idx="2">
                  <c:v>0.95</c:v>
                </c:pt>
                <c:pt idx="3">
                  <c:v>0.92</c:v>
                </c:pt>
                <c:pt idx="4">
                  <c:v>0.95</c:v>
                </c:pt>
                <c:pt idx="5">
                  <c:v>0.95</c:v>
                </c:pt>
                <c:pt idx="6">
                  <c:v>0.5</c:v>
                </c:pt>
                <c:pt idx="7">
                  <c:v>0.9</c:v>
                </c:pt>
                <c:pt idx="8">
                  <c:v>0.92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Tag Risk Score (0-100)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Community &amp; UX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16.631999999999998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Tag Risk Score (0-100)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Tokenomics &amp; Trading Integrity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10.475999999999999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Where Fund Fails Most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Contribution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36.0</c:v>
                </c:pt>
                <c:pt idx="1">
                  <c:v>36.0</c:v>
                </c:pt>
                <c:pt idx="2">
                  <c:v>36.0</c:v>
                </c:pt>
                <c:pt idx="3">
                  <c:v>36.0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r>
              <a:t>Metric Distribution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Tokenomics &amp; Trading Integrity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/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Answer Length vs. Quality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Questions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230</c:v>
                </c:pt>
                <c:pt idx="1">
                  <c:v>144</c:v>
                </c:pt>
                <c:pt idx="2">
                  <c:v>175</c:v>
                </c:pt>
                <c:pt idx="3">
                  <c:v>53</c:v>
                </c:pt>
                <c:pt idx="4">
                  <c:v>250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0.92</c:v>
                </c:pt>
                <c:pt idx="2">
                  <c:v>0.88</c:v>
                </c:pt>
                <c:pt idx="3">
                  <c:v>0.95</c:v>
                </c:pt>
                <c:pt idx="4">
                  <c:v>0.92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r>
              <a:t>Risk Scores by Topic (0-100)</a:t>
            </a: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Sheet1!$A$2:$A$15</c:f>
              <c:strCache>
                <c:ptCount val="14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Future Outlook</c:v>
                </c:pt>
                <c:pt idx="7">
                  <c:v>Governance</c:v>
                </c:pt>
                <c:pt idx="8">
                  <c:v>IP &amp; Contracts</c:v>
                </c:pt>
                <c:pt idx="9">
                  <c:v>Legal &amp; Regulatory</c:v>
                </c:pt>
                <c:pt idx="10">
                  <c:v>Risk Management</c:v>
                </c:pt>
                <c:pt idx="11">
                  <c:v>Strategy &amp; Competitive Positioning</c:v>
                </c:pt>
                <c:pt idx="12">
                  <c:v>Technology &amp; Infrastructure</c:v>
                </c:pt>
                <c:pt idx="13">
                  <c:v>Tokenomics &amp; Trading Integrity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63.0</c:v>
                </c:pt>
                <c:pt idx="1">
                  <c:v>16.631999999999998</c:v>
                </c:pt>
                <c:pt idx="2">
                  <c:v>22.933333333333334</c:v>
                </c:pt>
                <c:pt idx="3">
                  <c:v>4.707692307692307</c:v>
                </c:pt>
                <c:pt idx="4">
                  <c:v>3.097777777777778</c:v>
                </c:pt>
                <c:pt idx="5">
                  <c:v>4.708571428571429</c:v>
                </c:pt>
                <c:pt idx="6">
                  <c:v>9.6</c:v>
                </c:pt>
                <c:pt idx="7">
                  <c:v>24.820363636363634</c:v>
                </c:pt>
                <c:pt idx="8">
                  <c:v>8.332799999999999</c:v>
                </c:pt>
                <c:pt idx="9">
                  <c:v>29.441176470588236</c:v>
                </c:pt>
                <c:pt idx="10">
                  <c:v>2.1938823529411766</c:v>
                </c:pt>
                <c:pt idx="11">
                  <c:v>4.613333333333333</c:v>
                </c:pt>
                <c:pt idx="12">
                  <c:v>7.4479999999999995</c:v>
                </c:pt>
                <c:pt idx="13">
                  <c:v>10.475999999999999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159928"/>
        <c:crosses val="autoZero"/>
        <c:crossBetween val="midCat"/>
      </c:valAx>
    </c:plotArea>
    <c:legend>
      <c:legendPos val="b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Where Fund Fails Most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Contribution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24.0</c:v>
                </c:pt>
                <c:pt idx="1">
                  <c:v>24.0</c:v>
                </c:pt>
                <c:pt idx="2">
                  <c:v>24.0</c:v>
                </c:pt>
                <c:pt idx="3">
                  <c:v>24.0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r>
              <a:t>Metric Distribution</a:t>
            </a:r>
          </a:p>
        </c:rich>
      </c:tx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Community &amp; UX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relevance</c:v>
                </c:pt>
                <c:pt idx="1">
                  <c:v>completeness</c:v>
                </c:pt>
                <c:pt idx="2">
                  <c:v>clarity</c:v>
                </c:pt>
                <c:pt idx="3">
                  <c:v>faithfulness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00.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/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Answer Length vs. Quality</a:t>
            </a:r>
          </a:p>
        </c:rich>
      </c:tx>
      <c:layout/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Questions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Sheet1!$A$2:$A$7</c:f>
              <c:numCache>
                <c:formatCode>General</c:formatCode>
                <c:ptCount val="6"/>
                <c:pt idx="0">
                  <c:v>56</c:v>
                </c:pt>
                <c:pt idx="1">
                  <c:v>217</c:v>
                </c:pt>
                <c:pt idx="2">
                  <c:v>70</c:v>
                </c:pt>
                <c:pt idx="3">
                  <c:v>84</c:v>
                </c:pt>
                <c:pt idx="4">
                  <c:v>129</c:v>
                </c:pt>
                <c:pt idx="5">
                  <c:v>90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0.95</c:v>
                </c:pt>
                <c:pt idx="1">
                  <c:v>0.92</c:v>
                </c:pt>
                <c:pt idx="2">
                  <c:v>0.75</c:v>
                </c:pt>
                <c:pt idx="3">
                  <c:v>0.82</c:v>
                </c:pt>
                <c:pt idx="4">
                  <c:v>0.83</c:v>
                </c:pt>
                <c:pt idx="5">
                  <c:v>0.8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Tag Risk Score (0-100)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Sheet1!$A$2:$A$2</c:f>
              <c:strCache>
                <c:ptCount val="1"/>
                <c:pt idx="0">
                  <c:v>Custody &amp; Asset Security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22.933333333333334</c:v>
                </c:pt>
              </c:numCache>
            </c:numRef>
          </c:val>
        </c:ser>
        <c:dLbls>
          <c:numFmt formatCode="0.0" sourceLinked="0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2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26.xml"/><Relationship Id="rId5" Type="http://schemas.openxmlformats.org/officeDocument/2006/relationships/chart" Target="../charts/chart27.xml"/><Relationship Id="rId6" Type="http://schemas.openxmlformats.org/officeDocument/2006/relationships/chart" Target="../charts/chart28.xml"/><Relationship Id="rId7" Type="http://schemas.openxmlformats.org/officeDocument/2006/relationships/chart" Target="../charts/chart2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30.xml"/><Relationship Id="rId5" Type="http://schemas.openxmlformats.org/officeDocument/2006/relationships/chart" Target="../charts/chart31.xml"/><Relationship Id="rId6" Type="http://schemas.openxmlformats.org/officeDocument/2006/relationships/chart" Target="../charts/chart32.xml"/><Relationship Id="rId7" Type="http://schemas.openxmlformats.org/officeDocument/2006/relationships/chart" Target="../charts/chart3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34.xml"/><Relationship Id="rId5" Type="http://schemas.openxmlformats.org/officeDocument/2006/relationships/chart" Target="../charts/chart35.xml"/><Relationship Id="rId6" Type="http://schemas.openxmlformats.org/officeDocument/2006/relationships/chart" Target="../charts/chart36.xml"/><Relationship Id="rId7" Type="http://schemas.openxmlformats.org/officeDocument/2006/relationships/chart" Target="../charts/chart3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38.xml"/><Relationship Id="rId5" Type="http://schemas.openxmlformats.org/officeDocument/2006/relationships/chart" Target="../charts/chart39.xml"/><Relationship Id="rId6" Type="http://schemas.openxmlformats.org/officeDocument/2006/relationships/chart" Target="../charts/chart40.xml"/><Relationship Id="rId7" Type="http://schemas.openxmlformats.org/officeDocument/2006/relationships/chart" Target="../charts/chart4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42.xml"/><Relationship Id="rId5" Type="http://schemas.openxmlformats.org/officeDocument/2006/relationships/chart" Target="../charts/chart43.xml"/><Relationship Id="rId6" Type="http://schemas.openxmlformats.org/officeDocument/2006/relationships/chart" Target="../charts/chart44.xml"/><Relationship Id="rId7" Type="http://schemas.openxmlformats.org/officeDocument/2006/relationships/chart" Target="../charts/chart4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46.xml"/><Relationship Id="rId5" Type="http://schemas.openxmlformats.org/officeDocument/2006/relationships/chart" Target="../charts/chart47.xml"/><Relationship Id="rId6" Type="http://schemas.openxmlformats.org/officeDocument/2006/relationships/chart" Target="../charts/chart48.xml"/><Relationship Id="rId7" Type="http://schemas.openxmlformats.org/officeDocument/2006/relationships/chart" Target="../charts/chart4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50.xml"/><Relationship Id="rId5" Type="http://schemas.openxmlformats.org/officeDocument/2006/relationships/chart" Target="../charts/chart51.xml"/><Relationship Id="rId6" Type="http://schemas.openxmlformats.org/officeDocument/2006/relationships/chart" Target="../charts/chart52.xml"/><Relationship Id="rId7" Type="http://schemas.openxmlformats.org/officeDocument/2006/relationships/chart" Target="../charts/chart5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5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chart" Target="../charts/chart3.xml"/><Relationship Id="rId7" Type="http://schemas.openxmlformats.org/officeDocument/2006/relationships/chart" Target="../charts/char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6" Type="http://schemas.openxmlformats.org/officeDocument/2006/relationships/chart" Target="../charts/chart7.xml"/><Relationship Id="rId7" Type="http://schemas.openxmlformats.org/officeDocument/2006/relationships/chart" Target="../charts/char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7" Type="http://schemas.openxmlformats.org/officeDocument/2006/relationships/chart" Target="../charts/char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13.xml"/><Relationship Id="rId5" Type="http://schemas.openxmlformats.org/officeDocument/2006/relationships/chart" Target="../charts/chart14.xml"/><Relationship Id="rId6" Type="http://schemas.openxmlformats.org/officeDocument/2006/relationships/chart" Target="../charts/chart15.xml"/><Relationship Id="rId7" Type="http://schemas.openxmlformats.org/officeDocument/2006/relationships/chart" Target="../charts/chart1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17.xml"/><Relationship Id="rId5" Type="http://schemas.openxmlformats.org/officeDocument/2006/relationships/chart" Target="../charts/chart18.xml"/><Relationship Id="rId6" Type="http://schemas.openxmlformats.org/officeDocument/2006/relationships/chart" Target="../charts/chart19.xml"/><Relationship Id="rId7" Type="http://schemas.openxmlformats.org/officeDocument/2006/relationships/chart" Target="../charts/chart20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21.xml"/><Relationship Id="rId5" Type="http://schemas.openxmlformats.org/officeDocument/2006/relationships/chart" Target="../charts/chart22.xml"/><Relationship Id="rId6" Type="http://schemas.openxmlformats.org/officeDocument/2006/relationships/chart" Target="../charts/chart23.xml"/><Relationship Id="rId7" Type="http://schemas.openxmlformats.org/officeDocument/2006/relationships/chart" Target="../charts/chart2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365FC7"/>
                </a:solidFill>
                <a:latin typeface="Montserrat"/>
              </a:defRPr>
            </a:pPr>
            <a:r>
              <a:t>the CryptoBazar Due Diligence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Montserrat"/>
              </a:defRPr>
            </a:pPr>
            <a:r>
              <a:t>Prepared by DueXpert AI | 2025-04-28</a:t>
            </a:r>
          </a:p>
        </p:txBody>
      </p:sp>
      <p:pic>
        <p:nvPicPr>
          <p:cNvPr id="4" name="Picture 3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5" name="Picture 4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Future Outlook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9. Future Outlook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000000"/>
                </a:solidFill>
                <a:latin typeface="Montserrat"/>
              </a:defRPr>
            </a:pPr>
            <a:r>
              <a:t>Objective: Evaluate alignment with 2025 crypto trends and innovations.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3840480"/>
          <a:ext cx="365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86400" y="3840480"/>
            <a:ext cx="36576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No valid data for Answer Length vs. Quality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Governance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10. Governance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000000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36576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8580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840480"/>
          <a:ext cx="365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5486400" y="3840480"/>
          <a:ext cx="3657600" cy="2286000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IP &amp; Contracts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11. IP &amp; Contracts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000000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36576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8580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840480"/>
          <a:ext cx="365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5486400" y="3840480"/>
          <a:ext cx="3657600" cy="2286000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Legal &amp; Regulatory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12. Legal &amp; Regulatory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000000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36576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8580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840480"/>
          <a:ext cx="365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5486400" y="3840480"/>
          <a:ext cx="3657600" cy="2286000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Risk Management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13. Risk Management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000000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36576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8580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840480"/>
          <a:ext cx="365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5486400" y="3840480"/>
          <a:ext cx="3657600" cy="2286000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Strategy &amp; Competitive Positioning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14. Strategy &amp; Competitive Positioning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000000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36576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8580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840480"/>
          <a:ext cx="365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5486400" y="3840480"/>
          <a:ext cx="3657600" cy="2286000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Technology &amp; Infrastructure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15. Technology &amp; Infrastructure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000000"/>
                </a:solidFill>
                <a:latin typeface="Montserrat"/>
              </a:defRPr>
            </a:pPr>
            <a:r>
              <a:t>Objective: Evaluate technological scalability and reliability.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36576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8580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840480"/>
          <a:ext cx="365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5486400" y="3840480"/>
          <a:ext cx="3657600" cy="2286000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Tokenomics &amp; Trading Integrity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16. Tokenomics &amp; Trading Integrity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000000"/>
                </a:solidFill>
                <a:latin typeface="Montserrat"/>
              </a:defRPr>
            </a:pPr>
            <a:r>
              <a:t>Objective: Assess token economics and trading transparency.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36576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8580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840480"/>
          <a:ext cx="365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5486400" y="3840480"/>
          <a:ext cx="3657600" cy="2286000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Page 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Summary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17. Summary Analytics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731520" y="1097280"/>
          <a:ext cx="7772400" cy="27432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4114800"/>
            <a:ext cx="8229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Summary: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Total Topics: 14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High Risk (&gt;=60): 1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Medium Risk (30-60): 0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Low Risk (&lt;30): 13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Avg Risk Score: 15.1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- Critical Gaps: AML / KYC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Page 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365FC7"/>
                </a:solidFill>
                <a:latin typeface="Montserrat"/>
              </a:defRPr>
            </a:pPr>
            <a:r>
              <a:t>Table of Contents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2. Key Findings Summary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3. AML / KYC Analytics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4. Community &amp; UX Analytics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5. Custody &amp; Asset Security Analytics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6. Cybersecurity &amp; Data Privacy Analytics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7. ESG &amp; Sustainability Analytics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8. Financial Health Analytics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9. Future Outlook Analytics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10. Governance Analytics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11. IP &amp; Contracts Analytics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12. Legal &amp; Regulatory Analytics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13. Risk Management Analytics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14. Strategy &amp; Competitive Positioning Analytics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15. Technology &amp; Infrastructure Analytics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16. Tokenomics &amp; Trading Integrity Analytics</a:t>
            </a:r>
          </a:p>
          <a:p>
            <a:pPr>
              <a:defRPr sz="1600">
                <a:solidFill>
                  <a:srgbClr val="000000"/>
                </a:solidFill>
                <a:latin typeface="Montserrat"/>
              </a:defRPr>
            </a:pPr>
            <a:r>
              <a:t>17. Summary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Key Findings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2. Key Findings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097280"/>
            <a:ext cx="91440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**Due Diligence Report: Cryptobazar Fund**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**Executive Summary**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After analyzing the provided documentation, we have identified several areas of concern and opportunities for improvement in the Cryptobazar Fund's operations, strategy, and compliance. The fund has demonstrated a strong market position in the cryptocurrency and blockchain technology investment space, but there are gaps in its business model, infrastructure, and compliance that require attention.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**Major Areas of Concern**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1. **Lack of Transparency**: Insufficient information is provided on the fund's primary funding sources, management team backgrounds, and expertise.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2. **Compliance and Regulatory Issues**: The fund has not explicitly stated its compliance with relevant securities and commodities laws, which may pose a risk to investors.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3. **Infrastructure and Scalability**: There is limited information on the fund's infrastructure, scalability, and security measures, which may impact its ability to handle growth.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4. **Lack of Diversification**: The fund's revenue streams appear to be concentrated in a single market or product, which may increase risk exposure.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5. **Inadequate Risk Management**: There is no mention of specific trade surveillance mechanisms to prevent market manipulation, valuations that are consistent with market standards, or code reviews.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**Opportunities for Improvement**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1. **Enhance Transparency and Disclosure**: Provide clear information on funding sources, management team backgrounds, and expertise.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2. **Comply with Regulatory Requirements**: Ensure explicit compliance with relevant securities and commodities laws.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3. **Develop a Robust Infrastructure**: Establish scalable and secure infrastructure to support growth.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4. **Diversify Revenue Streams**: Expand revenue streams across different markets or products.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5. **Implement Effective Risk Management**: Establish trade surveillance mechanisms, consistent valuations, and code reviews.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**Recommendations**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1. Conduct thorough due diligence on the fund's management team and their backgrounds.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2. Engage with regulatory experts to ensure compliance with relevant laws and regulations.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3. Develop a comprehensive risk management plan to mitigate potential risks.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4. Enhance transparency and disclosure in the fund's operations and strategy.</a:t>
            </a: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000000"/>
                </a:solidFill>
                <a:latin typeface="Montserrat"/>
              </a:defRPr>
            </a:pPr>
            <a:r>
              <a:t>By addressing these areas of concern and opportunities for improvement, the Cryptobazar Fund can strengthen its position in the market, improve investor confidence, and ensure long-term sustainability.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AML / KYC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3. AML / KYC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000000"/>
                </a:solidFill>
                <a:latin typeface="Montserrat"/>
              </a:defRPr>
            </a:pPr>
            <a:r>
              <a:t>Objective: Ensure robust Anti-Money Laundering and Know Your Customer compliance.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36576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8580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840480"/>
          <a:ext cx="365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5486400" y="3840480"/>
          <a:ext cx="3657600" cy="2286000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Community &amp; UX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4. Community &amp; UX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000000"/>
                </a:solidFill>
                <a:latin typeface="Montserrat"/>
              </a:defRPr>
            </a:pPr>
            <a:r>
              <a:t>Objective: Assess user engagement, usability, and community transparency.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36576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8580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840480"/>
          <a:ext cx="365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5486400" y="3840480"/>
          <a:ext cx="3657600" cy="2286000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Custody &amp; Asset Security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5. Custody &amp; Asset Security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000000"/>
                </a:solidFill>
                <a:latin typeface="Montserrat"/>
              </a:defRPr>
            </a:pPr>
            <a:r>
              <a:t>Objective: Evaluate asset storage and custody security mechanisms.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36576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8580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840480"/>
          <a:ext cx="365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5486400" y="3840480"/>
          <a:ext cx="3657600" cy="2286000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Cybersecurity &amp; Data Privacy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6. Cybersecurity &amp; Data Privacy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000000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36576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8580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840480"/>
          <a:ext cx="365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5486400" y="3840480"/>
          <a:ext cx="3657600" cy="2286000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ESG &amp; Sustainability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7. ESG &amp; Sustainability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000000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36576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8580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840480"/>
          <a:ext cx="365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5486400" y="3840480"/>
          <a:ext cx="3657600" cy="2286000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ueexp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2342917" cy="548640"/>
          </a:xfrm>
          <a:prstGeom prst="rect">
            <a:avLst/>
          </a:prstGeom>
        </p:spPr>
      </p:pic>
      <p:pic>
        <p:nvPicPr>
          <p:cNvPr id="3" name="Picture 2" descr="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6126480"/>
            <a:ext cx="140515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DueXpert – AI Crypto Fund Due Diligence Suite | Financial Health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65FC7"/>
                </a:solidFill>
                <a:latin typeface="Montserrat"/>
              </a:defRPr>
            </a:pPr>
            <a:r>
              <a:t>8. Financial Health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000000"/>
                </a:solidFill>
                <a:latin typeface="Montserrat"/>
              </a:defRPr>
            </a:pPr>
            <a:r>
              <a:t>Objective: Analyze financial statements and health indicators.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4572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36576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6858000" y="1371600"/>
          <a:ext cx="2743200" cy="2286000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3840480"/>
          <a:ext cx="3657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faithfulness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 noGrp="1"/>
          </p:cNvGraphicFramePr>
          <p:nvPr/>
        </p:nvGraphicFramePr>
        <p:xfrm>
          <a:off x="5486400" y="3840480"/>
          <a:ext cx="3657600" cy="2286000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  <a:latin typeface="Montserrat"/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