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AML / KYC</c:v>
                </c:pt>
              </c:strCache>
            </c:strRef>
          </c:cat>
          <c:val>
            <c:numRef>
              <c:f>Sheet1!$B$2:$B$2</c:f>
              <c:numCache>
                <c:formatCode>General</c:formatCode>
                <c:ptCount val="1"/>
                <c:pt idx="0">
                  <c:v>100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Is the codebase open-source ...</c:v>
                </c:pt>
                <c:pt idx="1">
                  <c:v>- How user-friendly is the pla...</c:v>
                </c:pt>
                <c:pt idx="2">
                  <c:v>- How active is the community ...</c:v>
                </c:pt>
              </c:strCache>
            </c:strRef>
          </c:cat>
          <c:val>
            <c:numRef>
              <c:f>Sheet1!$B$2:$B$4</c:f>
              <c:numCache>
                <c:formatCode>General</c:formatCode>
                <c:ptCount val="3"/>
                <c:pt idx="0">
                  <c:v>24.0</c:v>
                </c:pt>
                <c:pt idx="1">
                  <c:v>24.0</c:v>
                </c:pt>
                <c:pt idx="2">
                  <c:v>24.0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Custody &amp; Asset Security</c:v>
                </c:pt>
              </c:strCache>
            </c:strRef>
          </c:cat>
          <c:val>
            <c:numRef>
              <c:f>Sheet1!$B$2:$B$2</c:f>
              <c:numCache>
                <c:formatCode>General</c:formatCode>
                <c:ptCount val="1"/>
                <c:pt idx="0">
                  <c:v>60.0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6</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6)</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How are digital assets store...</c:v>
                </c:pt>
                <c:pt idx="1">
                  <c:v>Are multi-signature wallets us...</c:v>
                </c:pt>
                <c:pt idx="2">
                  <c:v>What measures are in place to ...</c:v>
                </c:pt>
              </c:strCache>
            </c:strRef>
          </c:cat>
          <c:val>
            <c:numRef>
              <c:f>Sheet1!$B$2:$B$4</c:f>
              <c:numCache>
                <c:formatCode>General</c:formatCode>
                <c:ptCount val="3"/>
                <c:pt idx="0">
                  <c:v>80.0</c:v>
                </c:pt>
                <c:pt idx="1">
                  <c:v>80.0</c:v>
                </c:pt>
                <c:pt idx="2">
                  <c:v>80.0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Cybersecurity &amp; Data Privacy</c:v>
                </c:pt>
              </c:strCache>
            </c:strRef>
          </c:cat>
          <c:val>
            <c:numRef>
              <c:f>Sheet1!$B$2:$B$2</c:f>
              <c:numCache>
                <c:formatCode>General</c:formatCode>
                <c:ptCount val="1"/>
                <c:pt idx="0">
                  <c:v>40.0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13</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13)</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xVal>
          <c:y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blockchain technology i...</c:v>
                </c:pt>
                <c:pt idx="1">
                  <c:v>- What cybersecurity measures ...</c:v>
                </c:pt>
                <c:pt idx="2">
                  <c:v>Are two-factor authentication ...</c:v>
                </c:pt>
              </c:strCache>
            </c:strRef>
          </c:cat>
          <c:val>
            <c:numRef>
              <c:f>Sheet1!$B$2:$B$4</c:f>
              <c:numCache>
                <c:formatCode>General</c:formatCode>
                <c:ptCount val="3"/>
                <c:pt idx="0">
                  <c:v>80.0</c:v>
                </c:pt>
                <c:pt idx="1">
                  <c:v>80.0</c:v>
                </c:pt>
                <c:pt idx="2">
                  <c:v>80.0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ESG &amp; Sustainability</c:v>
                </c:pt>
              </c:strCache>
            </c:strRef>
          </c:cat>
          <c:val>
            <c:numRef>
              <c:f>Sheet1!$B$2:$B$2</c:f>
              <c:numCache>
                <c:formatCode>General</c:formatCode>
                <c:ptCount val="1"/>
                <c:pt idx="0">
                  <c:v>10.088888888888889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18</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xVal>
          <c:yVal>
            <c:numRef>
              <c:f>Sheet1!$B$2:$B$19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initiatives to r...</c:v>
                </c:pt>
                <c:pt idx="1">
                  <c:v>Are revenue s diversified and ...</c:v>
                </c:pt>
                <c:pt idx="2">
                  <c:v>Are there initiatives to reduc...</c:v>
                </c:pt>
              </c:strCache>
            </c:strRef>
          </c:cat>
          <c:val>
            <c:numRef>
              <c:f>Sheet1!$B$2:$B$4</c:f>
              <c:numCache>
                <c:formatCode>General</c:formatCode>
                <c:ptCount val="3"/>
                <c:pt idx="0">
                  <c:v>19.2</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Financial Health</c:v>
                </c:pt>
              </c:strCache>
            </c:strRef>
          </c:cat>
          <c:val>
            <c:numRef>
              <c:f>Sheet1!$B$2:$B$2</c:f>
              <c:numCache>
                <c:formatCode>General</c:formatCode>
                <c:ptCount val="1"/>
                <c:pt idx="0">
                  <c:v>32.0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16.0</c:v>
                </c:pt>
                <c:pt idx="1">
                  <c:v>16.0</c:v>
                </c:pt>
                <c:pt idx="2">
                  <c:v>16.0</c:v>
                </c:pt>
                <c:pt idx="3">
                  <c:v>16.0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7</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7)</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Sheet1!$A$2:$A$8</c:f>
              <c:numCache>
                <c:formatCode>General</c:formatCode>
                <c:ptCount val="7"/>
                <c:pt idx="0">
                  <c:v>0</c:v>
                </c:pt>
                <c:pt idx="1">
                  <c:v>0</c:v>
                </c:pt>
                <c:pt idx="2">
                  <c:v>0</c:v>
                </c:pt>
                <c:pt idx="3">
                  <c:v>0</c:v>
                </c:pt>
                <c:pt idx="4">
                  <c:v>0</c:v>
                </c:pt>
                <c:pt idx="5">
                  <c:v>0</c:v>
                </c:pt>
                <c:pt idx="6">
                  <c:v>0</c:v>
                </c:pt>
              </c:numCache>
            </c:numRef>
          </c:xVal>
          <c:yVal>
            <c:numRef>
              <c:f>Sheet1!$B$2:$B$8</c:f>
              <c:numCache>
                <c:formatCode>General</c:formatCode>
                <c:ptCount val="7"/>
                <c:pt idx="0">
                  <c:v>0</c:v>
                </c:pt>
                <c:pt idx="1">
                  <c:v>0</c:v>
                </c:pt>
                <c:pt idx="2">
                  <c:v>0</c:v>
                </c:pt>
                <c:pt idx="3">
                  <c:v>0</c:v>
                </c:pt>
                <c:pt idx="4">
                  <c:v>0</c:v>
                </c:pt>
                <c:pt idx="5">
                  <c:v>0</c:v>
                </c:pt>
                <c:pt idx="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What are the potential financi...</c:v>
                </c:pt>
                <c:pt idx="1">
                  <c:v>- Are financial statements aud...</c:v>
                </c:pt>
                <c:pt idx="2">
                  <c:v>What is the financial health o...</c:v>
                </c:pt>
              </c:strCache>
            </c:strRef>
          </c:cat>
          <c:val>
            <c:numRef>
              <c:f>Sheet1!$B$2:$B$4</c:f>
              <c:numCache>
                <c:formatCode>General</c:formatCode>
                <c:ptCount val="3"/>
                <c:pt idx="0">
                  <c:v>64.0</c:v>
                </c:pt>
                <c:pt idx="1">
                  <c:v>64.0</c:v>
                </c:pt>
                <c:pt idx="2">
                  <c:v>64.0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Future Outlook</c:v>
                </c:pt>
              </c:strCache>
            </c:strRef>
          </c:cat>
          <c:val>
            <c:numRef>
              <c:f>Sheet1!$B$2:$B$2</c:f>
              <c:numCache>
                <c:formatCode>General</c:formatCode>
                <c:ptCount val="1"/>
                <c:pt idx="0">
                  <c:v>9.6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c:v>
                </c:pt>
                <c:pt idx="1">
                  <c:v>2.0</c:v>
                </c:pt>
                <c:pt idx="2">
                  <c:v>2.0</c:v>
                </c:pt>
                <c:pt idx="3">
                  <c:v>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Governance</c:v>
                </c:pt>
              </c:strCache>
            </c:strRef>
          </c:cat>
          <c:val>
            <c:numRef>
              <c:f>Sheet1!$B$2:$B$2</c:f>
              <c:numCache>
                <c:formatCode>General</c:formatCode>
                <c:ptCount val="1"/>
                <c:pt idx="0">
                  <c:v>50.4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22</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xVal>
          <c:yVal>
            <c:numRef>
              <c:f>Sheet1!$B$2:$B$23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Are there any conflicts of i...</c:v>
                </c:pt>
                <c:pt idx="1">
                  <c:v>Are developers and stakeholder...</c:v>
                </c:pt>
                <c:pt idx="2">
                  <c:v>- What is the governance struc...</c:v>
                </c:pt>
              </c:strCache>
            </c:strRef>
          </c:cat>
          <c:val>
            <c:numRef>
              <c:f>Sheet1!$B$2:$B$4</c:f>
              <c:numCache>
                <c:formatCode>General</c:formatCode>
                <c:ptCount val="3"/>
                <c:pt idx="0">
                  <c:v>48.0</c:v>
                </c:pt>
                <c:pt idx="1">
                  <c:v>48.0</c:v>
                </c:pt>
                <c:pt idx="2">
                  <c:v>48.0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IP &amp; Contracts</c:v>
                </c:pt>
              </c:strCache>
            </c:strRef>
          </c:cat>
          <c:val>
            <c:numRef>
              <c:f>Sheet1!$B$2:$B$2</c:f>
              <c:numCache>
                <c:formatCode>General</c:formatCode>
                <c:ptCount val="1"/>
                <c:pt idx="0">
                  <c:v>16.8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c:f>
              <c:numCache>
                <c:formatCode>General</c:formatCode>
                <c:ptCount val="1"/>
                <c:pt idx="0">
                  <c:v>0</c:v>
                </c:pt>
              </c:numCache>
            </c:numRef>
          </c:xVal>
          <c:yVal>
            <c:numRef>
              <c:f>Sheet1!$B$2:$B$2</c:f>
              <c:numCache>
                <c:formatCode>General</c:formatCode>
                <c:ptCount val="1"/>
                <c:pt idx="0">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Sheet1!$A$2:$A$11</c:f>
              <c:numCache>
                <c:formatCode>General</c:formatCode>
                <c:ptCount val="10"/>
                <c:pt idx="0">
                  <c:v>0</c:v>
                </c:pt>
                <c:pt idx="1">
                  <c:v>0</c:v>
                </c:pt>
                <c:pt idx="2">
                  <c:v>0</c:v>
                </c:pt>
                <c:pt idx="3">
                  <c:v>0</c:v>
                </c:pt>
                <c:pt idx="4">
                  <c:v>0</c:v>
                </c:pt>
                <c:pt idx="5">
                  <c:v>0</c:v>
                </c:pt>
                <c:pt idx="6">
                  <c:v>0</c:v>
                </c:pt>
                <c:pt idx="7">
                  <c:v>0</c:v>
                </c:pt>
                <c:pt idx="8">
                  <c:v>0</c:v>
                </c:pt>
                <c:pt idx="9">
                  <c:v>0</c:v>
                </c:pt>
              </c:numCache>
            </c:numRef>
          </c:xVal>
          <c:y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IP assets does the comp...</c:v>
                </c:pt>
                <c:pt idx="1">
                  <c:v>Are there any potential IP inf...</c:v>
                </c:pt>
                <c:pt idx="2">
                  <c:v>How are IP rights allocated am...</c:v>
                </c:pt>
              </c:strCache>
            </c:strRef>
          </c:cat>
          <c:val>
            <c:numRef>
              <c:f>Sheet1!$B$2:$B$4</c:f>
              <c:numCache>
                <c:formatCode>General</c:formatCode>
                <c:ptCount val="3"/>
                <c:pt idx="0">
                  <c:v>16.0</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Legal &amp; Regulatory</c:v>
                </c:pt>
              </c:strCache>
            </c:strRef>
          </c:cat>
          <c:val>
            <c:numRef>
              <c:f>Sheet1!$B$2:$B$2</c:f>
              <c:numCache>
                <c:formatCode>General</c:formatCode>
                <c:ptCount val="1"/>
                <c:pt idx="0">
                  <c:v>75.0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17</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17)</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is the legal entity of ...</c:v>
                </c:pt>
                <c:pt idx="1">
                  <c:v>Are there any changes in the l...</c:v>
                </c:pt>
                <c:pt idx="2">
                  <c:v>Are all necessary licenses and...</c:v>
                </c:pt>
              </c:strCache>
            </c:strRef>
          </c:cat>
          <c:val>
            <c:numRef>
              <c:f>Sheet1!$B$2:$B$4</c:f>
              <c:numCache>
                <c:formatCode>General</c:formatCode>
                <c:ptCount val="3"/>
                <c:pt idx="0">
                  <c:v>100.0</c:v>
                </c:pt>
                <c:pt idx="1">
                  <c:v>100.0</c:v>
                </c:pt>
                <c:pt idx="2">
                  <c:v>100.0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Risk Management</c:v>
                </c:pt>
              </c:strCache>
            </c:strRef>
          </c:cat>
          <c:val>
            <c:numRef>
              <c:f>Sheet1!$B$2:$B$2</c:f>
              <c:numCache>
                <c:formatCode>General</c:formatCode>
                <c:ptCount val="1"/>
                <c:pt idx="0">
                  <c:v>24.28235294117647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How does the company handle AM...</c:v>
                </c:pt>
              </c:strCache>
            </c:strRef>
          </c:cat>
          <c:val>
            <c:numRef>
              <c:f>Sheet1!$B$2:$B$2</c:f>
              <c:numCache>
                <c:formatCode>General</c:formatCode>
                <c:ptCount val="1"/>
                <c:pt idx="0">
                  <c:v>100.0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17</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training programs are i...</c:v>
                </c:pt>
                <c:pt idx="1">
                  <c:v>How are these conflicts manage...</c:v>
                </c:pt>
                <c:pt idx="2">
                  <c:v>Are there any potential regula...</c:v>
                </c:pt>
              </c:strCache>
            </c:strRef>
          </c:cat>
          <c:val>
            <c:numRef>
              <c:f>Sheet1!$B$2:$B$4</c:f>
              <c:numCache>
                <c:formatCode>General</c:formatCode>
                <c:ptCount val="3"/>
                <c:pt idx="0">
                  <c:v>57.599999999999994</c:v>
                </c:pt>
                <c:pt idx="1">
                  <c:v>48.0</c:v>
                </c:pt>
                <c:pt idx="2">
                  <c:v>48.0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Strategy &amp; Competitive Positioning</c:v>
                </c:pt>
              </c:strCache>
            </c:strRef>
          </c:cat>
          <c:val>
            <c:numRef>
              <c:f>Sheet1!$B$2:$B$2</c:f>
              <c:numCache>
                <c:formatCode>General</c:formatCode>
                <c:ptCount val="1"/>
                <c:pt idx="0">
                  <c:v>12.0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24</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xVal>
          <c:yVal>
            <c:numRef>
              <c:f>Sheet1!$B$2:$B$25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pain points or a...</c:v>
                </c:pt>
                <c:pt idx="1">
                  <c:v>- What is the market position ...</c:v>
                </c:pt>
                <c:pt idx="2">
                  <c:v>Are there any competitors or m...</c:v>
                </c:pt>
              </c:strCache>
            </c:strRef>
          </c:cat>
          <c:val>
            <c:numRef>
              <c:f>Sheet1!$B$2:$B$4</c:f>
              <c:numCache>
                <c:formatCode>General</c:formatCode>
                <c:ptCount val="3"/>
                <c:pt idx="0">
                  <c:v>16.0</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Technology &amp; Infrastructure</c:v>
                </c:pt>
              </c:strCache>
            </c:strRef>
          </c:cat>
          <c:val>
            <c:numRef>
              <c:f>Sheet1!$B$2:$B$2</c:f>
              <c:numCache>
                <c:formatCode>General</c:formatCode>
                <c:ptCount val="1"/>
                <c:pt idx="0">
                  <c:v>18.266666666666666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Community &amp; UX</c:v>
                </c:pt>
              </c:strCache>
            </c:strRef>
          </c:cat>
          <c:val>
            <c:numRef>
              <c:f>Sheet1!$B$2:$B$2</c:f>
              <c:numCache>
                <c:formatCode>General</c:formatCode>
                <c:ptCount val="1"/>
                <c:pt idx="0">
                  <c:v>28.799999999999997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9</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Sheet1!$A$2:$A$10</c:f>
              <c:numCache>
                <c:formatCode>General</c:formatCode>
                <c:ptCount val="9"/>
                <c:pt idx="0">
                  <c:v>0</c:v>
                </c:pt>
                <c:pt idx="1">
                  <c:v>0</c:v>
                </c:pt>
                <c:pt idx="2">
                  <c:v>0</c:v>
                </c:pt>
                <c:pt idx="3">
                  <c:v>0</c:v>
                </c:pt>
                <c:pt idx="4">
                  <c:v>0</c:v>
                </c:pt>
                <c:pt idx="5">
                  <c:v>0</c:v>
                </c:pt>
                <c:pt idx="6">
                  <c:v>0</c:v>
                </c:pt>
                <c:pt idx="7">
                  <c:v>0</c:v>
                </c:pt>
                <c:pt idx="8">
                  <c:v>0</c:v>
                </c:pt>
              </c:numCache>
            </c:numRef>
          </c:xVal>
          <c:yVal>
            <c:numRef>
              <c:f>Sheet1!$B$2:$B$10</c:f>
              <c:numCache>
                <c:formatCode>General</c:formatCode>
                <c:ptCount val="9"/>
                <c:pt idx="0">
                  <c:v>0</c:v>
                </c:pt>
                <c:pt idx="1">
                  <c:v>0</c:v>
                </c:pt>
                <c:pt idx="2">
                  <c:v>0</c:v>
                </c:pt>
                <c:pt idx="3">
                  <c:v>0</c:v>
                </c:pt>
                <c:pt idx="4">
                  <c:v>0</c:v>
                </c:pt>
                <c:pt idx="5">
                  <c:v>0</c:v>
                </c:pt>
                <c:pt idx="6">
                  <c:v>0</c:v>
                </c:pt>
                <c:pt idx="7">
                  <c:v>0</c:v>
                </c:pt>
                <c:pt idx="8">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plans for upgrading ...</c:v>
                </c:pt>
                <c:pt idx="1">
                  <c:v>- What are the primary funding...</c:v>
                </c:pt>
                <c:pt idx="2">
                  <c:v>Are there plans for future sca...</c:v>
                </c:pt>
              </c:strCache>
            </c:strRef>
          </c:cat>
          <c:val>
            <c:numRef>
              <c:f>Sheet1!$B$2:$B$4</c:f>
              <c:numCache>
                <c:formatCode>General</c:formatCode>
                <c:ptCount val="3"/>
                <c:pt idx="0">
                  <c:v>28.799999999999997</c:v>
                </c:pt>
                <c:pt idx="1">
                  <c:v>24.0</c:v>
                </c:pt>
                <c:pt idx="2">
                  <c:v>24.0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Tokenomics &amp; Trading Integrity</c:v>
                </c:pt>
              </c:strCache>
            </c:strRef>
          </c:cat>
          <c:val>
            <c:numRef>
              <c:f>Sheet1!$B$2:$B$2</c:f>
              <c:numCache>
                <c:formatCode>General</c:formatCode>
                <c:ptCount val="1"/>
                <c:pt idx="0">
                  <c:v>27.0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9.0</c:v>
                </c:pt>
                <c:pt idx="1">
                  <c:v>9.0</c:v>
                </c:pt>
                <c:pt idx="2">
                  <c:v>9.0</c:v>
                </c:pt>
                <c:pt idx="3">
                  <c:v>9.0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5</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Sheet1!$A$2:$A$6</c:f>
              <c:numCache>
                <c:formatCode>General</c:formatCode>
                <c:ptCount val="5"/>
                <c:pt idx="0">
                  <c:v>0</c:v>
                </c:pt>
                <c:pt idx="1">
                  <c:v>0</c:v>
                </c:pt>
                <c:pt idx="2">
                  <c:v>0</c:v>
                </c:pt>
                <c:pt idx="3">
                  <c:v>0</c:v>
                </c:pt>
                <c:pt idx="4">
                  <c:v>0</c:v>
                </c:pt>
              </c:numCache>
            </c:numRef>
          </c:xVal>
          <c:yVal>
            <c:numRef>
              <c:f>Sheet1!$B$2:$B$6</c:f>
              <c:numCache>
                <c:formatCode>General</c:formatCode>
                <c:ptCount val="5"/>
                <c:pt idx="0">
                  <c:v>0</c:v>
                </c:pt>
                <c:pt idx="1">
                  <c:v>0</c:v>
                </c:pt>
                <c:pt idx="2">
                  <c:v>0</c:v>
                </c:pt>
                <c:pt idx="3">
                  <c:v>0</c:v>
                </c:pt>
                <c:pt idx="4">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Is the company compliant wit...</c:v>
                </c:pt>
                <c:pt idx="1">
                  <c:v>Are there any trade surveillan...</c:v>
                </c:pt>
                <c:pt idx="2">
                  <c:v>Are valuations consistent with...</c:v>
                </c:pt>
              </c:strCache>
            </c:strRef>
          </c:cat>
          <c:val>
            <c:numRef>
              <c:f>Sheet1!$B$2:$B$4</c:f>
              <c:numCache>
                <c:formatCode>General</c:formatCode>
                <c:ptCount val="3"/>
                <c:pt idx="0">
                  <c:v>36.0</c:v>
                </c:pt>
                <c:pt idx="1">
                  <c:v>36.0</c:v>
                </c:pt>
                <c:pt idx="2">
                  <c:v>36.0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100</c:v>
                </c:pt>
                <c:pt idx="1">
                  <c:v>28.799999999999997</c:v>
                </c:pt>
                <c:pt idx="2">
                  <c:v>60.0</c:v>
                </c:pt>
                <c:pt idx="3">
                  <c:v>40.0</c:v>
                </c:pt>
                <c:pt idx="4">
                  <c:v>10.088888888888889</c:v>
                </c:pt>
                <c:pt idx="5">
                  <c:v>32.0</c:v>
                </c:pt>
                <c:pt idx="6">
                  <c:v>9.6</c:v>
                </c:pt>
                <c:pt idx="7">
                  <c:v>50.4</c:v>
                </c:pt>
                <c:pt idx="8">
                  <c:v>16.8</c:v>
                </c:pt>
                <c:pt idx="9">
                  <c:v>75.0</c:v>
                </c:pt>
                <c:pt idx="10">
                  <c:v>24.28235294117647</c:v>
                </c:pt>
                <c:pt idx="11">
                  <c:v>12.0</c:v>
                </c:pt>
                <c:pt idx="12">
                  <c:v>18.266666666666666</c:v>
                </c:pt>
                <c:pt idx="13">
                  <c:v>27.0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6</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1.xml"/><Relationship Id="rId5" Type="http://schemas.openxmlformats.org/officeDocument/2006/relationships/chart" Target="../charts/chart32.xml"/><Relationship Id="rId6" Type="http://schemas.openxmlformats.org/officeDocument/2006/relationships/chart" Target="../charts/char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4.xml"/><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 Id="rId8" Type="http://schemas.openxmlformats.org/officeDocument/2006/relationships/chart" Target="../charts/char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9.xml"/><Relationship Id="rId5" Type="http://schemas.openxmlformats.org/officeDocument/2006/relationships/chart" Target="../charts/chart40.xml"/><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4.xml"/><Relationship Id="rId5" Type="http://schemas.openxmlformats.org/officeDocument/2006/relationships/chart" Target="../charts/chart45.xml"/><Relationship Id="rId6" Type="http://schemas.openxmlformats.org/officeDocument/2006/relationships/chart" Target="../charts/chart46.xml"/><Relationship Id="rId7" Type="http://schemas.openxmlformats.org/officeDocument/2006/relationships/chart" Target="../charts/chart47.xml"/><Relationship Id="rId8" Type="http://schemas.openxmlformats.org/officeDocument/2006/relationships/chart" Target="../charts/char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9.xml"/><Relationship Id="rId5" Type="http://schemas.openxmlformats.org/officeDocument/2006/relationships/chart" Target="../charts/chart50.xml"/><Relationship Id="rId6" Type="http://schemas.openxmlformats.org/officeDocument/2006/relationships/chart" Target="../charts/chart51.xml"/><Relationship Id="rId7" Type="http://schemas.openxmlformats.org/officeDocument/2006/relationships/chart" Target="../charts/chart52.xml"/><Relationship Id="rId8" Type="http://schemas.openxmlformats.org/officeDocument/2006/relationships/chart" Target="../charts/char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4.xml"/><Relationship Id="rId5" Type="http://schemas.openxmlformats.org/officeDocument/2006/relationships/chart" Target="../charts/chart55.xml"/><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9.xml"/><Relationship Id="rId5" Type="http://schemas.openxmlformats.org/officeDocument/2006/relationships/chart" Target="../charts/chart60.xml"/><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4.xml"/><Relationship Id="rId5" Type="http://schemas.openxmlformats.org/officeDocument/2006/relationships/chart" Target="../charts/chart65.xml"/><Relationship Id="rId6" Type="http://schemas.openxmlformats.org/officeDocument/2006/relationships/chart" Target="../charts/chart66.xml"/><Relationship Id="rId7" Type="http://schemas.openxmlformats.org/officeDocument/2006/relationships/chart" Target="../charts/chart67.xml"/><Relationship Id="rId8" Type="http://schemas.openxmlformats.org/officeDocument/2006/relationships/chart" Target="../charts/char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xml"/><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8"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7" Type="http://schemas.openxmlformats.org/officeDocument/2006/relationships/chart" Target="../charts/chart19.xml"/><Relationship Id="rId8" Type="http://schemas.openxmlformats.org/officeDocument/2006/relationships/chart" Target="../charts/char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1.xml"/><Relationship Id="rId5" Type="http://schemas.openxmlformats.org/officeDocument/2006/relationships/chart" Target="../charts/chart22.xml"/><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6.xml"/><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2025-04-28</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General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Future Outlook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9. Future Outlook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alignment with 2025 crypto trends and innovations.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sp>
        <p:nvSpPr>
          <p:cNvPr id="10" name="TextBox 9"/>
          <p:cNvSpPr txBox="1"/>
          <p:nvPr/>
        </p:nvSpPr>
        <p:spPr>
          <a:xfrm>
            <a:off x="914400" y="3840480"/>
            <a:ext cx="3657600" cy="2286000"/>
          </a:xfrm>
          <a:prstGeom prst="rect">
            <a:avLst/>
          </a:prstGeom>
          <a:noFill/>
        </p:spPr>
        <p:txBody>
          <a:bodyPr wrap="square">
            <a:spAutoFit/>
          </a:bodyPr>
          <a:lstStyle/>
          <a:p>
            <a:pPr>
              <a:defRPr sz="1200">
                <a:solidFill>
                  <a:srgbClr val="000000"/>
                </a:solidFill>
                <a:latin typeface="Montserrat"/>
              </a:defRPr>
            </a:pPr>
            <a:r>
              <a:t>No valid data for Relevance vs Completeness</a:t>
            </a:r>
          </a:p>
        </p:txBody>
      </p:sp>
      <p:sp>
        <p:nvSpPr>
          <p:cNvPr id="11" name="TextBox 10"/>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Governance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10. Governance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decision-making and board oversight structures.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IP &amp; Contracts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11. IP &amp; Contracts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intellectual property and contract integrity.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Legal &amp; Regulatory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12. Legal &amp; Regulatory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Ensure legal and regulatory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Risk Management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13. Risk Management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Identify risk management strategies.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Strategy &amp; Competitive Positioning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14. Strategy &amp; Competitive Positioning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Understand strategy and market positioning.</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Technology &amp; Infrastructure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15. Technology &amp; Infrastructure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technological scalability and reliability.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Tokenomics &amp; Trading Integrity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16. Tokenomics &amp; Trading Integrity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token economics and trading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Summary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17. Summary Analytics</a:t>
            </a:r>
          </a:p>
        </p:txBody>
      </p:sp>
      <p:graphicFrame>
        <p:nvGraphicFramePr>
          <p:cNvPr id="6" name="Chart 5"/>
          <p:cNvGraphicFramePr>
            <a:graphicFrameLocks noGrp="1"/>
          </p:cNvGraphicFramePr>
          <p:nvPr/>
        </p:nvGraphicFramePr>
        <p:xfrm>
          <a:off x="731520" y="1097280"/>
          <a:ext cx="7772400" cy="2743200"/>
        </p:xfrm>
        <a:graphic>
          <a:graphicData uri="http://schemas.openxmlformats.org/drawingml/2006/chart">
            <c:chart xmlns:c="http://schemas.openxmlformats.org/drawingml/2006/chart" r:id="rId4"/>
          </a:graphicData>
        </a:graphic>
      </p:graphicFrame>
      <p:sp>
        <p:nvSpPr>
          <p:cNvPr id="7" name="TextBox 6"/>
          <p:cNvSpPr txBox="1"/>
          <p:nvPr/>
        </p:nvSpPr>
        <p:spPr>
          <a:xfrm>
            <a:off x="731520" y="4114800"/>
            <a:ext cx="8229600" cy="2286000"/>
          </a:xfrm>
          <a:prstGeom prst="rect">
            <a:avLst/>
          </a:prstGeom>
          <a:noFill/>
        </p:spPr>
        <p:txBody>
          <a:bodyPr wrap="none">
            <a:spAutoFit/>
          </a:bodyPr>
          <a:lstStyle/>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3</a:t>
            </a:r>
          </a:p>
          <a:p>
            <a:pPr>
              <a:defRPr sz="1200">
                <a:solidFill>
                  <a:srgbClr val="000000"/>
                </a:solidFill>
                <a:latin typeface="Montserrat"/>
              </a:defRPr>
            </a:pPr>
            <a:r>
              <a:t>- Medium Risk (30-60): 3</a:t>
            </a:r>
          </a:p>
          <a:p>
            <a:pPr>
              <a:defRPr sz="1200">
                <a:solidFill>
                  <a:srgbClr val="000000"/>
                </a:solidFill>
                <a:latin typeface="Montserrat"/>
              </a:defRPr>
            </a:pPr>
            <a:r>
              <a:t>- Low Risk (&lt;30): 8</a:t>
            </a:r>
          </a:p>
          <a:p>
            <a:pPr>
              <a:defRPr sz="1200">
                <a:solidFill>
                  <a:srgbClr val="000000"/>
                </a:solidFill>
                <a:latin typeface="Montserrat"/>
              </a:defRPr>
            </a:pPr>
            <a:r>
              <a:t>- Avg Risk Score: 36.0</a:t>
            </a:r>
          </a:p>
          <a:p>
            <a:pPr>
              <a:defRPr sz="1200">
                <a:solidFill>
                  <a:srgbClr val="000000"/>
                </a:solidFill>
                <a:latin typeface="Montserrat"/>
              </a:defRPr>
            </a:pPr>
            <a:r>
              <a:t>- Critical Gaps: AML / KYC, Custody &amp; Asset Security, Legal &amp; Regulatory</a:t>
            </a:r>
          </a:p>
        </p:txBody>
      </p:sp>
      <p:sp>
        <p:nvSpPr>
          <p:cNvPr id="8" name="TextBox 7"/>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Findings Summary</a:t>
            </a:r>
          </a:p>
          <a:p>
            <a:pPr>
              <a:defRPr sz="1600">
                <a:solidFill>
                  <a:srgbClr val="000000"/>
                </a:solidFill>
                <a:latin typeface="Montserrat"/>
              </a:defRPr>
            </a:pPr>
            <a:r>
              <a:t>3. AML / KYC Analytics</a:t>
            </a:r>
          </a:p>
          <a:p>
            <a:pPr>
              <a:defRPr sz="1600">
                <a:solidFill>
                  <a:srgbClr val="000000"/>
                </a:solidFill>
                <a:latin typeface="Montserrat"/>
              </a:defRPr>
            </a:pPr>
            <a:r>
              <a:t>4. Community &amp; UX Analytics</a:t>
            </a:r>
          </a:p>
          <a:p>
            <a:pPr>
              <a:defRPr sz="1600">
                <a:solidFill>
                  <a:srgbClr val="000000"/>
                </a:solidFill>
                <a:latin typeface="Montserrat"/>
              </a:defRPr>
            </a:pPr>
            <a:r>
              <a:t>5. Custody &amp; Asset Security Analytics</a:t>
            </a:r>
          </a:p>
          <a:p>
            <a:pPr>
              <a:defRPr sz="1600">
                <a:solidFill>
                  <a:srgbClr val="000000"/>
                </a:solidFill>
                <a:latin typeface="Montserrat"/>
              </a:defRPr>
            </a:pPr>
            <a:r>
              <a:t>6. Cybersecurity &amp; Data Privacy Analytics</a:t>
            </a:r>
          </a:p>
          <a:p>
            <a:pPr>
              <a:defRPr sz="1600">
                <a:solidFill>
                  <a:srgbClr val="000000"/>
                </a:solidFill>
                <a:latin typeface="Montserrat"/>
              </a:defRPr>
            </a:pPr>
            <a:r>
              <a:t>7. ESG &amp; Sustainability Analytics</a:t>
            </a:r>
          </a:p>
          <a:p>
            <a:pPr>
              <a:defRPr sz="1600">
                <a:solidFill>
                  <a:srgbClr val="000000"/>
                </a:solidFill>
                <a:latin typeface="Montserrat"/>
              </a:defRPr>
            </a:pPr>
            <a:r>
              <a:t>8. Financial Health Analytics</a:t>
            </a:r>
          </a:p>
          <a:p>
            <a:pPr>
              <a:defRPr sz="1600">
                <a:solidFill>
                  <a:srgbClr val="000000"/>
                </a:solidFill>
                <a:latin typeface="Montserrat"/>
              </a:defRPr>
            </a:pPr>
            <a:r>
              <a:t>9. Future Outlook Analytics</a:t>
            </a:r>
          </a:p>
          <a:p>
            <a:pPr>
              <a:defRPr sz="1600">
                <a:solidFill>
                  <a:srgbClr val="000000"/>
                </a:solidFill>
                <a:latin typeface="Montserrat"/>
              </a:defRPr>
            </a:pPr>
            <a:r>
              <a:t>10. Governance Analytics</a:t>
            </a:r>
          </a:p>
          <a:p>
            <a:pPr>
              <a:defRPr sz="1600">
                <a:solidFill>
                  <a:srgbClr val="000000"/>
                </a:solidFill>
                <a:latin typeface="Montserrat"/>
              </a:defRPr>
            </a:pPr>
            <a:r>
              <a:t>11. IP &amp; Contracts Analytics</a:t>
            </a:r>
          </a:p>
          <a:p>
            <a:pPr>
              <a:defRPr sz="1600">
                <a:solidFill>
                  <a:srgbClr val="000000"/>
                </a:solidFill>
                <a:latin typeface="Montserrat"/>
              </a:defRPr>
            </a:pPr>
            <a:r>
              <a:t>12. Legal &amp; Regulatory Analytics</a:t>
            </a:r>
          </a:p>
          <a:p>
            <a:pPr>
              <a:defRPr sz="1600">
                <a:solidFill>
                  <a:srgbClr val="000000"/>
                </a:solidFill>
                <a:latin typeface="Montserrat"/>
              </a:defRPr>
            </a:pPr>
            <a:r>
              <a:t>13. Risk Management Analytics</a:t>
            </a:r>
          </a:p>
          <a:p>
            <a:pPr>
              <a:defRPr sz="1600">
                <a:solidFill>
                  <a:srgbClr val="000000"/>
                </a:solidFill>
                <a:latin typeface="Montserrat"/>
              </a:defRPr>
            </a:pPr>
            <a:r>
              <a:t>14. Strategy &amp; Competitive Positioning Analytics</a:t>
            </a:r>
          </a:p>
          <a:p>
            <a:pPr>
              <a:defRPr sz="1600">
                <a:solidFill>
                  <a:srgbClr val="000000"/>
                </a:solidFill>
                <a:latin typeface="Montserrat"/>
              </a:defRPr>
            </a:pPr>
            <a:r>
              <a:t>15. Technology &amp; Infrastructure Analytics</a:t>
            </a:r>
          </a:p>
          <a:p>
            <a:pPr>
              <a:defRPr sz="1600">
                <a:solidFill>
                  <a:srgbClr val="000000"/>
                </a:solidFill>
                <a:latin typeface="Montserrat"/>
              </a:defRPr>
            </a:pPr>
            <a:r>
              <a:t>16. Tokenomics &amp; Trading Integrity Analytics</a:t>
            </a:r>
          </a:p>
          <a:p>
            <a:pPr>
              <a:defRPr sz="1600">
                <a:solidFill>
                  <a:srgbClr val="000000"/>
                </a:solidFill>
                <a:latin typeface="Montserrat"/>
              </a:defRPr>
            </a:pPr>
            <a:r>
              <a:t>17. Summary Analytics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Findings Summary</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**Due Diligence Report: Cryptobazar Fund**</a:t>
            </a:r>
          </a:p>
          <a:p>
            <a:pPr>
              <a:defRPr sz="1200">
                <a:solidFill>
                  <a:srgbClr val="000000"/>
                </a:solidFill>
                <a:latin typeface="Montserrat"/>
              </a:defRPr>
            </a:pPr>
          </a:p>
          <a:p>
            <a:pPr>
              <a:defRPr sz="1200">
                <a:solidFill>
                  <a:srgbClr val="000000"/>
                </a:solidFill>
                <a:latin typeface="Montserrat"/>
              </a:defRPr>
            </a:pPr>
            <a:r>
              <a:t>**Summary:**</a:t>
            </a:r>
          </a:p>
          <a:p>
            <a:pPr>
              <a:defRPr sz="1200">
                <a:solidFill>
                  <a:srgbClr val="000000"/>
                </a:solidFill>
                <a:latin typeface="Montserrat"/>
              </a:defRPr>
            </a:pPr>
            <a:r>
              <a:t>The Cryptobazar Fund is an investment platform focused on cryptocurrency and blockchain technology investments. Our review has identified several areas of concern that warrant further investigation.</a:t>
            </a:r>
          </a:p>
          <a:p>
            <a:pPr>
              <a:defRPr sz="1200">
                <a:solidFill>
                  <a:srgbClr val="000000"/>
                </a:solidFill>
                <a:latin typeface="Montserrat"/>
              </a:defRPr>
            </a:pPr>
          </a:p>
          <a:p>
            <a:pPr>
              <a:defRPr sz="1200">
                <a:solidFill>
                  <a:srgbClr val="000000"/>
                </a:solidFill>
                <a:latin typeface="Montserrat"/>
              </a:defRPr>
            </a:pPr>
            <a:r>
              <a:t>**Major Areas of Concern:**</a:t>
            </a:r>
          </a:p>
          <a:p>
            <a:pPr>
              <a:defRPr sz="1200">
                <a:solidFill>
                  <a:srgbClr val="000000"/>
                </a:solidFill>
                <a:latin typeface="Montserrat"/>
              </a:defRPr>
            </a:pPr>
          </a:p>
          <a:p>
            <a:pPr>
              <a:defRPr sz="1200">
                <a:solidFill>
                  <a:srgbClr val="000000"/>
                </a:solidFill>
                <a:latin typeface="Montserrat"/>
              </a:defRPr>
            </a:pPr>
            <a:r>
              <a:t>1. **Regulatory Compliance:** The fund's compliance with relevant securities and commodities laws is unclear, raising concerns about potential regulatory risks.</a:t>
            </a:r>
          </a:p>
          <a:p>
            <a:pPr>
              <a:defRPr sz="1200">
                <a:solidFill>
                  <a:srgbClr val="000000"/>
                </a:solidFill>
                <a:latin typeface="Montserrat"/>
              </a:defRPr>
            </a:pPr>
            <a:r>
              <a:t>2. **Investment Strategy:** While the fund's investment strategy appears to be differentiated from competitors, there are questions about its effectiveness in generating returns and managing risk.</a:t>
            </a:r>
          </a:p>
          <a:p>
            <a:pPr>
              <a:defRPr sz="1200">
                <a:solidFill>
                  <a:srgbClr val="000000"/>
                </a:solidFill>
                <a:latin typeface="Montserrat"/>
              </a:defRPr>
            </a:pPr>
            <a:r>
              <a:t>3. **Financial Planning:** The fund's financial planning strategies, including revenue diversification and compensation structures for executives, require further clarification.</a:t>
            </a:r>
          </a:p>
          <a:p>
            <a:pPr>
              <a:defRPr sz="1200">
                <a:solidFill>
                  <a:srgbClr val="000000"/>
                </a:solidFill>
                <a:latin typeface="Montserrat"/>
              </a:defRPr>
            </a:pPr>
            <a:r>
              <a:t>4. **Technology and Infrastructure:** The scalability and security of the blockchain technology infrastructure used by the fund are not explicitly addressed, raising concerns about potential technical risks.</a:t>
            </a:r>
          </a:p>
          <a:p>
            <a:pPr>
              <a:defRPr sz="1200">
                <a:solidFill>
                  <a:srgbClr val="000000"/>
                </a:solidFill>
                <a:latin typeface="Montserrat"/>
              </a:defRPr>
            </a:pPr>
            <a:r>
              <a:t>5. **Tokenomics and Trading Integrity:** The fund's compliance with relevant securities laws and trade surveillance mechanisms to prevent market manipulation is unclear.</a:t>
            </a:r>
          </a:p>
          <a:p>
            <a:pPr>
              <a:defRPr sz="1200">
                <a:solidFill>
                  <a:srgbClr val="000000"/>
                </a:solidFill>
                <a:latin typeface="Montserrat"/>
              </a:defRPr>
            </a:pPr>
          </a:p>
          <a:p>
            <a:pPr>
              <a:defRPr sz="1200">
                <a:solidFill>
                  <a:srgbClr val="000000"/>
                </a:solidFill>
                <a:latin typeface="Montserrat"/>
              </a:defRPr>
            </a:pPr>
            <a:r>
              <a:t>**Professional Assessment:**</a:t>
            </a:r>
          </a:p>
          <a:p>
            <a:pPr>
              <a:defRPr sz="1200">
                <a:solidFill>
                  <a:srgbClr val="000000"/>
                </a:solidFill>
                <a:latin typeface="Montserrat"/>
              </a:defRPr>
            </a:pPr>
            <a:r>
              <a:t>Based on our review, we recommend that the Cryptobazar Fund:</a:t>
            </a:r>
          </a:p>
          <a:p>
            <a:pPr>
              <a:defRPr sz="1200">
                <a:solidFill>
                  <a:srgbClr val="000000"/>
                </a:solidFill>
                <a:latin typeface="Montserrat"/>
              </a:defRPr>
            </a:pPr>
          </a:p>
          <a:p>
            <a:pPr>
              <a:defRPr sz="1200">
                <a:solidFill>
                  <a:srgbClr val="000000"/>
                </a:solidFill>
                <a:latin typeface="Montserrat"/>
              </a:defRPr>
            </a:pPr>
            <a:r>
              <a:t>1. Clarify its regulatory compliance status and obtain necessary licenses and approvals.</a:t>
            </a:r>
          </a:p>
          <a:p>
            <a:pPr>
              <a:defRPr sz="1200">
                <a:solidFill>
                  <a:srgbClr val="000000"/>
                </a:solidFill>
                <a:latin typeface="Montserrat"/>
              </a:defRPr>
            </a:pPr>
            <a:r>
              <a:t>2. Provide more detailed information about its investment strategy, including risk management and return generation.</a:t>
            </a:r>
          </a:p>
          <a:p>
            <a:pPr>
              <a:defRPr sz="1200">
                <a:solidFill>
                  <a:srgbClr val="000000"/>
                </a:solidFill>
                <a:latin typeface="Montserrat"/>
              </a:defRPr>
            </a:pPr>
            <a:r>
              <a:t>3. Develop a more comprehensive financial planning strategy, including revenue diversification and executive compensation structures.</a:t>
            </a:r>
          </a:p>
          <a:p>
            <a:pPr>
              <a:defRPr sz="1200">
                <a:solidFill>
                  <a:srgbClr val="000000"/>
                </a:solidFill>
                <a:latin typeface="Montserrat"/>
              </a:defRPr>
            </a:pPr>
            <a:r>
              <a:t>4. Address concerns related to technology infrastructure scalability and security through further documentation and testing.</a:t>
            </a:r>
          </a:p>
          <a:p>
            <a:pPr>
              <a:defRPr sz="1200">
                <a:solidFill>
                  <a:srgbClr val="000000"/>
                </a:solidFill>
                <a:latin typeface="Montserrat"/>
              </a:defRPr>
            </a:pPr>
            <a:r>
              <a:t>5. Ensure compliance with relevant securities laws and implement trade surveillance mechanisms to prevent market manipulation.</a:t>
            </a:r>
          </a:p>
          <a:p>
            <a:pPr>
              <a:defRPr sz="1200">
                <a:solidFill>
                  <a:srgbClr val="000000"/>
                </a:solidFill>
                <a:latin typeface="Montserrat"/>
              </a:defRPr>
            </a:pPr>
          </a:p>
          <a:p>
            <a:pPr>
              <a:defRPr sz="1200">
                <a:solidFill>
                  <a:srgbClr val="000000"/>
                </a:solidFill>
                <a:latin typeface="Montserrat"/>
              </a:defRPr>
            </a:pPr>
            <a:r>
              <a:t>**Recommendations for Further Investigation:**</a:t>
            </a:r>
          </a:p>
          <a:p>
            <a:pPr>
              <a:defRPr sz="1200">
                <a:solidFill>
                  <a:srgbClr val="000000"/>
                </a:solidFill>
                <a:latin typeface="Montserrat"/>
              </a:defRPr>
            </a:pPr>
          </a:p>
          <a:p>
            <a:pPr>
              <a:defRPr sz="1200">
                <a:solidFill>
                  <a:srgbClr val="000000"/>
                </a:solidFill>
                <a:latin typeface="Montserrat"/>
              </a:defRPr>
            </a:pPr>
            <a:r>
              <a:t>1. Conduct a thorough review of the fund's regulatory compliance status.</a:t>
            </a:r>
          </a:p>
          <a:p>
            <a:pPr>
              <a:defRPr sz="1200">
                <a:solidFill>
                  <a:srgbClr val="000000"/>
                </a:solidFill>
                <a:latin typeface="Montserrat"/>
              </a:defRPr>
            </a:pPr>
            <a:r>
              <a:t>2. Analyze the fund's investment strategy, including its effectiveness in generating returns and managing risk.</a:t>
            </a:r>
          </a:p>
          <a:p>
            <a:pPr>
              <a:defRPr sz="1200">
                <a:solidFill>
                  <a:srgbClr val="000000"/>
                </a:solidFill>
                <a:latin typeface="Montserrat"/>
              </a:defRPr>
            </a:pPr>
            <a:r>
              <a:t>3. Evaluate the fund's financial planning strategies, including revenue diversification and executive compensation structures.</a:t>
            </a:r>
          </a:p>
          <a:p>
            <a:pPr>
              <a:defRPr sz="1200">
                <a:solidFill>
                  <a:srgbClr val="000000"/>
                </a:solidFill>
                <a:latin typeface="Montserrat"/>
              </a:defRPr>
            </a:pPr>
            <a:r>
              <a:t>4. Assess the scalability and security of the blockchain technology infrastructure used by the fund.</a:t>
            </a:r>
          </a:p>
          <a:p>
            <a:pPr>
              <a:defRPr sz="1200">
                <a:solidFill>
                  <a:srgbClr val="000000"/>
                </a:solidFill>
                <a:latin typeface="Montserrat"/>
              </a:defRPr>
            </a:pPr>
            <a:r>
              <a:t>5. Conduct a thorough review of the fund's tokenomics and trading integrity, including compliance with relevant securities laws and trade surveillance mechanisms.</a:t>
            </a:r>
          </a:p>
          <a:p>
            <a:pPr>
              <a:defRPr sz="1200">
                <a:solidFill>
                  <a:srgbClr val="000000"/>
                </a:solidFill>
                <a:latin typeface="Montserrat"/>
              </a:defRPr>
            </a:pPr>
          </a:p>
          <a:p>
            <a:pPr>
              <a:defRPr sz="1200">
                <a:solidFill>
                  <a:srgbClr val="000000"/>
                </a:solidFill>
                <a:latin typeface="Montserrat"/>
              </a:defRPr>
            </a:pPr>
            <a:r>
              <a:t>**Conclusion:**</a:t>
            </a:r>
          </a:p>
          <a:p>
            <a:pPr>
              <a:defRPr sz="1200">
                <a:solidFill>
                  <a:srgbClr val="000000"/>
                </a:solidFill>
                <a:latin typeface="Montserrat"/>
              </a:defRPr>
            </a:pPr>
            <a:r>
              <a:t>While the Cryptobazar Fund has a strong market position in the cryptocurrency and blockchain technology investment space, our review has identified several areas of concern that require further investigation. We recommend that the fund addresses these concerns through additional documentation, testing, and analysis to ensure compliance with relevant regulations and best practices.</a:t>
            </a:r>
          </a:p>
        </p:txBody>
      </p:sp>
      <p:sp>
        <p:nvSpPr>
          <p:cNvPr id="7" name="TextBox 6"/>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AML / KYC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AML / KYC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Ensure robust Anti-Money Laundering and Know Your Customer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Community &amp; UX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Community &amp; UX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user engagement, usability, and community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Custody &amp; Asset Security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Custody &amp; Asset Security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asset storage and custody security mechanisms.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Cybersecurity &amp; Data Privacy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Cybersecurity &amp; Data Privacy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Examine cybersecurity and data protection practices.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ESG &amp; Sustainability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7. ESG &amp; Sustainability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environmental, social, and governance sustainability.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Financial Health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8. Financial Health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Analyze financial statements and health indicators.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