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100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codebase open-source ...</c:v>
                </c:pt>
                <c:pt idx="1">
                  <c:v>- How user-friendly is the pla...</c:v>
                </c:pt>
                <c:pt idx="2">
                  <c:v>- How active is the community ...</c:v>
                </c:pt>
              </c:strCache>
            </c:strRef>
          </c:cat>
          <c:val>
            <c:numRef>
              <c:f>Sheet1!$B$2:$B$4</c:f>
              <c:numCache>
                <c:formatCode>General</c:formatCode>
                <c:ptCount val="3"/>
                <c:pt idx="0">
                  <c:v>24.0</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60.0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6</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6)</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are digital assets store...</c:v>
                </c:pt>
                <c:pt idx="1">
                  <c:v>Are multi-signature wallets us...</c:v>
                </c:pt>
                <c:pt idx="2">
                  <c:v>What measures are in place to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40.0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13</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13)</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blockchain technology i...</c:v>
                </c:pt>
                <c:pt idx="1">
                  <c:v>- What cybersecurity measures ...</c:v>
                </c:pt>
                <c:pt idx="2">
                  <c:v>Are two-factor authentication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10.088888888888889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initiatives to r...</c:v>
                </c:pt>
                <c:pt idx="1">
                  <c:v>Are revenue s diversified and ...</c:v>
                </c:pt>
                <c:pt idx="2">
                  <c:v>Are there initiatives to reduc...</c:v>
                </c:pt>
              </c:strCache>
            </c:strRef>
          </c:cat>
          <c:val>
            <c:numRef>
              <c:f>Sheet1!$B$2:$B$4</c:f>
              <c:numCache>
                <c:formatCode>General</c:formatCode>
                <c:ptCount val="3"/>
                <c:pt idx="0">
                  <c:v>19.2</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32.0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7</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What are the potential financi...</c:v>
                </c:pt>
                <c:pt idx="1">
                  <c:v>- Are financial statements aud...</c:v>
                </c:pt>
                <c:pt idx="2">
                  <c:v>What is the financial health o...</c:v>
                </c:pt>
              </c:strCache>
            </c:strRef>
          </c:cat>
          <c:val>
            <c:numRef>
              <c:f>Sheet1!$B$2:$B$4</c:f>
              <c:numCache>
                <c:formatCode>General</c:formatCode>
                <c:ptCount val="3"/>
                <c:pt idx="0">
                  <c:v>64.0</c:v>
                </c:pt>
                <c:pt idx="1">
                  <c:v>64.0</c:v>
                </c:pt>
                <c:pt idx="2">
                  <c:v>64.0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50.4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22</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Are there any conflicts of i...</c:v>
                </c:pt>
                <c:pt idx="1">
                  <c:v>Are developers and stakeholder...</c:v>
                </c:pt>
                <c:pt idx="2">
                  <c:v>- What is the governance struc...</c:v>
                </c:pt>
              </c:strCache>
            </c:strRef>
          </c:cat>
          <c:val>
            <c:numRef>
              <c:f>Sheet1!$B$2:$B$4</c:f>
              <c:numCache>
                <c:formatCode>General</c:formatCode>
                <c:ptCount val="3"/>
                <c:pt idx="0">
                  <c:v>48.0</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16.8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IP assets does the comp...</c:v>
                </c:pt>
                <c:pt idx="1">
                  <c:v>Are there any potential IP inf...</c:v>
                </c:pt>
                <c:pt idx="2">
                  <c:v>How are IP rights allocated am...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75.0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17</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Are there any changes in the l...</c:v>
                </c:pt>
                <c:pt idx="2">
                  <c:v>Are all necessary licenses and...</c:v>
                </c:pt>
              </c:strCache>
            </c:strRef>
          </c:cat>
          <c:val>
            <c:numRef>
              <c:f>Sheet1!$B$2:$B$4</c:f>
              <c:numCache>
                <c:formatCode>General</c:formatCode>
                <c:ptCount val="3"/>
                <c:pt idx="0">
                  <c:v>100.0</c:v>
                </c:pt>
                <c:pt idx="1">
                  <c:v>100.0</c:v>
                </c:pt>
                <c:pt idx="2">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24.28235294117647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17</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training programs are i...</c:v>
                </c:pt>
                <c:pt idx="1">
                  <c:v>How are these conflicts manage...</c:v>
                </c:pt>
                <c:pt idx="2">
                  <c:v>Are there any potential regula...</c:v>
                </c:pt>
              </c:strCache>
            </c:strRef>
          </c:cat>
          <c:val>
            <c:numRef>
              <c:f>Sheet1!$B$2:$B$4</c:f>
              <c:numCache>
                <c:formatCode>General</c:formatCode>
                <c:ptCount val="3"/>
                <c:pt idx="0">
                  <c:v>57.599999999999994</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12.0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pain points or a...</c:v>
                </c:pt>
                <c:pt idx="1">
                  <c:v>- What is the market position ...</c:v>
                </c:pt>
                <c:pt idx="2">
                  <c:v>Are there any competitors or 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18.266666666666666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28.799999999999997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9</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plans for upgrading ...</c:v>
                </c:pt>
                <c:pt idx="1">
                  <c:v>- What are the primary funding...</c:v>
                </c:pt>
                <c:pt idx="2">
                  <c:v>Are there plans for future sca...</c:v>
                </c:pt>
              </c:strCache>
            </c:strRef>
          </c:cat>
          <c:val>
            <c:numRef>
              <c:f>Sheet1!$B$2:$B$4</c:f>
              <c:numCache>
                <c:formatCode>General</c:formatCode>
                <c:ptCount val="3"/>
                <c:pt idx="0">
                  <c:v>28.799999999999997</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27.0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5</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company compliant wit...</c:v>
                </c:pt>
                <c:pt idx="1">
                  <c:v>Are there any trade surveillan...</c:v>
                </c:pt>
                <c:pt idx="2">
                  <c:v>Are valuations consistent with...</c:v>
                </c:pt>
              </c:strCache>
            </c:strRef>
          </c:cat>
          <c:val>
            <c:numRef>
              <c:f>Sheet1!$B$2:$B$4</c:f>
              <c:numCache>
                <c:formatCode>General</c:formatCode>
                <c:ptCount val="3"/>
                <c:pt idx="0">
                  <c:v>36.0</c:v>
                </c:pt>
                <c:pt idx="1">
                  <c:v>36.0</c:v>
                </c:pt>
                <c:pt idx="2">
                  <c:v>36.0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28.799999999999997</c:v>
                </c:pt>
                <c:pt idx="2">
                  <c:v>60.0</c:v>
                </c:pt>
                <c:pt idx="3">
                  <c:v>40.0</c:v>
                </c:pt>
                <c:pt idx="4">
                  <c:v>10.088888888888889</c:v>
                </c:pt>
                <c:pt idx="5">
                  <c:v>32.0</c:v>
                </c:pt>
                <c:pt idx="6">
                  <c:v>9.6</c:v>
                </c:pt>
                <c:pt idx="7">
                  <c:v>50.4</c:v>
                </c:pt>
                <c:pt idx="8">
                  <c:v>16.8</c:v>
                </c:pt>
                <c:pt idx="9">
                  <c:v>75.0</c:v>
                </c:pt>
                <c:pt idx="10">
                  <c:v>24.28235294117647</c:v>
                </c:pt>
                <c:pt idx="11">
                  <c:v>12.0</c:v>
                </c:pt>
                <c:pt idx="12">
                  <c:v>18.266666666666666</c:v>
                </c:pt>
                <c:pt idx="13">
                  <c:v>27.0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6</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2025-04-28</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3</a:t>
            </a:r>
          </a:p>
          <a:p>
            <a:pPr>
              <a:defRPr sz="1200">
                <a:solidFill>
                  <a:srgbClr val="000000"/>
                </a:solidFill>
                <a:latin typeface="Montserrat"/>
              </a:defRPr>
            </a:pPr>
            <a:r>
              <a:t>- Medium Risk (30-60): 3</a:t>
            </a:r>
          </a:p>
          <a:p>
            <a:pPr>
              <a:defRPr sz="1200">
                <a:solidFill>
                  <a:srgbClr val="000000"/>
                </a:solidFill>
                <a:latin typeface="Montserrat"/>
              </a:defRPr>
            </a:pPr>
            <a:r>
              <a:t>- Low Risk (&lt;30): 8</a:t>
            </a:r>
          </a:p>
          <a:p>
            <a:pPr>
              <a:defRPr sz="1200">
                <a:solidFill>
                  <a:srgbClr val="000000"/>
                </a:solidFill>
                <a:latin typeface="Montserrat"/>
              </a:defRPr>
            </a:pPr>
            <a:r>
              <a:t>- Avg Risk Score: 36.0</a:t>
            </a:r>
          </a:p>
          <a:p>
            <a:pPr>
              <a:defRPr sz="1200">
                <a:solidFill>
                  <a:srgbClr val="000000"/>
                </a:solidFill>
                <a:latin typeface="Montserrat"/>
              </a:defRPr>
            </a:pPr>
            <a:r>
              <a:t>- Critical Gaps: AML / KYC, Custody &amp; Asset Security, Legal &amp; Regulatory</a:t>
            </a:r>
          </a:p>
        </p:txBody>
      </p:sp>
      <p:sp>
        <p:nvSpPr>
          <p:cNvPr id="8" name="TextBox 7"/>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**Overview**</a:t>
            </a:r>
          </a:p>
          <a:p>
            <a:pPr>
              <a:defRPr sz="1200">
                <a:solidFill>
                  <a:srgbClr val="000000"/>
                </a:solidFill>
                <a:latin typeface="Montserrat"/>
              </a:defRPr>
            </a:pPr>
          </a:p>
          <a:p>
            <a:pPr>
              <a:defRPr sz="1200">
                <a:solidFill>
                  <a:srgbClr val="000000"/>
                </a:solidFill>
                <a:latin typeface="Montserrat"/>
              </a:defRPr>
            </a:pPr>
            <a:r>
              <a:t>The Cryptobazar Fund is an investment platform focused on cryptocurrency and blockchain technology investments. The provided documentation outlines the fund's business model, investment strategies, and market positioning. However, several areas of concern and potential risks have been identified.</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document lacks specific details on the fund's management team, their backgrounds, and expertise.</a:t>
            </a:r>
          </a:p>
          <a:p>
            <a:pPr>
              <a:defRPr sz="1200">
                <a:solidFill>
                  <a:srgbClr val="000000"/>
                </a:solidFill>
                <a:latin typeface="Montserrat"/>
              </a:defRPr>
            </a:pPr>
            <a:r>
              <a:t>2. **Compliance with Regulations**: The fund appears to be operating in a relatively unregulated market, which raises concerns about compliance with relevant securities and commodities laws.</a:t>
            </a:r>
          </a:p>
          <a:p>
            <a:pPr>
              <a:defRPr sz="1200">
                <a:solidFill>
                  <a:srgbClr val="000000"/>
                </a:solidFill>
                <a:latin typeface="Montserrat"/>
              </a:defRPr>
            </a:pPr>
            <a:r>
              <a:t>3. **Scalability and Security**: The scalability and security of the blockchain technology used by the fund are not explicitly addressed.</a:t>
            </a:r>
          </a:p>
          <a:p>
            <a:pPr>
              <a:defRPr sz="1200">
                <a:solidFill>
                  <a:srgbClr val="000000"/>
                </a:solidFill>
                <a:latin typeface="Montserrat"/>
              </a:defRPr>
            </a:pPr>
            <a:r>
              <a:t>4. **Partnerships and Collaborations**: While the document mentions partnerships, they are not clearly defined as strategic collaborations, but rather as co-investors.</a:t>
            </a:r>
          </a:p>
          <a:p>
            <a:pPr>
              <a:defRPr sz="1200">
                <a:solidFill>
                  <a:srgbClr val="000000"/>
                </a:solidFill>
                <a:latin typeface="Montserrat"/>
              </a:defRPr>
            </a:pPr>
            <a:r>
              <a:t>5. **Performance-Based Incentives**: The performance-based incentive structure, including the "performance fee," may create conflicts of interest between fund managers and investors.</a:t>
            </a:r>
          </a:p>
          <a:p>
            <a:pPr>
              <a:defRPr sz="1200">
                <a:solidFill>
                  <a:srgbClr val="000000"/>
                </a:solidFill>
                <a:latin typeface="Montserrat"/>
              </a:defRPr>
            </a:pPr>
          </a:p>
          <a:p>
            <a:pPr>
              <a:defRPr sz="1200">
                <a:solidFill>
                  <a:srgbClr val="000000"/>
                </a:solidFill>
                <a:latin typeface="Montserrat"/>
              </a:defRPr>
            </a:pPr>
            <a:r>
              <a:t>**Assessment**</a:t>
            </a:r>
          </a:p>
          <a:p>
            <a:pPr>
              <a:defRPr sz="1200">
                <a:solidFill>
                  <a:srgbClr val="000000"/>
                </a:solidFill>
                <a:latin typeface="Montserrat"/>
              </a:defRPr>
            </a:pPr>
          </a:p>
          <a:p>
            <a:pPr>
              <a:defRPr sz="1200">
                <a:solidFill>
                  <a:srgbClr val="000000"/>
                </a:solidFill>
                <a:latin typeface="Montserrat"/>
              </a:defRPr>
            </a:pPr>
            <a:r>
              <a:t>Based on the provided documentation, it appears that Cryptobazar Fund has a strong market position in the cryptocurrency and blockchain technology investment space. However, several areas of concern have been identified, which require further investigation and clarification. These concerns include compliance with regulations, scalability and security of the blockchain technology, partnerships and collaborations, and performance-based incentives.</a:t>
            </a:r>
          </a:p>
          <a:p>
            <a:pPr>
              <a:defRPr sz="1200">
                <a:solidFill>
                  <a:srgbClr val="000000"/>
                </a:solidFill>
                <a:latin typeface="Montserrat"/>
              </a:defRPr>
            </a:pPr>
          </a:p>
          <a:p>
            <a:pPr>
              <a:defRPr sz="1200">
                <a:solidFill>
                  <a:srgbClr val="000000"/>
                </a:solidFill>
                <a:latin typeface="Montserrat"/>
              </a:defRPr>
            </a:pPr>
            <a:r>
              <a:t>**Recommendations**</a:t>
            </a:r>
          </a:p>
          <a:p>
            <a:pPr>
              <a:defRPr sz="1200">
                <a:solidFill>
                  <a:srgbClr val="000000"/>
                </a:solidFill>
                <a:latin typeface="Montserrat"/>
              </a:defRPr>
            </a:pPr>
          </a:p>
          <a:p>
            <a:pPr>
              <a:defRPr sz="1200">
                <a:solidFill>
                  <a:srgbClr val="000000"/>
                </a:solidFill>
                <a:latin typeface="Montserrat"/>
              </a:defRPr>
            </a:pPr>
            <a:r>
              <a:t>1. Conduct additional research on the fund's management team and their backgrounds.</a:t>
            </a:r>
          </a:p>
          <a:p>
            <a:pPr>
              <a:defRPr sz="1200">
                <a:solidFill>
                  <a:srgbClr val="000000"/>
                </a:solidFill>
                <a:latin typeface="Montserrat"/>
              </a:defRPr>
            </a:pPr>
            <a:r>
              <a:t>2. Clarify the fund's compliance with relevant securities and commodities laws.</a:t>
            </a:r>
          </a:p>
          <a:p>
            <a:pPr>
              <a:defRPr sz="1200">
                <a:solidFill>
                  <a:srgbClr val="000000"/>
                </a:solidFill>
                <a:latin typeface="Montserrat"/>
              </a:defRPr>
            </a:pPr>
            <a:r>
              <a:t>3. Address scalability and security concerns related to the blockchain technology used by the fund.</a:t>
            </a:r>
          </a:p>
          <a:p>
            <a:pPr>
              <a:defRPr sz="1200">
                <a:solidFill>
                  <a:srgbClr val="000000"/>
                </a:solidFill>
                <a:latin typeface="Montserrat"/>
              </a:defRPr>
            </a:pPr>
            <a:r>
              <a:t>4. Define the nature of partnerships and collaborations mentioned in the document.</a:t>
            </a:r>
          </a:p>
          <a:p>
            <a:pPr>
              <a:defRPr sz="1200">
                <a:solidFill>
                  <a:srgbClr val="000000"/>
                </a:solidFill>
                <a:latin typeface="Montserrat"/>
              </a:defRPr>
            </a:pPr>
            <a:r>
              <a:t>5. Review and refine the performance-based incentive structure to minimize conflicts of interest.</a:t>
            </a:r>
          </a:p>
          <a:p>
            <a:pPr>
              <a:defRPr sz="1200">
                <a:solidFill>
                  <a:srgbClr val="000000"/>
                </a:solidFill>
                <a:latin typeface="Montserrat"/>
              </a:defRPr>
            </a:pPr>
          </a:p>
          <a:p>
            <a:pPr>
              <a:defRPr sz="1200">
                <a:solidFill>
                  <a:srgbClr val="000000"/>
                </a:solidFill>
                <a:latin typeface="Montserrat"/>
              </a:defRPr>
            </a:pPr>
            <a:r>
              <a:t>**Conclusion**</a:t>
            </a:r>
          </a:p>
          <a:p>
            <a:pPr>
              <a:defRPr sz="1200">
                <a:solidFill>
                  <a:srgbClr val="000000"/>
                </a:solidFill>
                <a:latin typeface="Montserrat"/>
              </a:defRPr>
            </a:pPr>
          </a:p>
          <a:p>
            <a:pPr>
              <a:defRPr sz="1200">
                <a:solidFill>
                  <a:srgbClr val="000000"/>
                </a:solidFill>
                <a:latin typeface="Montserrat"/>
              </a:defRPr>
            </a:pPr>
            <a:r>
              <a:t>The Cryptobazar Fund has potential as a player in the cryptocurrency and blockchain technology investment market. However, several areas of concern have been identified that require further investigation and clarification. A thorough due diligence process is necessary to ensure that investors are aware of these risks and can make informed decisions about investing in the fund.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