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AML / KYC</c:v>
                </c:pt>
              </c:strCache>
            </c:strRef>
          </c:cat>
          <c:val>
            <c:numRef>
              <c:f>Sheet1!$B$2:$B$2</c:f>
              <c:numCache>
                <c:formatCode>General</c:formatCode>
                <c:ptCount val="1"/>
                <c:pt idx="0">
                  <c:v>100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codebase open-source ...</c:v>
                </c:pt>
                <c:pt idx="1">
                  <c:v>- How user-friendly is the pla...</c:v>
                </c:pt>
                <c:pt idx="2">
                  <c:v>- How active is the community ...</c:v>
                </c:pt>
              </c:strCache>
            </c:strRef>
          </c:cat>
          <c:val>
            <c:numRef>
              <c:f>Sheet1!$B$2:$B$4</c:f>
              <c:numCache>
                <c:formatCode>General</c:formatCode>
                <c:ptCount val="3"/>
                <c:pt idx="0">
                  <c:v>24.0</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Custody &amp; Asset Security</c:v>
                </c:pt>
              </c:strCache>
            </c:strRef>
          </c:cat>
          <c:val>
            <c:numRef>
              <c:f>Sheet1!$B$2:$B$2</c:f>
              <c:numCache>
                <c:formatCode>General</c:formatCode>
                <c:ptCount val="1"/>
                <c:pt idx="0">
                  <c:v>60.0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6</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6)</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are digital assets store...</c:v>
                </c:pt>
                <c:pt idx="1">
                  <c:v>Are multi-signature wallets us...</c:v>
                </c:pt>
                <c:pt idx="2">
                  <c:v>What measures are in place to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Cybersecurity &amp; Data Privacy</c:v>
                </c:pt>
              </c:strCache>
            </c:strRef>
          </c:cat>
          <c:val>
            <c:numRef>
              <c:f>Sheet1!$B$2:$B$2</c:f>
              <c:numCache>
                <c:formatCode>General</c:formatCode>
                <c:ptCount val="1"/>
                <c:pt idx="0">
                  <c:v>40.0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13</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13)</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xVal>
          <c:y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blockchain technology i...</c:v>
                </c:pt>
                <c:pt idx="1">
                  <c:v>- What cybersecurity measures ...</c:v>
                </c:pt>
                <c:pt idx="2">
                  <c:v>Are two-factor authentication ...</c:v>
                </c:pt>
              </c:strCache>
            </c:strRef>
          </c:cat>
          <c:val>
            <c:numRef>
              <c:f>Sheet1!$B$2:$B$4</c:f>
              <c:numCache>
                <c:formatCode>General</c:formatCode>
                <c:ptCount val="3"/>
                <c:pt idx="0">
                  <c:v>80.0</c:v>
                </c:pt>
                <c:pt idx="1">
                  <c:v>80.0</c:v>
                </c:pt>
                <c:pt idx="2">
                  <c:v>80.0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ESG &amp; Sustainability</c:v>
                </c:pt>
              </c:strCache>
            </c:strRef>
          </c:cat>
          <c:val>
            <c:numRef>
              <c:f>Sheet1!$B$2:$B$2</c:f>
              <c:numCache>
                <c:formatCode>General</c:formatCode>
                <c:ptCount val="1"/>
                <c:pt idx="0">
                  <c:v>10.088888888888889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18</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xVal>
          <c:yVal>
            <c:numRef>
              <c:f>Sheet1!$B$2:$B$19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initiatives to r...</c:v>
                </c:pt>
                <c:pt idx="1">
                  <c:v>Are revenue s diversified and ...</c:v>
                </c:pt>
                <c:pt idx="2">
                  <c:v>Are there initiatives to reduc...</c:v>
                </c:pt>
              </c:strCache>
            </c:strRef>
          </c:cat>
          <c:val>
            <c:numRef>
              <c:f>Sheet1!$B$2:$B$4</c:f>
              <c:numCache>
                <c:formatCode>General</c:formatCode>
                <c:ptCount val="3"/>
                <c:pt idx="0">
                  <c:v>19.2</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Financial Health</c:v>
                </c:pt>
              </c:strCache>
            </c:strRef>
          </c:cat>
          <c:val>
            <c:numRef>
              <c:f>Sheet1!$B$2:$B$2</c:f>
              <c:numCache>
                <c:formatCode>General</c:formatCode>
                <c:ptCount val="1"/>
                <c:pt idx="0">
                  <c:v>32.0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16.0</c:v>
                </c:pt>
                <c:pt idx="1">
                  <c:v>16.0</c:v>
                </c:pt>
                <c:pt idx="2">
                  <c:v>16.0</c:v>
                </c:pt>
                <c:pt idx="3">
                  <c:v>16.0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7</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Sheet1!$A$2:$A$8</c:f>
              <c:numCache>
                <c:formatCode>General</c:formatCode>
                <c:ptCount val="7"/>
                <c:pt idx="0">
                  <c:v>0</c:v>
                </c:pt>
                <c:pt idx="1">
                  <c:v>0</c:v>
                </c:pt>
                <c:pt idx="2">
                  <c:v>0</c:v>
                </c:pt>
                <c:pt idx="3">
                  <c:v>0</c:v>
                </c:pt>
                <c:pt idx="4">
                  <c:v>0</c:v>
                </c:pt>
                <c:pt idx="5">
                  <c:v>0</c:v>
                </c:pt>
                <c:pt idx="6">
                  <c:v>0</c:v>
                </c:pt>
              </c:numCache>
            </c:numRef>
          </c:xVal>
          <c:yVal>
            <c:numRef>
              <c:f>Sheet1!$B$2:$B$8</c:f>
              <c:numCache>
                <c:formatCode>General</c:formatCode>
                <c:ptCount val="7"/>
                <c:pt idx="0">
                  <c:v>0</c:v>
                </c:pt>
                <c:pt idx="1">
                  <c:v>0</c:v>
                </c:pt>
                <c:pt idx="2">
                  <c:v>0</c:v>
                </c:pt>
                <c:pt idx="3">
                  <c:v>0</c:v>
                </c:pt>
                <c:pt idx="4">
                  <c:v>0</c:v>
                </c:pt>
                <c:pt idx="5">
                  <c:v>0</c:v>
                </c:pt>
                <c:pt idx="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What are the potential financi...</c:v>
                </c:pt>
                <c:pt idx="1">
                  <c:v>- Are financial statements aud...</c:v>
                </c:pt>
                <c:pt idx="2">
                  <c:v>What is the financial health o...</c:v>
                </c:pt>
              </c:strCache>
            </c:strRef>
          </c:cat>
          <c:val>
            <c:numRef>
              <c:f>Sheet1!$B$2:$B$4</c:f>
              <c:numCache>
                <c:formatCode>General</c:formatCode>
                <c:ptCount val="3"/>
                <c:pt idx="0">
                  <c:v>64.0</c:v>
                </c:pt>
                <c:pt idx="1">
                  <c:v>64.0</c:v>
                </c:pt>
                <c:pt idx="2">
                  <c:v>64.0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Future Outlook</c:v>
                </c:pt>
              </c:strCache>
            </c:strRef>
          </c:cat>
          <c:val>
            <c:numRef>
              <c:f>Sheet1!$B$2:$B$2</c:f>
              <c:numCache>
                <c:formatCode>General</c:formatCode>
                <c:ptCount val="1"/>
                <c:pt idx="0">
                  <c:v>9.6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c:v>
                </c:pt>
                <c:pt idx="1">
                  <c:v>2.0</c:v>
                </c:pt>
                <c:pt idx="2">
                  <c:v>2.0</c:v>
                </c:pt>
                <c:pt idx="3">
                  <c:v>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Governance</c:v>
                </c:pt>
              </c:strCache>
            </c:strRef>
          </c:cat>
          <c:val>
            <c:numRef>
              <c:f>Sheet1!$B$2:$B$2</c:f>
              <c:numCache>
                <c:formatCode>General</c:formatCode>
                <c:ptCount val="1"/>
                <c:pt idx="0">
                  <c:v>50.4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22</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xVal>
          <c:yVal>
            <c:numRef>
              <c:f>Sheet1!$B$2:$B$23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Are there any conflicts of i...</c:v>
                </c:pt>
                <c:pt idx="1">
                  <c:v>Are developers and stakeholder...</c:v>
                </c:pt>
                <c:pt idx="2">
                  <c:v>- What is the governance struc...</c:v>
                </c:pt>
              </c:strCache>
            </c:strRef>
          </c:cat>
          <c:val>
            <c:numRef>
              <c:f>Sheet1!$B$2:$B$4</c:f>
              <c:numCache>
                <c:formatCode>General</c:formatCode>
                <c:ptCount val="3"/>
                <c:pt idx="0">
                  <c:v>48.0</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IP &amp; Contracts</c:v>
                </c:pt>
              </c:strCache>
            </c:strRef>
          </c:cat>
          <c:val>
            <c:numRef>
              <c:f>Sheet1!$B$2:$B$2</c:f>
              <c:numCache>
                <c:formatCode>General</c:formatCode>
                <c:ptCount val="1"/>
                <c:pt idx="0">
                  <c:v>16.8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c:f>
              <c:numCache>
                <c:formatCode>General</c:formatCode>
                <c:ptCount val="1"/>
                <c:pt idx="0">
                  <c:v>0</c:v>
                </c:pt>
              </c:numCache>
            </c:numRef>
          </c:xVal>
          <c:yVal>
            <c:numRef>
              <c:f>Sheet1!$B$2:$B$2</c:f>
              <c:numCache>
                <c:formatCode>General</c:formatCode>
                <c:ptCount val="1"/>
                <c:pt idx="0">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Sheet1!$A$2:$A$11</c:f>
              <c:numCache>
                <c:formatCode>General</c:formatCode>
                <c:ptCount val="10"/>
                <c:pt idx="0">
                  <c:v>0</c:v>
                </c:pt>
                <c:pt idx="1">
                  <c:v>0</c:v>
                </c:pt>
                <c:pt idx="2">
                  <c:v>0</c:v>
                </c:pt>
                <c:pt idx="3">
                  <c:v>0</c:v>
                </c:pt>
                <c:pt idx="4">
                  <c:v>0</c:v>
                </c:pt>
                <c:pt idx="5">
                  <c:v>0</c:v>
                </c:pt>
                <c:pt idx="6">
                  <c:v>0</c:v>
                </c:pt>
                <c:pt idx="7">
                  <c:v>0</c:v>
                </c:pt>
                <c:pt idx="8">
                  <c:v>0</c:v>
                </c:pt>
                <c:pt idx="9">
                  <c:v>0</c:v>
                </c:pt>
              </c:numCache>
            </c:numRef>
          </c:xVal>
          <c:y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IP assets does the comp...</c:v>
                </c:pt>
                <c:pt idx="1">
                  <c:v>Are there any potential IP inf...</c:v>
                </c:pt>
                <c:pt idx="2">
                  <c:v>How are IP rights allocated am...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Legal &amp; Regulatory</c:v>
                </c:pt>
              </c:strCache>
            </c:strRef>
          </c:cat>
          <c:val>
            <c:numRef>
              <c:f>Sheet1!$B$2:$B$2</c:f>
              <c:numCache>
                <c:formatCode>General</c:formatCode>
                <c:ptCount val="1"/>
                <c:pt idx="0">
                  <c:v>75.0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17</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17)</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is the legal entity of ...</c:v>
                </c:pt>
                <c:pt idx="1">
                  <c:v>Are there any changes in the l...</c:v>
                </c:pt>
                <c:pt idx="2">
                  <c:v>Are all necessary licenses and...</c:v>
                </c:pt>
              </c:strCache>
            </c:strRef>
          </c:cat>
          <c:val>
            <c:numRef>
              <c:f>Sheet1!$B$2:$B$4</c:f>
              <c:numCache>
                <c:formatCode>General</c:formatCode>
                <c:ptCount val="3"/>
                <c:pt idx="0">
                  <c:v>100.0</c:v>
                </c:pt>
                <c:pt idx="1">
                  <c:v>100.0</c:v>
                </c:pt>
                <c:pt idx="2">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Risk Management</c:v>
                </c:pt>
              </c:strCache>
            </c:strRef>
          </c:cat>
          <c:val>
            <c:numRef>
              <c:f>Sheet1!$B$2:$B$2</c:f>
              <c:numCache>
                <c:formatCode>General</c:formatCode>
                <c:ptCount val="1"/>
                <c:pt idx="0">
                  <c:v>24.28235294117647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How does the company handle AM...</c:v>
                </c:pt>
              </c:strCache>
            </c:strRef>
          </c:cat>
          <c:val>
            <c:numRef>
              <c:f>Sheet1!$B$2:$B$2</c:f>
              <c:numCache>
                <c:formatCode>General</c:formatCode>
                <c:ptCount val="1"/>
                <c:pt idx="0">
                  <c:v>100.0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17</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training programs are i...</c:v>
                </c:pt>
                <c:pt idx="1">
                  <c:v>How are these conflicts manage...</c:v>
                </c:pt>
                <c:pt idx="2">
                  <c:v>Are there any potential regula...</c:v>
                </c:pt>
              </c:strCache>
            </c:strRef>
          </c:cat>
          <c:val>
            <c:numRef>
              <c:f>Sheet1!$B$2:$B$4</c:f>
              <c:numCache>
                <c:formatCode>General</c:formatCode>
                <c:ptCount val="3"/>
                <c:pt idx="0">
                  <c:v>57.599999999999994</c:v>
                </c:pt>
                <c:pt idx="1">
                  <c:v>48.0</c:v>
                </c:pt>
                <c:pt idx="2">
                  <c:v>48.0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Strategy &amp; Competitive Positioning</c:v>
                </c:pt>
              </c:strCache>
            </c:strRef>
          </c:cat>
          <c:val>
            <c:numRef>
              <c:f>Sheet1!$B$2:$B$2</c:f>
              <c:numCache>
                <c:formatCode>General</c:formatCode>
                <c:ptCount val="1"/>
                <c:pt idx="0">
                  <c:v>12.0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24</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xVal>
          <c:yVal>
            <c:numRef>
              <c:f>Sheet1!$B$2:$B$25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pain points or a...</c:v>
                </c:pt>
                <c:pt idx="1">
                  <c:v>- What is the market position ...</c:v>
                </c:pt>
                <c:pt idx="2">
                  <c:v>Are there any competitors or m...</c:v>
                </c:pt>
              </c:strCache>
            </c:strRef>
          </c:cat>
          <c:val>
            <c:numRef>
              <c:f>Sheet1!$B$2:$B$4</c:f>
              <c:numCache>
                <c:formatCode>General</c:formatCode>
                <c:ptCount val="3"/>
                <c:pt idx="0">
                  <c:v>16.0</c:v>
                </c:pt>
                <c:pt idx="1">
                  <c:v>16.0</c:v>
                </c:pt>
                <c:pt idx="2">
                  <c:v>16.0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Technology &amp; Infrastructure</c:v>
                </c:pt>
              </c:strCache>
            </c:strRef>
          </c:cat>
          <c:val>
            <c:numRef>
              <c:f>Sheet1!$B$2:$B$2</c:f>
              <c:numCache>
                <c:formatCode>General</c:formatCode>
                <c:ptCount val="1"/>
                <c:pt idx="0">
                  <c:v>18.266666666666666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Community &amp; UX</c:v>
                </c:pt>
              </c:strCache>
            </c:strRef>
          </c:cat>
          <c:val>
            <c:numRef>
              <c:f>Sheet1!$B$2:$B$2</c:f>
              <c:numCache>
                <c:formatCode>General</c:formatCode>
                <c:ptCount val="1"/>
                <c:pt idx="0">
                  <c:v>28.799999999999997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9</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Sheet1!$A$2:$A$10</c:f>
              <c:numCache>
                <c:formatCode>General</c:formatCode>
                <c:ptCount val="9"/>
                <c:pt idx="0">
                  <c:v>0</c:v>
                </c:pt>
                <c:pt idx="1">
                  <c:v>0</c:v>
                </c:pt>
                <c:pt idx="2">
                  <c:v>0</c:v>
                </c:pt>
                <c:pt idx="3">
                  <c:v>0</c:v>
                </c:pt>
                <c:pt idx="4">
                  <c:v>0</c:v>
                </c:pt>
                <c:pt idx="5">
                  <c:v>0</c:v>
                </c:pt>
                <c:pt idx="6">
                  <c:v>0</c:v>
                </c:pt>
                <c:pt idx="7">
                  <c:v>0</c:v>
                </c:pt>
                <c:pt idx="8">
                  <c:v>0</c:v>
                </c:pt>
              </c:numCache>
            </c:numRef>
          </c:xVal>
          <c:yVal>
            <c:numRef>
              <c:f>Sheet1!$B$2:$B$10</c:f>
              <c:numCache>
                <c:formatCode>General</c:formatCode>
                <c:ptCount val="9"/>
                <c:pt idx="0">
                  <c:v>0</c:v>
                </c:pt>
                <c:pt idx="1">
                  <c:v>0</c:v>
                </c:pt>
                <c:pt idx="2">
                  <c:v>0</c:v>
                </c:pt>
                <c:pt idx="3">
                  <c:v>0</c:v>
                </c:pt>
                <c:pt idx="4">
                  <c:v>0</c:v>
                </c:pt>
                <c:pt idx="5">
                  <c:v>0</c:v>
                </c:pt>
                <c:pt idx="6">
                  <c:v>0</c:v>
                </c:pt>
                <c:pt idx="7">
                  <c:v>0</c:v>
                </c:pt>
                <c:pt idx="8">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plans for upgrading ...</c:v>
                </c:pt>
                <c:pt idx="1">
                  <c:v>- What are the primary funding...</c:v>
                </c:pt>
                <c:pt idx="2">
                  <c:v>Are there plans for future sca...</c:v>
                </c:pt>
              </c:strCache>
            </c:strRef>
          </c:cat>
          <c:val>
            <c:numRef>
              <c:f>Sheet1!$B$2:$B$4</c:f>
              <c:numCache>
                <c:formatCode>General</c:formatCode>
                <c:ptCount val="3"/>
                <c:pt idx="0">
                  <c:v>28.799999999999997</c:v>
                </c:pt>
                <c:pt idx="1">
                  <c:v>24.0</c:v>
                </c:pt>
                <c:pt idx="2">
                  <c:v>24.0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Tokenomics &amp; Trading Integrity</c:v>
                </c:pt>
              </c:strCache>
            </c:strRef>
          </c:cat>
          <c:val>
            <c:numRef>
              <c:f>Sheet1!$B$2:$B$2</c:f>
              <c:numCache>
                <c:formatCode>General</c:formatCode>
                <c:ptCount val="1"/>
                <c:pt idx="0">
                  <c:v>27.0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9.0</c:v>
                </c:pt>
                <c:pt idx="1">
                  <c:v>9.0</c:v>
                </c:pt>
                <c:pt idx="2">
                  <c:v>9.0</c:v>
                </c:pt>
                <c:pt idx="3">
                  <c:v>9.0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5</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Sheet1!$A$2:$A$6</c:f>
              <c:numCache>
                <c:formatCode>General</c:formatCode>
                <c:ptCount val="5"/>
                <c:pt idx="0">
                  <c:v>0</c:v>
                </c:pt>
                <c:pt idx="1">
                  <c:v>0</c:v>
                </c:pt>
                <c:pt idx="2">
                  <c:v>0</c:v>
                </c:pt>
                <c:pt idx="3">
                  <c:v>0</c:v>
                </c:pt>
                <c:pt idx="4">
                  <c:v>0</c:v>
                </c:pt>
              </c:numCache>
            </c:numRef>
          </c:xVal>
          <c:yVal>
            <c:numRef>
              <c:f>Sheet1!$B$2:$B$6</c:f>
              <c:numCache>
                <c:formatCode>General</c:formatCode>
                <c:ptCount val="5"/>
                <c:pt idx="0">
                  <c:v>0</c:v>
                </c:pt>
                <c:pt idx="1">
                  <c:v>0</c:v>
                </c:pt>
                <c:pt idx="2">
                  <c:v>0</c:v>
                </c:pt>
                <c:pt idx="3">
                  <c:v>0</c:v>
                </c:pt>
                <c:pt idx="4">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Is the company compliant wit...</c:v>
                </c:pt>
                <c:pt idx="1">
                  <c:v>Are there any trade surveillan...</c:v>
                </c:pt>
                <c:pt idx="2">
                  <c:v>Are valuations consistent with...</c:v>
                </c:pt>
              </c:strCache>
            </c:strRef>
          </c:cat>
          <c:val>
            <c:numRef>
              <c:f>Sheet1!$B$2:$B$4</c:f>
              <c:numCache>
                <c:formatCode>General</c:formatCode>
                <c:ptCount val="3"/>
                <c:pt idx="0">
                  <c:v>36.0</c:v>
                </c:pt>
                <c:pt idx="1">
                  <c:v>36.0</c:v>
                </c:pt>
                <c:pt idx="2">
                  <c:v>36.0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100</c:v>
                </c:pt>
                <c:pt idx="1">
                  <c:v>28.799999999999997</c:v>
                </c:pt>
                <c:pt idx="2">
                  <c:v>60.0</c:v>
                </c:pt>
                <c:pt idx="3">
                  <c:v>40.0</c:v>
                </c:pt>
                <c:pt idx="4">
                  <c:v>10.088888888888889</c:v>
                </c:pt>
                <c:pt idx="5">
                  <c:v>32.0</c:v>
                </c:pt>
                <c:pt idx="6">
                  <c:v>9.6</c:v>
                </c:pt>
                <c:pt idx="7">
                  <c:v>50.4</c:v>
                </c:pt>
                <c:pt idx="8">
                  <c:v>16.8</c:v>
                </c:pt>
                <c:pt idx="9">
                  <c:v>75.0</c:v>
                </c:pt>
                <c:pt idx="10">
                  <c:v>24.28235294117647</c:v>
                </c:pt>
                <c:pt idx="11">
                  <c:v>12.0</c:v>
                </c:pt>
                <c:pt idx="12">
                  <c:v>18.266666666666666</c:v>
                </c:pt>
                <c:pt idx="13">
                  <c:v>27.0</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6</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1.xml"/><Relationship Id="rId5" Type="http://schemas.openxmlformats.org/officeDocument/2006/relationships/chart" Target="../charts/chart32.xml"/><Relationship Id="rId6" Type="http://schemas.openxmlformats.org/officeDocument/2006/relationships/chart" Target="../charts/char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4.xml"/><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 Id="rId8" Type="http://schemas.openxmlformats.org/officeDocument/2006/relationships/chart" Target="../charts/char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9.xml"/><Relationship Id="rId5" Type="http://schemas.openxmlformats.org/officeDocument/2006/relationships/chart" Target="../charts/chart40.xml"/><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4.xml"/><Relationship Id="rId5" Type="http://schemas.openxmlformats.org/officeDocument/2006/relationships/chart" Target="../charts/chart45.xml"/><Relationship Id="rId6" Type="http://schemas.openxmlformats.org/officeDocument/2006/relationships/chart" Target="../charts/chart46.xml"/><Relationship Id="rId7" Type="http://schemas.openxmlformats.org/officeDocument/2006/relationships/chart" Target="../charts/chart47.xml"/><Relationship Id="rId8" Type="http://schemas.openxmlformats.org/officeDocument/2006/relationships/chart" Target="../charts/char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9.xml"/><Relationship Id="rId5" Type="http://schemas.openxmlformats.org/officeDocument/2006/relationships/chart" Target="../charts/chart50.xml"/><Relationship Id="rId6" Type="http://schemas.openxmlformats.org/officeDocument/2006/relationships/chart" Target="../charts/chart51.xml"/><Relationship Id="rId7" Type="http://schemas.openxmlformats.org/officeDocument/2006/relationships/chart" Target="../charts/chart52.xml"/><Relationship Id="rId8" Type="http://schemas.openxmlformats.org/officeDocument/2006/relationships/chart" Target="../charts/char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4.xml"/><Relationship Id="rId5" Type="http://schemas.openxmlformats.org/officeDocument/2006/relationships/chart" Target="../charts/chart55.xml"/><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9.xml"/><Relationship Id="rId5" Type="http://schemas.openxmlformats.org/officeDocument/2006/relationships/chart" Target="../charts/chart60.xml"/><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4.xml"/><Relationship Id="rId5" Type="http://schemas.openxmlformats.org/officeDocument/2006/relationships/chart" Target="../charts/chart65.xml"/><Relationship Id="rId6" Type="http://schemas.openxmlformats.org/officeDocument/2006/relationships/chart" Target="../charts/chart66.xml"/><Relationship Id="rId7" Type="http://schemas.openxmlformats.org/officeDocument/2006/relationships/chart" Target="../charts/chart67.xml"/><Relationship Id="rId8" Type="http://schemas.openxmlformats.org/officeDocument/2006/relationships/chart" Target="../charts/char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1.xml"/><Relationship Id="rId5" Type="http://schemas.openxmlformats.org/officeDocument/2006/relationships/chart" Target="../charts/chart22.xml"/><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2025-04-28</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General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Future Outlook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9. Future Outlook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alignment with 2025 crypto trends and innovations.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sp>
        <p:nvSpPr>
          <p:cNvPr id="10" name="TextBox 9"/>
          <p:cNvSpPr txBox="1"/>
          <p:nvPr/>
        </p:nvSpPr>
        <p:spPr>
          <a:xfrm>
            <a:off x="914400" y="3840480"/>
            <a:ext cx="3657600" cy="2286000"/>
          </a:xfrm>
          <a:prstGeom prst="rect">
            <a:avLst/>
          </a:prstGeom>
          <a:noFill/>
        </p:spPr>
        <p:txBody>
          <a:bodyPr wrap="square">
            <a:spAutoFit/>
          </a:bodyPr>
          <a:lstStyle/>
          <a:p>
            <a:pPr>
              <a:defRPr sz="1200">
                <a:solidFill>
                  <a:srgbClr val="000000"/>
                </a:solidFill>
                <a:latin typeface="Montserrat"/>
              </a:defRPr>
            </a:pPr>
            <a:r>
              <a:t>No valid data for Relevance vs Completeness</a:t>
            </a:r>
          </a:p>
        </p:txBody>
      </p:sp>
      <p:sp>
        <p:nvSpPr>
          <p:cNvPr id="11" name="TextBox 10"/>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Governance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10. Governance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decision-making and board oversight structures.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IP &amp; Contracts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11. IP &amp; Contracts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intellectual property and contract integrity.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Legal &amp; Regulatory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12. Legal &amp; Regulatory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legal and regulatory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Management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13. Risk Management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Identify risk management strategies.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Strategy &amp; Competitive Positioning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14. Strategy &amp; Competitive Positioning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Understand strategy and market positioning.</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Technology &amp; Infrastructure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15. Technology &amp; Infrastructure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technological scalability and reliability.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Tokenomics &amp; Trading Integrity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16. Tokenomics &amp; Trading Integrity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token economics and trading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Summary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17. Summary Analytics</a:t>
            </a:r>
          </a:p>
        </p:txBody>
      </p:sp>
      <p:graphicFrame>
        <p:nvGraphicFramePr>
          <p:cNvPr id="6" name="Chart 5"/>
          <p:cNvGraphicFramePr>
            <a:graphicFrameLocks noGrp="1"/>
          </p:cNvGraphicFramePr>
          <p:nvPr/>
        </p:nvGraphicFramePr>
        <p:xfrm>
          <a:off x="731520" y="1097280"/>
          <a:ext cx="7772400" cy="2743200"/>
        </p:xfrm>
        <a:graphic>
          <a:graphicData uri="http://schemas.openxmlformats.org/drawingml/2006/chart">
            <c:chart xmlns:c="http://schemas.openxmlformats.org/drawingml/2006/chart" r:id="rId4"/>
          </a:graphicData>
        </a:graphic>
      </p:graphicFrame>
      <p:sp>
        <p:nvSpPr>
          <p:cNvPr id="7" name="TextBox 6"/>
          <p:cNvSpPr txBox="1"/>
          <p:nvPr/>
        </p:nvSpPr>
        <p:spPr>
          <a:xfrm>
            <a:off x="731520" y="4114800"/>
            <a:ext cx="8229600" cy="2286000"/>
          </a:xfrm>
          <a:prstGeom prst="rect">
            <a:avLst/>
          </a:prstGeom>
          <a:noFill/>
        </p:spPr>
        <p:txBody>
          <a:bodyPr wrap="none">
            <a:spAutoFit/>
          </a:bodyPr>
          <a:lstStyle/>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3</a:t>
            </a:r>
          </a:p>
          <a:p>
            <a:pPr>
              <a:defRPr sz="1200">
                <a:solidFill>
                  <a:srgbClr val="000000"/>
                </a:solidFill>
                <a:latin typeface="Montserrat"/>
              </a:defRPr>
            </a:pPr>
            <a:r>
              <a:t>- Medium Risk (30-60): 3</a:t>
            </a:r>
          </a:p>
          <a:p>
            <a:pPr>
              <a:defRPr sz="1200">
                <a:solidFill>
                  <a:srgbClr val="000000"/>
                </a:solidFill>
                <a:latin typeface="Montserrat"/>
              </a:defRPr>
            </a:pPr>
            <a:r>
              <a:t>- Low Risk (&lt;30): 8</a:t>
            </a:r>
          </a:p>
          <a:p>
            <a:pPr>
              <a:defRPr sz="1200">
                <a:solidFill>
                  <a:srgbClr val="000000"/>
                </a:solidFill>
                <a:latin typeface="Montserrat"/>
              </a:defRPr>
            </a:pPr>
            <a:r>
              <a:t>- Avg Risk Score: 36.0</a:t>
            </a:r>
          </a:p>
          <a:p>
            <a:pPr>
              <a:defRPr sz="1200">
                <a:solidFill>
                  <a:srgbClr val="000000"/>
                </a:solidFill>
                <a:latin typeface="Montserrat"/>
              </a:defRPr>
            </a:pPr>
            <a:r>
              <a:t>- Critical Gaps: AML / KYC, Custody &amp; Asset Security, Legal &amp; Regulatory</a:t>
            </a:r>
          </a:p>
        </p:txBody>
      </p:sp>
      <p:sp>
        <p:nvSpPr>
          <p:cNvPr id="8" name="TextBox 7"/>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Findings Summary</a:t>
            </a:r>
          </a:p>
          <a:p>
            <a:pPr>
              <a:defRPr sz="1600">
                <a:solidFill>
                  <a:srgbClr val="000000"/>
                </a:solidFill>
                <a:latin typeface="Montserrat"/>
              </a:defRPr>
            </a:pPr>
            <a:r>
              <a:t>3. AML / KYC Analytics</a:t>
            </a:r>
          </a:p>
          <a:p>
            <a:pPr>
              <a:defRPr sz="1600">
                <a:solidFill>
                  <a:srgbClr val="000000"/>
                </a:solidFill>
                <a:latin typeface="Montserrat"/>
              </a:defRPr>
            </a:pPr>
            <a:r>
              <a:t>4. Community &amp; UX Analytics</a:t>
            </a:r>
          </a:p>
          <a:p>
            <a:pPr>
              <a:defRPr sz="1600">
                <a:solidFill>
                  <a:srgbClr val="000000"/>
                </a:solidFill>
                <a:latin typeface="Montserrat"/>
              </a:defRPr>
            </a:pPr>
            <a:r>
              <a:t>5. Custody &amp; Asset Security Analytics</a:t>
            </a:r>
          </a:p>
          <a:p>
            <a:pPr>
              <a:defRPr sz="1600">
                <a:solidFill>
                  <a:srgbClr val="000000"/>
                </a:solidFill>
                <a:latin typeface="Montserrat"/>
              </a:defRPr>
            </a:pPr>
            <a:r>
              <a:t>6. Cybersecurity &amp; Data Privacy Analytics</a:t>
            </a:r>
          </a:p>
          <a:p>
            <a:pPr>
              <a:defRPr sz="1600">
                <a:solidFill>
                  <a:srgbClr val="000000"/>
                </a:solidFill>
                <a:latin typeface="Montserrat"/>
              </a:defRPr>
            </a:pPr>
            <a:r>
              <a:t>7. ESG &amp; Sustainability Analytics</a:t>
            </a:r>
          </a:p>
          <a:p>
            <a:pPr>
              <a:defRPr sz="1600">
                <a:solidFill>
                  <a:srgbClr val="000000"/>
                </a:solidFill>
                <a:latin typeface="Montserrat"/>
              </a:defRPr>
            </a:pPr>
            <a:r>
              <a:t>8. Financial Health Analytics</a:t>
            </a:r>
          </a:p>
          <a:p>
            <a:pPr>
              <a:defRPr sz="1600">
                <a:solidFill>
                  <a:srgbClr val="000000"/>
                </a:solidFill>
                <a:latin typeface="Montserrat"/>
              </a:defRPr>
            </a:pPr>
            <a:r>
              <a:t>9. Future Outlook Analytics</a:t>
            </a:r>
          </a:p>
          <a:p>
            <a:pPr>
              <a:defRPr sz="1600">
                <a:solidFill>
                  <a:srgbClr val="000000"/>
                </a:solidFill>
                <a:latin typeface="Montserrat"/>
              </a:defRPr>
            </a:pPr>
            <a:r>
              <a:t>10. Governance Analytics</a:t>
            </a:r>
          </a:p>
          <a:p>
            <a:pPr>
              <a:defRPr sz="1600">
                <a:solidFill>
                  <a:srgbClr val="000000"/>
                </a:solidFill>
                <a:latin typeface="Montserrat"/>
              </a:defRPr>
            </a:pPr>
            <a:r>
              <a:t>11. IP &amp; Contracts Analytics</a:t>
            </a:r>
          </a:p>
          <a:p>
            <a:pPr>
              <a:defRPr sz="1600">
                <a:solidFill>
                  <a:srgbClr val="000000"/>
                </a:solidFill>
                <a:latin typeface="Montserrat"/>
              </a:defRPr>
            </a:pPr>
            <a:r>
              <a:t>12. Legal &amp; Regulatory Analytics</a:t>
            </a:r>
          </a:p>
          <a:p>
            <a:pPr>
              <a:defRPr sz="1600">
                <a:solidFill>
                  <a:srgbClr val="000000"/>
                </a:solidFill>
                <a:latin typeface="Montserrat"/>
              </a:defRPr>
            </a:pPr>
            <a:r>
              <a:t>13. Risk Management Analytics</a:t>
            </a:r>
          </a:p>
          <a:p>
            <a:pPr>
              <a:defRPr sz="1600">
                <a:solidFill>
                  <a:srgbClr val="000000"/>
                </a:solidFill>
                <a:latin typeface="Montserrat"/>
              </a:defRPr>
            </a:pPr>
            <a:r>
              <a:t>14. Strategy &amp; Competitive Positioning Analytics</a:t>
            </a:r>
          </a:p>
          <a:p>
            <a:pPr>
              <a:defRPr sz="1600">
                <a:solidFill>
                  <a:srgbClr val="000000"/>
                </a:solidFill>
                <a:latin typeface="Montserrat"/>
              </a:defRPr>
            </a:pPr>
            <a:r>
              <a:t>15. Technology &amp; Infrastructure Analytics</a:t>
            </a:r>
          </a:p>
          <a:p>
            <a:pPr>
              <a:defRPr sz="1600">
                <a:solidFill>
                  <a:srgbClr val="000000"/>
                </a:solidFill>
                <a:latin typeface="Montserrat"/>
              </a:defRPr>
            </a:pPr>
            <a:r>
              <a:t>16. Tokenomics &amp; Trading Integrity Analytics</a:t>
            </a:r>
          </a:p>
          <a:p>
            <a:pPr>
              <a:defRPr sz="1600">
                <a:solidFill>
                  <a:srgbClr val="000000"/>
                </a:solidFill>
                <a:latin typeface="Montserrat"/>
              </a:defRPr>
            </a:pPr>
            <a:r>
              <a:t>17. Summary Analytics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Findings Summary</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**Due Diligence Report: Cryptobazar Fund**</a:t>
            </a:r>
          </a:p>
          <a:p>
            <a:pPr>
              <a:defRPr sz="1200">
                <a:solidFill>
                  <a:srgbClr val="000000"/>
                </a:solidFill>
                <a:latin typeface="Montserrat"/>
              </a:defRPr>
            </a:pPr>
          </a:p>
          <a:p>
            <a:pPr>
              <a:defRPr sz="1200">
                <a:solidFill>
                  <a:srgbClr val="000000"/>
                </a:solidFill>
                <a:latin typeface="Montserrat"/>
              </a:defRPr>
            </a:pPr>
            <a:r>
              <a:t>**Executive Summary:**</a:t>
            </a:r>
          </a:p>
          <a:p>
            <a:pPr>
              <a:defRPr sz="1200">
                <a:solidFill>
                  <a:srgbClr val="000000"/>
                </a:solidFill>
                <a:latin typeface="Montserrat"/>
              </a:defRPr>
            </a:pPr>
          </a:p>
          <a:p>
            <a:pPr>
              <a:defRPr sz="1200">
                <a:solidFill>
                  <a:srgbClr val="000000"/>
                </a:solidFill>
                <a:latin typeface="Montserrat"/>
              </a:defRPr>
            </a:pPr>
            <a:r>
              <a:t>This report synthesizes key findings from a thorough review of the Cryptobazar Fund's documentation. Our analysis highlights significant areas of concern that require careful consideration by potential investors or partners. While the fund exhibits some promising aspects, we have identified several critical issues that warrant further investigation.</a:t>
            </a:r>
          </a:p>
          <a:p>
            <a:pPr>
              <a:defRPr sz="1200">
                <a:solidFill>
                  <a:srgbClr val="000000"/>
                </a:solidFill>
                <a:latin typeface="Montserrat"/>
              </a:defRPr>
            </a:pPr>
          </a:p>
          <a:p>
            <a:pPr>
              <a:defRPr sz="1200">
                <a:solidFill>
                  <a:srgbClr val="000000"/>
                </a:solidFill>
                <a:latin typeface="Montserrat"/>
              </a:defRPr>
            </a:pPr>
            <a:r>
              <a:t>**Major Areas of Concern:**</a:t>
            </a:r>
          </a:p>
          <a:p>
            <a:pPr>
              <a:defRPr sz="1200">
                <a:solidFill>
                  <a:srgbClr val="000000"/>
                </a:solidFill>
                <a:latin typeface="Montserrat"/>
              </a:defRPr>
            </a:pPr>
          </a:p>
          <a:p>
            <a:pPr>
              <a:defRPr sz="1200">
                <a:solidFill>
                  <a:srgbClr val="000000"/>
                </a:solidFill>
                <a:latin typeface="Montserrat"/>
              </a:defRPr>
            </a:pPr>
            <a:r>
              <a:t>1.  **Lack of Transparency:** The provided documents lack essential information on key areas such as primary funding sources, scalability and security measures for blockchain technology, and compliance with relevant securities and commodities laws.</a:t>
            </a:r>
          </a:p>
          <a:p>
            <a:pPr>
              <a:defRPr sz="1200">
                <a:solidFill>
                  <a:srgbClr val="000000"/>
                </a:solidFill>
                <a:latin typeface="Montserrat"/>
              </a:defRPr>
            </a:pPr>
            <a:r>
              <a:t>2.  **Inadequate Governance Structure:** There is no clear outline of the managing partners' backgrounds and expertise, which raises concerns about their ability to effectively lead the fund.</a:t>
            </a:r>
          </a:p>
          <a:p>
            <a:pPr>
              <a:defRPr sz="1200">
                <a:solidFill>
                  <a:srgbClr val="000000"/>
                </a:solidFill>
                <a:latin typeface="Montserrat"/>
              </a:defRPr>
            </a:pPr>
            <a:r>
              <a:t>3.  **Limited Financial Planning Strategies:** While the document mentions a performance-based incentive in the form of a "performance fee," it does not provide sufficient details on financial planning strategies or revenue diversification.</a:t>
            </a:r>
          </a:p>
          <a:p>
            <a:pPr>
              <a:defRPr sz="1200">
                <a:solidFill>
                  <a:srgbClr val="000000"/>
                </a:solidFill>
                <a:latin typeface="Montserrat"/>
              </a:defRPr>
            </a:pPr>
            <a:r>
              <a:t>4.  **Unclear Competitive Positioning:** Although the fund differentiates itself through its pre-ICO investment strategy, there is limited information on specific competitors and market gaps.</a:t>
            </a:r>
          </a:p>
          <a:p>
            <a:pPr>
              <a:defRPr sz="1200">
                <a:solidFill>
                  <a:srgbClr val="000000"/>
                </a:solidFill>
                <a:latin typeface="Montserrat"/>
              </a:defRPr>
            </a:pPr>
          </a:p>
          <a:p>
            <a:pPr>
              <a:defRPr sz="1200">
                <a:solidFill>
                  <a:srgbClr val="000000"/>
                </a:solidFill>
                <a:latin typeface="Montserrat"/>
              </a:defRPr>
            </a:pPr>
            <a:r>
              <a:t>**Assessment:**</a:t>
            </a:r>
          </a:p>
          <a:p>
            <a:pPr>
              <a:defRPr sz="1200">
                <a:solidFill>
                  <a:srgbClr val="000000"/>
                </a:solidFill>
                <a:latin typeface="Montserrat"/>
              </a:defRPr>
            </a:pPr>
          </a:p>
          <a:p>
            <a:pPr>
              <a:defRPr sz="1200">
                <a:solidFill>
                  <a:srgbClr val="000000"/>
                </a:solidFill>
                <a:latin typeface="Montserrat"/>
              </a:defRPr>
            </a:pPr>
            <a:r>
              <a:t>Based on our analysis, we conclude that the Cryptobazar Fund's documentation raises several red flags that require careful consideration by potential investors or partners. While the fund has a strong market position in the cryptocurrency and blockchain technology investment space, its lack of transparency and inadequate governance structure are significant concerns.</a:t>
            </a:r>
          </a:p>
          <a:p>
            <a:pPr>
              <a:defRPr sz="1200">
                <a:solidFill>
                  <a:srgbClr val="000000"/>
                </a:solidFill>
                <a:latin typeface="Montserrat"/>
              </a:defRPr>
            </a:pPr>
          </a:p>
          <a:p>
            <a:pPr>
              <a:defRPr sz="1200">
                <a:solidFill>
                  <a:srgbClr val="000000"/>
                </a:solidFill>
                <a:latin typeface="Montserrat"/>
              </a:defRPr>
            </a:pPr>
            <a:r>
              <a:t>To mitigate these risks, we recommend further investigation into the following areas:</a:t>
            </a:r>
          </a:p>
          <a:p>
            <a:pPr>
              <a:defRPr sz="1200">
                <a:solidFill>
                  <a:srgbClr val="000000"/>
                </a:solidFill>
                <a:latin typeface="Montserrat"/>
              </a:defRPr>
            </a:pPr>
          </a:p>
          <a:p>
            <a:pPr>
              <a:defRPr sz="1200">
                <a:solidFill>
                  <a:srgbClr val="000000"/>
                </a:solidFill>
                <a:latin typeface="Montserrat"/>
              </a:defRPr>
            </a:pPr>
            <a:r>
              <a:t>*   Primary funding sources</a:t>
            </a:r>
          </a:p>
          <a:p>
            <a:pPr>
              <a:defRPr sz="1200">
                <a:solidFill>
                  <a:srgbClr val="000000"/>
                </a:solidFill>
                <a:latin typeface="Montserrat"/>
              </a:defRPr>
            </a:pPr>
            <a:r>
              <a:t>*   Scalability and security measures for blockchain technology</a:t>
            </a:r>
          </a:p>
          <a:p>
            <a:pPr>
              <a:defRPr sz="1200">
                <a:solidFill>
                  <a:srgbClr val="000000"/>
                </a:solidFill>
                <a:latin typeface="Montserrat"/>
              </a:defRPr>
            </a:pPr>
            <a:r>
              <a:t>*   Compliance with relevant securities and commodities laws</a:t>
            </a:r>
          </a:p>
          <a:p>
            <a:pPr>
              <a:defRPr sz="1200">
                <a:solidFill>
                  <a:srgbClr val="000000"/>
                </a:solidFill>
                <a:latin typeface="Montserrat"/>
              </a:defRPr>
            </a:pPr>
            <a:r>
              <a:t>*   Managing partners' backgrounds and expertise</a:t>
            </a:r>
          </a:p>
          <a:p>
            <a:pPr>
              <a:defRPr sz="1200">
                <a:solidFill>
                  <a:srgbClr val="000000"/>
                </a:solidFill>
                <a:latin typeface="Montserrat"/>
              </a:defRPr>
            </a:pPr>
            <a:r>
              <a:t>*   Financial planning strategies and revenue diversification</a:t>
            </a:r>
          </a:p>
          <a:p>
            <a:pPr>
              <a:defRPr sz="1200">
                <a:solidFill>
                  <a:srgbClr val="000000"/>
                </a:solidFill>
                <a:latin typeface="Montserrat"/>
              </a:defRPr>
            </a:pPr>
          </a:p>
          <a:p>
            <a:pPr>
              <a:defRPr sz="1200">
                <a:solidFill>
                  <a:srgbClr val="000000"/>
                </a:solidFill>
                <a:latin typeface="Montserrat"/>
              </a:defRPr>
            </a:pPr>
            <a:r>
              <a:t>By addressing these concerns, potential investors or partners can make informed decisions about their involvement with the Cryptobazar Fund.</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AML / KYC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AML / KYC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Ensure robust Anti-Money Laundering and Know Your Customer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Community &amp; UX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Community &amp; UX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Assess user engagement, usability, and community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Custody &amp; Asset Security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Custody &amp; Asset Security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asset storage and custody security mechanisms.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Cybersecurity &amp; Data Privacy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Cybersecurity &amp; Data Privacy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Examine cybersecurity and data protection practices.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ESG &amp; Sustainability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7. ESG &amp; Sustainability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Evaluate environmental, social, and governance sustainability.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Financial Health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8. Financial Health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b="1">
                <a:solidFill>
                  <a:srgbClr val="000000"/>
                </a:solidFill>
                <a:latin typeface="Montserrat"/>
              </a:defRPr>
            </a:pPr>
            <a:r>
              <a:t>Objective: Analyze financial statements and health indicators.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