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docProps/app.xml" ContentType="application/vnd.openxmlformats-officedocument.extended-properties+xml"/>
  <Override PartName="/docProps/core.xml" ContentType="application/vnd.openxmlformats-package.core-properties+xml"/>
  <Override PartName="/ppt/charts/chart1.xml" ContentType="application/vnd.openxmlformats-officedocument.drawingml.chart+xml"/>
  <Override PartName="/ppt/charts/chart10.xml" ContentType="application/vnd.openxmlformats-officedocument.drawingml.chart+xml"/>
  <Override PartName="/ppt/charts/chart11.xml" ContentType="application/vnd.openxmlformats-officedocument.drawingml.chart+xml"/>
  <Override PartName="/ppt/charts/chart12.xml" ContentType="application/vnd.openxmlformats-officedocument.drawingml.chart+xml"/>
  <Override PartName="/ppt/charts/chart13.xml" ContentType="application/vnd.openxmlformats-officedocument.drawingml.chart+xml"/>
  <Override PartName="/ppt/charts/chart14.xml" ContentType="application/vnd.openxmlformats-officedocument.drawingml.chart+xml"/>
  <Override PartName="/ppt/charts/chart15.xml" ContentType="application/vnd.openxmlformats-officedocument.drawingml.chart+xml"/>
  <Override PartName="/ppt/charts/chart16.xml" ContentType="application/vnd.openxmlformats-officedocument.drawingml.chart+xml"/>
  <Override PartName="/ppt/charts/chart17.xml" ContentType="application/vnd.openxmlformats-officedocument.drawingml.chart+xml"/>
  <Override PartName="/ppt/charts/chart18.xml" ContentType="application/vnd.openxmlformats-officedocument.drawingml.chart+xml"/>
  <Override PartName="/ppt/charts/chart19.xml" ContentType="application/vnd.openxmlformats-officedocument.drawingml.chart+xml"/>
  <Override PartName="/ppt/charts/chart2.xml" ContentType="application/vnd.openxmlformats-officedocument.drawingml.chart+xml"/>
  <Override PartName="/ppt/charts/chart20.xml" ContentType="application/vnd.openxmlformats-officedocument.drawingml.chart+xml"/>
  <Override PartName="/ppt/charts/chart21.xml" ContentType="application/vnd.openxmlformats-officedocument.drawingml.chart+xml"/>
  <Override PartName="/ppt/charts/chart22.xml" ContentType="application/vnd.openxmlformats-officedocument.drawingml.chart+xml"/>
  <Override PartName="/ppt/charts/chart23.xml" ContentType="application/vnd.openxmlformats-officedocument.drawingml.chart+xml"/>
  <Override PartName="/ppt/charts/chart24.xml" ContentType="application/vnd.openxmlformats-officedocument.drawingml.chart+xml"/>
  <Override PartName="/ppt/charts/chart25.xml" ContentType="application/vnd.openxmlformats-officedocument.drawingml.chart+xml"/>
  <Override PartName="/ppt/charts/chart26.xml" ContentType="application/vnd.openxmlformats-officedocument.drawingml.chart+xml"/>
  <Override PartName="/ppt/charts/chart27.xml" ContentType="application/vnd.openxmlformats-officedocument.drawingml.chart+xml"/>
  <Override PartName="/ppt/charts/chart28.xml" ContentType="application/vnd.openxmlformats-officedocument.drawingml.chart+xml"/>
  <Override PartName="/ppt/charts/chart29.xml" ContentType="application/vnd.openxmlformats-officedocument.drawingml.chart+xml"/>
  <Override PartName="/ppt/charts/chart3.xml" ContentType="application/vnd.openxmlformats-officedocument.drawingml.chart+xml"/>
  <Override PartName="/ppt/charts/chart30.xml" ContentType="application/vnd.openxmlformats-officedocument.drawingml.chart+xml"/>
  <Override PartName="/ppt/charts/chart31.xml" ContentType="application/vnd.openxmlformats-officedocument.drawingml.chart+xml"/>
  <Override PartName="/ppt/charts/chart32.xml" ContentType="application/vnd.openxmlformats-officedocument.drawingml.chart+xml"/>
  <Override PartName="/ppt/charts/chart33.xml" ContentType="application/vnd.openxmlformats-officedocument.drawingml.chart+xml"/>
  <Override PartName="/ppt/charts/chart34.xml" ContentType="application/vnd.openxmlformats-officedocument.drawingml.chart+xml"/>
  <Override PartName="/ppt/charts/chart35.xml" ContentType="application/vnd.openxmlformats-officedocument.drawingml.chart+xml"/>
  <Override PartName="/ppt/charts/chart36.xml" ContentType="application/vnd.openxmlformats-officedocument.drawingml.chart+xml"/>
  <Override PartName="/ppt/charts/chart37.xml" ContentType="application/vnd.openxmlformats-officedocument.drawingml.chart+xml"/>
  <Override PartName="/ppt/charts/chart38.xml" ContentType="application/vnd.openxmlformats-officedocument.drawingml.chart+xml"/>
  <Override PartName="/ppt/charts/chart39.xml" ContentType="application/vnd.openxmlformats-officedocument.drawingml.chart+xml"/>
  <Override PartName="/ppt/charts/chart4.xml" ContentType="application/vnd.openxmlformats-officedocument.drawingml.chart+xml"/>
  <Override PartName="/ppt/charts/chart40.xml" ContentType="application/vnd.openxmlformats-officedocument.drawingml.chart+xml"/>
  <Override PartName="/ppt/charts/chart41.xml" ContentType="application/vnd.openxmlformats-officedocument.drawingml.chart+xml"/>
  <Override PartName="/ppt/charts/chart42.xml" ContentType="application/vnd.openxmlformats-officedocument.drawingml.chart+xml"/>
  <Override PartName="/ppt/charts/chart43.xml" ContentType="application/vnd.openxmlformats-officedocument.drawingml.chart+xml"/>
  <Override PartName="/ppt/charts/chart44.xml" ContentType="application/vnd.openxmlformats-officedocument.drawingml.chart+xml"/>
  <Override PartName="/ppt/charts/chart45.xml" ContentType="application/vnd.openxmlformats-officedocument.drawingml.chart+xml"/>
  <Override PartName="/ppt/charts/chart46.xml" ContentType="application/vnd.openxmlformats-officedocument.drawingml.chart+xml"/>
  <Override PartName="/ppt/charts/chart47.xml" ContentType="application/vnd.openxmlformats-officedocument.drawingml.chart+xml"/>
  <Override PartName="/ppt/charts/chart48.xml" ContentType="application/vnd.openxmlformats-officedocument.drawingml.chart+xml"/>
  <Override PartName="/ppt/charts/chart49.xml" ContentType="application/vnd.openxmlformats-officedocument.drawingml.chart+xml"/>
  <Override PartName="/ppt/charts/chart5.xml" ContentType="application/vnd.openxmlformats-officedocument.drawingml.chart+xml"/>
  <Override PartName="/ppt/charts/chart50.xml" ContentType="application/vnd.openxmlformats-officedocument.drawingml.chart+xml"/>
  <Override PartName="/ppt/charts/chart51.xml" ContentType="application/vnd.openxmlformats-officedocument.drawingml.chart+xml"/>
  <Override PartName="/ppt/charts/chart52.xml" ContentType="application/vnd.openxmlformats-officedocument.drawingml.chart+xml"/>
  <Override PartName="/ppt/charts/chart53.xml" ContentType="application/vnd.openxmlformats-officedocument.drawingml.chart+xml"/>
  <Override PartName="/ppt/charts/chart54.xml" ContentType="application/vnd.openxmlformats-officedocument.drawingml.chart+xml"/>
  <Override PartName="/ppt/charts/chart55.xml" ContentType="application/vnd.openxmlformats-officedocument.drawingml.chart+xml"/>
  <Override PartName="/ppt/charts/chart56.xml" ContentType="application/vnd.openxmlformats-officedocument.drawingml.chart+xml"/>
  <Override PartName="/ppt/charts/chart57.xml" ContentType="application/vnd.openxmlformats-officedocument.drawingml.chart+xml"/>
  <Override PartName="/ppt/charts/chart58.xml" ContentType="application/vnd.openxmlformats-officedocument.drawingml.chart+xml"/>
  <Override PartName="/ppt/charts/chart59.xml" ContentType="application/vnd.openxmlformats-officedocument.drawingml.chart+xml"/>
  <Override PartName="/ppt/charts/chart6.xml" ContentType="application/vnd.openxmlformats-officedocument.drawingml.chart+xml"/>
  <Override PartName="/ppt/charts/chart60.xml" ContentType="application/vnd.openxmlformats-officedocument.drawingml.chart+xml"/>
  <Override PartName="/ppt/charts/chart61.xml" ContentType="application/vnd.openxmlformats-officedocument.drawingml.chart+xml"/>
  <Override PartName="/ppt/charts/chart62.xml" ContentType="application/vnd.openxmlformats-officedocument.drawingml.chart+xml"/>
  <Override PartName="/ppt/charts/chart63.xml" ContentType="application/vnd.openxmlformats-officedocument.drawingml.chart+xml"/>
  <Override PartName="/ppt/charts/chart64.xml" ContentType="application/vnd.openxmlformats-officedocument.drawingml.chart+xml"/>
  <Override PartName="/ppt/charts/chart65.xml" ContentType="application/vnd.openxmlformats-officedocument.drawingml.chart+xml"/>
  <Override PartName="/ppt/charts/chart66.xml" ContentType="application/vnd.openxmlformats-officedocument.drawingml.chart+xml"/>
  <Override PartName="/ppt/charts/chart67.xml" ContentType="application/vnd.openxmlformats-officedocument.drawingml.chart+xml"/>
  <Override PartName="/ppt/charts/chart68.xml" ContentType="application/vnd.openxmlformats-officedocument.drawingml.chart+xml"/>
  <Override PartName="/ppt/charts/chart69.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Lst>
  <p:sldSz cx="109728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Sheet1.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Sheet10.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Sheet11.xlsx"/></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Sheet12.xlsx"/></Relationships>
</file>

<file path=ppt/charts/_rels/chart13.xml.rels><?xml version='1.0' encoding='UTF-8' standalone='yes'?>
<Relationships xmlns="http://schemas.openxmlformats.org/package/2006/relationships"><Relationship Id="rId1" Type="http://schemas.openxmlformats.org/officeDocument/2006/relationships/package" Target="../embeddings/Microsoft_Excel_Sheet13.xlsx"/></Relationships>
</file>

<file path=ppt/charts/_rels/chart14.xml.rels><?xml version='1.0' encoding='UTF-8' standalone='yes'?>
<Relationships xmlns="http://schemas.openxmlformats.org/package/2006/relationships"><Relationship Id="rId1" Type="http://schemas.openxmlformats.org/officeDocument/2006/relationships/package" Target="../embeddings/Microsoft_Excel_Sheet14.xlsx"/></Relationships>
</file>

<file path=ppt/charts/_rels/chart15.xml.rels><?xml version='1.0' encoding='UTF-8' standalone='yes'?>
<Relationships xmlns="http://schemas.openxmlformats.org/package/2006/relationships"><Relationship Id="rId1" Type="http://schemas.openxmlformats.org/officeDocument/2006/relationships/package" Target="../embeddings/Microsoft_Excel_Sheet15.xlsx"/></Relationships>
</file>

<file path=ppt/charts/_rels/chart16.xml.rels><?xml version='1.0' encoding='UTF-8' standalone='yes'?>
<Relationships xmlns="http://schemas.openxmlformats.org/package/2006/relationships"><Relationship Id="rId1" Type="http://schemas.openxmlformats.org/officeDocument/2006/relationships/package" Target="../embeddings/Microsoft_Excel_Sheet16.xlsx"/></Relationships>
</file>

<file path=ppt/charts/_rels/chart17.xml.rels><?xml version='1.0' encoding='UTF-8' standalone='yes'?>
<Relationships xmlns="http://schemas.openxmlformats.org/package/2006/relationships"><Relationship Id="rId1" Type="http://schemas.openxmlformats.org/officeDocument/2006/relationships/package" Target="../embeddings/Microsoft_Excel_Sheet17.xlsx"/></Relationships>
</file>

<file path=ppt/charts/_rels/chart18.xml.rels><?xml version='1.0' encoding='UTF-8' standalone='yes'?>
<Relationships xmlns="http://schemas.openxmlformats.org/package/2006/relationships"><Relationship Id="rId1" Type="http://schemas.openxmlformats.org/officeDocument/2006/relationships/package" Target="../embeddings/Microsoft_Excel_Sheet18.xlsx"/></Relationships>
</file>

<file path=ppt/charts/_rels/chart19.xml.rels><?xml version='1.0' encoding='UTF-8' standalone='yes'?>
<Relationships xmlns="http://schemas.openxmlformats.org/package/2006/relationships"><Relationship Id="rId1" Type="http://schemas.openxmlformats.org/officeDocument/2006/relationships/package" Target="../embeddings/Microsoft_Excel_Sheet19.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Sheet2.xlsx"/></Relationships>
</file>

<file path=ppt/charts/_rels/chart20.xml.rels><?xml version='1.0' encoding='UTF-8' standalone='yes'?>
<Relationships xmlns="http://schemas.openxmlformats.org/package/2006/relationships"><Relationship Id="rId1" Type="http://schemas.openxmlformats.org/officeDocument/2006/relationships/package" Target="../embeddings/Microsoft_Excel_Sheet20.xlsx"/></Relationships>
</file>

<file path=ppt/charts/_rels/chart21.xml.rels><?xml version='1.0' encoding='UTF-8' standalone='yes'?>
<Relationships xmlns="http://schemas.openxmlformats.org/package/2006/relationships"><Relationship Id="rId1" Type="http://schemas.openxmlformats.org/officeDocument/2006/relationships/package" Target="../embeddings/Microsoft_Excel_Sheet21.xlsx"/></Relationships>
</file>

<file path=ppt/charts/_rels/chart22.xml.rels><?xml version='1.0' encoding='UTF-8' standalone='yes'?>
<Relationships xmlns="http://schemas.openxmlformats.org/package/2006/relationships"><Relationship Id="rId1" Type="http://schemas.openxmlformats.org/officeDocument/2006/relationships/package" Target="../embeddings/Microsoft_Excel_Sheet22.xlsx"/></Relationships>
</file>

<file path=ppt/charts/_rels/chart23.xml.rels><?xml version='1.0' encoding='UTF-8' standalone='yes'?>
<Relationships xmlns="http://schemas.openxmlformats.org/package/2006/relationships"><Relationship Id="rId1" Type="http://schemas.openxmlformats.org/officeDocument/2006/relationships/package" Target="../embeddings/Microsoft_Excel_Sheet23.xlsx"/></Relationships>
</file>

<file path=ppt/charts/_rels/chart24.xml.rels><?xml version='1.0' encoding='UTF-8' standalone='yes'?>
<Relationships xmlns="http://schemas.openxmlformats.org/package/2006/relationships"><Relationship Id="rId1" Type="http://schemas.openxmlformats.org/officeDocument/2006/relationships/package" Target="../embeddings/Microsoft_Excel_Sheet24.xlsx"/></Relationships>
</file>

<file path=ppt/charts/_rels/chart25.xml.rels><?xml version='1.0' encoding='UTF-8' standalone='yes'?>
<Relationships xmlns="http://schemas.openxmlformats.org/package/2006/relationships"><Relationship Id="rId1" Type="http://schemas.openxmlformats.org/officeDocument/2006/relationships/package" Target="../embeddings/Microsoft_Excel_Sheet25.xlsx"/></Relationships>
</file>

<file path=ppt/charts/_rels/chart26.xml.rels><?xml version='1.0' encoding='UTF-8' standalone='yes'?>
<Relationships xmlns="http://schemas.openxmlformats.org/package/2006/relationships"><Relationship Id="rId1" Type="http://schemas.openxmlformats.org/officeDocument/2006/relationships/package" Target="../embeddings/Microsoft_Excel_Sheet26.xlsx"/></Relationships>
</file>

<file path=ppt/charts/_rels/chart27.xml.rels><?xml version='1.0' encoding='UTF-8' standalone='yes'?>
<Relationships xmlns="http://schemas.openxmlformats.org/package/2006/relationships"><Relationship Id="rId1" Type="http://schemas.openxmlformats.org/officeDocument/2006/relationships/package" Target="../embeddings/Microsoft_Excel_Sheet27.xlsx"/></Relationships>
</file>

<file path=ppt/charts/_rels/chart28.xml.rels><?xml version='1.0' encoding='UTF-8' standalone='yes'?>
<Relationships xmlns="http://schemas.openxmlformats.org/package/2006/relationships"><Relationship Id="rId1" Type="http://schemas.openxmlformats.org/officeDocument/2006/relationships/package" Target="../embeddings/Microsoft_Excel_Sheet28.xlsx"/></Relationships>
</file>

<file path=ppt/charts/_rels/chart29.xml.rels><?xml version='1.0' encoding='UTF-8' standalone='yes'?>
<Relationships xmlns="http://schemas.openxmlformats.org/package/2006/relationships"><Relationship Id="rId1" Type="http://schemas.openxmlformats.org/officeDocument/2006/relationships/package" Target="../embeddings/Microsoft_Excel_Sheet29.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Sheet3.xlsx"/></Relationships>
</file>

<file path=ppt/charts/_rels/chart30.xml.rels><?xml version='1.0' encoding='UTF-8' standalone='yes'?>
<Relationships xmlns="http://schemas.openxmlformats.org/package/2006/relationships"><Relationship Id="rId1" Type="http://schemas.openxmlformats.org/officeDocument/2006/relationships/package" Target="../embeddings/Microsoft_Excel_Sheet30.xlsx"/></Relationships>
</file>

<file path=ppt/charts/_rels/chart31.xml.rels><?xml version='1.0' encoding='UTF-8' standalone='yes'?>
<Relationships xmlns="http://schemas.openxmlformats.org/package/2006/relationships"><Relationship Id="rId1" Type="http://schemas.openxmlformats.org/officeDocument/2006/relationships/package" Target="../embeddings/Microsoft_Excel_Sheet31.xlsx"/></Relationships>
</file>

<file path=ppt/charts/_rels/chart32.xml.rels><?xml version='1.0' encoding='UTF-8' standalone='yes'?>
<Relationships xmlns="http://schemas.openxmlformats.org/package/2006/relationships"><Relationship Id="rId1" Type="http://schemas.openxmlformats.org/officeDocument/2006/relationships/package" Target="../embeddings/Microsoft_Excel_Sheet32.xlsx"/></Relationships>
</file>

<file path=ppt/charts/_rels/chart33.xml.rels><?xml version='1.0' encoding='UTF-8' standalone='yes'?>
<Relationships xmlns="http://schemas.openxmlformats.org/package/2006/relationships"><Relationship Id="rId1" Type="http://schemas.openxmlformats.org/officeDocument/2006/relationships/package" Target="../embeddings/Microsoft_Excel_Sheet33.xlsx"/></Relationships>
</file>

<file path=ppt/charts/_rels/chart34.xml.rels><?xml version='1.0' encoding='UTF-8' standalone='yes'?>
<Relationships xmlns="http://schemas.openxmlformats.org/package/2006/relationships"><Relationship Id="rId1" Type="http://schemas.openxmlformats.org/officeDocument/2006/relationships/package" Target="../embeddings/Microsoft_Excel_Sheet34.xlsx"/></Relationships>
</file>

<file path=ppt/charts/_rels/chart35.xml.rels><?xml version='1.0' encoding='UTF-8' standalone='yes'?>
<Relationships xmlns="http://schemas.openxmlformats.org/package/2006/relationships"><Relationship Id="rId1" Type="http://schemas.openxmlformats.org/officeDocument/2006/relationships/package" Target="../embeddings/Microsoft_Excel_Sheet35.xlsx"/></Relationships>
</file>

<file path=ppt/charts/_rels/chart36.xml.rels><?xml version='1.0' encoding='UTF-8' standalone='yes'?>
<Relationships xmlns="http://schemas.openxmlformats.org/package/2006/relationships"><Relationship Id="rId1" Type="http://schemas.openxmlformats.org/officeDocument/2006/relationships/package" Target="../embeddings/Microsoft_Excel_Sheet36.xlsx"/></Relationships>
</file>

<file path=ppt/charts/_rels/chart37.xml.rels><?xml version='1.0' encoding='UTF-8' standalone='yes'?>
<Relationships xmlns="http://schemas.openxmlformats.org/package/2006/relationships"><Relationship Id="rId1" Type="http://schemas.openxmlformats.org/officeDocument/2006/relationships/package" Target="../embeddings/Microsoft_Excel_Sheet37.xlsx"/></Relationships>
</file>

<file path=ppt/charts/_rels/chart38.xml.rels><?xml version='1.0' encoding='UTF-8' standalone='yes'?>
<Relationships xmlns="http://schemas.openxmlformats.org/package/2006/relationships"><Relationship Id="rId1" Type="http://schemas.openxmlformats.org/officeDocument/2006/relationships/package" Target="../embeddings/Microsoft_Excel_Sheet38.xlsx"/></Relationships>
</file>

<file path=ppt/charts/_rels/chart39.xml.rels><?xml version='1.0' encoding='UTF-8' standalone='yes'?>
<Relationships xmlns="http://schemas.openxmlformats.org/package/2006/relationships"><Relationship Id="rId1" Type="http://schemas.openxmlformats.org/officeDocument/2006/relationships/package" Target="../embeddings/Microsoft_Excel_Sheet39.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Sheet4.xlsx"/></Relationships>
</file>

<file path=ppt/charts/_rels/chart40.xml.rels><?xml version='1.0' encoding='UTF-8' standalone='yes'?>
<Relationships xmlns="http://schemas.openxmlformats.org/package/2006/relationships"><Relationship Id="rId1" Type="http://schemas.openxmlformats.org/officeDocument/2006/relationships/package" Target="../embeddings/Microsoft_Excel_Sheet40.xlsx"/></Relationships>
</file>

<file path=ppt/charts/_rels/chart41.xml.rels><?xml version='1.0' encoding='UTF-8' standalone='yes'?>
<Relationships xmlns="http://schemas.openxmlformats.org/package/2006/relationships"><Relationship Id="rId1" Type="http://schemas.openxmlformats.org/officeDocument/2006/relationships/package" Target="../embeddings/Microsoft_Excel_Sheet41.xlsx"/></Relationships>
</file>

<file path=ppt/charts/_rels/chart42.xml.rels><?xml version='1.0' encoding='UTF-8' standalone='yes'?>
<Relationships xmlns="http://schemas.openxmlformats.org/package/2006/relationships"><Relationship Id="rId1" Type="http://schemas.openxmlformats.org/officeDocument/2006/relationships/package" Target="../embeddings/Microsoft_Excel_Sheet42.xlsx"/></Relationships>
</file>

<file path=ppt/charts/_rels/chart43.xml.rels><?xml version='1.0' encoding='UTF-8' standalone='yes'?>
<Relationships xmlns="http://schemas.openxmlformats.org/package/2006/relationships"><Relationship Id="rId1" Type="http://schemas.openxmlformats.org/officeDocument/2006/relationships/package" Target="../embeddings/Microsoft_Excel_Sheet43.xlsx"/></Relationships>
</file>

<file path=ppt/charts/_rels/chart44.xml.rels><?xml version='1.0' encoding='UTF-8' standalone='yes'?>
<Relationships xmlns="http://schemas.openxmlformats.org/package/2006/relationships"><Relationship Id="rId1" Type="http://schemas.openxmlformats.org/officeDocument/2006/relationships/package" Target="../embeddings/Microsoft_Excel_Sheet44.xlsx"/></Relationships>
</file>

<file path=ppt/charts/_rels/chart45.xml.rels><?xml version='1.0' encoding='UTF-8' standalone='yes'?>
<Relationships xmlns="http://schemas.openxmlformats.org/package/2006/relationships"><Relationship Id="rId1" Type="http://schemas.openxmlformats.org/officeDocument/2006/relationships/package" Target="../embeddings/Microsoft_Excel_Sheet45.xlsx"/></Relationships>
</file>

<file path=ppt/charts/_rels/chart46.xml.rels><?xml version='1.0' encoding='UTF-8' standalone='yes'?>
<Relationships xmlns="http://schemas.openxmlformats.org/package/2006/relationships"><Relationship Id="rId1" Type="http://schemas.openxmlformats.org/officeDocument/2006/relationships/package" Target="../embeddings/Microsoft_Excel_Sheet46.xlsx"/></Relationships>
</file>

<file path=ppt/charts/_rels/chart47.xml.rels><?xml version='1.0' encoding='UTF-8' standalone='yes'?>
<Relationships xmlns="http://schemas.openxmlformats.org/package/2006/relationships"><Relationship Id="rId1" Type="http://schemas.openxmlformats.org/officeDocument/2006/relationships/package" Target="../embeddings/Microsoft_Excel_Sheet47.xlsx"/></Relationships>
</file>

<file path=ppt/charts/_rels/chart48.xml.rels><?xml version='1.0' encoding='UTF-8' standalone='yes'?>
<Relationships xmlns="http://schemas.openxmlformats.org/package/2006/relationships"><Relationship Id="rId1" Type="http://schemas.openxmlformats.org/officeDocument/2006/relationships/package" Target="../embeddings/Microsoft_Excel_Sheet48.xlsx"/></Relationships>
</file>

<file path=ppt/charts/_rels/chart49.xml.rels><?xml version='1.0' encoding='UTF-8' standalone='yes'?>
<Relationships xmlns="http://schemas.openxmlformats.org/package/2006/relationships"><Relationship Id="rId1" Type="http://schemas.openxmlformats.org/officeDocument/2006/relationships/package" Target="../embeddings/Microsoft_Excel_Sheet49.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Sheet5.xlsx"/></Relationships>
</file>

<file path=ppt/charts/_rels/chart50.xml.rels><?xml version='1.0' encoding='UTF-8' standalone='yes'?>
<Relationships xmlns="http://schemas.openxmlformats.org/package/2006/relationships"><Relationship Id="rId1" Type="http://schemas.openxmlformats.org/officeDocument/2006/relationships/package" Target="../embeddings/Microsoft_Excel_Sheet50.xlsx"/></Relationships>
</file>

<file path=ppt/charts/_rels/chart51.xml.rels><?xml version='1.0' encoding='UTF-8' standalone='yes'?>
<Relationships xmlns="http://schemas.openxmlformats.org/package/2006/relationships"><Relationship Id="rId1" Type="http://schemas.openxmlformats.org/officeDocument/2006/relationships/package" Target="../embeddings/Microsoft_Excel_Sheet51.xlsx"/></Relationships>
</file>

<file path=ppt/charts/_rels/chart52.xml.rels><?xml version='1.0' encoding='UTF-8' standalone='yes'?>
<Relationships xmlns="http://schemas.openxmlformats.org/package/2006/relationships"><Relationship Id="rId1" Type="http://schemas.openxmlformats.org/officeDocument/2006/relationships/package" Target="../embeddings/Microsoft_Excel_Sheet52.xlsx"/></Relationships>
</file>

<file path=ppt/charts/_rels/chart53.xml.rels><?xml version='1.0' encoding='UTF-8' standalone='yes'?>
<Relationships xmlns="http://schemas.openxmlformats.org/package/2006/relationships"><Relationship Id="rId1" Type="http://schemas.openxmlformats.org/officeDocument/2006/relationships/package" Target="../embeddings/Microsoft_Excel_Sheet53.xlsx"/></Relationships>
</file>

<file path=ppt/charts/_rels/chart54.xml.rels><?xml version='1.0' encoding='UTF-8' standalone='yes'?>
<Relationships xmlns="http://schemas.openxmlformats.org/package/2006/relationships"><Relationship Id="rId1" Type="http://schemas.openxmlformats.org/officeDocument/2006/relationships/package" Target="../embeddings/Microsoft_Excel_Sheet54.xlsx"/></Relationships>
</file>

<file path=ppt/charts/_rels/chart55.xml.rels><?xml version='1.0' encoding='UTF-8' standalone='yes'?>
<Relationships xmlns="http://schemas.openxmlformats.org/package/2006/relationships"><Relationship Id="rId1" Type="http://schemas.openxmlformats.org/officeDocument/2006/relationships/package" Target="../embeddings/Microsoft_Excel_Sheet55.xlsx"/></Relationships>
</file>

<file path=ppt/charts/_rels/chart56.xml.rels><?xml version='1.0' encoding='UTF-8' standalone='yes'?>
<Relationships xmlns="http://schemas.openxmlformats.org/package/2006/relationships"><Relationship Id="rId1" Type="http://schemas.openxmlformats.org/officeDocument/2006/relationships/package" Target="../embeddings/Microsoft_Excel_Sheet56.xlsx"/></Relationships>
</file>

<file path=ppt/charts/_rels/chart57.xml.rels><?xml version='1.0' encoding='UTF-8' standalone='yes'?>
<Relationships xmlns="http://schemas.openxmlformats.org/package/2006/relationships"><Relationship Id="rId1" Type="http://schemas.openxmlformats.org/officeDocument/2006/relationships/package" Target="../embeddings/Microsoft_Excel_Sheet57.xlsx"/></Relationships>
</file>

<file path=ppt/charts/_rels/chart58.xml.rels><?xml version='1.0' encoding='UTF-8' standalone='yes'?>
<Relationships xmlns="http://schemas.openxmlformats.org/package/2006/relationships"><Relationship Id="rId1" Type="http://schemas.openxmlformats.org/officeDocument/2006/relationships/package" Target="../embeddings/Microsoft_Excel_Sheet58.xlsx"/></Relationships>
</file>

<file path=ppt/charts/_rels/chart59.xml.rels><?xml version='1.0' encoding='UTF-8' standalone='yes'?>
<Relationships xmlns="http://schemas.openxmlformats.org/package/2006/relationships"><Relationship Id="rId1" Type="http://schemas.openxmlformats.org/officeDocument/2006/relationships/package" Target="../embeddings/Microsoft_Excel_Sheet59.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Sheet6.xlsx"/></Relationships>
</file>

<file path=ppt/charts/_rels/chart60.xml.rels><?xml version='1.0' encoding='UTF-8' standalone='yes'?>
<Relationships xmlns="http://schemas.openxmlformats.org/package/2006/relationships"><Relationship Id="rId1" Type="http://schemas.openxmlformats.org/officeDocument/2006/relationships/package" Target="../embeddings/Microsoft_Excel_Sheet60.xlsx"/></Relationships>
</file>

<file path=ppt/charts/_rels/chart61.xml.rels><?xml version='1.0' encoding='UTF-8' standalone='yes'?>
<Relationships xmlns="http://schemas.openxmlformats.org/package/2006/relationships"><Relationship Id="rId1" Type="http://schemas.openxmlformats.org/officeDocument/2006/relationships/package" Target="../embeddings/Microsoft_Excel_Sheet61.xlsx"/></Relationships>
</file>

<file path=ppt/charts/_rels/chart62.xml.rels><?xml version='1.0' encoding='UTF-8' standalone='yes'?>
<Relationships xmlns="http://schemas.openxmlformats.org/package/2006/relationships"><Relationship Id="rId1" Type="http://schemas.openxmlformats.org/officeDocument/2006/relationships/package" Target="../embeddings/Microsoft_Excel_Sheet62.xlsx"/></Relationships>
</file>

<file path=ppt/charts/_rels/chart63.xml.rels><?xml version='1.0' encoding='UTF-8' standalone='yes'?>
<Relationships xmlns="http://schemas.openxmlformats.org/package/2006/relationships"><Relationship Id="rId1" Type="http://schemas.openxmlformats.org/officeDocument/2006/relationships/package" Target="../embeddings/Microsoft_Excel_Sheet63.xlsx"/></Relationships>
</file>

<file path=ppt/charts/_rels/chart64.xml.rels><?xml version='1.0' encoding='UTF-8' standalone='yes'?>
<Relationships xmlns="http://schemas.openxmlformats.org/package/2006/relationships"><Relationship Id="rId1" Type="http://schemas.openxmlformats.org/officeDocument/2006/relationships/package" Target="../embeddings/Microsoft_Excel_Sheet64.xlsx"/></Relationships>
</file>

<file path=ppt/charts/_rels/chart65.xml.rels><?xml version='1.0' encoding='UTF-8' standalone='yes'?>
<Relationships xmlns="http://schemas.openxmlformats.org/package/2006/relationships"><Relationship Id="rId1" Type="http://schemas.openxmlformats.org/officeDocument/2006/relationships/package" Target="../embeddings/Microsoft_Excel_Sheet65.xlsx"/></Relationships>
</file>

<file path=ppt/charts/_rels/chart66.xml.rels><?xml version='1.0' encoding='UTF-8' standalone='yes'?>
<Relationships xmlns="http://schemas.openxmlformats.org/package/2006/relationships"><Relationship Id="rId1" Type="http://schemas.openxmlformats.org/officeDocument/2006/relationships/package" Target="../embeddings/Microsoft_Excel_Sheet66.xlsx"/></Relationships>
</file>

<file path=ppt/charts/_rels/chart67.xml.rels><?xml version='1.0' encoding='UTF-8' standalone='yes'?>
<Relationships xmlns="http://schemas.openxmlformats.org/package/2006/relationships"><Relationship Id="rId1" Type="http://schemas.openxmlformats.org/officeDocument/2006/relationships/package" Target="../embeddings/Microsoft_Excel_Sheet67.xlsx"/></Relationships>
</file>

<file path=ppt/charts/_rels/chart68.xml.rels><?xml version='1.0' encoding='UTF-8' standalone='yes'?>
<Relationships xmlns="http://schemas.openxmlformats.org/package/2006/relationships"><Relationship Id="rId1" Type="http://schemas.openxmlformats.org/officeDocument/2006/relationships/package" Target="../embeddings/Microsoft_Excel_Sheet68.xlsx"/></Relationships>
</file>

<file path=ppt/charts/_rels/chart69.xml.rels><?xml version='1.0' encoding='UTF-8' standalone='yes'?>
<Relationships xmlns="http://schemas.openxmlformats.org/package/2006/relationships"><Relationship Id="rId1" Type="http://schemas.openxmlformats.org/officeDocument/2006/relationships/package" Target="../embeddings/Microsoft_Excel_Sheet69.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Sheet7.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Sheet8.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Sheet9.xlsx"/></Relationships>
</file>

<file path=ppt/charts/chart1.xml><?xml version="1.0" encoding="utf-8"?>
<c:chartSpace xmlns:c="http://schemas.openxmlformats.org/drawingml/2006/chart" xmlns:a="http://schemas.openxmlformats.org/drawingml/2006/main" xmlns:r="http://schemas.openxmlformats.org/officeDocument/2006/relationships">
  <c:date1904 val="0"/>
  <c:chart>
    <c:title>
      <c:tx>
        <c:rich>
          <a:bodyPr/>
          <a:lstStyle/>
          <a:p>
            <a:r>
              <a:t>Tag Risk Score (0-100)</a:t>
            </a:r>
          </a:p>
        </c:rich>
      </c:tx>
      <c:layout/>
      <c:overlay val="0"/>
    </c:title>
    <c:autoTitleDeleted val="0"/>
    <c:plotArea>
      <c:barChart>
        <c:barDir val="col"/>
        <c:grouping val="clustered"/>
        <c:ser>
          <c:idx val="0"/>
          <c:order val="0"/>
          <c:tx>
            <c:strRef>
              <c:f>Sheet1!$B$1</c:f>
              <c:strCache>
                <c:ptCount val="1"/>
                <c:pt idx="0">
                  <c:v>Risk Score</c:v>
                </c:pt>
              </c:strCache>
            </c:strRef>
          </c:tx>
          <c:cat>
            <c:strRef>
              <c:f>Sheet1!$A$2:$A$2</c:f>
              <c:strCache>
                <c:ptCount val="1"/>
                <c:pt idx="0">
                  <c:v>AML / KYC</c:v>
                </c:pt>
              </c:strCache>
            </c:strRef>
          </c:cat>
          <c:val>
            <c:numRef>
              <c:f>Sheet1!$B$2:$B$2</c:f>
              <c:numCache>
                <c:formatCode>General</c:formatCode>
                <c:ptCount val="1"/>
                <c:pt idx="0">
                  <c:v>100</c:v>
                </c:pt>
              </c:numCache>
            </c:numRef>
          </c:val>
        </c:ser>
        <c:dLbls>
          <c:numFmt formatCode="0.0" sourceLinked="0"/>
          <c:showLegendKey val="0"/>
          <c:showVal val="1"/>
          <c:showCatName val="0"/>
          <c:showSerName val="0"/>
          <c:showPercent val="0"/>
          <c:showBubbleSize val="0"/>
          <c:showLeaderLines val="1"/>
        </c:dLbls>
        <c:axId val="-2068027336"/>
        <c:axId val="-2113994440"/>
      </c:barChart>
      <c:catAx>
        <c:axId val="-2068027336"/>
        <c:scaling>
          <c:orientation val="minMax"/>
        </c:scaling>
        <c:delete val="0"/>
        <c:axPos val="b"/>
        <c:majorTickMark val="out"/>
        <c:minorTickMark val="none"/>
        <c:tickLblPos val="nextTo"/>
        <c:crossAx val="-2113994440"/>
        <c:crosses val="autoZero"/>
        <c:auto val="1"/>
        <c:lblAlgn val="ctr"/>
        <c:lblOffset val="100"/>
        <c:noMultiLvlLbl val="0"/>
      </c:catAx>
      <c:valAx>
        <c:axId val="-2113994440"/>
        <c:scaling>
          <c:max val="100.0"/>
        </c:scaling>
        <c:delete val="0"/>
        <c:axPos val="l"/>
        <c:majorGridlines/>
        <c:majorTickMark val="out"/>
        <c:minorTickMark val="none"/>
        <c:tickLblPos val="nextTo"/>
        <c:crossAx val="-2068027336"/>
        <c:crosses val="autoZero"/>
      </c:valAx>
    </c:plotArea>
    <c:dispBlanksAs val="gap"/>
  </c:chart>
  <c:txPr>
    <a:bodyPr/>
    <a:lstStyle/>
    <a:p>
      <a:pPr>
        <a:defRPr sz="1800"/>
      </a:pPr>
      <a:endParaRPr lang="en-US"/>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c:date1904 val="0"/>
  <c:chart>
    <c:title>
      <c:tx>
        <c:rich>
          <a:bodyPr/>
          <a:lstStyle/>
          <a:p>
            <a:r>
              <a:t>Top 3 Riskiest Questions</a:t>
            </a:r>
          </a:p>
        </c:rich>
      </c:tx>
      <c:layout/>
      <c:overlay val="0"/>
    </c:title>
    <c:autoTitleDeleted val="0"/>
    <c:plotArea>
      <c:barChart>
        <c:barDir val="col"/>
        <c:grouping val="clustered"/>
        <c:ser>
          <c:idx val="0"/>
          <c:order val="0"/>
          <c:tx>
            <c:strRef>
              <c:f>Sheet1!$B$1</c:f>
              <c:strCache>
                <c:ptCount val="1"/>
                <c:pt idx="0">
                  <c:v>Risk Score</c:v>
                </c:pt>
              </c:strCache>
            </c:strRef>
          </c:tx>
          <c:cat>
            <c:strRef>
              <c:f>Sheet1!$A$2:$A$4</c:f>
              <c:strCache>
                <c:ptCount val="3"/>
                <c:pt idx="0">
                  <c:v>- Is the codebase open-source ...</c:v>
                </c:pt>
                <c:pt idx="1">
                  <c:v>- How user-friendly is the pla...</c:v>
                </c:pt>
                <c:pt idx="2">
                  <c:v>- How active is the community ...</c:v>
                </c:pt>
              </c:strCache>
            </c:strRef>
          </c:cat>
          <c:val>
            <c:numRef>
              <c:f>Sheet1!$B$2:$B$4</c:f>
              <c:numCache>
                <c:formatCode>General</c:formatCode>
                <c:ptCount val="3"/>
                <c:pt idx="0">
                  <c:v>24.0</c:v>
                </c:pt>
                <c:pt idx="1">
                  <c:v>24.0</c:v>
                </c:pt>
                <c:pt idx="2">
                  <c:v>24.0</c:v>
                </c:pt>
              </c:numCache>
            </c:numRef>
          </c:val>
        </c:ser>
        <c:dLbls>
          <c:numFmt formatCode="0.0" sourceLinked="0"/>
          <c:showLegendKey val="0"/>
          <c:showVal val="1"/>
          <c:showCatName val="0"/>
          <c:showSerName val="0"/>
          <c:showPercent val="0"/>
          <c:showBubbleSize val="0"/>
          <c:showLeaderLines val="1"/>
        </c:dLbls>
        <c:axId val="-2068027336"/>
        <c:axId val="-2113994440"/>
      </c:barChart>
      <c:catAx>
        <c:axId val="-2068027336"/>
        <c:scaling>
          <c:orientation val="minMax"/>
        </c:scaling>
        <c:delete val="0"/>
        <c:axPos val="b"/>
        <c:majorTickMark val="out"/>
        <c:minorTickMark val="none"/>
        <c:tickLblPos val="nextTo"/>
        <c:txPr>
          <a:bodyPr/>
          <a:lstStyle/>
          <a:p>
            <a:pPr>
              <a:defRPr sz="800"/>
            </a:pPr>
          </a:p>
        </c:txPr>
        <c:crossAx val="-2113994440"/>
        <c:crosses val="autoZero"/>
        <c:auto val="1"/>
        <c:lblAlgn val="ctr"/>
        <c:lblOffset val="100"/>
        <c:noMultiLvlLbl val="0"/>
      </c:catAx>
      <c:valAx>
        <c:axId val="-2113994440"/>
        <c:scaling/>
        <c:delete val="0"/>
        <c:axPos val="l"/>
        <c:majorGridlines/>
        <c:majorTickMark val="out"/>
        <c:minorTickMark val="none"/>
        <c:tickLblPos val="nextTo"/>
        <c:crossAx val="-2068027336"/>
        <c:crosses val="autoZero"/>
      </c:valAx>
    </c:plotArea>
    <c:dispBlanksAs val="gap"/>
  </c:chart>
  <c:txPr>
    <a:bodyPr/>
    <a:lstStyle/>
    <a:p>
      <a:pPr>
        <a:defRPr sz="1800"/>
      </a:pPr>
      <a:endParaRPr lang="en-US"/>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c:date1904 val="0"/>
  <c:chart>
    <c:title>
      <c:tx>
        <c:rich>
          <a:bodyPr/>
          <a:lstStyle/>
          <a:p>
            <a:r>
              <a:t>Tag Risk Score (0-100)</a:t>
            </a:r>
          </a:p>
        </c:rich>
      </c:tx>
      <c:layout/>
      <c:overlay val="0"/>
    </c:title>
    <c:autoTitleDeleted val="0"/>
    <c:plotArea>
      <c:barChart>
        <c:barDir val="col"/>
        <c:grouping val="clustered"/>
        <c:ser>
          <c:idx val="0"/>
          <c:order val="0"/>
          <c:tx>
            <c:strRef>
              <c:f>Sheet1!$B$1</c:f>
              <c:strCache>
                <c:ptCount val="1"/>
                <c:pt idx="0">
                  <c:v>Risk Score</c:v>
                </c:pt>
              </c:strCache>
            </c:strRef>
          </c:tx>
          <c:cat>
            <c:strRef>
              <c:f>Sheet1!$A$2:$A$2</c:f>
              <c:strCache>
                <c:ptCount val="1"/>
                <c:pt idx="0">
                  <c:v>Custody &amp; Asset Security</c:v>
                </c:pt>
              </c:strCache>
            </c:strRef>
          </c:cat>
          <c:val>
            <c:numRef>
              <c:f>Sheet1!$B$2:$B$2</c:f>
              <c:numCache>
                <c:formatCode>General</c:formatCode>
                <c:ptCount val="1"/>
                <c:pt idx="0">
                  <c:v>60.0</c:v>
                </c:pt>
              </c:numCache>
            </c:numRef>
          </c:val>
        </c:ser>
        <c:dLbls>
          <c:numFmt formatCode="0.0" sourceLinked="0"/>
          <c:showLegendKey val="0"/>
          <c:showVal val="1"/>
          <c:showCatName val="0"/>
          <c:showSerName val="0"/>
          <c:showPercent val="0"/>
          <c:showBubbleSize val="0"/>
          <c:showLeaderLines val="1"/>
        </c:dLbls>
        <c:axId val="-2068027336"/>
        <c:axId val="-2113994440"/>
      </c:barChart>
      <c:catAx>
        <c:axId val="-2068027336"/>
        <c:scaling>
          <c:orientation val="minMax"/>
        </c:scaling>
        <c:delete val="0"/>
        <c:axPos val="b"/>
        <c:majorTickMark val="out"/>
        <c:minorTickMark val="none"/>
        <c:tickLblPos val="nextTo"/>
        <c:crossAx val="-2113994440"/>
        <c:crosses val="autoZero"/>
        <c:auto val="1"/>
        <c:lblAlgn val="ctr"/>
        <c:lblOffset val="100"/>
        <c:noMultiLvlLbl val="0"/>
      </c:catAx>
      <c:valAx>
        <c:axId val="-2113994440"/>
        <c:scaling>
          <c:max val="100.0"/>
        </c:scaling>
        <c:delete val="0"/>
        <c:axPos val="l"/>
        <c:majorGridlines/>
        <c:majorTickMark val="out"/>
        <c:minorTickMark val="none"/>
        <c:tickLblPos val="nextTo"/>
        <c:crossAx val="-2068027336"/>
        <c:crosses val="autoZero"/>
      </c:valAx>
    </c:plotArea>
    <c:dispBlanksAs val="gap"/>
  </c:chart>
  <c:txPr>
    <a:bodyPr/>
    <a:lstStyle/>
    <a:p>
      <a:pPr>
        <a:defRPr sz="1800"/>
      </a:pPr>
      <a:endParaRPr lang="en-US"/>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c:chart>
    <c:title>
      <c:tx>
        <c:rich>
          <a:bodyPr/>
          <a:lstStyle/>
          <a:p>
            <a:r>
              <a:t>Metric Risk Contribution</a:t>
            </a:r>
          </a:p>
        </c:rich>
      </c:tx>
      <c:layout/>
      <c:overlay val="0"/>
    </c:title>
    <c:autoTitleDeleted val="0"/>
    <c:plotArea>
      <c:pieChart>
        <c:varyColors val="1"/>
        <c:ser>
          <c:idx val="0"/>
          <c:order val="0"/>
          <c:tx>
            <c:strRef>
              <c:f>Sheet1!$B$1</c:f>
              <c:strCache>
                <c:ptCount val="1"/>
                <c:pt idx="0">
                  <c:v>Risk Contribution</c:v>
                </c:pt>
              </c:strCache>
            </c:strRef>
          </c:tx>
          <c:cat>
            <c:strRef>
              <c:f>Sheet1!$A$2:$A$5</c:f>
              <c:strCache>
                <c:ptCount val="4"/>
                <c:pt idx="0">
                  <c:v>relevance</c:v>
                </c:pt>
                <c:pt idx="1">
                  <c:v>completeness</c:v>
                </c:pt>
                <c:pt idx="2">
                  <c:v>clarity</c:v>
                </c:pt>
                <c:pt idx="3">
                  <c:v>faithfulness</c:v>
                </c:pt>
              </c:strCache>
            </c:strRef>
          </c:cat>
          <c:val>
            <c:numRef>
              <c:f>Sheet1!$B$2:$B$5</c:f>
              <c:numCache>
                <c:formatCode>General</c:formatCode>
                <c:ptCount val="4"/>
                <c:pt idx="0">
                  <c:v>20.0</c:v>
                </c:pt>
                <c:pt idx="1">
                  <c:v>20.0</c:v>
                </c:pt>
                <c:pt idx="2">
                  <c:v>20.0</c:v>
                </c:pt>
                <c:pt idx="3">
                  <c:v>20.0</c:v>
                </c:pt>
              </c:numCache>
            </c:numRef>
          </c:val>
        </c:ser>
        <c:dLbls>
          <c:numFmt formatCode="0.0" sourceLinked="0"/>
          <c:showLegendKey val="0"/>
          <c:showVal val="1"/>
          <c:showCatName val="0"/>
          <c:showSerName val="0"/>
          <c:showPercent val="0"/>
          <c:showBubbleSize val="0"/>
          <c:showLeaderLines val="1"/>
        </c:dLbls>
      </c:pieChart>
    </c:plotArea>
    <c:legend>
      <c:legendPos/>
    </c:legend>
    <c:dispBlanksAs val="gap"/>
  </c:chart>
  <c:txPr>
    <a:bodyPr/>
    <a:lstStyle/>
    <a:p>
      <a:pPr>
        <a:defRPr sz="1800"/>
      </a:pPr>
      <a:endParaRPr lang="en-US"/>
    </a:p>
  </c:txPr>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c:date1904 val="0"/>
  <c:chart>
    <c:title>
      <c:tx>
        <c:rich>
          <a:bodyPr/>
          <a:lstStyle/>
          <a:p>
            <a:r>
              <a:t>Question Risk Distribution</a:t>
            </a:r>
          </a:p>
        </c:rich>
      </c:tx>
      <c:layout/>
      <c:overlay val="0"/>
    </c:title>
    <c:autoTitleDeleted val="0"/>
    <c:plotArea>
      <c:barChart>
        <c:barDir val="col"/>
        <c:grouping val="clustered"/>
        <c:ser>
          <c:idx val="0"/>
          <c:order val="0"/>
          <c:tx>
            <c:strRef>
              <c:f>Sheet1!$B$1</c:f>
              <c:strCache>
                <c:ptCount val="1"/>
                <c:pt idx="0">
                  <c:v>Count</c:v>
                </c:pt>
              </c:strCache>
            </c:strRef>
          </c:tx>
          <c:cat>
            <c:strRef>
              <c:f>Sheet1!$A$2:$A$6</c:f>
              <c:strCache>
                <c:ptCount val="5"/>
                <c:pt idx="0">
                  <c:v>0-20</c:v>
                </c:pt>
                <c:pt idx="1">
                  <c:v>20-40</c:v>
                </c:pt>
                <c:pt idx="2">
                  <c:v>40-60</c:v>
                </c:pt>
                <c:pt idx="3">
                  <c:v>60-80</c:v>
                </c:pt>
                <c:pt idx="4">
                  <c:v>80-100</c:v>
                </c:pt>
              </c:strCache>
            </c:strRef>
          </c:cat>
          <c:val>
            <c:numRef>
              <c:f>Sheet1!$B$2:$B$6</c:f>
              <c:numCache>
                <c:formatCode>General</c:formatCode>
                <c:ptCount val="5"/>
                <c:pt idx="0">
                  <c:v>0</c:v>
                </c:pt>
                <c:pt idx="1">
                  <c:v>0</c:v>
                </c:pt>
                <c:pt idx="2">
                  <c:v>0</c:v>
                </c:pt>
                <c:pt idx="3">
                  <c:v>0</c:v>
                </c:pt>
                <c:pt idx="4">
                  <c:v>6</c:v>
                </c:pt>
              </c:numCache>
            </c:numRef>
          </c:val>
        </c:ser>
        <c:axId val="-2068027336"/>
        <c:axId val="-2113994440"/>
      </c:barChart>
      <c:catAx>
        <c:axId val="-2068027336"/>
        <c:scaling>
          <c:orientation val="minMax"/>
        </c:scaling>
        <c:delete val="0"/>
        <c:axPos val="b"/>
        <c:majorTickMark val="out"/>
        <c:minorTickMark val="none"/>
        <c:tickLblPos val="nextTo"/>
        <c:crossAx val="-2113994440"/>
        <c:crosses val="autoZero"/>
        <c:auto val="1"/>
        <c:lblAlgn val="ctr"/>
        <c:lblOffset val="100"/>
        <c:noMultiLvlLbl val="0"/>
      </c:catAx>
      <c:valAx>
        <c:axId val="-2113994440"/>
        <c:scaling/>
        <c:delete val="0"/>
        <c:axPos val="l"/>
        <c:majorGridlines/>
        <c:majorTickMark val="out"/>
        <c:minorTickMark val="none"/>
        <c:tickLblPos val="nextTo"/>
        <c:crossAx val="-2068027336"/>
        <c:crosses val="autoZero"/>
      </c:valAx>
    </c:plotArea>
    <c:dispBlanksAs val="gap"/>
  </c:chart>
  <c:txPr>
    <a:bodyPr/>
    <a:lstStyle/>
    <a:p>
      <a:pPr>
        <a:defRPr sz="1800"/>
      </a:pPr>
      <a:endParaRPr lang="en-US"/>
    </a:p>
  </c:txPr>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c:chart>
    <c:title>
      <c:tx>
        <c:rich>
          <a:bodyPr/>
          <a:lstStyle/>
          <a:p>
            <a:r>
              <a:t>Relevance vs Completeness (High Risk: 6)</a:t>
            </a:r>
          </a:p>
        </c:rich>
      </c:tx>
      <c:layout/>
      <c:overlay val="0"/>
    </c:title>
    <c:plotArea>
      <c:scatterChart>
        <c:scatterStyle val="lineMarker"/>
        <c:varyColors val="0"/>
        <c:ser>
          <c:idx val="0"/>
          <c:order val="0"/>
          <c:tx>
            <c:strRef>
              <c:f>Sheet1!$B$1</c:f>
              <c:strCache>
                <c:ptCount val="1"/>
                <c:pt idx="0">
                  <c:v>Questions</c:v>
                </c:pt>
              </c:strCache>
            </c:strRef>
          </c:tx>
          <c:spPr>
            <a:ln w="47625">
              <a:noFill/>
            </a:ln>
          </c:spPr>
          <c:xVal>
            <c:numRef>
              <c:f>Sheet1!$A$2:$A$7</c:f>
              <c:numCache>
                <c:formatCode>General</c:formatCode>
                <c:ptCount val="6"/>
                <c:pt idx="0">
                  <c:v>0</c:v>
                </c:pt>
                <c:pt idx="1">
                  <c:v>0</c:v>
                </c:pt>
                <c:pt idx="2">
                  <c:v>0</c:v>
                </c:pt>
                <c:pt idx="3">
                  <c:v>0</c:v>
                </c:pt>
                <c:pt idx="4">
                  <c:v>0</c:v>
                </c:pt>
                <c:pt idx="5">
                  <c:v>0</c:v>
                </c:pt>
              </c:numCache>
            </c:numRef>
          </c:xVal>
          <c:yVal>
            <c:numRef>
              <c:f>Sheet1!$B$2:$B$7</c:f>
              <c:numCache>
                <c:formatCode>General</c:formatCode>
                <c:ptCount val="6"/>
                <c:pt idx="0">
                  <c:v>0</c:v>
                </c:pt>
                <c:pt idx="1">
                  <c:v>0</c:v>
                </c:pt>
                <c:pt idx="2">
                  <c:v>0</c:v>
                </c:pt>
                <c:pt idx="3">
                  <c:v>0</c:v>
                </c:pt>
                <c:pt idx="4">
                  <c:v>0</c:v>
                </c:pt>
                <c:pt idx="5">
                  <c:v>0</c:v>
                </c:pt>
              </c:numCache>
            </c:numRef>
          </c:yVal>
          <c:smooth val="0"/>
        </c:ser>
        <c:axId val="-2128940872"/>
        <c:axId val="-2129643912"/>
      </c:scatterChart>
      <c:valAx>
        <c:axId val="-2128940872"/>
        <c:scaling>
          <c:orientation val="minMax"/>
        </c:scaling>
        <c:delete val="0"/>
        <c:axPos val="b"/>
        <c:numFmt formatCode="General" sourceLinked="1"/>
        <c:majorTickMark val="out"/>
        <c:minorTickMark val="none"/>
        <c:tickLblPos val="nextTo"/>
        <c:txPr>
          <a:bodyPr/>
          <a:lstStyle/>
          <a:p>
            <a:pPr>
              <a:defRPr sz="800"/>
            </a:pPr>
          </a:p>
        </c:txPr>
        <c:crossAx val="-2129643912"/>
        <c:crosses val="autoZero"/>
        <c:crossBetween val="midCat"/>
      </c:valAx>
      <c:valAx>
        <c:axId val="-2129643912"/>
        <c:scaling>
          <c:orientation val="minMax"/>
        </c:scaling>
        <c:delete val="0"/>
        <c:axPos val="l"/>
        <c:majorGridlines/>
        <c:numFmt formatCode="General" sourceLinked="1"/>
        <c:majorTickMark val="out"/>
        <c:minorTickMark val="none"/>
        <c:tickLblPos val="nextTo"/>
        <c:crossAx val="-2128940872"/>
        <c:crosses val="autoZero"/>
        <c:crossBetween val="midCat"/>
      </c:valAx>
    </c:plotArea>
    <c:legend>
      <c:legendPos val="r"/>
      <c:layout/>
      <c:overlay val="0"/>
    </c:legend>
    <c:plotVisOnly val="1"/>
    <c:dispBlanksAs val="gap"/>
    <c:showDLblsOverMax val="0"/>
  </c:chart>
  <c:txPr>
    <a:bodyPr/>
    <a:lstStyle/>
    <a:p>
      <a:pPr>
        <a:defRPr sz="1800"/>
      </a:pPr>
      <a:endParaRPr lang="en-US"/>
    </a:p>
  </c:txPr>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c:date1904 val="0"/>
  <c:chart>
    <c:title>
      <c:tx>
        <c:rich>
          <a:bodyPr/>
          <a:lstStyle/>
          <a:p>
            <a:r>
              <a:t>Top 3 Riskiest Questions</a:t>
            </a:r>
          </a:p>
        </c:rich>
      </c:tx>
      <c:layout/>
      <c:overlay val="0"/>
    </c:title>
    <c:autoTitleDeleted val="0"/>
    <c:plotArea>
      <c:barChart>
        <c:barDir val="col"/>
        <c:grouping val="clustered"/>
        <c:ser>
          <c:idx val="0"/>
          <c:order val="0"/>
          <c:tx>
            <c:strRef>
              <c:f>Sheet1!$B$1</c:f>
              <c:strCache>
                <c:ptCount val="1"/>
                <c:pt idx="0">
                  <c:v>Risk Score</c:v>
                </c:pt>
              </c:strCache>
            </c:strRef>
          </c:tx>
          <c:cat>
            <c:strRef>
              <c:f>Sheet1!$A$2:$A$4</c:f>
              <c:strCache>
                <c:ptCount val="3"/>
                <c:pt idx="0">
                  <c:v>- How are digital assets store...</c:v>
                </c:pt>
                <c:pt idx="1">
                  <c:v>Are multi-signature wallets us...</c:v>
                </c:pt>
                <c:pt idx="2">
                  <c:v>What measures are in place to ...</c:v>
                </c:pt>
              </c:strCache>
            </c:strRef>
          </c:cat>
          <c:val>
            <c:numRef>
              <c:f>Sheet1!$B$2:$B$4</c:f>
              <c:numCache>
                <c:formatCode>General</c:formatCode>
                <c:ptCount val="3"/>
                <c:pt idx="0">
                  <c:v>80.0</c:v>
                </c:pt>
                <c:pt idx="1">
                  <c:v>80.0</c:v>
                </c:pt>
                <c:pt idx="2">
                  <c:v>80.0</c:v>
                </c:pt>
              </c:numCache>
            </c:numRef>
          </c:val>
        </c:ser>
        <c:dLbls>
          <c:numFmt formatCode="0.0" sourceLinked="0"/>
          <c:showLegendKey val="0"/>
          <c:showVal val="1"/>
          <c:showCatName val="0"/>
          <c:showSerName val="0"/>
          <c:showPercent val="0"/>
          <c:showBubbleSize val="0"/>
          <c:showLeaderLines val="1"/>
        </c:dLbls>
        <c:axId val="-2068027336"/>
        <c:axId val="-2113994440"/>
      </c:barChart>
      <c:catAx>
        <c:axId val="-2068027336"/>
        <c:scaling>
          <c:orientation val="minMax"/>
        </c:scaling>
        <c:delete val="0"/>
        <c:axPos val="b"/>
        <c:majorTickMark val="out"/>
        <c:minorTickMark val="none"/>
        <c:tickLblPos val="nextTo"/>
        <c:txPr>
          <a:bodyPr/>
          <a:lstStyle/>
          <a:p>
            <a:pPr>
              <a:defRPr sz="800"/>
            </a:pPr>
          </a:p>
        </c:txPr>
        <c:crossAx val="-2113994440"/>
        <c:crosses val="autoZero"/>
        <c:auto val="1"/>
        <c:lblAlgn val="ctr"/>
        <c:lblOffset val="100"/>
        <c:noMultiLvlLbl val="0"/>
      </c:catAx>
      <c:valAx>
        <c:axId val="-2113994440"/>
        <c:scaling/>
        <c:delete val="0"/>
        <c:axPos val="l"/>
        <c:majorGridlines/>
        <c:majorTickMark val="out"/>
        <c:minorTickMark val="none"/>
        <c:tickLblPos val="nextTo"/>
        <c:crossAx val="-2068027336"/>
        <c:crosses val="autoZero"/>
      </c:valAx>
    </c:plotArea>
    <c:dispBlanksAs val="gap"/>
  </c:chart>
  <c:txPr>
    <a:bodyPr/>
    <a:lstStyle/>
    <a:p>
      <a:pPr>
        <a:defRPr sz="1800"/>
      </a:pPr>
      <a:endParaRPr lang="en-US"/>
    </a:p>
  </c:txPr>
  <c:externalData r:id="rId1">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c:date1904 val="0"/>
  <c:chart>
    <c:title>
      <c:tx>
        <c:rich>
          <a:bodyPr/>
          <a:lstStyle/>
          <a:p>
            <a:r>
              <a:t>Tag Risk Score (0-100)</a:t>
            </a:r>
          </a:p>
        </c:rich>
      </c:tx>
      <c:layout/>
      <c:overlay val="0"/>
    </c:title>
    <c:autoTitleDeleted val="0"/>
    <c:plotArea>
      <c:barChart>
        <c:barDir val="col"/>
        <c:grouping val="clustered"/>
        <c:ser>
          <c:idx val="0"/>
          <c:order val="0"/>
          <c:tx>
            <c:strRef>
              <c:f>Sheet1!$B$1</c:f>
              <c:strCache>
                <c:ptCount val="1"/>
                <c:pt idx="0">
                  <c:v>Risk Score</c:v>
                </c:pt>
              </c:strCache>
            </c:strRef>
          </c:tx>
          <c:cat>
            <c:strRef>
              <c:f>Sheet1!$A$2:$A$2</c:f>
              <c:strCache>
                <c:ptCount val="1"/>
                <c:pt idx="0">
                  <c:v>Cybersecurity &amp; Data Privacy</c:v>
                </c:pt>
              </c:strCache>
            </c:strRef>
          </c:cat>
          <c:val>
            <c:numRef>
              <c:f>Sheet1!$B$2:$B$2</c:f>
              <c:numCache>
                <c:formatCode>General</c:formatCode>
                <c:ptCount val="1"/>
                <c:pt idx="0">
                  <c:v>40.0</c:v>
                </c:pt>
              </c:numCache>
            </c:numRef>
          </c:val>
        </c:ser>
        <c:dLbls>
          <c:numFmt formatCode="0.0" sourceLinked="0"/>
          <c:showLegendKey val="0"/>
          <c:showVal val="1"/>
          <c:showCatName val="0"/>
          <c:showSerName val="0"/>
          <c:showPercent val="0"/>
          <c:showBubbleSize val="0"/>
          <c:showLeaderLines val="1"/>
        </c:dLbls>
        <c:axId val="-2068027336"/>
        <c:axId val="-2113994440"/>
      </c:barChart>
      <c:catAx>
        <c:axId val="-2068027336"/>
        <c:scaling>
          <c:orientation val="minMax"/>
        </c:scaling>
        <c:delete val="0"/>
        <c:axPos val="b"/>
        <c:majorTickMark val="out"/>
        <c:minorTickMark val="none"/>
        <c:tickLblPos val="nextTo"/>
        <c:crossAx val="-2113994440"/>
        <c:crosses val="autoZero"/>
        <c:auto val="1"/>
        <c:lblAlgn val="ctr"/>
        <c:lblOffset val="100"/>
        <c:noMultiLvlLbl val="0"/>
      </c:catAx>
      <c:valAx>
        <c:axId val="-2113994440"/>
        <c:scaling>
          <c:max val="100.0"/>
        </c:scaling>
        <c:delete val="0"/>
        <c:axPos val="l"/>
        <c:majorGridlines/>
        <c:majorTickMark val="out"/>
        <c:minorTickMark val="none"/>
        <c:tickLblPos val="nextTo"/>
        <c:crossAx val="-2068027336"/>
        <c:crosses val="autoZero"/>
      </c:valAx>
    </c:plotArea>
    <c:dispBlanksAs val="gap"/>
  </c:chart>
  <c:txPr>
    <a:bodyPr/>
    <a:lstStyle/>
    <a:p>
      <a:pPr>
        <a:defRPr sz="1800"/>
      </a:pPr>
      <a:endParaRPr lang="en-US"/>
    </a:p>
  </c:txPr>
  <c:externalData r:id="rId1">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c:chart>
    <c:title>
      <c:tx>
        <c:rich>
          <a:bodyPr/>
          <a:lstStyle/>
          <a:p>
            <a:r>
              <a:t>Metric Risk Contribution</a:t>
            </a:r>
          </a:p>
        </c:rich>
      </c:tx>
      <c:layout/>
      <c:overlay val="0"/>
    </c:title>
    <c:autoTitleDeleted val="0"/>
    <c:plotArea>
      <c:pieChart>
        <c:varyColors val="1"/>
        <c:ser>
          <c:idx val="0"/>
          <c:order val="0"/>
          <c:tx>
            <c:strRef>
              <c:f>Sheet1!$B$1</c:f>
              <c:strCache>
                <c:ptCount val="1"/>
                <c:pt idx="0">
                  <c:v>Risk Contribution</c:v>
                </c:pt>
              </c:strCache>
            </c:strRef>
          </c:tx>
          <c:cat>
            <c:strRef>
              <c:f>Sheet1!$A$2:$A$5</c:f>
              <c:strCache>
                <c:ptCount val="4"/>
                <c:pt idx="0">
                  <c:v>relevance</c:v>
                </c:pt>
                <c:pt idx="1">
                  <c:v>completeness</c:v>
                </c:pt>
                <c:pt idx="2">
                  <c:v>clarity</c:v>
                </c:pt>
                <c:pt idx="3">
                  <c:v>faithfulness</c:v>
                </c:pt>
              </c:strCache>
            </c:strRef>
          </c:cat>
          <c:val>
            <c:numRef>
              <c:f>Sheet1!$B$2:$B$5</c:f>
              <c:numCache>
                <c:formatCode>General</c:formatCode>
                <c:ptCount val="4"/>
                <c:pt idx="0">
                  <c:v>20.0</c:v>
                </c:pt>
                <c:pt idx="1">
                  <c:v>20.0</c:v>
                </c:pt>
                <c:pt idx="2">
                  <c:v>20.0</c:v>
                </c:pt>
                <c:pt idx="3">
                  <c:v>20.0</c:v>
                </c:pt>
              </c:numCache>
            </c:numRef>
          </c:val>
        </c:ser>
        <c:dLbls>
          <c:numFmt formatCode="0.0" sourceLinked="0"/>
          <c:showLegendKey val="0"/>
          <c:showVal val="1"/>
          <c:showCatName val="0"/>
          <c:showSerName val="0"/>
          <c:showPercent val="0"/>
          <c:showBubbleSize val="0"/>
          <c:showLeaderLines val="1"/>
        </c:dLbls>
      </c:pieChart>
    </c:plotArea>
    <c:legend>
      <c:legendPos/>
    </c:legend>
    <c:dispBlanksAs val="gap"/>
  </c:chart>
  <c:txPr>
    <a:bodyPr/>
    <a:lstStyle/>
    <a:p>
      <a:pPr>
        <a:defRPr sz="1800"/>
      </a:pPr>
      <a:endParaRPr lang="en-US"/>
    </a:p>
  </c:txPr>
  <c:externalData r:id="rId1">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c:date1904 val="0"/>
  <c:chart>
    <c:title>
      <c:tx>
        <c:rich>
          <a:bodyPr/>
          <a:lstStyle/>
          <a:p>
            <a:r>
              <a:t>Question Risk Distribution</a:t>
            </a:r>
          </a:p>
        </c:rich>
      </c:tx>
      <c:layout/>
      <c:overlay val="0"/>
    </c:title>
    <c:autoTitleDeleted val="0"/>
    <c:plotArea>
      <c:barChart>
        <c:barDir val="col"/>
        <c:grouping val="clustered"/>
        <c:ser>
          <c:idx val="0"/>
          <c:order val="0"/>
          <c:tx>
            <c:strRef>
              <c:f>Sheet1!$B$1</c:f>
              <c:strCache>
                <c:ptCount val="1"/>
                <c:pt idx="0">
                  <c:v>Count</c:v>
                </c:pt>
              </c:strCache>
            </c:strRef>
          </c:tx>
          <c:cat>
            <c:strRef>
              <c:f>Sheet1!$A$2:$A$6</c:f>
              <c:strCache>
                <c:ptCount val="5"/>
                <c:pt idx="0">
                  <c:v>0-20</c:v>
                </c:pt>
                <c:pt idx="1">
                  <c:v>20-40</c:v>
                </c:pt>
                <c:pt idx="2">
                  <c:v>40-60</c:v>
                </c:pt>
                <c:pt idx="3">
                  <c:v>60-80</c:v>
                </c:pt>
                <c:pt idx="4">
                  <c:v>80-100</c:v>
                </c:pt>
              </c:strCache>
            </c:strRef>
          </c:cat>
          <c:val>
            <c:numRef>
              <c:f>Sheet1!$B$2:$B$6</c:f>
              <c:numCache>
                <c:formatCode>General</c:formatCode>
                <c:ptCount val="5"/>
                <c:pt idx="0">
                  <c:v>0</c:v>
                </c:pt>
                <c:pt idx="1">
                  <c:v>0</c:v>
                </c:pt>
                <c:pt idx="2">
                  <c:v>0</c:v>
                </c:pt>
                <c:pt idx="3">
                  <c:v>0</c:v>
                </c:pt>
                <c:pt idx="4">
                  <c:v>13</c:v>
                </c:pt>
              </c:numCache>
            </c:numRef>
          </c:val>
        </c:ser>
        <c:axId val="-2068027336"/>
        <c:axId val="-2113994440"/>
      </c:barChart>
      <c:catAx>
        <c:axId val="-2068027336"/>
        <c:scaling>
          <c:orientation val="minMax"/>
        </c:scaling>
        <c:delete val="0"/>
        <c:axPos val="b"/>
        <c:majorTickMark val="out"/>
        <c:minorTickMark val="none"/>
        <c:tickLblPos val="nextTo"/>
        <c:crossAx val="-2113994440"/>
        <c:crosses val="autoZero"/>
        <c:auto val="1"/>
        <c:lblAlgn val="ctr"/>
        <c:lblOffset val="100"/>
        <c:noMultiLvlLbl val="0"/>
      </c:catAx>
      <c:valAx>
        <c:axId val="-2113994440"/>
        <c:scaling/>
        <c:delete val="0"/>
        <c:axPos val="l"/>
        <c:majorGridlines/>
        <c:majorTickMark val="out"/>
        <c:minorTickMark val="none"/>
        <c:tickLblPos val="nextTo"/>
        <c:crossAx val="-2068027336"/>
        <c:crosses val="autoZero"/>
      </c:valAx>
    </c:plotArea>
    <c:dispBlanksAs val="gap"/>
  </c:chart>
  <c:txPr>
    <a:bodyPr/>
    <a:lstStyle/>
    <a:p>
      <a:pPr>
        <a:defRPr sz="1800"/>
      </a:pPr>
      <a:endParaRPr lang="en-US"/>
    </a:p>
  </c:txPr>
  <c:externalData r:id="rId1">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c:chart>
    <c:title>
      <c:tx>
        <c:rich>
          <a:bodyPr/>
          <a:lstStyle/>
          <a:p>
            <a:r>
              <a:t>Relevance vs Completeness (High Risk: 13)</a:t>
            </a:r>
          </a:p>
        </c:rich>
      </c:tx>
      <c:layout/>
      <c:overlay val="0"/>
    </c:title>
    <c:plotArea>
      <c:scatterChart>
        <c:scatterStyle val="lineMarker"/>
        <c:varyColors val="0"/>
        <c:ser>
          <c:idx val="0"/>
          <c:order val="0"/>
          <c:tx>
            <c:strRef>
              <c:f>Sheet1!$B$1</c:f>
              <c:strCache>
                <c:ptCount val="1"/>
                <c:pt idx="0">
                  <c:v>Questions</c:v>
                </c:pt>
              </c:strCache>
            </c:strRef>
          </c:tx>
          <c:spPr>
            <a:ln w="47625">
              <a:noFill/>
            </a:ln>
          </c:spPr>
          <c:xVal>
            <c:numRef>
              <c:f>Sheet1!$A$2:$A$14</c:f>
              <c:numCache>
                <c:formatCode>General</c:formatCode>
                <c:ptCount val="13"/>
                <c:pt idx="0">
                  <c:v>0</c:v>
                </c:pt>
                <c:pt idx="1">
                  <c:v>0</c:v>
                </c:pt>
                <c:pt idx="2">
                  <c:v>0</c:v>
                </c:pt>
                <c:pt idx="3">
                  <c:v>0</c:v>
                </c:pt>
                <c:pt idx="4">
                  <c:v>0</c:v>
                </c:pt>
                <c:pt idx="5">
                  <c:v>0</c:v>
                </c:pt>
                <c:pt idx="6">
                  <c:v>0</c:v>
                </c:pt>
                <c:pt idx="7">
                  <c:v>0</c:v>
                </c:pt>
                <c:pt idx="8">
                  <c:v>0</c:v>
                </c:pt>
                <c:pt idx="9">
                  <c:v>0</c:v>
                </c:pt>
                <c:pt idx="10">
                  <c:v>0</c:v>
                </c:pt>
                <c:pt idx="11">
                  <c:v>0</c:v>
                </c:pt>
                <c:pt idx="12">
                  <c:v>0</c:v>
                </c:pt>
              </c:numCache>
            </c:numRef>
          </c:xVal>
          <c:yVal>
            <c:numRef>
              <c:f>Sheet1!$B$2:$B$14</c:f>
              <c:numCache>
                <c:formatCode>General</c:formatCode>
                <c:ptCount val="13"/>
                <c:pt idx="0">
                  <c:v>0</c:v>
                </c:pt>
                <c:pt idx="1">
                  <c:v>0</c:v>
                </c:pt>
                <c:pt idx="2">
                  <c:v>0</c:v>
                </c:pt>
                <c:pt idx="3">
                  <c:v>0</c:v>
                </c:pt>
                <c:pt idx="4">
                  <c:v>0</c:v>
                </c:pt>
                <c:pt idx="5">
                  <c:v>0</c:v>
                </c:pt>
                <c:pt idx="6">
                  <c:v>0</c:v>
                </c:pt>
                <c:pt idx="7">
                  <c:v>0</c:v>
                </c:pt>
                <c:pt idx="8">
                  <c:v>0</c:v>
                </c:pt>
                <c:pt idx="9">
                  <c:v>0</c:v>
                </c:pt>
                <c:pt idx="10">
                  <c:v>0</c:v>
                </c:pt>
                <c:pt idx="11">
                  <c:v>0</c:v>
                </c:pt>
                <c:pt idx="12">
                  <c:v>0</c:v>
                </c:pt>
              </c:numCache>
            </c:numRef>
          </c:yVal>
          <c:smooth val="0"/>
        </c:ser>
        <c:axId val="-2128940872"/>
        <c:axId val="-2129643912"/>
      </c:scatterChart>
      <c:valAx>
        <c:axId val="-2128940872"/>
        <c:scaling>
          <c:orientation val="minMax"/>
        </c:scaling>
        <c:delete val="0"/>
        <c:axPos val="b"/>
        <c:numFmt formatCode="General" sourceLinked="1"/>
        <c:majorTickMark val="out"/>
        <c:minorTickMark val="none"/>
        <c:tickLblPos val="nextTo"/>
        <c:txPr>
          <a:bodyPr/>
          <a:lstStyle/>
          <a:p>
            <a:pPr>
              <a:defRPr sz="800"/>
            </a:pPr>
          </a:p>
        </c:txPr>
        <c:crossAx val="-2129643912"/>
        <c:crosses val="autoZero"/>
        <c:crossBetween val="midCat"/>
      </c:valAx>
      <c:valAx>
        <c:axId val="-2129643912"/>
        <c:scaling>
          <c:orientation val="minMax"/>
        </c:scaling>
        <c:delete val="0"/>
        <c:axPos val="l"/>
        <c:majorGridlines/>
        <c:numFmt formatCode="General" sourceLinked="1"/>
        <c:majorTickMark val="out"/>
        <c:minorTickMark val="none"/>
        <c:tickLblPos val="nextTo"/>
        <c:crossAx val="-2128940872"/>
        <c:crosses val="autoZero"/>
        <c:crossBetween val="midCat"/>
      </c:valAx>
    </c:plotArea>
    <c:legend>
      <c:legendPos val="r"/>
      <c:layout/>
      <c:overlay val="0"/>
    </c:legend>
    <c:plotVisOnly val="1"/>
    <c:dispBlanksAs val="gap"/>
    <c:showDLblsOverMax val="0"/>
  </c:chart>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chart>
    <c:title>
      <c:tx>
        <c:rich>
          <a:bodyPr/>
          <a:lstStyle/>
          <a:p>
            <a:r>
              <a:t>Metric Risk Contribution</a:t>
            </a:r>
          </a:p>
        </c:rich>
      </c:tx>
      <c:layout/>
      <c:overlay val="0"/>
    </c:title>
    <c:autoTitleDeleted val="0"/>
    <c:plotArea>
      <c:pieChart>
        <c:varyColors val="1"/>
        <c:ser>
          <c:idx val="0"/>
          <c:order val="0"/>
          <c:tx>
            <c:strRef>
              <c:f>Sheet1!$B$1</c:f>
              <c:strCache>
                <c:ptCount val="1"/>
                <c:pt idx="0">
                  <c:v>Risk Contribution</c:v>
                </c:pt>
              </c:strCache>
            </c:strRef>
          </c:tx>
          <c:cat>
            <c:strRef>
              <c:f>Sheet1!$A$2:$A$5</c:f>
              <c:strCache>
                <c:ptCount val="4"/>
                <c:pt idx="0">
                  <c:v>relevance</c:v>
                </c:pt>
                <c:pt idx="1">
                  <c:v>completeness</c:v>
                </c:pt>
                <c:pt idx="2">
                  <c:v>clarity</c:v>
                </c:pt>
                <c:pt idx="3">
                  <c:v>faithfulness</c:v>
                </c:pt>
              </c:strCache>
            </c:strRef>
          </c:cat>
          <c:val>
            <c:numRef>
              <c:f>Sheet1!$B$2:$B$5</c:f>
              <c:numCache>
                <c:formatCode>General</c:formatCode>
                <c:ptCount val="4"/>
                <c:pt idx="0">
                  <c:v>25.0</c:v>
                </c:pt>
                <c:pt idx="1">
                  <c:v>25.0</c:v>
                </c:pt>
                <c:pt idx="2">
                  <c:v>25.0</c:v>
                </c:pt>
                <c:pt idx="3">
                  <c:v>25.0</c:v>
                </c:pt>
              </c:numCache>
            </c:numRef>
          </c:val>
        </c:ser>
        <c:dLbls>
          <c:numFmt formatCode="0.0" sourceLinked="0"/>
          <c:showLegendKey val="0"/>
          <c:showVal val="1"/>
          <c:showCatName val="0"/>
          <c:showSerName val="0"/>
          <c:showPercent val="0"/>
          <c:showBubbleSize val="0"/>
          <c:showLeaderLines val="1"/>
        </c:dLbls>
      </c:pieChart>
    </c:plotArea>
    <c:legend>
      <c:legendPos/>
    </c:legend>
    <c:dispBlanksAs val="gap"/>
  </c:chart>
  <c:txPr>
    <a:bodyPr/>
    <a:lstStyle/>
    <a:p>
      <a:pPr>
        <a:defRPr sz="1800"/>
      </a:pPr>
      <a:endParaRPr lang="en-US"/>
    </a:p>
  </c:txPr>
  <c:externalData r:id="rId1">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c:date1904 val="0"/>
  <c:chart>
    <c:title>
      <c:tx>
        <c:rich>
          <a:bodyPr/>
          <a:lstStyle/>
          <a:p>
            <a:r>
              <a:t>Top 3 Riskiest Questions</a:t>
            </a:r>
          </a:p>
        </c:rich>
      </c:tx>
      <c:layout/>
      <c:overlay val="0"/>
    </c:title>
    <c:autoTitleDeleted val="0"/>
    <c:plotArea>
      <c:barChart>
        <c:barDir val="col"/>
        <c:grouping val="clustered"/>
        <c:ser>
          <c:idx val="0"/>
          <c:order val="0"/>
          <c:tx>
            <c:strRef>
              <c:f>Sheet1!$B$1</c:f>
              <c:strCache>
                <c:ptCount val="1"/>
                <c:pt idx="0">
                  <c:v>Risk Score</c:v>
                </c:pt>
              </c:strCache>
            </c:strRef>
          </c:tx>
          <c:cat>
            <c:strRef>
              <c:f>Sheet1!$A$2:$A$4</c:f>
              <c:strCache>
                <c:ptCount val="3"/>
                <c:pt idx="0">
                  <c:v>- What blockchain technology i...</c:v>
                </c:pt>
                <c:pt idx="1">
                  <c:v>- What cybersecurity measures ...</c:v>
                </c:pt>
                <c:pt idx="2">
                  <c:v>Are two-factor authentication ...</c:v>
                </c:pt>
              </c:strCache>
            </c:strRef>
          </c:cat>
          <c:val>
            <c:numRef>
              <c:f>Sheet1!$B$2:$B$4</c:f>
              <c:numCache>
                <c:formatCode>General</c:formatCode>
                <c:ptCount val="3"/>
                <c:pt idx="0">
                  <c:v>80.0</c:v>
                </c:pt>
                <c:pt idx="1">
                  <c:v>80.0</c:v>
                </c:pt>
                <c:pt idx="2">
                  <c:v>80.0</c:v>
                </c:pt>
              </c:numCache>
            </c:numRef>
          </c:val>
        </c:ser>
        <c:dLbls>
          <c:numFmt formatCode="0.0" sourceLinked="0"/>
          <c:showLegendKey val="0"/>
          <c:showVal val="1"/>
          <c:showCatName val="0"/>
          <c:showSerName val="0"/>
          <c:showPercent val="0"/>
          <c:showBubbleSize val="0"/>
          <c:showLeaderLines val="1"/>
        </c:dLbls>
        <c:axId val="-2068027336"/>
        <c:axId val="-2113994440"/>
      </c:barChart>
      <c:catAx>
        <c:axId val="-2068027336"/>
        <c:scaling>
          <c:orientation val="minMax"/>
        </c:scaling>
        <c:delete val="0"/>
        <c:axPos val="b"/>
        <c:majorTickMark val="out"/>
        <c:minorTickMark val="none"/>
        <c:tickLblPos val="nextTo"/>
        <c:txPr>
          <a:bodyPr/>
          <a:lstStyle/>
          <a:p>
            <a:pPr>
              <a:defRPr sz="800"/>
            </a:pPr>
          </a:p>
        </c:txPr>
        <c:crossAx val="-2113994440"/>
        <c:crosses val="autoZero"/>
        <c:auto val="1"/>
        <c:lblAlgn val="ctr"/>
        <c:lblOffset val="100"/>
        <c:noMultiLvlLbl val="0"/>
      </c:catAx>
      <c:valAx>
        <c:axId val="-2113994440"/>
        <c:scaling/>
        <c:delete val="0"/>
        <c:axPos val="l"/>
        <c:majorGridlines/>
        <c:majorTickMark val="out"/>
        <c:minorTickMark val="none"/>
        <c:tickLblPos val="nextTo"/>
        <c:crossAx val="-2068027336"/>
        <c:crosses val="autoZero"/>
      </c:valAx>
    </c:plotArea>
    <c:dispBlanksAs val="gap"/>
  </c:chart>
  <c:txPr>
    <a:bodyPr/>
    <a:lstStyle/>
    <a:p>
      <a:pPr>
        <a:defRPr sz="1800"/>
      </a:pPr>
      <a:endParaRPr lang="en-US"/>
    </a:p>
  </c:txPr>
  <c:externalData r:id="rId1">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c:date1904 val="0"/>
  <c:chart>
    <c:title>
      <c:tx>
        <c:rich>
          <a:bodyPr/>
          <a:lstStyle/>
          <a:p>
            <a:r>
              <a:t>Tag Risk Score (0-100)</a:t>
            </a:r>
          </a:p>
        </c:rich>
      </c:tx>
      <c:layout/>
      <c:overlay val="0"/>
    </c:title>
    <c:autoTitleDeleted val="0"/>
    <c:plotArea>
      <c:barChart>
        <c:barDir val="col"/>
        <c:grouping val="clustered"/>
        <c:ser>
          <c:idx val="0"/>
          <c:order val="0"/>
          <c:tx>
            <c:strRef>
              <c:f>Sheet1!$B$1</c:f>
              <c:strCache>
                <c:ptCount val="1"/>
                <c:pt idx="0">
                  <c:v>Risk Score</c:v>
                </c:pt>
              </c:strCache>
            </c:strRef>
          </c:tx>
          <c:cat>
            <c:strRef>
              <c:f>Sheet1!$A$2:$A$2</c:f>
              <c:strCache>
                <c:ptCount val="1"/>
                <c:pt idx="0">
                  <c:v>ESG &amp; Sustainability</c:v>
                </c:pt>
              </c:strCache>
            </c:strRef>
          </c:cat>
          <c:val>
            <c:numRef>
              <c:f>Sheet1!$B$2:$B$2</c:f>
              <c:numCache>
                <c:formatCode>General</c:formatCode>
                <c:ptCount val="1"/>
                <c:pt idx="0">
                  <c:v>10.088888888888889</c:v>
                </c:pt>
              </c:numCache>
            </c:numRef>
          </c:val>
        </c:ser>
        <c:dLbls>
          <c:numFmt formatCode="0.0" sourceLinked="0"/>
          <c:showLegendKey val="0"/>
          <c:showVal val="1"/>
          <c:showCatName val="0"/>
          <c:showSerName val="0"/>
          <c:showPercent val="0"/>
          <c:showBubbleSize val="0"/>
          <c:showLeaderLines val="1"/>
        </c:dLbls>
        <c:axId val="-2068027336"/>
        <c:axId val="-2113994440"/>
      </c:barChart>
      <c:catAx>
        <c:axId val="-2068027336"/>
        <c:scaling>
          <c:orientation val="minMax"/>
        </c:scaling>
        <c:delete val="0"/>
        <c:axPos val="b"/>
        <c:majorTickMark val="out"/>
        <c:minorTickMark val="none"/>
        <c:tickLblPos val="nextTo"/>
        <c:crossAx val="-2113994440"/>
        <c:crosses val="autoZero"/>
        <c:auto val="1"/>
        <c:lblAlgn val="ctr"/>
        <c:lblOffset val="100"/>
        <c:noMultiLvlLbl val="0"/>
      </c:catAx>
      <c:valAx>
        <c:axId val="-2113994440"/>
        <c:scaling>
          <c:max val="100.0"/>
        </c:scaling>
        <c:delete val="0"/>
        <c:axPos val="l"/>
        <c:majorGridlines/>
        <c:majorTickMark val="out"/>
        <c:minorTickMark val="none"/>
        <c:tickLblPos val="nextTo"/>
        <c:crossAx val="-2068027336"/>
        <c:crosses val="autoZero"/>
      </c:valAx>
    </c:plotArea>
    <c:dispBlanksAs val="gap"/>
  </c:chart>
  <c:txPr>
    <a:bodyPr/>
    <a:lstStyle/>
    <a:p>
      <a:pPr>
        <a:defRPr sz="1800"/>
      </a:pPr>
      <a:endParaRPr lang="en-US"/>
    </a:p>
  </c:txPr>
  <c:externalData r:id="rId1">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c:chart>
    <c:title>
      <c:tx>
        <c:rich>
          <a:bodyPr/>
          <a:lstStyle/>
          <a:p>
            <a:r>
              <a:t>Metric Risk Contribution</a:t>
            </a:r>
          </a:p>
        </c:rich>
      </c:tx>
      <c:layout/>
      <c:overlay val="0"/>
    </c:title>
    <c:autoTitleDeleted val="0"/>
    <c:plotArea>
      <c:pieChart>
        <c:varyColors val="1"/>
        <c:ser>
          <c:idx val="0"/>
          <c:order val="0"/>
          <c:tx>
            <c:strRef>
              <c:f>Sheet1!$B$1</c:f>
              <c:strCache>
                <c:ptCount val="1"/>
                <c:pt idx="0">
                  <c:v>Risk Contribution</c:v>
                </c:pt>
              </c:strCache>
            </c:strRef>
          </c:tx>
          <c:cat>
            <c:strRef>
              <c:f>Sheet1!$A$2:$A$5</c:f>
              <c:strCache>
                <c:ptCount val="4"/>
                <c:pt idx="0">
                  <c:v>relevance</c:v>
                </c:pt>
                <c:pt idx="1">
                  <c:v>completeness</c:v>
                </c:pt>
                <c:pt idx="2">
                  <c:v>clarity</c:v>
                </c:pt>
                <c:pt idx="3">
                  <c:v>faithfulness</c:v>
                </c:pt>
              </c:strCache>
            </c:strRef>
          </c:cat>
          <c:val>
            <c:numRef>
              <c:f>Sheet1!$B$2:$B$5</c:f>
              <c:numCache>
                <c:formatCode>General</c:formatCode>
                <c:ptCount val="4"/>
                <c:pt idx="0">
                  <c:v>4.0</c:v>
                </c:pt>
                <c:pt idx="1">
                  <c:v>4.0</c:v>
                </c:pt>
                <c:pt idx="2">
                  <c:v>4.0</c:v>
                </c:pt>
                <c:pt idx="3">
                  <c:v>4.0</c:v>
                </c:pt>
              </c:numCache>
            </c:numRef>
          </c:val>
        </c:ser>
        <c:dLbls>
          <c:numFmt formatCode="0.0" sourceLinked="0"/>
          <c:showLegendKey val="0"/>
          <c:showVal val="1"/>
          <c:showCatName val="0"/>
          <c:showSerName val="0"/>
          <c:showPercent val="0"/>
          <c:showBubbleSize val="0"/>
          <c:showLeaderLines val="1"/>
        </c:dLbls>
      </c:pieChart>
    </c:plotArea>
    <c:legend>
      <c:legendPos/>
    </c:legend>
    <c:dispBlanksAs val="gap"/>
  </c:chart>
  <c:txPr>
    <a:bodyPr/>
    <a:lstStyle/>
    <a:p>
      <a:pPr>
        <a:defRPr sz="1800"/>
      </a:pPr>
      <a:endParaRPr lang="en-US"/>
    </a:p>
  </c:txPr>
  <c:externalData r:id="rId1">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c:date1904 val="0"/>
  <c:chart>
    <c:title>
      <c:tx>
        <c:rich>
          <a:bodyPr/>
          <a:lstStyle/>
          <a:p>
            <a:r>
              <a:t>Question Risk Distribution</a:t>
            </a:r>
          </a:p>
        </c:rich>
      </c:tx>
      <c:layout/>
      <c:overlay val="0"/>
    </c:title>
    <c:autoTitleDeleted val="0"/>
    <c:plotArea>
      <c:barChart>
        <c:barDir val="col"/>
        <c:grouping val="clustered"/>
        <c:ser>
          <c:idx val="0"/>
          <c:order val="0"/>
          <c:tx>
            <c:strRef>
              <c:f>Sheet1!$B$1</c:f>
              <c:strCache>
                <c:ptCount val="1"/>
                <c:pt idx="0">
                  <c:v>Count</c:v>
                </c:pt>
              </c:strCache>
            </c:strRef>
          </c:tx>
          <c:cat>
            <c:strRef>
              <c:f>Sheet1!$A$2:$A$6</c:f>
              <c:strCache>
                <c:ptCount val="5"/>
                <c:pt idx="0">
                  <c:v>0-20</c:v>
                </c:pt>
                <c:pt idx="1">
                  <c:v>20-40</c:v>
                </c:pt>
                <c:pt idx="2">
                  <c:v>40-60</c:v>
                </c:pt>
                <c:pt idx="3">
                  <c:v>60-80</c:v>
                </c:pt>
                <c:pt idx="4">
                  <c:v>80-100</c:v>
                </c:pt>
              </c:strCache>
            </c:strRef>
          </c:cat>
          <c:val>
            <c:numRef>
              <c:f>Sheet1!$B$2:$B$6</c:f>
              <c:numCache>
                <c:formatCode>General</c:formatCode>
                <c:ptCount val="5"/>
                <c:pt idx="0">
                  <c:v>18</c:v>
                </c:pt>
                <c:pt idx="1">
                  <c:v>0</c:v>
                </c:pt>
                <c:pt idx="2">
                  <c:v>0</c:v>
                </c:pt>
                <c:pt idx="3">
                  <c:v>0</c:v>
                </c:pt>
                <c:pt idx="4">
                  <c:v>0</c:v>
                </c:pt>
              </c:numCache>
            </c:numRef>
          </c:val>
        </c:ser>
        <c:axId val="-2068027336"/>
        <c:axId val="-2113994440"/>
      </c:barChart>
      <c:catAx>
        <c:axId val="-2068027336"/>
        <c:scaling>
          <c:orientation val="minMax"/>
        </c:scaling>
        <c:delete val="0"/>
        <c:axPos val="b"/>
        <c:majorTickMark val="out"/>
        <c:minorTickMark val="none"/>
        <c:tickLblPos val="nextTo"/>
        <c:crossAx val="-2113994440"/>
        <c:crosses val="autoZero"/>
        <c:auto val="1"/>
        <c:lblAlgn val="ctr"/>
        <c:lblOffset val="100"/>
        <c:noMultiLvlLbl val="0"/>
      </c:catAx>
      <c:valAx>
        <c:axId val="-2113994440"/>
        <c:scaling/>
        <c:delete val="0"/>
        <c:axPos val="l"/>
        <c:majorGridlines/>
        <c:majorTickMark val="out"/>
        <c:minorTickMark val="none"/>
        <c:tickLblPos val="nextTo"/>
        <c:crossAx val="-2068027336"/>
        <c:crosses val="autoZero"/>
      </c:valAx>
    </c:plotArea>
    <c:dispBlanksAs val="gap"/>
  </c:chart>
  <c:txPr>
    <a:bodyPr/>
    <a:lstStyle/>
    <a:p>
      <a:pPr>
        <a:defRPr sz="1800"/>
      </a:pPr>
      <a:endParaRPr lang="en-US"/>
    </a:p>
  </c:txPr>
  <c:externalData r:id="rId1">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c:chart>
    <c:title>
      <c:tx>
        <c:rich>
          <a:bodyPr/>
          <a:lstStyle/>
          <a:p>
            <a:r>
              <a:t>Relevance vs Completeness (High Risk: 0)</a:t>
            </a:r>
          </a:p>
        </c:rich>
      </c:tx>
      <c:layout/>
      <c:overlay val="0"/>
    </c:title>
    <c:plotArea>
      <c:scatterChart>
        <c:scatterStyle val="lineMarker"/>
        <c:varyColors val="0"/>
        <c:ser>
          <c:idx val="0"/>
          <c:order val="0"/>
          <c:tx>
            <c:strRef>
              <c:f>Sheet1!$B$1</c:f>
              <c:strCache>
                <c:ptCount val="1"/>
                <c:pt idx="0">
                  <c:v>Questions</c:v>
                </c:pt>
              </c:strCache>
            </c:strRef>
          </c:tx>
          <c:spPr>
            <a:ln w="47625">
              <a:noFill/>
            </a:ln>
          </c:spPr>
          <c:xVal>
            <c:numRef>
              <c:f>Sheet1!$A$2:$A$19</c:f>
              <c:numCache>
                <c:formatCode>General</c:formatCode>
                <c:ptCount val="18"/>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numCache>
            </c:numRef>
          </c:xVal>
          <c:yVal>
            <c:numRef>
              <c:f>Sheet1!$B$2:$B$19</c:f>
              <c:numCache>
                <c:formatCode>General</c:formatCode>
                <c:ptCount val="18"/>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numCache>
            </c:numRef>
          </c:yVal>
          <c:smooth val="0"/>
        </c:ser>
        <c:axId val="-2128940872"/>
        <c:axId val="-2129643912"/>
      </c:scatterChart>
      <c:valAx>
        <c:axId val="-2128940872"/>
        <c:scaling>
          <c:orientation val="minMax"/>
        </c:scaling>
        <c:delete val="0"/>
        <c:axPos val="b"/>
        <c:numFmt formatCode="General" sourceLinked="1"/>
        <c:majorTickMark val="out"/>
        <c:minorTickMark val="none"/>
        <c:tickLblPos val="nextTo"/>
        <c:txPr>
          <a:bodyPr/>
          <a:lstStyle/>
          <a:p>
            <a:pPr>
              <a:defRPr sz="800"/>
            </a:pPr>
          </a:p>
        </c:txPr>
        <c:crossAx val="-2129643912"/>
        <c:crosses val="autoZero"/>
        <c:crossBetween val="midCat"/>
      </c:valAx>
      <c:valAx>
        <c:axId val="-2129643912"/>
        <c:scaling>
          <c:orientation val="minMax"/>
        </c:scaling>
        <c:delete val="0"/>
        <c:axPos val="l"/>
        <c:majorGridlines/>
        <c:numFmt formatCode="General" sourceLinked="1"/>
        <c:majorTickMark val="out"/>
        <c:minorTickMark val="none"/>
        <c:tickLblPos val="nextTo"/>
        <c:crossAx val="-2128940872"/>
        <c:crosses val="autoZero"/>
        <c:crossBetween val="midCat"/>
      </c:valAx>
    </c:plotArea>
    <c:legend>
      <c:legendPos val="r"/>
      <c:layout/>
      <c:overlay val="0"/>
    </c:legend>
    <c:plotVisOnly val="1"/>
    <c:dispBlanksAs val="gap"/>
    <c:showDLblsOverMax val="0"/>
  </c:chart>
  <c:txPr>
    <a:bodyPr/>
    <a:lstStyle/>
    <a:p>
      <a:pPr>
        <a:defRPr sz="1800"/>
      </a:pPr>
      <a:endParaRPr lang="en-US"/>
    </a:p>
  </c:txPr>
  <c:externalData r:id="rId1">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c:date1904 val="0"/>
  <c:chart>
    <c:title>
      <c:tx>
        <c:rich>
          <a:bodyPr/>
          <a:lstStyle/>
          <a:p>
            <a:r>
              <a:t>Top 3 Riskiest Questions</a:t>
            </a:r>
          </a:p>
        </c:rich>
      </c:tx>
      <c:layout/>
      <c:overlay val="0"/>
    </c:title>
    <c:autoTitleDeleted val="0"/>
    <c:plotArea>
      <c:barChart>
        <c:barDir val="col"/>
        <c:grouping val="clustered"/>
        <c:ser>
          <c:idx val="0"/>
          <c:order val="0"/>
          <c:tx>
            <c:strRef>
              <c:f>Sheet1!$B$1</c:f>
              <c:strCache>
                <c:ptCount val="1"/>
                <c:pt idx="0">
                  <c:v>Risk Score</c:v>
                </c:pt>
              </c:strCache>
            </c:strRef>
          </c:tx>
          <c:cat>
            <c:strRef>
              <c:f>Sheet1!$A$2:$A$4</c:f>
              <c:strCache>
                <c:ptCount val="3"/>
                <c:pt idx="0">
                  <c:v>Are there any initiatives to r...</c:v>
                </c:pt>
                <c:pt idx="1">
                  <c:v>Are revenue s diversified and ...</c:v>
                </c:pt>
                <c:pt idx="2">
                  <c:v>Are there initiatives to reduc...</c:v>
                </c:pt>
              </c:strCache>
            </c:strRef>
          </c:cat>
          <c:val>
            <c:numRef>
              <c:f>Sheet1!$B$2:$B$4</c:f>
              <c:numCache>
                <c:formatCode>General</c:formatCode>
                <c:ptCount val="3"/>
                <c:pt idx="0">
                  <c:v>19.2</c:v>
                </c:pt>
                <c:pt idx="1">
                  <c:v>16.0</c:v>
                </c:pt>
                <c:pt idx="2">
                  <c:v>16.0</c:v>
                </c:pt>
              </c:numCache>
            </c:numRef>
          </c:val>
        </c:ser>
        <c:dLbls>
          <c:numFmt formatCode="0.0" sourceLinked="0"/>
          <c:showLegendKey val="0"/>
          <c:showVal val="1"/>
          <c:showCatName val="0"/>
          <c:showSerName val="0"/>
          <c:showPercent val="0"/>
          <c:showBubbleSize val="0"/>
          <c:showLeaderLines val="1"/>
        </c:dLbls>
        <c:axId val="-2068027336"/>
        <c:axId val="-2113994440"/>
      </c:barChart>
      <c:catAx>
        <c:axId val="-2068027336"/>
        <c:scaling>
          <c:orientation val="minMax"/>
        </c:scaling>
        <c:delete val="0"/>
        <c:axPos val="b"/>
        <c:majorTickMark val="out"/>
        <c:minorTickMark val="none"/>
        <c:tickLblPos val="nextTo"/>
        <c:txPr>
          <a:bodyPr/>
          <a:lstStyle/>
          <a:p>
            <a:pPr>
              <a:defRPr sz="800"/>
            </a:pPr>
          </a:p>
        </c:txPr>
        <c:crossAx val="-2113994440"/>
        <c:crosses val="autoZero"/>
        <c:auto val="1"/>
        <c:lblAlgn val="ctr"/>
        <c:lblOffset val="100"/>
        <c:noMultiLvlLbl val="0"/>
      </c:catAx>
      <c:valAx>
        <c:axId val="-2113994440"/>
        <c:scaling/>
        <c:delete val="0"/>
        <c:axPos val="l"/>
        <c:majorGridlines/>
        <c:majorTickMark val="out"/>
        <c:minorTickMark val="none"/>
        <c:tickLblPos val="nextTo"/>
        <c:crossAx val="-2068027336"/>
        <c:crosses val="autoZero"/>
      </c:valAx>
    </c:plotArea>
    <c:dispBlanksAs val="gap"/>
  </c:chart>
  <c:txPr>
    <a:bodyPr/>
    <a:lstStyle/>
    <a:p>
      <a:pPr>
        <a:defRPr sz="1800"/>
      </a:pPr>
      <a:endParaRPr lang="en-US"/>
    </a:p>
  </c:txPr>
  <c:externalData r:id="rId1">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c:date1904 val="0"/>
  <c:chart>
    <c:title>
      <c:tx>
        <c:rich>
          <a:bodyPr/>
          <a:lstStyle/>
          <a:p>
            <a:r>
              <a:t>Tag Risk Score (0-100)</a:t>
            </a:r>
          </a:p>
        </c:rich>
      </c:tx>
      <c:layout/>
      <c:overlay val="0"/>
    </c:title>
    <c:autoTitleDeleted val="0"/>
    <c:plotArea>
      <c:barChart>
        <c:barDir val="col"/>
        <c:grouping val="clustered"/>
        <c:ser>
          <c:idx val="0"/>
          <c:order val="0"/>
          <c:tx>
            <c:strRef>
              <c:f>Sheet1!$B$1</c:f>
              <c:strCache>
                <c:ptCount val="1"/>
                <c:pt idx="0">
                  <c:v>Risk Score</c:v>
                </c:pt>
              </c:strCache>
            </c:strRef>
          </c:tx>
          <c:cat>
            <c:strRef>
              <c:f>Sheet1!$A$2:$A$2</c:f>
              <c:strCache>
                <c:ptCount val="1"/>
                <c:pt idx="0">
                  <c:v>Financial Health</c:v>
                </c:pt>
              </c:strCache>
            </c:strRef>
          </c:cat>
          <c:val>
            <c:numRef>
              <c:f>Sheet1!$B$2:$B$2</c:f>
              <c:numCache>
                <c:formatCode>General</c:formatCode>
                <c:ptCount val="1"/>
                <c:pt idx="0">
                  <c:v>32.0</c:v>
                </c:pt>
              </c:numCache>
            </c:numRef>
          </c:val>
        </c:ser>
        <c:dLbls>
          <c:numFmt formatCode="0.0" sourceLinked="0"/>
          <c:showLegendKey val="0"/>
          <c:showVal val="1"/>
          <c:showCatName val="0"/>
          <c:showSerName val="0"/>
          <c:showPercent val="0"/>
          <c:showBubbleSize val="0"/>
          <c:showLeaderLines val="1"/>
        </c:dLbls>
        <c:axId val="-2068027336"/>
        <c:axId val="-2113994440"/>
      </c:barChart>
      <c:catAx>
        <c:axId val="-2068027336"/>
        <c:scaling>
          <c:orientation val="minMax"/>
        </c:scaling>
        <c:delete val="0"/>
        <c:axPos val="b"/>
        <c:majorTickMark val="out"/>
        <c:minorTickMark val="none"/>
        <c:tickLblPos val="nextTo"/>
        <c:crossAx val="-2113994440"/>
        <c:crosses val="autoZero"/>
        <c:auto val="1"/>
        <c:lblAlgn val="ctr"/>
        <c:lblOffset val="100"/>
        <c:noMultiLvlLbl val="0"/>
      </c:catAx>
      <c:valAx>
        <c:axId val="-2113994440"/>
        <c:scaling>
          <c:max val="100.0"/>
        </c:scaling>
        <c:delete val="0"/>
        <c:axPos val="l"/>
        <c:majorGridlines/>
        <c:majorTickMark val="out"/>
        <c:minorTickMark val="none"/>
        <c:tickLblPos val="nextTo"/>
        <c:crossAx val="-2068027336"/>
        <c:crosses val="autoZero"/>
      </c:valAx>
    </c:plotArea>
    <c:dispBlanksAs val="gap"/>
  </c:chart>
  <c:txPr>
    <a:bodyPr/>
    <a:lstStyle/>
    <a:p>
      <a:pPr>
        <a:defRPr sz="1800"/>
      </a:pPr>
      <a:endParaRPr lang="en-US"/>
    </a:p>
  </c:txPr>
  <c:externalData r:id="rId1">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c:chart>
    <c:title>
      <c:tx>
        <c:rich>
          <a:bodyPr/>
          <a:lstStyle/>
          <a:p>
            <a:r>
              <a:t>Metric Risk Contribution</a:t>
            </a:r>
          </a:p>
        </c:rich>
      </c:tx>
      <c:layout/>
      <c:overlay val="0"/>
    </c:title>
    <c:autoTitleDeleted val="0"/>
    <c:plotArea>
      <c:pieChart>
        <c:varyColors val="1"/>
        <c:ser>
          <c:idx val="0"/>
          <c:order val="0"/>
          <c:tx>
            <c:strRef>
              <c:f>Sheet1!$B$1</c:f>
              <c:strCache>
                <c:ptCount val="1"/>
                <c:pt idx="0">
                  <c:v>Risk Contribution</c:v>
                </c:pt>
              </c:strCache>
            </c:strRef>
          </c:tx>
          <c:cat>
            <c:strRef>
              <c:f>Sheet1!$A$2:$A$5</c:f>
              <c:strCache>
                <c:ptCount val="4"/>
                <c:pt idx="0">
                  <c:v>relevance</c:v>
                </c:pt>
                <c:pt idx="1">
                  <c:v>completeness</c:v>
                </c:pt>
                <c:pt idx="2">
                  <c:v>clarity</c:v>
                </c:pt>
                <c:pt idx="3">
                  <c:v>faithfulness</c:v>
                </c:pt>
              </c:strCache>
            </c:strRef>
          </c:cat>
          <c:val>
            <c:numRef>
              <c:f>Sheet1!$B$2:$B$5</c:f>
              <c:numCache>
                <c:formatCode>General</c:formatCode>
                <c:ptCount val="4"/>
                <c:pt idx="0">
                  <c:v>16.0</c:v>
                </c:pt>
                <c:pt idx="1">
                  <c:v>16.0</c:v>
                </c:pt>
                <c:pt idx="2">
                  <c:v>16.0</c:v>
                </c:pt>
                <c:pt idx="3">
                  <c:v>16.0</c:v>
                </c:pt>
              </c:numCache>
            </c:numRef>
          </c:val>
        </c:ser>
        <c:dLbls>
          <c:numFmt formatCode="0.0" sourceLinked="0"/>
          <c:showLegendKey val="0"/>
          <c:showVal val="1"/>
          <c:showCatName val="0"/>
          <c:showSerName val="0"/>
          <c:showPercent val="0"/>
          <c:showBubbleSize val="0"/>
          <c:showLeaderLines val="1"/>
        </c:dLbls>
      </c:pieChart>
    </c:plotArea>
    <c:legend>
      <c:legendPos/>
    </c:legend>
    <c:dispBlanksAs val="gap"/>
  </c:chart>
  <c:txPr>
    <a:bodyPr/>
    <a:lstStyle/>
    <a:p>
      <a:pPr>
        <a:defRPr sz="1800"/>
      </a:pPr>
      <a:endParaRPr lang="en-US"/>
    </a:p>
  </c:txPr>
  <c:externalData r:id="rId1">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c:date1904 val="0"/>
  <c:chart>
    <c:title>
      <c:tx>
        <c:rich>
          <a:bodyPr/>
          <a:lstStyle/>
          <a:p>
            <a:r>
              <a:t>Question Risk Distribution</a:t>
            </a:r>
          </a:p>
        </c:rich>
      </c:tx>
      <c:layout/>
      <c:overlay val="0"/>
    </c:title>
    <c:autoTitleDeleted val="0"/>
    <c:plotArea>
      <c:barChart>
        <c:barDir val="col"/>
        <c:grouping val="clustered"/>
        <c:ser>
          <c:idx val="0"/>
          <c:order val="0"/>
          <c:tx>
            <c:strRef>
              <c:f>Sheet1!$B$1</c:f>
              <c:strCache>
                <c:ptCount val="1"/>
                <c:pt idx="0">
                  <c:v>Count</c:v>
                </c:pt>
              </c:strCache>
            </c:strRef>
          </c:tx>
          <c:cat>
            <c:strRef>
              <c:f>Sheet1!$A$2:$A$6</c:f>
              <c:strCache>
                <c:ptCount val="5"/>
                <c:pt idx="0">
                  <c:v>0-20</c:v>
                </c:pt>
                <c:pt idx="1">
                  <c:v>20-40</c:v>
                </c:pt>
                <c:pt idx="2">
                  <c:v>40-60</c:v>
                </c:pt>
                <c:pt idx="3">
                  <c:v>60-80</c:v>
                </c:pt>
                <c:pt idx="4">
                  <c:v>80-100</c:v>
                </c:pt>
              </c:strCache>
            </c:strRef>
          </c:cat>
          <c:val>
            <c:numRef>
              <c:f>Sheet1!$B$2:$B$6</c:f>
              <c:numCache>
                <c:formatCode>General</c:formatCode>
                <c:ptCount val="5"/>
                <c:pt idx="0">
                  <c:v>0</c:v>
                </c:pt>
                <c:pt idx="1">
                  <c:v>0</c:v>
                </c:pt>
                <c:pt idx="2">
                  <c:v>0</c:v>
                </c:pt>
                <c:pt idx="3">
                  <c:v>7</c:v>
                </c:pt>
                <c:pt idx="4">
                  <c:v>0</c:v>
                </c:pt>
              </c:numCache>
            </c:numRef>
          </c:val>
        </c:ser>
        <c:axId val="-2068027336"/>
        <c:axId val="-2113994440"/>
      </c:barChart>
      <c:catAx>
        <c:axId val="-2068027336"/>
        <c:scaling>
          <c:orientation val="minMax"/>
        </c:scaling>
        <c:delete val="0"/>
        <c:axPos val="b"/>
        <c:majorTickMark val="out"/>
        <c:minorTickMark val="none"/>
        <c:tickLblPos val="nextTo"/>
        <c:crossAx val="-2113994440"/>
        <c:crosses val="autoZero"/>
        <c:auto val="1"/>
        <c:lblAlgn val="ctr"/>
        <c:lblOffset val="100"/>
        <c:noMultiLvlLbl val="0"/>
      </c:catAx>
      <c:valAx>
        <c:axId val="-2113994440"/>
        <c:scaling/>
        <c:delete val="0"/>
        <c:axPos val="l"/>
        <c:majorGridlines/>
        <c:majorTickMark val="out"/>
        <c:minorTickMark val="none"/>
        <c:tickLblPos val="nextTo"/>
        <c:crossAx val="-2068027336"/>
        <c:crosses val="autoZero"/>
      </c:valAx>
    </c:plotArea>
    <c:dispBlanksAs val="gap"/>
  </c:chart>
  <c:txPr>
    <a:bodyPr/>
    <a:lstStyle/>
    <a:p>
      <a:pPr>
        <a:defRPr sz="1800"/>
      </a:pPr>
      <a:endParaRPr lang="en-US"/>
    </a:p>
  </c:txPr>
  <c:externalData r:id="rId1">
    <c:autoUpdate val="0"/>
  </c:externalData>
</c:chartSpace>
</file>

<file path=ppt/charts/chart29.xml><?xml version="1.0" encoding="utf-8"?>
<c:chartSpace xmlns:c="http://schemas.openxmlformats.org/drawingml/2006/chart" xmlns:a="http://schemas.openxmlformats.org/drawingml/2006/main" xmlns:r="http://schemas.openxmlformats.org/officeDocument/2006/relationships">
  <c:chart>
    <c:title>
      <c:tx>
        <c:rich>
          <a:bodyPr/>
          <a:lstStyle/>
          <a:p>
            <a:r>
              <a:t>Relevance vs Completeness (High Risk: 7)</a:t>
            </a:r>
          </a:p>
        </c:rich>
      </c:tx>
      <c:layout/>
      <c:overlay val="0"/>
    </c:title>
    <c:plotArea>
      <c:scatterChart>
        <c:scatterStyle val="lineMarker"/>
        <c:varyColors val="0"/>
        <c:ser>
          <c:idx val="0"/>
          <c:order val="0"/>
          <c:tx>
            <c:strRef>
              <c:f>Sheet1!$B$1</c:f>
              <c:strCache>
                <c:ptCount val="1"/>
                <c:pt idx="0">
                  <c:v>Questions</c:v>
                </c:pt>
              </c:strCache>
            </c:strRef>
          </c:tx>
          <c:spPr>
            <a:ln w="47625">
              <a:noFill/>
            </a:ln>
          </c:spPr>
          <c:xVal>
            <c:numRef>
              <c:f>Sheet1!$A$2:$A$8</c:f>
              <c:numCache>
                <c:formatCode>General</c:formatCode>
                <c:ptCount val="7"/>
                <c:pt idx="0">
                  <c:v>0</c:v>
                </c:pt>
                <c:pt idx="1">
                  <c:v>0</c:v>
                </c:pt>
                <c:pt idx="2">
                  <c:v>0</c:v>
                </c:pt>
                <c:pt idx="3">
                  <c:v>0</c:v>
                </c:pt>
                <c:pt idx="4">
                  <c:v>0</c:v>
                </c:pt>
                <c:pt idx="5">
                  <c:v>0</c:v>
                </c:pt>
                <c:pt idx="6">
                  <c:v>0</c:v>
                </c:pt>
              </c:numCache>
            </c:numRef>
          </c:xVal>
          <c:yVal>
            <c:numRef>
              <c:f>Sheet1!$B$2:$B$8</c:f>
              <c:numCache>
                <c:formatCode>General</c:formatCode>
                <c:ptCount val="7"/>
                <c:pt idx="0">
                  <c:v>0</c:v>
                </c:pt>
                <c:pt idx="1">
                  <c:v>0</c:v>
                </c:pt>
                <c:pt idx="2">
                  <c:v>0</c:v>
                </c:pt>
                <c:pt idx="3">
                  <c:v>0</c:v>
                </c:pt>
                <c:pt idx="4">
                  <c:v>0</c:v>
                </c:pt>
                <c:pt idx="5">
                  <c:v>0</c:v>
                </c:pt>
                <c:pt idx="6">
                  <c:v>0</c:v>
                </c:pt>
              </c:numCache>
            </c:numRef>
          </c:yVal>
          <c:smooth val="0"/>
        </c:ser>
        <c:axId val="-2128940872"/>
        <c:axId val="-2129643912"/>
      </c:scatterChart>
      <c:valAx>
        <c:axId val="-2128940872"/>
        <c:scaling>
          <c:orientation val="minMax"/>
        </c:scaling>
        <c:delete val="0"/>
        <c:axPos val="b"/>
        <c:numFmt formatCode="General" sourceLinked="1"/>
        <c:majorTickMark val="out"/>
        <c:minorTickMark val="none"/>
        <c:tickLblPos val="nextTo"/>
        <c:txPr>
          <a:bodyPr/>
          <a:lstStyle/>
          <a:p>
            <a:pPr>
              <a:defRPr sz="800"/>
            </a:pPr>
          </a:p>
        </c:txPr>
        <c:crossAx val="-2129643912"/>
        <c:crosses val="autoZero"/>
        <c:crossBetween val="midCat"/>
      </c:valAx>
      <c:valAx>
        <c:axId val="-2129643912"/>
        <c:scaling>
          <c:orientation val="minMax"/>
        </c:scaling>
        <c:delete val="0"/>
        <c:axPos val="l"/>
        <c:majorGridlines/>
        <c:numFmt formatCode="General" sourceLinked="1"/>
        <c:majorTickMark val="out"/>
        <c:minorTickMark val="none"/>
        <c:tickLblPos val="nextTo"/>
        <c:crossAx val="-2128940872"/>
        <c:crosses val="autoZero"/>
        <c:crossBetween val="midCat"/>
      </c:valAx>
    </c:plotArea>
    <c:legend>
      <c:legendPos val="r"/>
      <c:layout/>
      <c:overlay val="0"/>
    </c:legend>
    <c:plotVisOnly val="1"/>
    <c:dispBlanksAs val="gap"/>
    <c:showDLblsOverMax val="0"/>
  </c:chart>
  <c:txPr>
    <a:bodyPr/>
    <a:lstStyle/>
    <a:p>
      <a:pPr>
        <a:defRPr sz="180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chart>
    <c:title>
      <c:tx>
        <c:rich>
          <a:bodyPr/>
          <a:lstStyle/>
          <a:p>
            <a:r>
              <a:t>Question Risk Distribution</a:t>
            </a:r>
          </a:p>
        </c:rich>
      </c:tx>
      <c:layout/>
      <c:overlay val="0"/>
    </c:title>
    <c:autoTitleDeleted val="0"/>
    <c:plotArea>
      <c:barChart>
        <c:barDir val="col"/>
        <c:grouping val="clustered"/>
        <c:ser>
          <c:idx val="0"/>
          <c:order val="0"/>
          <c:tx>
            <c:strRef>
              <c:f>Sheet1!$B$1</c:f>
              <c:strCache>
                <c:ptCount val="1"/>
                <c:pt idx="0">
                  <c:v>Count</c:v>
                </c:pt>
              </c:strCache>
            </c:strRef>
          </c:tx>
          <c:cat>
            <c:strRef>
              <c:f>Sheet1!$A$2:$A$6</c:f>
              <c:strCache>
                <c:ptCount val="5"/>
                <c:pt idx="0">
                  <c:v>0-20</c:v>
                </c:pt>
                <c:pt idx="1">
                  <c:v>20-40</c:v>
                </c:pt>
                <c:pt idx="2">
                  <c:v>40-60</c:v>
                </c:pt>
                <c:pt idx="3">
                  <c:v>60-80</c:v>
                </c:pt>
                <c:pt idx="4">
                  <c:v>80-100</c:v>
                </c:pt>
              </c:strCache>
            </c:strRef>
          </c:cat>
          <c:val>
            <c:numRef>
              <c:f>Sheet1!$B$2:$B$6</c:f>
              <c:numCache>
                <c:formatCode>General</c:formatCode>
                <c:ptCount val="5"/>
                <c:pt idx="0">
                  <c:v>0</c:v>
                </c:pt>
                <c:pt idx="1">
                  <c:v>0</c:v>
                </c:pt>
                <c:pt idx="2">
                  <c:v>0</c:v>
                </c:pt>
                <c:pt idx="3">
                  <c:v>0</c:v>
                </c:pt>
                <c:pt idx="4">
                  <c:v>1</c:v>
                </c:pt>
              </c:numCache>
            </c:numRef>
          </c:val>
        </c:ser>
        <c:axId val="-2068027336"/>
        <c:axId val="-2113994440"/>
      </c:barChart>
      <c:catAx>
        <c:axId val="-2068027336"/>
        <c:scaling>
          <c:orientation val="minMax"/>
        </c:scaling>
        <c:delete val="0"/>
        <c:axPos val="b"/>
        <c:majorTickMark val="out"/>
        <c:minorTickMark val="none"/>
        <c:tickLblPos val="nextTo"/>
        <c:crossAx val="-2113994440"/>
        <c:crosses val="autoZero"/>
        <c:auto val="1"/>
        <c:lblAlgn val="ctr"/>
        <c:lblOffset val="100"/>
        <c:noMultiLvlLbl val="0"/>
      </c:catAx>
      <c:valAx>
        <c:axId val="-2113994440"/>
        <c:scaling/>
        <c:delete val="0"/>
        <c:axPos val="l"/>
        <c:majorGridlines/>
        <c:majorTickMark val="out"/>
        <c:minorTickMark val="none"/>
        <c:tickLblPos val="nextTo"/>
        <c:crossAx val="-2068027336"/>
        <c:crosses val="autoZero"/>
      </c:valAx>
    </c:plotArea>
    <c:dispBlanksAs val="gap"/>
  </c:chart>
  <c:txPr>
    <a:bodyPr/>
    <a:lstStyle/>
    <a:p>
      <a:pPr>
        <a:defRPr sz="1800"/>
      </a:pPr>
      <a:endParaRPr lang="en-US"/>
    </a:p>
  </c:txPr>
  <c:externalData r:id="rId1">
    <c:autoUpdate val="0"/>
  </c:externalData>
</c:chartSpace>
</file>

<file path=ppt/charts/chart30.xml><?xml version="1.0" encoding="utf-8"?>
<c:chartSpace xmlns:c="http://schemas.openxmlformats.org/drawingml/2006/chart" xmlns:a="http://schemas.openxmlformats.org/drawingml/2006/main" xmlns:r="http://schemas.openxmlformats.org/officeDocument/2006/relationships">
  <c:date1904 val="0"/>
  <c:chart>
    <c:title>
      <c:tx>
        <c:rich>
          <a:bodyPr/>
          <a:lstStyle/>
          <a:p>
            <a:r>
              <a:t>Top 3 Riskiest Questions</a:t>
            </a:r>
          </a:p>
        </c:rich>
      </c:tx>
      <c:layout/>
      <c:overlay val="0"/>
    </c:title>
    <c:autoTitleDeleted val="0"/>
    <c:plotArea>
      <c:barChart>
        <c:barDir val="col"/>
        <c:grouping val="clustered"/>
        <c:ser>
          <c:idx val="0"/>
          <c:order val="0"/>
          <c:tx>
            <c:strRef>
              <c:f>Sheet1!$B$1</c:f>
              <c:strCache>
                <c:ptCount val="1"/>
                <c:pt idx="0">
                  <c:v>Risk Score</c:v>
                </c:pt>
              </c:strCache>
            </c:strRef>
          </c:tx>
          <c:cat>
            <c:strRef>
              <c:f>Sheet1!$A$2:$A$4</c:f>
              <c:strCache>
                <c:ptCount val="3"/>
                <c:pt idx="0">
                  <c:v>What are the potential financi...</c:v>
                </c:pt>
                <c:pt idx="1">
                  <c:v>- Are financial statements aud...</c:v>
                </c:pt>
                <c:pt idx="2">
                  <c:v>What is the financial health o...</c:v>
                </c:pt>
              </c:strCache>
            </c:strRef>
          </c:cat>
          <c:val>
            <c:numRef>
              <c:f>Sheet1!$B$2:$B$4</c:f>
              <c:numCache>
                <c:formatCode>General</c:formatCode>
                <c:ptCount val="3"/>
                <c:pt idx="0">
                  <c:v>64.0</c:v>
                </c:pt>
                <c:pt idx="1">
                  <c:v>64.0</c:v>
                </c:pt>
                <c:pt idx="2">
                  <c:v>64.0</c:v>
                </c:pt>
              </c:numCache>
            </c:numRef>
          </c:val>
        </c:ser>
        <c:dLbls>
          <c:numFmt formatCode="0.0" sourceLinked="0"/>
          <c:showLegendKey val="0"/>
          <c:showVal val="1"/>
          <c:showCatName val="0"/>
          <c:showSerName val="0"/>
          <c:showPercent val="0"/>
          <c:showBubbleSize val="0"/>
          <c:showLeaderLines val="1"/>
        </c:dLbls>
        <c:axId val="-2068027336"/>
        <c:axId val="-2113994440"/>
      </c:barChart>
      <c:catAx>
        <c:axId val="-2068027336"/>
        <c:scaling>
          <c:orientation val="minMax"/>
        </c:scaling>
        <c:delete val="0"/>
        <c:axPos val="b"/>
        <c:majorTickMark val="out"/>
        <c:minorTickMark val="none"/>
        <c:tickLblPos val="nextTo"/>
        <c:txPr>
          <a:bodyPr/>
          <a:lstStyle/>
          <a:p>
            <a:pPr>
              <a:defRPr sz="800"/>
            </a:pPr>
          </a:p>
        </c:txPr>
        <c:crossAx val="-2113994440"/>
        <c:crosses val="autoZero"/>
        <c:auto val="1"/>
        <c:lblAlgn val="ctr"/>
        <c:lblOffset val="100"/>
        <c:noMultiLvlLbl val="0"/>
      </c:catAx>
      <c:valAx>
        <c:axId val="-2113994440"/>
        <c:scaling/>
        <c:delete val="0"/>
        <c:axPos val="l"/>
        <c:majorGridlines/>
        <c:majorTickMark val="out"/>
        <c:minorTickMark val="none"/>
        <c:tickLblPos val="nextTo"/>
        <c:crossAx val="-2068027336"/>
        <c:crosses val="autoZero"/>
      </c:valAx>
    </c:plotArea>
    <c:dispBlanksAs val="gap"/>
  </c:chart>
  <c:txPr>
    <a:bodyPr/>
    <a:lstStyle/>
    <a:p>
      <a:pPr>
        <a:defRPr sz="1800"/>
      </a:pPr>
      <a:endParaRPr lang="en-US"/>
    </a:p>
  </c:txPr>
  <c:externalData r:id="rId1">
    <c:autoUpdate val="0"/>
  </c:externalData>
</c:chartSpace>
</file>

<file path=ppt/charts/chart31.xml><?xml version="1.0" encoding="utf-8"?>
<c:chartSpace xmlns:c="http://schemas.openxmlformats.org/drawingml/2006/chart" xmlns:a="http://schemas.openxmlformats.org/drawingml/2006/main" xmlns:r="http://schemas.openxmlformats.org/officeDocument/2006/relationships">
  <c:date1904 val="0"/>
  <c:chart>
    <c:title>
      <c:tx>
        <c:rich>
          <a:bodyPr/>
          <a:lstStyle/>
          <a:p>
            <a:r>
              <a:t>Tag Risk Score (0-100)</a:t>
            </a:r>
          </a:p>
        </c:rich>
      </c:tx>
      <c:layout/>
      <c:overlay val="0"/>
    </c:title>
    <c:autoTitleDeleted val="0"/>
    <c:plotArea>
      <c:barChart>
        <c:barDir val="col"/>
        <c:grouping val="clustered"/>
        <c:ser>
          <c:idx val="0"/>
          <c:order val="0"/>
          <c:tx>
            <c:strRef>
              <c:f>Sheet1!$B$1</c:f>
              <c:strCache>
                <c:ptCount val="1"/>
                <c:pt idx="0">
                  <c:v>Risk Score</c:v>
                </c:pt>
              </c:strCache>
            </c:strRef>
          </c:tx>
          <c:cat>
            <c:strRef>
              <c:f>Sheet1!$A$2:$A$2</c:f>
              <c:strCache>
                <c:ptCount val="1"/>
                <c:pt idx="0">
                  <c:v>Future Outlook</c:v>
                </c:pt>
              </c:strCache>
            </c:strRef>
          </c:cat>
          <c:val>
            <c:numRef>
              <c:f>Sheet1!$B$2:$B$2</c:f>
              <c:numCache>
                <c:formatCode>General</c:formatCode>
                <c:ptCount val="1"/>
                <c:pt idx="0">
                  <c:v>9.6</c:v>
                </c:pt>
              </c:numCache>
            </c:numRef>
          </c:val>
        </c:ser>
        <c:dLbls>
          <c:numFmt formatCode="0.0" sourceLinked="0"/>
          <c:showLegendKey val="0"/>
          <c:showVal val="1"/>
          <c:showCatName val="0"/>
          <c:showSerName val="0"/>
          <c:showPercent val="0"/>
          <c:showBubbleSize val="0"/>
          <c:showLeaderLines val="1"/>
        </c:dLbls>
        <c:axId val="-2068027336"/>
        <c:axId val="-2113994440"/>
      </c:barChart>
      <c:catAx>
        <c:axId val="-2068027336"/>
        <c:scaling>
          <c:orientation val="minMax"/>
        </c:scaling>
        <c:delete val="0"/>
        <c:axPos val="b"/>
        <c:majorTickMark val="out"/>
        <c:minorTickMark val="none"/>
        <c:tickLblPos val="nextTo"/>
        <c:crossAx val="-2113994440"/>
        <c:crosses val="autoZero"/>
        <c:auto val="1"/>
        <c:lblAlgn val="ctr"/>
        <c:lblOffset val="100"/>
        <c:noMultiLvlLbl val="0"/>
      </c:catAx>
      <c:valAx>
        <c:axId val="-2113994440"/>
        <c:scaling>
          <c:max val="100.0"/>
        </c:scaling>
        <c:delete val="0"/>
        <c:axPos val="l"/>
        <c:majorGridlines/>
        <c:majorTickMark val="out"/>
        <c:minorTickMark val="none"/>
        <c:tickLblPos val="nextTo"/>
        <c:crossAx val="-2068027336"/>
        <c:crosses val="autoZero"/>
      </c:valAx>
    </c:plotArea>
    <c:dispBlanksAs val="gap"/>
  </c:chart>
  <c:txPr>
    <a:bodyPr/>
    <a:lstStyle/>
    <a:p>
      <a:pPr>
        <a:defRPr sz="1800"/>
      </a:pPr>
      <a:endParaRPr lang="en-US"/>
    </a:p>
  </c:txPr>
  <c:externalData r:id="rId1">
    <c:autoUpdate val="0"/>
  </c:externalData>
</c:chartSpace>
</file>

<file path=ppt/charts/chart32.xml><?xml version="1.0" encoding="utf-8"?>
<c:chartSpace xmlns:c="http://schemas.openxmlformats.org/drawingml/2006/chart" xmlns:a="http://schemas.openxmlformats.org/drawingml/2006/main" xmlns:r="http://schemas.openxmlformats.org/officeDocument/2006/relationships">
  <c:chart>
    <c:title>
      <c:tx>
        <c:rich>
          <a:bodyPr/>
          <a:lstStyle/>
          <a:p>
            <a:r>
              <a:t>Metric Risk Contribution</a:t>
            </a:r>
          </a:p>
        </c:rich>
      </c:tx>
      <c:layout/>
      <c:overlay val="0"/>
    </c:title>
    <c:autoTitleDeleted val="0"/>
    <c:plotArea>
      <c:pieChart>
        <c:varyColors val="1"/>
        <c:ser>
          <c:idx val="0"/>
          <c:order val="0"/>
          <c:tx>
            <c:strRef>
              <c:f>Sheet1!$B$1</c:f>
              <c:strCache>
                <c:ptCount val="1"/>
                <c:pt idx="0">
                  <c:v>Risk Contribution</c:v>
                </c:pt>
              </c:strCache>
            </c:strRef>
          </c:tx>
          <c:cat>
            <c:strRef>
              <c:f>Sheet1!$A$2:$A$5</c:f>
              <c:strCache>
                <c:ptCount val="4"/>
                <c:pt idx="0">
                  <c:v>relevance</c:v>
                </c:pt>
                <c:pt idx="1">
                  <c:v>completeness</c:v>
                </c:pt>
                <c:pt idx="2">
                  <c:v>clarity</c:v>
                </c:pt>
                <c:pt idx="3">
                  <c:v>faithfulness</c:v>
                </c:pt>
              </c:strCache>
            </c:strRef>
          </c:cat>
          <c:val>
            <c:numRef>
              <c:f>Sheet1!$B$2:$B$5</c:f>
              <c:numCache>
                <c:formatCode>General</c:formatCode>
                <c:ptCount val="4"/>
                <c:pt idx="0">
                  <c:v>2.0</c:v>
                </c:pt>
                <c:pt idx="1">
                  <c:v>2.0</c:v>
                </c:pt>
                <c:pt idx="2">
                  <c:v>2.0</c:v>
                </c:pt>
                <c:pt idx="3">
                  <c:v>2.0</c:v>
                </c:pt>
              </c:numCache>
            </c:numRef>
          </c:val>
        </c:ser>
        <c:dLbls>
          <c:numFmt formatCode="0.0" sourceLinked="0"/>
          <c:showLegendKey val="0"/>
          <c:showVal val="1"/>
          <c:showCatName val="0"/>
          <c:showSerName val="0"/>
          <c:showPercent val="0"/>
          <c:showBubbleSize val="0"/>
          <c:showLeaderLines val="1"/>
        </c:dLbls>
      </c:pieChart>
    </c:plotArea>
    <c:legend>
      <c:legendPos/>
    </c:legend>
    <c:dispBlanksAs val="gap"/>
  </c:chart>
  <c:txPr>
    <a:bodyPr/>
    <a:lstStyle/>
    <a:p>
      <a:pPr>
        <a:defRPr sz="1800"/>
      </a:pPr>
      <a:endParaRPr lang="en-US"/>
    </a:p>
  </c:txPr>
  <c:externalData r:id="rId1">
    <c:autoUpdate val="0"/>
  </c:externalData>
</c:chartSpace>
</file>

<file path=ppt/charts/chart33.xml><?xml version="1.0" encoding="utf-8"?>
<c:chartSpace xmlns:c="http://schemas.openxmlformats.org/drawingml/2006/chart" xmlns:a="http://schemas.openxmlformats.org/drawingml/2006/main" xmlns:r="http://schemas.openxmlformats.org/officeDocument/2006/relationships">
  <c:date1904 val="0"/>
  <c:chart>
    <c:title>
      <c:tx>
        <c:rich>
          <a:bodyPr/>
          <a:lstStyle/>
          <a:p>
            <a:r>
              <a:t>Question Risk Distribution</a:t>
            </a:r>
          </a:p>
        </c:rich>
      </c:tx>
      <c:layout/>
      <c:overlay val="0"/>
    </c:title>
    <c:autoTitleDeleted val="0"/>
    <c:plotArea>
      <c:barChart>
        <c:barDir val="col"/>
        <c:grouping val="clustered"/>
        <c:ser>
          <c:idx val="0"/>
          <c:order val="0"/>
          <c:tx>
            <c:strRef>
              <c:f>Sheet1!$B$1</c:f>
              <c:strCache>
                <c:ptCount val="1"/>
                <c:pt idx="0">
                  <c:v>Count</c:v>
                </c:pt>
              </c:strCache>
            </c:strRef>
          </c:tx>
          <c:cat>
            <c:strRef>
              <c:f>Sheet1!$A$2:$A$6</c:f>
              <c:strCache>
                <c:ptCount val="5"/>
                <c:pt idx="0">
                  <c:v>0-20</c:v>
                </c:pt>
                <c:pt idx="1">
                  <c:v>20-40</c:v>
                </c:pt>
                <c:pt idx="2">
                  <c:v>40-60</c:v>
                </c:pt>
                <c:pt idx="3">
                  <c:v>60-80</c:v>
                </c:pt>
                <c:pt idx="4">
                  <c:v>80-100</c:v>
                </c:pt>
              </c:strCache>
            </c:strRef>
          </c:cat>
          <c:val>
            <c:numRef>
              <c:f>Sheet1!$B$2:$B$6</c:f>
              <c:numCache>
                <c:formatCode>General</c:formatCode>
                <c:ptCount val="5"/>
                <c:pt idx="0">
                  <c:v>0</c:v>
                </c:pt>
                <c:pt idx="1">
                  <c:v>0</c:v>
                </c:pt>
                <c:pt idx="2">
                  <c:v>0</c:v>
                </c:pt>
                <c:pt idx="3">
                  <c:v>0</c:v>
                </c:pt>
                <c:pt idx="4">
                  <c:v>0</c:v>
                </c:pt>
              </c:numCache>
            </c:numRef>
          </c:val>
        </c:ser>
        <c:axId val="-2068027336"/>
        <c:axId val="-2113994440"/>
      </c:barChart>
      <c:catAx>
        <c:axId val="-2068027336"/>
        <c:scaling>
          <c:orientation val="minMax"/>
        </c:scaling>
        <c:delete val="0"/>
        <c:axPos val="b"/>
        <c:majorTickMark val="out"/>
        <c:minorTickMark val="none"/>
        <c:tickLblPos val="nextTo"/>
        <c:crossAx val="-2113994440"/>
        <c:crosses val="autoZero"/>
        <c:auto val="1"/>
        <c:lblAlgn val="ctr"/>
        <c:lblOffset val="100"/>
        <c:noMultiLvlLbl val="0"/>
      </c:catAx>
      <c:valAx>
        <c:axId val="-2113994440"/>
        <c:scaling/>
        <c:delete val="0"/>
        <c:axPos val="l"/>
        <c:majorGridlines/>
        <c:majorTickMark val="out"/>
        <c:minorTickMark val="none"/>
        <c:tickLblPos val="nextTo"/>
        <c:crossAx val="-2068027336"/>
        <c:crosses val="autoZero"/>
      </c:valAx>
    </c:plotArea>
    <c:dispBlanksAs val="gap"/>
  </c:chart>
  <c:txPr>
    <a:bodyPr/>
    <a:lstStyle/>
    <a:p>
      <a:pPr>
        <a:defRPr sz="1800"/>
      </a:pPr>
      <a:endParaRPr lang="en-US"/>
    </a:p>
  </c:txPr>
  <c:externalData r:id="rId1">
    <c:autoUpdate val="0"/>
  </c:externalData>
</c:chartSpace>
</file>

<file path=ppt/charts/chart34.xml><?xml version="1.0" encoding="utf-8"?>
<c:chartSpace xmlns:c="http://schemas.openxmlformats.org/drawingml/2006/chart" xmlns:a="http://schemas.openxmlformats.org/drawingml/2006/main" xmlns:r="http://schemas.openxmlformats.org/officeDocument/2006/relationships">
  <c:date1904 val="0"/>
  <c:chart>
    <c:title>
      <c:tx>
        <c:rich>
          <a:bodyPr/>
          <a:lstStyle/>
          <a:p>
            <a:r>
              <a:t>Tag Risk Score (0-100)</a:t>
            </a:r>
          </a:p>
        </c:rich>
      </c:tx>
      <c:layout/>
      <c:overlay val="0"/>
    </c:title>
    <c:autoTitleDeleted val="0"/>
    <c:plotArea>
      <c:barChart>
        <c:barDir val="col"/>
        <c:grouping val="clustered"/>
        <c:ser>
          <c:idx val="0"/>
          <c:order val="0"/>
          <c:tx>
            <c:strRef>
              <c:f>Sheet1!$B$1</c:f>
              <c:strCache>
                <c:ptCount val="1"/>
                <c:pt idx="0">
                  <c:v>Risk Score</c:v>
                </c:pt>
              </c:strCache>
            </c:strRef>
          </c:tx>
          <c:cat>
            <c:strRef>
              <c:f>Sheet1!$A$2:$A$2</c:f>
              <c:strCache>
                <c:ptCount val="1"/>
                <c:pt idx="0">
                  <c:v>Governance</c:v>
                </c:pt>
              </c:strCache>
            </c:strRef>
          </c:cat>
          <c:val>
            <c:numRef>
              <c:f>Sheet1!$B$2:$B$2</c:f>
              <c:numCache>
                <c:formatCode>General</c:formatCode>
                <c:ptCount val="1"/>
                <c:pt idx="0">
                  <c:v>50.4</c:v>
                </c:pt>
              </c:numCache>
            </c:numRef>
          </c:val>
        </c:ser>
        <c:dLbls>
          <c:numFmt formatCode="0.0" sourceLinked="0"/>
          <c:showLegendKey val="0"/>
          <c:showVal val="1"/>
          <c:showCatName val="0"/>
          <c:showSerName val="0"/>
          <c:showPercent val="0"/>
          <c:showBubbleSize val="0"/>
          <c:showLeaderLines val="1"/>
        </c:dLbls>
        <c:axId val="-2068027336"/>
        <c:axId val="-2113994440"/>
      </c:barChart>
      <c:catAx>
        <c:axId val="-2068027336"/>
        <c:scaling>
          <c:orientation val="minMax"/>
        </c:scaling>
        <c:delete val="0"/>
        <c:axPos val="b"/>
        <c:majorTickMark val="out"/>
        <c:minorTickMark val="none"/>
        <c:tickLblPos val="nextTo"/>
        <c:crossAx val="-2113994440"/>
        <c:crosses val="autoZero"/>
        <c:auto val="1"/>
        <c:lblAlgn val="ctr"/>
        <c:lblOffset val="100"/>
        <c:noMultiLvlLbl val="0"/>
      </c:catAx>
      <c:valAx>
        <c:axId val="-2113994440"/>
        <c:scaling>
          <c:max val="100.0"/>
        </c:scaling>
        <c:delete val="0"/>
        <c:axPos val="l"/>
        <c:majorGridlines/>
        <c:majorTickMark val="out"/>
        <c:minorTickMark val="none"/>
        <c:tickLblPos val="nextTo"/>
        <c:crossAx val="-2068027336"/>
        <c:crosses val="autoZero"/>
      </c:valAx>
    </c:plotArea>
    <c:dispBlanksAs val="gap"/>
  </c:chart>
  <c:txPr>
    <a:bodyPr/>
    <a:lstStyle/>
    <a:p>
      <a:pPr>
        <a:defRPr sz="1800"/>
      </a:pPr>
      <a:endParaRPr lang="en-US"/>
    </a:p>
  </c:txPr>
  <c:externalData r:id="rId1">
    <c:autoUpdate val="0"/>
  </c:externalData>
</c:chartSpace>
</file>

<file path=ppt/charts/chart35.xml><?xml version="1.0" encoding="utf-8"?>
<c:chartSpace xmlns:c="http://schemas.openxmlformats.org/drawingml/2006/chart" xmlns:a="http://schemas.openxmlformats.org/drawingml/2006/main" xmlns:r="http://schemas.openxmlformats.org/officeDocument/2006/relationships">
  <c:chart>
    <c:title>
      <c:tx>
        <c:rich>
          <a:bodyPr/>
          <a:lstStyle/>
          <a:p>
            <a:r>
              <a:t>Metric Risk Contribution</a:t>
            </a:r>
          </a:p>
        </c:rich>
      </c:tx>
      <c:layout/>
      <c:overlay val="0"/>
    </c:title>
    <c:autoTitleDeleted val="0"/>
    <c:plotArea>
      <c:pieChart>
        <c:varyColors val="1"/>
        <c:ser>
          <c:idx val="0"/>
          <c:order val="0"/>
          <c:tx>
            <c:strRef>
              <c:f>Sheet1!$B$1</c:f>
              <c:strCache>
                <c:ptCount val="1"/>
                <c:pt idx="0">
                  <c:v>Risk Contribution</c:v>
                </c:pt>
              </c:strCache>
            </c:strRef>
          </c:tx>
          <c:cat>
            <c:strRef>
              <c:f>Sheet1!$A$2:$A$5</c:f>
              <c:strCache>
                <c:ptCount val="4"/>
                <c:pt idx="0">
                  <c:v>relevance</c:v>
                </c:pt>
                <c:pt idx="1">
                  <c:v>completeness</c:v>
                </c:pt>
                <c:pt idx="2">
                  <c:v>clarity</c:v>
                </c:pt>
                <c:pt idx="3">
                  <c:v>faithfulness</c:v>
                </c:pt>
              </c:strCache>
            </c:strRef>
          </c:cat>
          <c:val>
            <c:numRef>
              <c:f>Sheet1!$B$2:$B$5</c:f>
              <c:numCache>
                <c:formatCode>General</c:formatCode>
                <c:ptCount val="4"/>
                <c:pt idx="0">
                  <c:v>12.0</c:v>
                </c:pt>
                <c:pt idx="1">
                  <c:v>12.0</c:v>
                </c:pt>
                <c:pt idx="2">
                  <c:v>12.0</c:v>
                </c:pt>
                <c:pt idx="3">
                  <c:v>12.0</c:v>
                </c:pt>
              </c:numCache>
            </c:numRef>
          </c:val>
        </c:ser>
        <c:dLbls>
          <c:numFmt formatCode="0.0" sourceLinked="0"/>
          <c:showLegendKey val="0"/>
          <c:showVal val="1"/>
          <c:showCatName val="0"/>
          <c:showSerName val="0"/>
          <c:showPercent val="0"/>
          <c:showBubbleSize val="0"/>
          <c:showLeaderLines val="1"/>
        </c:dLbls>
      </c:pieChart>
    </c:plotArea>
    <c:legend>
      <c:legendPos/>
    </c:legend>
    <c:dispBlanksAs val="gap"/>
  </c:chart>
  <c:txPr>
    <a:bodyPr/>
    <a:lstStyle/>
    <a:p>
      <a:pPr>
        <a:defRPr sz="1800"/>
      </a:pPr>
      <a:endParaRPr lang="en-US"/>
    </a:p>
  </c:txPr>
  <c:externalData r:id="rId1">
    <c:autoUpdate val="0"/>
  </c:externalData>
</c:chartSpace>
</file>

<file path=ppt/charts/chart36.xml><?xml version="1.0" encoding="utf-8"?>
<c:chartSpace xmlns:c="http://schemas.openxmlformats.org/drawingml/2006/chart" xmlns:a="http://schemas.openxmlformats.org/drawingml/2006/main" xmlns:r="http://schemas.openxmlformats.org/officeDocument/2006/relationships">
  <c:date1904 val="0"/>
  <c:chart>
    <c:title>
      <c:tx>
        <c:rich>
          <a:bodyPr/>
          <a:lstStyle/>
          <a:p>
            <a:r>
              <a:t>Question Risk Distribution</a:t>
            </a:r>
          </a:p>
        </c:rich>
      </c:tx>
      <c:layout/>
      <c:overlay val="0"/>
    </c:title>
    <c:autoTitleDeleted val="0"/>
    <c:plotArea>
      <c:barChart>
        <c:barDir val="col"/>
        <c:grouping val="clustered"/>
        <c:ser>
          <c:idx val="0"/>
          <c:order val="0"/>
          <c:tx>
            <c:strRef>
              <c:f>Sheet1!$B$1</c:f>
              <c:strCache>
                <c:ptCount val="1"/>
                <c:pt idx="0">
                  <c:v>Count</c:v>
                </c:pt>
              </c:strCache>
            </c:strRef>
          </c:tx>
          <c:cat>
            <c:strRef>
              <c:f>Sheet1!$A$2:$A$6</c:f>
              <c:strCache>
                <c:ptCount val="5"/>
                <c:pt idx="0">
                  <c:v>0-20</c:v>
                </c:pt>
                <c:pt idx="1">
                  <c:v>20-40</c:v>
                </c:pt>
                <c:pt idx="2">
                  <c:v>40-60</c:v>
                </c:pt>
                <c:pt idx="3">
                  <c:v>60-80</c:v>
                </c:pt>
                <c:pt idx="4">
                  <c:v>80-100</c:v>
                </c:pt>
              </c:strCache>
            </c:strRef>
          </c:cat>
          <c:val>
            <c:numRef>
              <c:f>Sheet1!$B$2:$B$6</c:f>
              <c:numCache>
                <c:formatCode>General</c:formatCode>
                <c:ptCount val="5"/>
                <c:pt idx="0">
                  <c:v>0</c:v>
                </c:pt>
                <c:pt idx="1">
                  <c:v>0</c:v>
                </c:pt>
                <c:pt idx="2">
                  <c:v>22</c:v>
                </c:pt>
                <c:pt idx="3">
                  <c:v>0</c:v>
                </c:pt>
                <c:pt idx="4">
                  <c:v>0</c:v>
                </c:pt>
              </c:numCache>
            </c:numRef>
          </c:val>
        </c:ser>
        <c:axId val="-2068027336"/>
        <c:axId val="-2113994440"/>
      </c:barChart>
      <c:catAx>
        <c:axId val="-2068027336"/>
        <c:scaling>
          <c:orientation val="minMax"/>
        </c:scaling>
        <c:delete val="0"/>
        <c:axPos val="b"/>
        <c:majorTickMark val="out"/>
        <c:minorTickMark val="none"/>
        <c:tickLblPos val="nextTo"/>
        <c:crossAx val="-2113994440"/>
        <c:crosses val="autoZero"/>
        <c:auto val="1"/>
        <c:lblAlgn val="ctr"/>
        <c:lblOffset val="100"/>
        <c:noMultiLvlLbl val="0"/>
      </c:catAx>
      <c:valAx>
        <c:axId val="-2113994440"/>
        <c:scaling/>
        <c:delete val="0"/>
        <c:axPos val="l"/>
        <c:majorGridlines/>
        <c:majorTickMark val="out"/>
        <c:minorTickMark val="none"/>
        <c:tickLblPos val="nextTo"/>
        <c:crossAx val="-2068027336"/>
        <c:crosses val="autoZero"/>
      </c:valAx>
    </c:plotArea>
    <c:dispBlanksAs val="gap"/>
  </c:chart>
  <c:txPr>
    <a:bodyPr/>
    <a:lstStyle/>
    <a:p>
      <a:pPr>
        <a:defRPr sz="1800"/>
      </a:pPr>
      <a:endParaRPr lang="en-US"/>
    </a:p>
  </c:txPr>
  <c:externalData r:id="rId1">
    <c:autoUpdate val="0"/>
  </c:externalData>
</c:chartSpace>
</file>

<file path=ppt/charts/chart37.xml><?xml version="1.0" encoding="utf-8"?>
<c:chartSpace xmlns:c="http://schemas.openxmlformats.org/drawingml/2006/chart" xmlns:a="http://schemas.openxmlformats.org/drawingml/2006/main" xmlns:r="http://schemas.openxmlformats.org/officeDocument/2006/relationships">
  <c:chart>
    <c:title>
      <c:tx>
        <c:rich>
          <a:bodyPr/>
          <a:lstStyle/>
          <a:p>
            <a:r>
              <a:t>Relevance vs Completeness (High Risk: 0)</a:t>
            </a:r>
          </a:p>
        </c:rich>
      </c:tx>
      <c:layout/>
      <c:overlay val="0"/>
    </c:title>
    <c:plotArea>
      <c:scatterChart>
        <c:scatterStyle val="lineMarker"/>
        <c:varyColors val="0"/>
        <c:ser>
          <c:idx val="0"/>
          <c:order val="0"/>
          <c:tx>
            <c:strRef>
              <c:f>Sheet1!$B$1</c:f>
              <c:strCache>
                <c:ptCount val="1"/>
                <c:pt idx="0">
                  <c:v>Questions</c:v>
                </c:pt>
              </c:strCache>
            </c:strRef>
          </c:tx>
          <c:spPr>
            <a:ln w="47625">
              <a:noFill/>
            </a:ln>
          </c:spPr>
          <c:xVal>
            <c:numRef>
              <c:f>Sheet1!$A$2:$A$23</c:f>
              <c:numCache>
                <c:formatCode>General</c:formatCode>
                <c:ptCount val="22"/>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numCache>
            </c:numRef>
          </c:xVal>
          <c:yVal>
            <c:numRef>
              <c:f>Sheet1!$B$2:$B$23</c:f>
              <c:numCache>
                <c:formatCode>General</c:formatCode>
                <c:ptCount val="22"/>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numCache>
            </c:numRef>
          </c:yVal>
          <c:smooth val="0"/>
        </c:ser>
        <c:axId val="-2128940872"/>
        <c:axId val="-2129643912"/>
      </c:scatterChart>
      <c:valAx>
        <c:axId val="-2128940872"/>
        <c:scaling>
          <c:orientation val="minMax"/>
        </c:scaling>
        <c:delete val="0"/>
        <c:axPos val="b"/>
        <c:numFmt formatCode="General" sourceLinked="1"/>
        <c:majorTickMark val="out"/>
        <c:minorTickMark val="none"/>
        <c:tickLblPos val="nextTo"/>
        <c:txPr>
          <a:bodyPr/>
          <a:lstStyle/>
          <a:p>
            <a:pPr>
              <a:defRPr sz="800"/>
            </a:pPr>
          </a:p>
        </c:txPr>
        <c:crossAx val="-2129643912"/>
        <c:crosses val="autoZero"/>
        <c:crossBetween val="midCat"/>
      </c:valAx>
      <c:valAx>
        <c:axId val="-2129643912"/>
        <c:scaling>
          <c:orientation val="minMax"/>
        </c:scaling>
        <c:delete val="0"/>
        <c:axPos val="l"/>
        <c:majorGridlines/>
        <c:numFmt formatCode="General" sourceLinked="1"/>
        <c:majorTickMark val="out"/>
        <c:minorTickMark val="none"/>
        <c:tickLblPos val="nextTo"/>
        <c:crossAx val="-2128940872"/>
        <c:crosses val="autoZero"/>
        <c:crossBetween val="midCat"/>
      </c:valAx>
    </c:plotArea>
    <c:legend>
      <c:legendPos val="r"/>
      <c:layout/>
      <c:overlay val="0"/>
    </c:legend>
    <c:plotVisOnly val="1"/>
    <c:dispBlanksAs val="gap"/>
    <c:showDLblsOverMax val="0"/>
  </c:chart>
  <c:txPr>
    <a:bodyPr/>
    <a:lstStyle/>
    <a:p>
      <a:pPr>
        <a:defRPr sz="1800"/>
      </a:pPr>
      <a:endParaRPr lang="en-US"/>
    </a:p>
  </c:txPr>
  <c:externalData r:id="rId1">
    <c:autoUpdate val="0"/>
  </c:externalData>
</c:chartSpace>
</file>

<file path=ppt/charts/chart38.xml><?xml version="1.0" encoding="utf-8"?>
<c:chartSpace xmlns:c="http://schemas.openxmlformats.org/drawingml/2006/chart" xmlns:a="http://schemas.openxmlformats.org/drawingml/2006/main" xmlns:r="http://schemas.openxmlformats.org/officeDocument/2006/relationships">
  <c:date1904 val="0"/>
  <c:chart>
    <c:title>
      <c:tx>
        <c:rich>
          <a:bodyPr/>
          <a:lstStyle/>
          <a:p>
            <a:r>
              <a:t>Top 3 Riskiest Questions</a:t>
            </a:r>
          </a:p>
        </c:rich>
      </c:tx>
      <c:layout/>
      <c:overlay val="0"/>
    </c:title>
    <c:autoTitleDeleted val="0"/>
    <c:plotArea>
      <c:barChart>
        <c:barDir val="col"/>
        <c:grouping val="clustered"/>
        <c:ser>
          <c:idx val="0"/>
          <c:order val="0"/>
          <c:tx>
            <c:strRef>
              <c:f>Sheet1!$B$1</c:f>
              <c:strCache>
                <c:ptCount val="1"/>
                <c:pt idx="0">
                  <c:v>Risk Score</c:v>
                </c:pt>
              </c:strCache>
            </c:strRef>
          </c:tx>
          <c:cat>
            <c:strRef>
              <c:f>Sheet1!$A$2:$A$4</c:f>
              <c:strCache>
                <c:ptCount val="3"/>
                <c:pt idx="0">
                  <c:v>- Are there any conflicts of i...</c:v>
                </c:pt>
                <c:pt idx="1">
                  <c:v>Are developers and stakeholder...</c:v>
                </c:pt>
                <c:pt idx="2">
                  <c:v>- What is the governance struc...</c:v>
                </c:pt>
              </c:strCache>
            </c:strRef>
          </c:cat>
          <c:val>
            <c:numRef>
              <c:f>Sheet1!$B$2:$B$4</c:f>
              <c:numCache>
                <c:formatCode>General</c:formatCode>
                <c:ptCount val="3"/>
                <c:pt idx="0">
                  <c:v>48.0</c:v>
                </c:pt>
                <c:pt idx="1">
                  <c:v>48.0</c:v>
                </c:pt>
                <c:pt idx="2">
                  <c:v>48.0</c:v>
                </c:pt>
              </c:numCache>
            </c:numRef>
          </c:val>
        </c:ser>
        <c:dLbls>
          <c:numFmt formatCode="0.0" sourceLinked="0"/>
          <c:showLegendKey val="0"/>
          <c:showVal val="1"/>
          <c:showCatName val="0"/>
          <c:showSerName val="0"/>
          <c:showPercent val="0"/>
          <c:showBubbleSize val="0"/>
          <c:showLeaderLines val="1"/>
        </c:dLbls>
        <c:axId val="-2068027336"/>
        <c:axId val="-2113994440"/>
      </c:barChart>
      <c:catAx>
        <c:axId val="-2068027336"/>
        <c:scaling>
          <c:orientation val="minMax"/>
        </c:scaling>
        <c:delete val="0"/>
        <c:axPos val="b"/>
        <c:majorTickMark val="out"/>
        <c:minorTickMark val="none"/>
        <c:tickLblPos val="nextTo"/>
        <c:txPr>
          <a:bodyPr/>
          <a:lstStyle/>
          <a:p>
            <a:pPr>
              <a:defRPr sz="800"/>
            </a:pPr>
          </a:p>
        </c:txPr>
        <c:crossAx val="-2113994440"/>
        <c:crosses val="autoZero"/>
        <c:auto val="1"/>
        <c:lblAlgn val="ctr"/>
        <c:lblOffset val="100"/>
        <c:noMultiLvlLbl val="0"/>
      </c:catAx>
      <c:valAx>
        <c:axId val="-2113994440"/>
        <c:scaling/>
        <c:delete val="0"/>
        <c:axPos val="l"/>
        <c:majorGridlines/>
        <c:majorTickMark val="out"/>
        <c:minorTickMark val="none"/>
        <c:tickLblPos val="nextTo"/>
        <c:crossAx val="-2068027336"/>
        <c:crosses val="autoZero"/>
      </c:valAx>
    </c:plotArea>
    <c:dispBlanksAs val="gap"/>
  </c:chart>
  <c:txPr>
    <a:bodyPr/>
    <a:lstStyle/>
    <a:p>
      <a:pPr>
        <a:defRPr sz="1800"/>
      </a:pPr>
      <a:endParaRPr lang="en-US"/>
    </a:p>
  </c:txPr>
  <c:externalData r:id="rId1">
    <c:autoUpdate val="0"/>
  </c:externalData>
</c:chartSpace>
</file>

<file path=ppt/charts/chart39.xml><?xml version="1.0" encoding="utf-8"?>
<c:chartSpace xmlns:c="http://schemas.openxmlformats.org/drawingml/2006/chart" xmlns:a="http://schemas.openxmlformats.org/drawingml/2006/main" xmlns:r="http://schemas.openxmlformats.org/officeDocument/2006/relationships">
  <c:date1904 val="0"/>
  <c:chart>
    <c:title>
      <c:tx>
        <c:rich>
          <a:bodyPr/>
          <a:lstStyle/>
          <a:p>
            <a:r>
              <a:t>Tag Risk Score (0-100)</a:t>
            </a:r>
          </a:p>
        </c:rich>
      </c:tx>
      <c:layout/>
      <c:overlay val="0"/>
    </c:title>
    <c:autoTitleDeleted val="0"/>
    <c:plotArea>
      <c:barChart>
        <c:barDir val="col"/>
        <c:grouping val="clustered"/>
        <c:ser>
          <c:idx val="0"/>
          <c:order val="0"/>
          <c:tx>
            <c:strRef>
              <c:f>Sheet1!$B$1</c:f>
              <c:strCache>
                <c:ptCount val="1"/>
                <c:pt idx="0">
                  <c:v>Risk Score</c:v>
                </c:pt>
              </c:strCache>
            </c:strRef>
          </c:tx>
          <c:cat>
            <c:strRef>
              <c:f>Sheet1!$A$2:$A$2</c:f>
              <c:strCache>
                <c:ptCount val="1"/>
                <c:pt idx="0">
                  <c:v>IP &amp; Contracts</c:v>
                </c:pt>
              </c:strCache>
            </c:strRef>
          </c:cat>
          <c:val>
            <c:numRef>
              <c:f>Sheet1!$B$2:$B$2</c:f>
              <c:numCache>
                <c:formatCode>General</c:formatCode>
                <c:ptCount val="1"/>
                <c:pt idx="0">
                  <c:v>16.8</c:v>
                </c:pt>
              </c:numCache>
            </c:numRef>
          </c:val>
        </c:ser>
        <c:dLbls>
          <c:numFmt formatCode="0.0" sourceLinked="0"/>
          <c:showLegendKey val="0"/>
          <c:showVal val="1"/>
          <c:showCatName val="0"/>
          <c:showSerName val="0"/>
          <c:showPercent val="0"/>
          <c:showBubbleSize val="0"/>
          <c:showLeaderLines val="1"/>
        </c:dLbls>
        <c:axId val="-2068027336"/>
        <c:axId val="-2113994440"/>
      </c:barChart>
      <c:catAx>
        <c:axId val="-2068027336"/>
        <c:scaling>
          <c:orientation val="minMax"/>
        </c:scaling>
        <c:delete val="0"/>
        <c:axPos val="b"/>
        <c:majorTickMark val="out"/>
        <c:minorTickMark val="none"/>
        <c:tickLblPos val="nextTo"/>
        <c:crossAx val="-2113994440"/>
        <c:crosses val="autoZero"/>
        <c:auto val="1"/>
        <c:lblAlgn val="ctr"/>
        <c:lblOffset val="100"/>
        <c:noMultiLvlLbl val="0"/>
      </c:catAx>
      <c:valAx>
        <c:axId val="-2113994440"/>
        <c:scaling>
          <c:max val="100.0"/>
        </c:scaling>
        <c:delete val="0"/>
        <c:axPos val="l"/>
        <c:majorGridlines/>
        <c:majorTickMark val="out"/>
        <c:minorTickMark val="none"/>
        <c:tickLblPos val="nextTo"/>
        <c:crossAx val="-2068027336"/>
        <c:crosses val="autoZero"/>
      </c:valAx>
    </c:plotArea>
    <c:dispBlanksAs val="gap"/>
  </c:chart>
  <c:txPr>
    <a:bodyPr/>
    <a:lstStyle/>
    <a:p>
      <a:pPr>
        <a:defRPr sz="1800"/>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chart>
    <c:title>
      <c:tx>
        <c:rich>
          <a:bodyPr/>
          <a:lstStyle/>
          <a:p>
            <a:r>
              <a:t>Relevance vs Completeness (High Risk: 1)</a:t>
            </a:r>
          </a:p>
        </c:rich>
      </c:tx>
      <c:layout/>
      <c:overlay val="0"/>
    </c:title>
    <c:plotArea>
      <c:scatterChart>
        <c:scatterStyle val="lineMarker"/>
        <c:varyColors val="0"/>
        <c:ser>
          <c:idx val="0"/>
          <c:order val="0"/>
          <c:tx>
            <c:strRef>
              <c:f>Sheet1!$B$1</c:f>
              <c:strCache>
                <c:ptCount val="1"/>
                <c:pt idx="0">
                  <c:v>Questions</c:v>
                </c:pt>
              </c:strCache>
            </c:strRef>
          </c:tx>
          <c:spPr>
            <a:ln w="47625">
              <a:noFill/>
            </a:ln>
          </c:spPr>
          <c:xVal>
            <c:numRef>
              <c:f>Sheet1!$A$2:$A$2</c:f>
              <c:numCache>
                <c:formatCode>General</c:formatCode>
                <c:ptCount val="1"/>
                <c:pt idx="0">
                  <c:v>0</c:v>
                </c:pt>
              </c:numCache>
            </c:numRef>
          </c:xVal>
          <c:yVal>
            <c:numRef>
              <c:f>Sheet1!$B$2:$B$2</c:f>
              <c:numCache>
                <c:formatCode>General</c:formatCode>
                <c:ptCount val="1"/>
                <c:pt idx="0">
                  <c:v>0</c:v>
                </c:pt>
              </c:numCache>
            </c:numRef>
          </c:yVal>
          <c:smooth val="0"/>
        </c:ser>
        <c:axId val="-2128940872"/>
        <c:axId val="-2129643912"/>
      </c:scatterChart>
      <c:valAx>
        <c:axId val="-2128940872"/>
        <c:scaling>
          <c:orientation val="minMax"/>
        </c:scaling>
        <c:delete val="0"/>
        <c:axPos val="b"/>
        <c:numFmt formatCode="General" sourceLinked="1"/>
        <c:majorTickMark val="out"/>
        <c:minorTickMark val="none"/>
        <c:tickLblPos val="nextTo"/>
        <c:txPr>
          <a:bodyPr/>
          <a:lstStyle/>
          <a:p>
            <a:pPr>
              <a:defRPr sz="800"/>
            </a:pPr>
          </a:p>
        </c:txPr>
        <c:crossAx val="-2129643912"/>
        <c:crosses val="autoZero"/>
        <c:crossBetween val="midCat"/>
      </c:valAx>
      <c:valAx>
        <c:axId val="-2129643912"/>
        <c:scaling>
          <c:orientation val="minMax"/>
        </c:scaling>
        <c:delete val="0"/>
        <c:axPos val="l"/>
        <c:majorGridlines/>
        <c:numFmt formatCode="General" sourceLinked="1"/>
        <c:majorTickMark val="out"/>
        <c:minorTickMark val="none"/>
        <c:tickLblPos val="nextTo"/>
        <c:crossAx val="-2128940872"/>
        <c:crosses val="autoZero"/>
        <c:crossBetween val="midCat"/>
      </c:valAx>
    </c:plotArea>
    <c:legend>
      <c:legendPos val="r"/>
      <c:layout/>
      <c:overlay val="0"/>
    </c:legend>
    <c:plotVisOnly val="1"/>
    <c:dispBlanksAs val="gap"/>
    <c:showDLblsOverMax val="0"/>
  </c:chart>
  <c:txPr>
    <a:bodyPr/>
    <a:lstStyle/>
    <a:p>
      <a:pPr>
        <a:defRPr sz="1800"/>
      </a:pPr>
      <a:endParaRPr lang="en-US"/>
    </a:p>
  </c:txPr>
  <c:externalData r:id="rId1">
    <c:autoUpdate val="0"/>
  </c:externalData>
</c:chartSpace>
</file>

<file path=ppt/charts/chart40.xml><?xml version="1.0" encoding="utf-8"?>
<c:chartSpace xmlns:c="http://schemas.openxmlformats.org/drawingml/2006/chart" xmlns:a="http://schemas.openxmlformats.org/drawingml/2006/main" xmlns:r="http://schemas.openxmlformats.org/officeDocument/2006/relationships">
  <c:chart>
    <c:title>
      <c:tx>
        <c:rich>
          <a:bodyPr/>
          <a:lstStyle/>
          <a:p>
            <a:r>
              <a:t>Metric Risk Contribution</a:t>
            </a:r>
          </a:p>
        </c:rich>
      </c:tx>
      <c:layout/>
      <c:overlay val="0"/>
    </c:title>
    <c:autoTitleDeleted val="0"/>
    <c:plotArea>
      <c:pieChart>
        <c:varyColors val="1"/>
        <c:ser>
          <c:idx val="0"/>
          <c:order val="0"/>
          <c:tx>
            <c:strRef>
              <c:f>Sheet1!$B$1</c:f>
              <c:strCache>
                <c:ptCount val="1"/>
                <c:pt idx="0">
                  <c:v>Risk Contribution</c:v>
                </c:pt>
              </c:strCache>
            </c:strRef>
          </c:tx>
          <c:cat>
            <c:strRef>
              <c:f>Sheet1!$A$2:$A$5</c:f>
              <c:strCache>
                <c:ptCount val="4"/>
                <c:pt idx="0">
                  <c:v>relevance</c:v>
                </c:pt>
                <c:pt idx="1">
                  <c:v>completeness</c:v>
                </c:pt>
                <c:pt idx="2">
                  <c:v>clarity</c:v>
                </c:pt>
                <c:pt idx="3">
                  <c:v>faithfulness</c:v>
                </c:pt>
              </c:strCache>
            </c:strRef>
          </c:cat>
          <c:val>
            <c:numRef>
              <c:f>Sheet1!$B$2:$B$5</c:f>
              <c:numCache>
                <c:formatCode>General</c:formatCode>
                <c:ptCount val="4"/>
                <c:pt idx="0">
                  <c:v>4.0</c:v>
                </c:pt>
                <c:pt idx="1">
                  <c:v>4.0</c:v>
                </c:pt>
                <c:pt idx="2">
                  <c:v>4.0</c:v>
                </c:pt>
                <c:pt idx="3">
                  <c:v>4.0</c:v>
                </c:pt>
              </c:numCache>
            </c:numRef>
          </c:val>
        </c:ser>
        <c:dLbls>
          <c:numFmt formatCode="0.0" sourceLinked="0"/>
          <c:showLegendKey val="0"/>
          <c:showVal val="1"/>
          <c:showCatName val="0"/>
          <c:showSerName val="0"/>
          <c:showPercent val="0"/>
          <c:showBubbleSize val="0"/>
          <c:showLeaderLines val="1"/>
        </c:dLbls>
      </c:pieChart>
    </c:plotArea>
    <c:legend>
      <c:legendPos/>
    </c:legend>
    <c:dispBlanksAs val="gap"/>
  </c:chart>
  <c:txPr>
    <a:bodyPr/>
    <a:lstStyle/>
    <a:p>
      <a:pPr>
        <a:defRPr sz="1800"/>
      </a:pPr>
      <a:endParaRPr lang="en-US"/>
    </a:p>
  </c:txPr>
  <c:externalData r:id="rId1">
    <c:autoUpdate val="0"/>
  </c:externalData>
</c:chartSpace>
</file>

<file path=ppt/charts/chart41.xml><?xml version="1.0" encoding="utf-8"?>
<c:chartSpace xmlns:c="http://schemas.openxmlformats.org/drawingml/2006/chart" xmlns:a="http://schemas.openxmlformats.org/drawingml/2006/main" xmlns:r="http://schemas.openxmlformats.org/officeDocument/2006/relationships">
  <c:date1904 val="0"/>
  <c:chart>
    <c:title>
      <c:tx>
        <c:rich>
          <a:bodyPr/>
          <a:lstStyle/>
          <a:p>
            <a:r>
              <a:t>Question Risk Distribution</a:t>
            </a:r>
          </a:p>
        </c:rich>
      </c:tx>
      <c:layout/>
      <c:overlay val="0"/>
    </c:title>
    <c:autoTitleDeleted val="0"/>
    <c:plotArea>
      <c:barChart>
        <c:barDir val="col"/>
        <c:grouping val="clustered"/>
        <c:ser>
          <c:idx val="0"/>
          <c:order val="0"/>
          <c:tx>
            <c:strRef>
              <c:f>Sheet1!$B$1</c:f>
              <c:strCache>
                <c:ptCount val="1"/>
                <c:pt idx="0">
                  <c:v>Count</c:v>
                </c:pt>
              </c:strCache>
            </c:strRef>
          </c:tx>
          <c:cat>
            <c:strRef>
              <c:f>Sheet1!$A$2:$A$6</c:f>
              <c:strCache>
                <c:ptCount val="5"/>
                <c:pt idx="0">
                  <c:v>0-20</c:v>
                </c:pt>
                <c:pt idx="1">
                  <c:v>20-40</c:v>
                </c:pt>
                <c:pt idx="2">
                  <c:v>40-60</c:v>
                </c:pt>
                <c:pt idx="3">
                  <c:v>60-80</c:v>
                </c:pt>
                <c:pt idx="4">
                  <c:v>80-100</c:v>
                </c:pt>
              </c:strCache>
            </c:strRef>
          </c:cat>
          <c:val>
            <c:numRef>
              <c:f>Sheet1!$B$2:$B$6</c:f>
              <c:numCache>
                <c:formatCode>General</c:formatCode>
                <c:ptCount val="5"/>
                <c:pt idx="0">
                  <c:v>10</c:v>
                </c:pt>
                <c:pt idx="1">
                  <c:v>0</c:v>
                </c:pt>
                <c:pt idx="2">
                  <c:v>0</c:v>
                </c:pt>
                <c:pt idx="3">
                  <c:v>0</c:v>
                </c:pt>
                <c:pt idx="4">
                  <c:v>0</c:v>
                </c:pt>
              </c:numCache>
            </c:numRef>
          </c:val>
        </c:ser>
        <c:axId val="-2068027336"/>
        <c:axId val="-2113994440"/>
      </c:barChart>
      <c:catAx>
        <c:axId val="-2068027336"/>
        <c:scaling>
          <c:orientation val="minMax"/>
        </c:scaling>
        <c:delete val="0"/>
        <c:axPos val="b"/>
        <c:majorTickMark val="out"/>
        <c:minorTickMark val="none"/>
        <c:tickLblPos val="nextTo"/>
        <c:crossAx val="-2113994440"/>
        <c:crosses val="autoZero"/>
        <c:auto val="1"/>
        <c:lblAlgn val="ctr"/>
        <c:lblOffset val="100"/>
        <c:noMultiLvlLbl val="0"/>
      </c:catAx>
      <c:valAx>
        <c:axId val="-2113994440"/>
        <c:scaling/>
        <c:delete val="0"/>
        <c:axPos val="l"/>
        <c:majorGridlines/>
        <c:majorTickMark val="out"/>
        <c:minorTickMark val="none"/>
        <c:tickLblPos val="nextTo"/>
        <c:crossAx val="-2068027336"/>
        <c:crosses val="autoZero"/>
      </c:valAx>
    </c:plotArea>
    <c:dispBlanksAs val="gap"/>
  </c:chart>
  <c:txPr>
    <a:bodyPr/>
    <a:lstStyle/>
    <a:p>
      <a:pPr>
        <a:defRPr sz="1800"/>
      </a:pPr>
      <a:endParaRPr lang="en-US"/>
    </a:p>
  </c:txPr>
  <c:externalData r:id="rId1">
    <c:autoUpdate val="0"/>
  </c:externalData>
</c:chartSpace>
</file>

<file path=ppt/charts/chart42.xml><?xml version="1.0" encoding="utf-8"?>
<c:chartSpace xmlns:c="http://schemas.openxmlformats.org/drawingml/2006/chart" xmlns:a="http://schemas.openxmlformats.org/drawingml/2006/main" xmlns:r="http://schemas.openxmlformats.org/officeDocument/2006/relationships">
  <c:chart>
    <c:title>
      <c:tx>
        <c:rich>
          <a:bodyPr/>
          <a:lstStyle/>
          <a:p>
            <a:r>
              <a:t>Relevance vs Completeness (High Risk: 0)</a:t>
            </a:r>
          </a:p>
        </c:rich>
      </c:tx>
      <c:layout/>
      <c:overlay val="0"/>
    </c:title>
    <c:plotArea>
      <c:scatterChart>
        <c:scatterStyle val="lineMarker"/>
        <c:varyColors val="0"/>
        <c:ser>
          <c:idx val="0"/>
          <c:order val="0"/>
          <c:tx>
            <c:strRef>
              <c:f>Sheet1!$B$1</c:f>
              <c:strCache>
                <c:ptCount val="1"/>
                <c:pt idx="0">
                  <c:v>Questions</c:v>
                </c:pt>
              </c:strCache>
            </c:strRef>
          </c:tx>
          <c:spPr>
            <a:ln w="47625">
              <a:noFill/>
            </a:ln>
          </c:spPr>
          <c:xVal>
            <c:numRef>
              <c:f>Sheet1!$A$2:$A$11</c:f>
              <c:numCache>
                <c:formatCode>General</c:formatCode>
                <c:ptCount val="10"/>
                <c:pt idx="0">
                  <c:v>0</c:v>
                </c:pt>
                <c:pt idx="1">
                  <c:v>0</c:v>
                </c:pt>
                <c:pt idx="2">
                  <c:v>0</c:v>
                </c:pt>
                <c:pt idx="3">
                  <c:v>0</c:v>
                </c:pt>
                <c:pt idx="4">
                  <c:v>0</c:v>
                </c:pt>
                <c:pt idx="5">
                  <c:v>0</c:v>
                </c:pt>
                <c:pt idx="6">
                  <c:v>0</c:v>
                </c:pt>
                <c:pt idx="7">
                  <c:v>0</c:v>
                </c:pt>
                <c:pt idx="8">
                  <c:v>0</c:v>
                </c:pt>
                <c:pt idx="9">
                  <c:v>0</c:v>
                </c:pt>
              </c:numCache>
            </c:numRef>
          </c:xVal>
          <c:yVal>
            <c:numRef>
              <c:f>Sheet1!$B$2:$B$11</c:f>
              <c:numCache>
                <c:formatCode>General</c:formatCode>
                <c:ptCount val="10"/>
                <c:pt idx="0">
                  <c:v>0</c:v>
                </c:pt>
                <c:pt idx="1">
                  <c:v>0</c:v>
                </c:pt>
                <c:pt idx="2">
                  <c:v>0</c:v>
                </c:pt>
                <c:pt idx="3">
                  <c:v>0</c:v>
                </c:pt>
                <c:pt idx="4">
                  <c:v>0</c:v>
                </c:pt>
                <c:pt idx="5">
                  <c:v>0</c:v>
                </c:pt>
                <c:pt idx="6">
                  <c:v>0</c:v>
                </c:pt>
                <c:pt idx="7">
                  <c:v>0</c:v>
                </c:pt>
                <c:pt idx="8">
                  <c:v>0</c:v>
                </c:pt>
                <c:pt idx="9">
                  <c:v>0</c:v>
                </c:pt>
              </c:numCache>
            </c:numRef>
          </c:yVal>
          <c:smooth val="0"/>
        </c:ser>
        <c:axId val="-2128940872"/>
        <c:axId val="-2129643912"/>
      </c:scatterChart>
      <c:valAx>
        <c:axId val="-2128940872"/>
        <c:scaling>
          <c:orientation val="minMax"/>
        </c:scaling>
        <c:delete val="0"/>
        <c:axPos val="b"/>
        <c:numFmt formatCode="General" sourceLinked="1"/>
        <c:majorTickMark val="out"/>
        <c:minorTickMark val="none"/>
        <c:tickLblPos val="nextTo"/>
        <c:txPr>
          <a:bodyPr/>
          <a:lstStyle/>
          <a:p>
            <a:pPr>
              <a:defRPr sz="800"/>
            </a:pPr>
          </a:p>
        </c:txPr>
        <c:crossAx val="-2129643912"/>
        <c:crosses val="autoZero"/>
        <c:crossBetween val="midCat"/>
      </c:valAx>
      <c:valAx>
        <c:axId val="-2129643912"/>
        <c:scaling>
          <c:orientation val="minMax"/>
        </c:scaling>
        <c:delete val="0"/>
        <c:axPos val="l"/>
        <c:majorGridlines/>
        <c:numFmt formatCode="General" sourceLinked="1"/>
        <c:majorTickMark val="out"/>
        <c:minorTickMark val="none"/>
        <c:tickLblPos val="nextTo"/>
        <c:crossAx val="-2128940872"/>
        <c:crosses val="autoZero"/>
        <c:crossBetween val="midCat"/>
      </c:valAx>
    </c:plotArea>
    <c:legend>
      <c:legendPos val="r"/>
      <c:layout/>
      <c:overlay val="0"/>
    </c:legend>
    <c:plotVisOnly val="1"/>
    <c:dispBlanksAs val="gap"/>
    <c:showDLblsOverMax val="0"/>
  </c:chart>
  <c:txPr>
    <a:bodyPr/>
    <a:lstStyle/>
    <a:p>
      <a:pPr>
        <a:defRPr sz="1800"/>
      </a:pPr>
      <a:endParaRPr lang="en-US"/>
    </a:p>
  </c:txPr>
  <c:externalData r:id="rId1">
    <c:autoUpdate val="0"/>
  </c:externalData>
</c:chartSpace>
</file>

<file path=ppt/charts/chart43.xml><?xml version="1.0" encoding="utf-8"?>
<c:chartSpace xmlns:c="http://schemas.openxmlformats.org/drawingml/2006/chart" xmlns:a="http://schemas.openxmlformats.org/drawingml/2006/main" xmlns:r="http://schemas.openxmlformats.org/officeDocument/2006/relationships">
  <c:date1904 val="0"/>
  <c:chart>
    <c:title>
      <c:tx>
        <c:rich>
          <a:bodyPr/>
          <a:lstStyle/>
          <a:p>
            <a:r>
              <a:t>Top 3 Riskiest Questions</a:t>
            </a:r>
          </a:p>
        </c:rich>
      </c:tx>
      <c:layout/>
      <c:overlay val="0"/>
    </c:title>
    <c:autoTitleDeleted val="0"/>
    <c:plotArea>
      <c:barChart>
        <c:barDir val="col"/>
        <c:grouping val="clustered"/>
        <c:ser>
          <c:idx val="0"/>
          <c:order val="0"/>
          <c:tx>
            <c:strRef>
              <c:f>Sheet1!$B$1</c:f>
              <c:strCache>
                <c:ptCount val="1"/>
                <c:pt idx="0">
                  <c:v>Risk Score</c:v>
                </c:pt>
              </c:strCache>
            </c:strRef>
          </c:tx>
          <c:cat>
            <c:strRef>
              <c:f>Sheet1!$A$2:$A$4</c:f>
              <c:strCache>
                <c:ptCount val="3"/>
                <c:pt idx="0">
                  <c:v>- What IP assets does the comp...</c:v>
                </c:pt>
                <c:pt idx="1">
                  <c:v>Are there any potential IP inf...</c:v>
                </c:pt>
                <c:pt idx="2">
                  <c:v>How are IP rights allocated am...</c:v>
                </c:pt>
              </c:strCache>
            </c:strRef>
          </c:cat>
          <c:val>
            <c:numRef>
              <c:f>Sheet1!$B$2:$B$4</c:f>
              <c:numCache>
                <c:formatCode>General</c:formatCode>
                <c:ptCount val="3"/>
                <c:pt idx="0">
                  <c:v>16.0</c:v>
                </c:pt>
                <c:pt idx="1">
                  <c:v>16.0</c:v>
                </c:pt>
                <c:pt idx="2">
                  <c:v>16.0</c:v>
                </c:pt>
              </c:numCache>
            </c:numRef>
          </c:val>
        </c:ser>
        <c:dLbls>
          <c:numFmt formatCode="0.0" sourceLinked="0"/>
          <c:showLegendKey val="0"/>
          <c:showVal val="1"/>
          <c:showCatName val="0"/>
          <c:showSerName val="0"/>
          <c:showPercent val="0"/>
          <c:showBubbleSize val="0"/>
          <c:showLeaderLines val="1"/>
        </c:dLbls>
        <c:axId val="-2068027336"/>
        <c:axId val="-2113994440"/>
      </c:barChart>
      <c:catAx>
        <c:axId val="-2068027336"/>
        <c:scaling>
          <c:orientation val="minMax"/>
        </c:scaling>
        <c:delete val="0"/>
        <c:axPos val="b"/>
        <c:majorTickMark val="out"/>
        <c:minorTickMark val="none"/>
        <c:tickLblPos val="nextTo"/>
        <c:txPr>
          <a:bodyPr/>
          <a:lstStyle/>
          <a:p>
            <a:pPr>
              <a:defRPr sz="800"/>
            </a:pPr>
          </a:p>
        </c:txPr>
        <c:crossAx val="-2113994440"/>
        <c:crosses val="autoZero"/>
        <c:auto val="1"/>
        <c:lblAlgn val="ctr"/>
        <c:lblOffset val="100"/>
        <c:noMultiLvlLbl val="0"/>
      </c:catAx>
      <c:valAx>
        <c:axId val="-2113994440"/>
        <c:scaling/>
        <c:delete val="0"/>
        <c:axPos val="l"/>
        <c:majorGridlines/>
        <c:majorTickMark val="out"/>
        <c:minorTickMark val="none"/>
        <c:tickLblPos val="nextTo"/>
        <c:crossAx val="-2068027336"/>
        <c:crosses val="autoZero"/>
      </c:valAx>
    </c:plotArea>
    <c:dispBlanksAs val="gap"/>
  </c:chart>
  <c:txPr>
    <a:bodyPr/>
    <a:lstStyle/>
    <a:p>
      <a:pPr>
        <a:defRPr sz="1800"/>
      </a:pPr>
      <a:endParaRPr lang="en-US"/>
    </a:p>
  </c:txPr>
  <c:externalData r:id="rId1">
    <c:autoUpdate val="0"/>
  </c:externalData>
</c:chartSpace>
</file>

<file path=ppt/charts/chart44.xml><?xml version="1.0" encoding="utf-8"?>
<c:chartSpace xmlns:c="http://schemas.openxmlformats.org/drawingml/2006/chart" xmlns:a="http://schemas.openxmlformats.org/drawingml/2006/main" xmlns:r="http://schemas.openxmlformats.org/officeDocument/2006/relationships">
  <c:date1904 val="0"/>
  <c:chart>
    <c:title>
      <c:tx>
        <c:rich>
          <a:bodyPr/>
          <a:lstStyle/>
          <a:p>
            <a:r>
              <a:t>Tag Risk Score (0-100)</a:t>
            </a:r>
          </a:p>
        </c:rich>
      </c:tx>
      <c:layout/>
      <c:overlay val="0"/>
    </c:title>
    <c:autoTitleDeleted val="0"/>
    <c:plotArea>
      <c:barChart>
        <c:barDir val="col"/>
        <c:grouping val="clustered"/>
        <c:ser>
          <c:idx val="0"/>
          <c:order val="0"/>
          <c:tx>
            <c:strRef>
              <c:f>Sheet1!$B$1</c:f>
              <c:strCache>
                <c:ptCount val="1"/>
                <c:pt idx="0">
                  <c:v>Risk Score</c:v>
                </c:pt>
              </c:strCache>
            </c:strRef>
          </c:tx>
          <c:cat>
            <c:strRef>
              <c:f>Sheet1!$A$2:$A$2</c:f>
              <c:strCache>
                <c:ptCount val="1"/>
                <c:pt idx="0">
                  <c:v>Legal &amp; Regulatory</c:v>
                </c:pt>
              </c:strCache>
            </c:strRef>
          </c:cat>
          <c:val>
            <c:numRef>
              <c:f>Sheet1!$B$2:$B$2</c:f>
              <c:numCache>
                <c:formatCode>General</c:formatCode>
                <c:ptCount val="1"/>
                <c:pt idx="0">
                  <c:v>75.0</c:v>
                </c:pt>
              </c:numCache>
            </c:numRef>
          </c:val>
        </c:ser>
        <c:dLbls>
          <c:numFmt formatCode="0.0" sourceLinked="0"/>
          <c:showLegendKey val="0"/>
          <c:showVal val="1"/>
          <c:showCatName val="0"/>
          <c:showSerName val="0"/>
          <c:showPercent val="0"/>
          <c:showBubbleSize val="0"/>
          <c:showLeaderLines val="1"/>
        </c:dLbls>
        <c:axId val="-2068027336"/>
        <c:axId val="-2113994440"/>
      </c:barChart>
      <c:catAx>
        <c:axId val="-2068027336"/>
        <c:scaling>
          <c:orientation val="minMax"/>
        </c:scaling>
        <c:delete val="0"/>
        <c:axPos val="b"/>
        <c:majorTickMark val="out"/>
        <c:minorTickMark val="none"/>
        <c:tickLblPos val="nextTo"/>
        <c:crossAx val="-2113994440"/>
        <c:crosses val="autoZero"/>
        <c:auto val="1"/>
        <c:lblAlgn val="ctr"/>
        <c:lblOffset val="100"/>
        <c:noMultiLvlLbl val="0"/>
      </c:catAx>
      <c:valAx>
        <c:axId val="-2113994440"/>
        <c:scaling>
          <c:max val="100.0"/>
        </c:scaling>
        <c:delete val="0"/>
        <c:axPos val="l"/>
        <c:majorGridlines/>
        <c:majorTickMark val="out"/>
        <c:minorTickMark val="none"/>
        <c:tickLblPos val="nextTo"/>
        <c:crossAx val="-2068027336"/>
        <c:crosses val="autoZero"/>
      </c:valAx>
    </c:plotArea>
    <c:dispBlanksAs val="gap"/>
  </c:chart>
  <c:txPr>
    <a:bodyPr/>
    <a:lstStyle/>
    <a:p>
      <a:pPr>
        <a:defRPr sz="1800"/>
      </a:pPr>
      <a:endParaRPr lang="en-US"/>
    </a:p>
  </c:txPr>
  <c:externalData r:id="rId1">
    <c:autoUpdate val="0"/>
  </c:externalData>
</c:chartSpace>
</file>

<file path=ppt/charts/chart45.xml><?xml version="1.0" encoding="utf-8"?>
<c:chartSpace xmlns:c="http://schemas.openxmlformats.org/drawingml/2006/chart" xmlns:a="http://schemas.openxmlformats.org/drawingml/2006/main" xmlns:r="http://schemas.openxmlformats.org/officeDocument/2006/relationships">
  <c:chart>
    <c:title>
      <c:tx>
        <c:rich>
          <a:bodyPr/>
          <a:lstStyle/>
          <a:p>
            <a:r>
              <a:t>Metric Risk Contribution</a:t>
            </a:r>
          </a:p>
        </c:rich>
      </c:tx>
      <c:layout/>
      <c:overlay val="0"/>
    </c:title>
    <c:autoTitleDeleted val="0"/>
    <c:plotArea>
      <c:pieChart>
        <c:varyColors val="1"/>
        <c:ser>
          <c:idx val="0"/>
          <c:order val="0"/>
          <c:tx>
            <c:strRef>
              <c:f>Sheet1!$B$1</c:f>
              <c:strCache>
                <c:ptCount val="1"/>
                <c:pt idx="0">
                  <c:v>Risk Contribution</c:v>
                </c:pt>
              </c:strCache>
            </c:strRef>
          </c:tx>
          <c:cat>
            <c:strRef>
              <c:f>Sheet1!$A$2:$A$5</c:f>
              <c:strCache>
                <c:ptCount val="4"/>
                <c:pt idx="0">
                  <c:v>relevance</c:v>
                </c:pt>
                <c:pt idx="1">
                  <c:v>completeness</c:v>
                </c:pt>
                <c:pt idx="2">
                  <c:v>clarity</c:v>
                </c:pt>
                <c:pt idx="3">
                  <c:v>faithfulness</c:v>
                </c:pt>
              </c:strCache>
            </c:strRef>
          </c:cat>
          <c:val>
            <c:numRef>
              <c:f>Sheet1!$B$2:$B$5</c:f>
              <c:numCache>
                <c:formatCode>General</c:formatCode>
                <c:ptCount val="4"/>
                <c:pt idx="0">
                  <c:v>25.0</c:v>
                </c:pt>
                <c:pt idx="1">
                  <c:v>25.0</c:v>
                </c:pt>
                <c:pt idx="2">
                  <c:v>25.0</c:v>
                </c:pt>
                <c:pt idx="3">
                  <c:v>25.0</c:v>
                </c:pt>
              </c:numCache>
            </c:numRef>
          </c:val>
        </c:ser>
        <c:dLbls>
          <c:numFmt formatCode="0.0" sourceLinked="0"/>
          <c:showLegendKey val="0"/>
          <c:showVal val="1"/>
          <c:showCatName val="0"/>
          <c:showSerName val="0"/>
          <c:showPercent val="0"/>
          <c:showBubbleSize val="0"/>
          <c:showLeaderLines val="1"/>
        </c:dLbls>
      </c:pieChart>
    </c:plotArea>
    <c:legend>
      <c:legendPos/>
    </c:legend>
    <c:dispBlanksAs val="gap"/>
  </c:chart>
  <c:txPr>
    <a:bodyPr/>
    <a:lstStyle/>
    <a:p>
      <a:pPr>
        <a:defRPr sz="1800"/>
      </a:pPr>
      <a:endParaRPr lang="en-US"/>
    </a:p>
  </c:txPr>
  <c:externalData r:id="rId1">
    <c:autoUpdate val="0"/>
  </c:externalData>
</c:chartSpace>
</file>

<file path=ppt/charts/chart46.xml><?xml version="1.0" encoding="utf-8"?>
<c:chartSpace xmlns:c="http://schemas.openxmlformats.org/drawingml/2006/chart" xmlns:a="http://schemas.openxmlformats.org/drawingml/2006/main" xmlns:r="http://schemas.openxmlformats.org/officeDocument/2006/relationships">
  <c:date1904 val="0"/>
  <c:chart>
    <c:title>
      <c:tx>
        <c:rich>
          <a:bodyPr/>
          <a:lstStyle/>
          <a:p>
            <a:r>
              <a:t>Question Risk Distribution</a:t>
            </a:r>
          </a:p>
        </c:rich>
      </c:tx>
      <c:layout/>
      <c:overlay val="0"/>
    </c:title>
    <c:autoTitleDeleted val="0"/>
    <c:plotArea>
      <c:barChart>
        <c:barDir val="col"/>
        <c:grouping val="clustered"/>
        <c:ser>
          <c:idx val="0"/>
          <c:order val="0"/>
          <c:tx>
            <c:strRef>
              <c:f>Sheet1!$B$1</c:f>
              <c:strCache>
                <c:ptCount val="1"/>
                <c:pt idx="0">
                  <c:v>Count</c:v>
                </c:pt>
              </c:strCache>
            </c:strRef>
          </c:tx>
          <c:cat>
            <c:strRef>
              <c:f>Sheet1!$A$2:$A$6</c:f>
              <c:strCache>
                <c:ptCount val="5"/>
                <c:pt idx="0">
                  <c:v>0-20</c:v>
                </c:pt>
                <c:pt idx="1">
                  <c:v>20-40</c:v>
                </c:pt>
                <c:pt idx="2">
                  <c:v>40-60</c:v>
                </c:pt>
                <c:pt idx="3">
                  <c:v>60-80</c:v>
                </c:pt>
                <c:pt idx="4">
                  <c:v>80-100</c:v>
                </c:pt>
              </c:strCache>
            </c:strRef>
          </c:cat>
          <c:val>
            <c:numRef>
              <c:f>Sheet1!$B$2:$B$6</c:f>
              <c:numCache>
                <c:formatCode>General</c:formatCode>
                <c:ptCount val="5"/>
                <c:pt idx="0">
                  <c:v>0</c:v>
                </c:pt>
                <c:pt idx="1">
                  <c:v>0</c:v>
                </c:pt>
                <c:pt idx="2">
                  <c:v>0</c:v>
                </c:pt>
                <c:pt idx="3">
                  <c:v>0</c:v>
                </c:pt>
                <c:pt idx="4">
                  <c:v>17</c:v>
                </c:pt>
              </c:numCache>
            </c:numRef>
          </c:val>
        </c:ser>
        <c:axId val="-2068027336"/>
        <c:axId val="-2113994440"/>
      </c:barChart>
      <c:catAx>
        <c:axId val="-2068027336"/>
        <c:scaling>
          <c:orientation val="minMax"/>
        </c:scaling>
        <c:delete val="0"/>
        <c:axPos val="b"/>
        <c:majorTickMark val="out"/>
        <c:minorTickMark val="none"/>
        <c:tickLblPos val="nextTo"/>
        <c:crossAx val="-2113994440"/>
        <c:crosses val="autoZero"/>
        <c:auto val="1"/>
        <c:lblAlgn val="ctr"/>
        <c:lblOffset val="100"/>
        <c:noMultiLvlLbl val="0"/>
      </c:catAx>
      <c:valAx>
        <c:axId val="-2113994440"/>
        <c:scaling/>
        <c:delete val="0"/>
        <c:axPos val="l"/>
        <c:majorGridlines/>
        <c:majorTickMark val="out"/>
        <c:minorTickMark val="none"/>
        <c:tickLblPos val="nextTo"/>
        <c:crossAx val="-2068027336"/>
        <c:crosses val="autoZero"/>
      </c:valAx>
    </c:plotArea>
    <c:dispBlanksAs val="gap"/>
  </c:chart>
  <c:txPr>
    <a:bodyPr/>
    <a:lstStyle/>
    <a:p>
      <a:pPr>
        <a:defRPr sz="1800"/>
      </a:pPr>
      <a:endParaRPr lang="en-US"/>
    </a:p>
  </c:txPr>
  <c:externalData r:id="rId1">
    <c:autoUpdate val="0"/>
  </c:externalData>
</c:chartSpace>
</file>

<file path=ppt/charts/chart47.xml><?xml version="1.0" encoding="utf-8"?>
<c:chartSpace xmlns:c="http://schemas.openxmlformats.org/drawingml/2006/chart" xmlns:a="http://schemas.openxmlformats.org/drawingml/2006/main" xmlns:r="http://schemas.openxmlformats.org/officeDocument/2006/relationships">
  <c:chart>
    <c:title>
      <c:tx>
        <c:rich>
          <a:bodyPr/>
          <a:lstStyle/>
          <a:p>
            <a:r>
              <a:t>Relevance vs Completeness (High Risk: 17)</a:t>
            </a:r>
          </a:p>
        </c:rich>
      </c:tx>
      <c:layout/>
      <c:overlay val="0"/>
    </c:title>
    <c:plotArea>
      <c:scatterChart>
        <c:scatterStyle val="lineMarker"/>
        <c:varyColors val="0"/>
        <c:ser>
          <c:idx val="0"/>
          <c:order val="0"/>
          <c:tx>
            <c:strRef>
              <c:f>Sheet1!$B$1</c:f>
              <c:strCache>
                <c:ptCount val="1"/>
                <c:pt idx="0">
                  <c:v>Questions</c:v>
                </c:pt>
              </c:strCache>
            </c:strRef>
          </c:tx>
          <c:spPr>
            <a:ln w="47625">
              <a:noFill/>
            </a:ln>
          </c:spPr>
          <c:xVal>
            <c:numRef>
              <c:f>Sheet1!$A$2:$A$18</c:f>
              <c:numCache>
                <c:formatCode>General</c:formatCode>
                <c:ptCount val="17"/>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numCache>
            </c:numRef>
          </c:xVal>
          <c:yVal>
            <c:numRef>
              <c:f>Sheet1!$B$2:$B$18</c:f>
              <c:numCache>
                <c:formatCode>General</c:formatCode>
                <c:ptCount val="17"/>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numCache>
            </c:numRef>
          </c:yVal>
          <c:smooth val="0"/>
        </c:ser>
        <c:axId val="-2128940872"/>
        <c:axId val="-2129643912"/>
      </c:scatterChart>
      <c:valAx>
        <c:axId val="-2128940872"/>
        <c:scaling>
          <c:orientation val="minMax"/>
        </c:scaling>
        <c:delete val="0"/>
        <c:axPos val="b"/>
        <c:numFmt formatCode="General" sourceLinked="1"/>
        <c:majorTickMark val="out"/>
        <c:minorTickMark val="none"/>
        <c:tickLblPos val="nextTo"/>
        <c:txPr>
          <a:bodyPr/>
          <a:lstStyle/>
          <a:p>
            <a:pPr>
              <a:defRPr sz="800"/>
            </a:pPr>
          </a:p>
        </c:txPr>
        <c:crossAx val="-2129643912"/>
        <c:crosses val="autoZero"/>
        <c:crossBetween val="midCat"/>
      </c:valAx>
      <c:valAx>
        <c:axId val="-2129643912"/>
        <c:scaling>
          <c:orientation val="minMax"/>
        </c:scaling>
        <c:delete val="0"/>
        <c:axPos val="l"/>
        <c:majorGridlines/>
        <c:numFmt formatCode="General" sourceLinked="1"/>
        <c:majorTickMark val="out"/>
        <c:minorTickMark val="none"/>
        <c:tickLblPos val="nextTo"/>
        <c:crossAx val="-2128940872"/>
        <c:crosses val="autoZero"/>
        <c:crossBetween val="midCat"/>
      </c:valAx>
    </c:plotArea>
    <c:legend>
      <c:legendPos val="r"/>
      <c:layout/>
      <c:overlay val="0"/>
    </c:legend>
    <c:plotVisOnly val="1"/>
    <c:dispBlanksAs val="gap"/>
    <c:showDLblsOverMax val="0"/>
  </c:chart>
  <c:txPr>
    <a:bodyPr/>
    <a:lstStyle/>
    <a:p>
      <a:pPr>
        <a:defRPr sz="1800"/>
      </a:pPr>
      <a:endParaRPr lang="en-US"/>
    </a:p>
  </c:txPr>
  <c:externalData r:id="rId1">
    <c:autoUpdate val="0"/>
  </c:externalData>
</c:chartSpace>
</file>

<file path=ppt/charts/chart48.xml><?xml version="1.0" encoding="utf-8"?>
<c:chartSpace xmlns:c="http://schemas.openxmlformats.org/drawingml/2006/chart" xmlns:a="http://schemas.openxmlformats.org/drawingml/2006/main" xmlns:r="http://schemas.openxmlformats.org/officeDocument/2006/relationships">
  <c:date1904 val="0"/>
  <c:chart>
    <c:title>
      <c:tx>
        <c:rich>
          <a:bodyPr/>
          <a:lstStyle/>
          <a:p>
            <a:r>
              <a:t>Top 3 Riskiest Questions</a:t>
            </a:r>
          </a:p>
        </c:rich>
      </c:tx>
      <c:layout/>
      <c:overlay val="0"/>
    </c:title>
    <c:autoTitleDeleted val="0"/>
    <c:plotArea>
      <c:barChart>
        <c:barDir val="col"/>
        <c:grouping val="clustered"/>
        <c:ser>
          <c:idx val="0"/>
          <c:order val="0"/>
          <c:tx>
            <c:strRef>
              <c:f>Sheet1!$B$1</c:f>
              <c:strCache>
                <c:ptCount val="1"/>
                <c:pt idx="0">
                  <c:v>Risk Score</c:v>
                </c:pt>
              </c:strCache>
            </c:strRef>
          </c:tx>
          <c:cat>
            <c:strRef>
              <c:f>Sheet1!$A$2:$A$4</c:f>
              <c:strCache>
                <c:ptCount val="3"/>
                <c:pt idx="0">
                  <c:v>- What is the legal entity of ...</c:v>
                </c:pt>
                <c:pt idx="1">
                  <c:v>Are there any changes in the l...</c:v>
                </c:pt>
                <c:pt idx="2">
                  <c:v>Are all necessary licenses and...</c:v>
                </c:pt>
              </c:strCache>
            </c:strRef>
          </c:cat>
          <c:val>
            <c:numRef>
              <c:f>Sheet1!$B$2:$B$4</c:f>
              <c:numCache>
                <c:formatCode>General</c:formatCode>
                <c:ptCount val="3"/>
                <c:pt idx="0">
                  <c:v>100.0</c:v>
                </c:pt>
                <c:pt idx="1">
                  <c:v>100.0</c:v>
                </c:pt>
                <c:pt idx="2">
                  <c:v>100.0</c:v>
                </c:pt>
              </c:numCache>
            </c:numRef>
          </c:val>
        </c:ser>
        <c:dLbls>
          <c:numFmt formatCode="0.0" sourceLinked="0"/>
          <c:showLegendKey val="0"/>
          <c:showVal val="1"/>
          <c:showCatName val="0"/>
          <c:showSerName val="0"/>
          <c:showPercent val="0"/>
          <c:showBubbleSize val="0"/>
          <c:showLeaderLines val="1"/>
        </c:dLbls>
        <c:axId val="-2068027336"/>
        <c:axId val="-2113994440"/>
      </c:barChart>
      <c:catAx>
        <c:axId val="-2068027336"/>
        <c:scaling>
          <c:orientation val="minMax"/>
        </c:scaling>
        <c:delete val="0"/>
        <c:axPos val="b"/>
        <c:majorTickMark val="out"/>
        <c:minorTickMark val="none"/>
        <c:tickLblPos val="nextTo"/>
        <c:txPr>
          <a:bodyPr/>
          <a:lstStyle/>
          <a:p>
            <a:pPr>
              <a:defRPr sz="800"/>
            </a:pPr>
          </a:p>
        </c:txPr>
        <c:crossAx val="-2113994440"/>
        <c:crosses val="autoZero"/>
        <c:auto val="1"/>
        <c:lblAlgn val="ctr"/>
        <c:lblOffset val="100"/>
        <c:noMultiLvlLbl val="0"/>
      </c:catAx>
      <c:valAx>
        <c:axId val="-2113994440"/>
        <c:scaling/>
        <c:delete val="0"/>
        <c:axPos val="l"/>
        <c:majorGridlines/>
        <c:majorTickMark val="out"/>
        <c:minorTickMark val="none"/>
        <c:tickLblPos val="nextTo"/>
        <c:crossAx val="-2068027336"/>
        <c:crosses val="autoZero"/>
      </c:valAx>
    </c:plotArea>
    <c:dispBlanksAs val="gap"/>
  </c:chart>
  <c:txPr>
    <a:bodyPr/>
    <a:lstStyle/>
    <a:p>
      <a:pPr>
        <a:defRPr sz="1800"/>
      </a:pPr>
      <a:endParaRPr lang="en-US"/>
    </a:p>
  </c:txPr>
  <c:externalData r:id="rId1">
    <c:autoUpdate val="0"/>
  </c:externalData>
</c:chartSpace>
</file>

<file path=ppt/charts/chart49.xml><?xml version="1.0" encoding="utf-8"?>
<c:chartSpace xmlns:c="http://schemas.openxmlformats.org/drawingml/2006/chart" xmlns:a="http://schemas.openxmlformats.org/drawingml/2006/main" xmlns:r="http://schemas.openxmlformats.org/officeDocument/2006/relationships">
  <c:date1904 val="0"/>
  <c:chart>
    <c:title>
      <c:tx>
        <c:rich>
          <a:bodyPr/>
          <a:lstStyle/>
          <a:p>
            <a:r>
              <a:t>Tag Risk Score (0-100)</a:t>
            </a:r>
          </a:p>
        </c:rich>
      </c:tx>
      <c:layout/>
      <c:overlay val="0"/>
    </c:title>
    <c:autoTitleDeleted val="0"/>
    <c:plotArea>
      <c:barChart>
        <c:barDir val="col"/>
        <c:grouping val="clustered"/>
        <c:ser>
          <c:idx val="0"/>
          <c:order val="0"/>
          <c:tx>
            <c:strRef>
              <c:f>Sheet1!$B$1</c:f>
              <c:strCache>
                <c:ptCount val="1"/>
                <c:pt idx="0">
                  <c:v>Risk Score</c:v>
                </c:pt>
              </c:strCache>
            </c:strRef>
          </c:tx>
          <c:cat>
            <c:strRef>
              <c:f>Sheet1!$A$2:$A$2</c:f>
              <c:strCache>
                <c:ptCount val="1"/>
                <c:pt idx="0">
                  <c:v>Risk Management</c:v>
                </c:pt>
              </c:strCache>
            </c:strRef>
          </c:cat>
          <c:val>
            <c:numRef>
              <c:f>Sheet1!$B$2:$B$2</c:f>
              <c:numCache>
                <c:formatCode>General</c:formatCode>
                <c:ptCount val="1"/>
                <c:pt idx="0">
                  <c:v>24.28235294117647</c:v>
                </c:pt>
              </c:numCache>
            </c:numRef>
          </c:val>
        </c:ser>
        <c:dLbls>
          <c:numFmt formatCode="0.0" sourceLinked="0"/>
          <c:showLegendKey val="0"/>
          <c:showVal val="1"/>
          <c:showCatName val="0"/>
          <c:showSerName val="0"/>
          <c:showPercent val="0"/>
          <c:showBubbleSize val="0"/>
          <c:showLeaderLines val="1"/>
        </c:dLbls>
        <c:axId val="-2068027336"/>
        <c:axId val="-2113994440"/>
      </c:barChart>
      <c:catAx>
        <c:axId val="-2068027336"/>
        <c:scaling>
          <c:orientation val="minMax"/>
        </c:scaling>
        <c:delete val="0"/>
        <c:axPos val="b"/>
        <c:majorTickMark val="out"/>
        <c:minorTickMark val="none"/>
        <c:tickLblPos val="nextTo"/>
        <c:crossAx val="-2113994440"/>
        <c:crosses val="autoZero"/>
        <c:auto val="1"/>
        <c:lblAlgn val="ctr"/>
        <c:lblOffset val="100"/>
        <c:noMultiLvlLbl val="0"/>
      </c:catAx>
      <c:valAx>
        <c:axId val="-2113994440"/>
        <c:scaling>
          <c:max val="100.0"/>
        </c:scaling>
        <c:delete val="0"/>
        <c:axPos val="l"/>
        <c:majorGridlines/>
        <c:majorTickMark val="out"/>
        <c:minorTickMark val="none"/>
        <c:tickLblPos val="nextTo"/>
        <c:crossAx val="-2068027336"/>
        <c:crosses val="autoZero"/>
      </c:valAx>
    </c:plotArea>
    <c:dispBlanksAs val="gap"/>
  </c:chart>
  <c:txPr>
    <a:bodyPr/>
    <a:lstStyle/>
    <a:p>
      <a:pPr>
        <a:defRPr sz="1800"/>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chart>
    <c:title>
      <c:tx>
        <c:rich>
          <a:bodyPr/>
          <a:lstStyle/>
          <a:p>
            <a:r>
              <a:t>Top 3 Riskiest Questions</a:t>
            </a:r>
          </a:p>
        </c:rich>
      </c:tx>
      <c:layout/>
      <c:overlay val="0"/>
    </c:title>
    <c:autoTitleDeleted val="0"/>
    <c:plotArea>
      <c:barChart>
        <c:barDir val="col"/>
        <c:grouping val="clustered"/>
        <c:ser>
          <c:idx val="0"/>
          <c:order val="0"/>
          <c:tx>
            <c:strRef>
              <c:f>Sheet1!$B$1</c:f>
              <c:strCache>
                <c:ptCount val="1"/>
                <c:pt idx="0">
                  <c:v>Risk Score</c:v>
                </c:pt>
              </c:strCache>
            </c:strRef>
          </c:tx>
          <c:cat>
            <c:strRef>
              <c:f>Sheet1!$A$2:$A$2</c:f>
              <c:strCache>
                <c:ptCount val="1"/>
                <c:pt idx="0">
                  <c:v>How does the company handle AM...</c:v>
                </c:pt>
              </c:strCache>
            </c:strRef>
          </c:cat>
          <c:val>
            <c:numRef>
              <c:f>Sheet1!$B$2:$B$2</c:f>
              <c:numCache>
                <c:formatCode>General</c:formatCode>
                <c:ptCount val="1"/>
                <c:pt idx="0">
                  <c:v>100.0</c:v>
                </c:pt>
              </c:numCache>
            </c:numRef>
          </c:val>
        </c:ser>
        <c:dLbls>
          <c:numFmt formatCode="0.0" sourceLinked="0"/>
          <c:showLegendKey val="0"/>
          <c:showVal val="1"/>
          <c:showCatName val="0"/>
          <c:showSerName val="0"/>
          <c:showPercent val="0"/>
          <c:showBubbleSize val="0"/>
          <c:showLeaderLines val="1"/>
        </c:dLbls>
        <c:axId val="-2068027336"/>
        <c:axId val="-2113994440"/>
      </c:barChart>
      <c:catAx>
        <c:axId val="-2068027336"/>
        <c:scaling>
          <c:orientation val="minMax"/>
        </c:scaling>
        <c:delete val="0"/>
        <c:axPos val="b"/>
        <c:majorTickMark val="out"/>
        <c:minorTickMark val="none"/>
        <c:tickLblPos val="nextTo"/>
        <c:txPr>
          <a:bodyPr/>
          <a:lstStyle/>
          <a:p>
            <a:pPr>
              <a:defRPr sz="800"/>
            </a:pPr>
          </a:p>
        </c:txPr>
        <c:crossAx val="-2113994440"/>
        <c:crosses val="autoZero"/>
        <c:auto val="1"/>
        <c:lblAlgn val="ctr"/>
        <c:lblOffset val="100"/>
        <c:noMultiLvlLbl val="0"/>
      </c:catAx>
      <c:valAx>
        <c:axId val="-2113994440"/>
        <c:scaling/>
        <c:delete val="0"/>
        <c:axPos val="l"/>
        <c:majorGridlines/>
        <c:majorTickMark val="out"/>
        <c:minorTickMark val="none"/>
        <c:tickLblPos val="nextTo"/>
        <c:crossAx val="-2068027336"/>
        <c:crosses val="autoZero"/>
      </c:valAx>
    </c:plotArea>
    <c:dispBlanksAs val="gap"/>
  </c:chart>
  <c:txPr>
    <a:bodyPr/>
    <a:lstStyle/>
    <a:p>
      <a:pPr>
        <a:defRPr sz="1800"/>
      </a:pPr>
      <a:endParaRPr lang="en-US"/>
    </a:p>
  </c:txPr>
  <c:externalData r:id="rId1">
    <c:autoUpdate val="0"/>
  </c:externalData>
</c:chartSpace>
</file>

<file path=ppt/charts/chart50.xml><?xml version="1.0" encoding="utf-8"?>
<c:chartSpace xmlns:c="http://schemas.openxmlformats.org/drawingml/2006/chart" xmlns:a="http://schemas.openxmlformats.org/drawingml/2006/main" xmlns:r="http://schemas.openxmlformats.org/officeDocument/2006/relationships">
  <c:chart>
    <c:title>
      <c:tx>
        <c:rich>
          <a:bodyPr/>
          <a:lstStyle/>
          <a:p>
            <a:r>
              <a:t>Metric Risk Contribution</a:t>
            </a:r>
          </a:p>
        </c:rich>
      </c:tx>
      <c:layout/>
      <c:overlay val="0"/>
    </c:title>
    <c:autoTitleDeleted val="0"/>
    <c:plotArea>
      <c:pieChart>
        <c:varyColors val="1"/>
        <c:ser>
          <c:idx val="0"/>
          <c:order val="0"/>
          <c:tx>
            <c:strRef>
              <c:f>Sheet1!$B$1</c:f>
              <c:strCache>
                <c:ptCount val="1"/>
                <c:pt idx="0">
                  <c:v>Risk Contribution</c:v>
                </c:pt>
              </c:strCache>
            </c:strRef>
          </c:tx>
          <c:cat>
            <c:strRef>
              <c:f>Sheet1!$A$2:$A$5</c:f>
              <c:strCache>
                <c:ptCount val="4"/>
                <c:pt idx="0">
                  <c:v>relevance</c:v>
                </c:pt>
                <c:pt idx="1">
                  <c:v>completeness</c:v>
                </c:pt>
                <c:pt idx="2">
                  <c:v>clarity</c:v>
                </c:pt>
                <c:pt idx="3">
                  <c:v>faithfulness</c:v>
                </c:pt>
              </c:strCache>
            </c:strRef>
          </c:cat>
          <c:val>
            <c:numRef>
              <c:f>Sheet1!$B$2:$B$5</c:f>
              <c:numCache>
                <c:formatCode>General</c:formatCode>
                <c:ptCount val="4"/>
                <c:pt idx="0">
                  <c:v>12.0</c:v>
                </c:pt>
                <c:pt idx="1">
                  <c:v>12.0</c:v>
                </c:pt>
                <c:pt idx="2">
                  <c:v>12.0</c:v>
                </c:pt>
                <c:pt idx="3">
                  <c:v>12.0</c:v>
                </c:pt>
              </c:numCache>
            </c:numRef>
          </c:val>
        </c:ser>
        <c:dLbls>
          <c:numFmt formatCode="0.0" sourceLinked="0"/>
          <c:showLegendKey val="0"/>
          <c:showVal val="1"/>
          <c:showCatName val="0"/>
          <c:showSerName val="0"/>
          <c:showPercent val="0"/>
          <c:showBubbleSize val="0"/>
          <c:showLeaderLines val="1"/>
        </c:dLbls>
      </c:pieChart>
    </c:plotArea>
    <c:legend>
      <c:legendPos/>
    </c:legend>
    <c:dispBlanksAs val="gap"/>
  </c:chart>
  <c:txPr>
    <a:bodyPr/>
    <a:lstStyle/>
    <a:p>
      <a:pPr>
        <a:defRPr sz="1800"/>
      </a:pPr>
      <a:endParaRPr lang="en-US"/>
    </a:p>
  </c:txPr>
  <c:externalData r:id="rId1">
    <c:autoUpdate val="0"/>
  </c:externalData>
</c:chartSpace>
</file>

<file path=ppt/charts/chart51.xml><?xml version="1.0" encoding="utf-8"?>
<c:chartSpace xmlns:c="http://schemas.openxmlformats.org/drawingml/2006/chart" xmlns:a="http://schemas.openxmlformats.org/drawingml/2006/main" xmlns:r="http://schemas.openxmlformats.org/officeDocument/2006/relationships">
  <c:date1904 val="0"/>
  <c:chart>
    <c:title>
      <c:tx>
        <c:rich>
          <a:bodyPr/>
          <a:lstStyle/>
          <a:p>
            <a:r>
              <a:t>Question Risk Distribution</a:t>
            </a:r>
          </a:p>
        </c:rich>
      </c:tx>
      <c:layout/>
      <c:overlay val="0"/>
    </c:title>
    <c:autoTitleDeleted val="0"/>
    <c:plotArea>
      <c:barChart>
        <c:barDir val="col"/>
        <c:grouping val="clustered"/>
        <c:ser>
          <c:idx val="0"/>
          <c:order val="0"/>
          <c:tx>
            <c:strRef>
              <c:f>Sheet1!$B$1</c:f>
              <c:strCache>
                <c:ptCount val="1"/>
                <c:pt idx="0">
                  <c:v>Count</c:v>
                </c:pt>
              </c:strCache>
            </c:strRef>
          </c:tx>
          <c:cat>
            <c:strRef>
              <c:f>Sheet1!$A$2:$A$6</c:f>
              <c:strCache>
                <c:ptCount val="5"/>
                <c:pt idx="0">
                  <c:v>0-20</c:v>
                </c:pt>
                <c:pt idx="1">
                  <c:v>20-40</c:v>
                </c:pt>
                <c:pt idx="2">
                  <c:v>40-60</c:v>
                </c:pt>
                <c:pt idx="3">
                  <c:v>60-80</c:v>
                </c:pt>
                <c:pt idx="4">
                  <c:v>80-100</c:v>
                </c:pt>
              </c:strCache>
            </c:strRef>
          </c:cat>
          <c:val>
            <c:numRef>
              <c:f>Sheet1!$B$2:$B$6</c:f>
              <c:numCache>
                <c:formatCode>General</c:formatCode>
                <c:ptCount val="5"/>
                <c:pt idx="0">
                  <c:v>0</c:v>
                </c:pt>
                <c:pt idx="1">
                  <c:v>0</c:v>
                </c:pt>
                <c:pt idx="2">
                  <c:v>17</c:v>
                </c:pt>
                <c:pt idx="3">
                  <c:v>0</c:v>
                </c:pt>
                <c:pt idx="4">
                  <c:v>0</c:v>
                </c:pt>
              </c:numCache>
            </c:numRef>
          </c:val>
        </c:ser>
        <c:axId val="-2068027336"/>
        <c:axId val="-2113994440"/>
      </c:barChart>
      <c:catAx>
        <c:axId val="-2068027336"/>
        <c:scaling>
          <c:orientation val="minMax"/>
        </c:scaling>
        <c:delete val="0"/>
        <c:axPos val="b"/>
        <c:majorTickMark val="out"/>
        <c:minorTickMark val="none"/>
        <c:tickLblPos val="nextTo"/>
        <c:crossAx val="-2113994440"/>
        <c:crosses val="autoZero"/>
        <c:auto val="1"/>
        <c:lblAlgn val="ctr"/>
        <c:lblOffset val="100"/>
        <c:noMultiLvlLbl val="0"/>
      </c:catAx>
      <c:valAx>
        <c:axId val="-2113994440"/>
        <c:scaling/>
        <c:delete val="0"/>
        <c:axPos val="l"/>
        <c:majorGridlines/>
        <c:majorTickMark val="out"/>
        <c:minorTickMark val="none"/>
        <c:tickLblPos val="nextTo"/>
        <c:crossAx val="-2068027336"/>
        <c:crosses val="autoZero"/>
      </c:valAx>
    </c:plotArea>
    <c:dispBlanksAs val="gap"/>
  </c:chart>
  <c:txPr>
    <a:bodyPr/>
    <a:lstStyle/>
    <a:p>
      <a:pPr>
        <a:defRPr sz="1800"/>
      </a:pPr>
      <a:endParaRPr lang="en-US"/>
    </a:p>
  </c:txPr>
  <c:externalData r:id="rId1">
    <c:autoUpdate val="0"/>
  </c:externalData>
</c:chartSpace>
</file>

<file path=ppt/charts/chart52.xml><?xml version="1.0" encoding="utf-8"?>
<c:chartSpace xmlns:c="http://schemas.openxmlformats.org/drawingml/2006/chart" xmlns:a="http://schemas.openxmlformats.org/drawingml/2006/main" xmlns:r="http://schemas.openxmlformats.org/officeDocument/2006/relationships">
  <c:chart>
    <c:title>
      <c:tx>
        <c:rich>
          <a:bodyPr/>
          <a:lstStyle/>
          <a:p>
            <a:r>
              <a:t>Relevance vs Completeness (High Risk: 0)</a:t>
            </a:r>
          </a:p>
        </c:rich>
      </c:tx>
      <c:layout/>
      <c:overlay val="0"/>
    </c:title>
    <c:plotArea>
      <c:scatterChart>
        <c:scatterStyle val="lineMarker"/>
        <c:varyColors val="0"/>
        <c:ser>
          <c:idx val="0"/>
          <c:order val="0"/>
          <c:tx>
            <c:strRef>
              <c:f>Sheet1!$B$1</c:f>
              <c:strCache>
                <c:ptCount val="1"/>
                <c:pt idx="0">
                  <c:v>Questions</c:v>
                </c:pt>
              </c:strCache>
            </c:strRef>
          </c:tx>
          <c:spPr>
            <a:ln w="47625">
              <a:noFill/>
            </a:ln>
          </c:spPr>
          <c:xVal>
            <c:numRef>
              <c:f>Sheet1!$A$2:$A$18</c:f>
              <c:numCache>
                <c:formatCode>General</c:formatCode>
                <c:ptCount val="17"/>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numCache>
            </c:numRef>
          </c:xVal>
          <c:yVal>
            <c:numRef>
              <c:f>Sheet1!$B$2:$B$18</c:f>
              <c:numCache>
                <c:formatCode>General</c:formatCode>
                <c:ptCount val="17"/>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numCache>
            </c:numRef>
          </c:yVal>
          <c:smooth val="0"/>
        </c:ser>
        <c:axId val="-2128940872"/>
        <c:axId val="-2129643912"/>
      </c:scatterChart>
      <c:valAx>
        <c:axId val="-2128940872"/>
        <c:scaling>
          <c:orientation val="minMax"/>
        </c:scaling>
        <c:delete val="0"/>
        <c:axPos val="b"/>
        <c:numFmt formatCode="General" sourceLinked="1"/>
        <c:majorTickMark val="out"/>
        <c:minorTickMark val="none"/>
        <c:tickLblPos val="nextTo"/>
        <c:txPr>
          <a:bodyPr/>
          <a:lstStyle/>
          <a:p>
            <a:pPr>
              <a:defRPr sz="800"/>
            </a:pPr>
          </a:p>
        </c:txPr>
        <c:crossAx val="-2129643912"/>
        <c:crosses val="autoZero"/>
        <c:crossBetween val="midCat"/>
      </c:valAx>
      <c:valAx>
        <c:axId val="-2129643912"/>
        <c:scaling>
          <c:orientation val="minMax"/>
        </c:scaling>
        <c:delete val="0"/>
        <c:axPos val="l"/>
        <c:majorGridlines/>
        <c:numFmt formatCode="General" sourceLinked="1"/>
        <c:majorTickMark val="out"/>
        <c:minorTickMark val="none"/>
        <c:tickLblPos val="nextTo"/>
        <c:crossAx val="-2128940872"/>
        <c:crosses val="autoZero"/>
        <c:crossBetween val="midCat"/>
      </c:valAx>
    </c:plotArea>
    <c:legend>
      <c:legendPos val="r"/>
      <c:layout/>
      <c:overlay val="0"/>
    </c:legend>
    <c:plotVisOnly val="1"/>
    <c:dispBlanksAs val="gap"/>
    <c:showDLblsOverMax val="0"/>
  </c:chart>
  <c:txPr>
    <a:bodyPr/>
    <a:lstStyle/>
    <a:p>
      <a:pPr>
        <a:defRPr sz="1800"/>
      </a:pPr>
      <a:endParaRPr lang="en-US"/>
    </a:p>
  </c:txPr>
  <c:externalData r:id="rId1">
    <c:autoUpdate val="0"/>
  </c:externalData>
</c:chartSpace>
</file>

<file path=ppt/charts/chart53.xml><?xml version="1.0" encoding="utf-8"?>
<c:chartSpace xmlns:c="http://schemas.openxmlformats.org/drawingml/2006/chart" xmlns:a="http://schemas.openxmlformats.org/drawingml/2006/main" xmlns:r="http://schemas.openxmlformats.org/officeDocument/2006/relationships">
  <c:date1904 val="0"/>
  <c:chart>
    <c:title>
      <c:tx>
        <c:rich>
          <a:bodyPr/>
          <a:lstStyle/>
          <a:p>
            <a:r>
              <a:t>Top 3 Riskiest Questions</a:t>
            </a:r>
          </a:p>
        </c:rich>
      </c:tx>
      <c:layout/>
      <c:overlay val="0"/>
    </c:title>
    <c:autoTitleDeleted val="0"/>
    <c:plotArea>
      <c:barChart>
        <c:barDir val="col"/>
        <c:grouping val="clustered"/>
        <c:ser>
          <c:idx val="0"/>
          <c:order val="0"/>
          <c:tx>
            <c:strRef>
              <c:f>Sheet1!$B$1</c:f>
              <c:strCache>
                <c:ptCount val="1"/>
                <c:pt idx="0">
                  <c:v>Risk Score</c:v>
                </c:pt>
              </c:strCache>
            </c:strRef>
          </c:tx>
          <c:cat>
            <c:strRef>
              <c:f>Sheet1!$A$2:$A$4</c:f>
              <c:strCache>
                <c:ptCount val="3"/>
                <c:pt idx="0">
                  <c:v>- What training programs are i...</c:v>
                </c:pt>
                <c:pt idx="1">
                  <c:v>How are these conflicts manage...</c:v>
                </c:pt>
                <c:pt idx="2">
                  <c:v>Are there any potential regula...</c:v>
                </c:pt>
              </c:strCache>
            </c:strRef>
          </c:cat>
          <c:val>
            <c:numRef>
              <c:f>Sheet1!$B$2:$B$4</c:f>
              <c:numCache>
                <c:formatCode>General</c:formatCode>
                <c:ptCount val="3"/>
                <c:pt idx="0">
                  <c:v>57.599999999999994</c:v>
                </c:pt>
                <c:pt idx="1">
                  <c:v>48.0</c:v>
                </c:pt>
                <c:pt idx="2">
                  <c:v>48.0</c:v>
                </c:pt>
              </c:numCache>
            </c:numRef>
          </c:val>
        </c:ser>
        <c:dLbls>
          <c:numFmt formatCode="0.0" sourceLinked="0"/>
          <c:showLegendKey val="0"/>
          <c:showVal val="1"/>
          <c:showCatName val="0"/>
          <c:showSerName val="0"/>
          <c:showPercent val="0"/>
          <c:showBubbleSize val="0"/>
          <c:showLeaderLines val="1"/>
        </c:dLbls>
        <c:axId val="-2068027336"/>
        <c:axId val="-2113994440"/>
      </c:barChart>
      <c:catAx>
        <c:axId val="-2068027336"/>
        <c:scaling>
          <c:orientation val="minMax"/>
        </c:scaling>
        <c:delete val="0"/>
        <c:axPos val="b"/>
        <c:majorTickMark val="out"/>
        <c:minorTickMark val="none"/>
        <c:tickLblPos val="nextTo"/>
        <c:txPr>
          <a:bodyPr/>
          <a:lstStyle/>
          <a:p>
            <a:pPr>
              <a:defRPr sz="800"/>
            </a:pPr>
          </a:p>
        </c:txPr>
        <c:crossAx val="-2113994440"/>
        <c:crosses val="autoZero"/>
        <c:auto val="1"/>
        <c:lblAlgn val="ctr"/>
        <c:lblOffset val="100"/>
        <c:noMultiLvlLbl val="0"/>
      </c:catAx>
      <c:valAx>
        <c:axId val="-2113994440"/>
        <c:scaling/>
        <c:delete val="0"/>
        <c:axPos val="l"/>
        <c:majorGridlines/>
        <c:majorTickMark val="out"/>
        <c:minorTickMark val="none"/>
        <c:tickLblPos val="nextTo"/>
        <c:crossAx val="-2068027336"/>
        <c:crosses val="autoZero"/>
      </c:valAx>
    </c:plotArea>
    <c:dispBlanksAs val="gap"/>
  </c:chart>
  <c:txPr>
    <a:bodyPr/>
    <a:lstStyle/>
    <a:p>
      <a:pPr>
        <a:defRPr sz="1800"/>
      </a:pPr>
      <a:endParaRPr lang="en-US"/>
    </a:p>
  </c:txPr>
  <c:externalData r:id="rId1">
    <c:autoUpdate val="0"/>
  </c:externalData>
</c:chartSpace>
</file>

<file path=ppt/charts/chart54.xml><?xml version="1.0" encoding="utf-8"?>
<c:chartSpace xmlns:c="http://schemas.openxmlformats.org/drawingml/2006/chart" xmlns:a="http://schemas.openxmlformats.org/drawingml/2006/main" xmlns:r="http://schemas.openxmlformats.org/officeDocument/2006/relationships">
  <c:date1904 val="0"/>
  <c:chart>
    <c:title>
      <c:tx>
        <c:rich>
          <a:bodyPr/>
          <a:lstStyle/>
          <a:p>
            <a:r>
              <a:t>Tag Risk Score (0-100)</a:t>
            </a:r>
          </a:p>
        </c:rich>
      </c:tx>
      <c:layout/>
      <c:overlay val="0"/>
    </c:title>
    <c:autoTitleDeleted val="0"/>
    <c:plotArea>
      <c:barChart>
        <c:barDir val="col"/>
        <c:grouping val="clustered"/>
        <c:ser>
          <c:idx val="0"/>
          <c:order val="0"/>
          <c:tx>
            <c:strRef>
              <c:f>Sheet1!$B$1</c:f>
              <c:strCache>
                <c:ptCount val="1"/>
                <c:pt idx="0">
                  <c:v>Risk Score</c:v>
                </c:pt>
              </c:strCache>
            </c:strRef>
          </c:tx>
          <c:cat>
            <c:strRef>
              <c:f>Sheet1!$A$2:$A$2</c:f>
              <c:strCache>
                <c:ptCount val="1"/>
                <c:pt idx="0">
                  <c:v>Strategy &amp; Competitive Positioning</c:v>
                </c:pt>
              </c:strCache>
            </c:strRef>
          </c:cat>
          <c:val>
            <c:numRef>
              <c:f>Sheet1!$B$2:$B$2</c:f>
              <c:numCache>
                <c:formatCode>General</c:formatCode>
                <c:ptCount val="1"/>
                <c:pt idx="0">
                  <c:v>12.0</c:v>
                </c:pt>
              </c:numCache>
            </c:numRef>
          </c:val>
        </c:ser>
        <c:dLbls>
          <c:numFmt formatCode="0.0" sourceLinked="0"/>
          <c:showLegendKey val="0"/>
          <c:showVal val="1"/>
          <c:showCatName val="0"/>
          <c:showSerName val="0"/>
          <c:showPercent val="0"/>
          <c:showBubbleSize val="0"/>
          <c:showLeaderLines val="1"/>
        </c:dLbls>
        <c:axId val="-2068027336"/>
        <c:axId val="-2113994440"/>
      </c:barChart>
      <c:catAx>
        <c:axId val="-2068027336"/>
        <c:scaling>
          <c:orientation val="minMax"/>
        </c:scaling>
        <c:delete val="0"/>
        <c:axPos val="b"/>
        <c:majorTickMark val="out"/>
        <c:minorTickMark val="none"/>
        <c:tickLblPos val="nextTo"/>
        <c:crossAx val="-2113994440"/>
        <c:crosses val="autoZero"/>
        <c:auto val="1"/>
        <c:lblAlgn val="ctr"/>
        <c:lblOffset val="100"/>
        <c:noMultiLvlLbl val="0"/>
      </c:catAx>
      <c:valAx>
        <c:axId val="-2113994440"/>
        <c:scaling>
          <c:max val="100.0"/>
        </c:scaling>
        <c:delete val="0"/>
        <c:axPos val="l"/>
        <c:majorGridlines/>
        <c:majorTickMark val="out"/>
        <c:minorTickMark val="none"/>
        <c:tickLblPos val="nextTo"/>
        <c:crossAx val="-2068027336"/>
        <c:crosses val="autoZero"/>
      </c:valAx>
    </c:plotArea>
    <c:dispBlanksAs val="gap"/>
  </c:chart>
  <c:txPr>
    <a:bodyPr/>
    <a:lstStyle/>
    <a:p>
      <a:pPr>
        <a:defRPr sz="1800"/>
      </a:pPr>
      <a:endParaRPr lang="en-US"/>
    </a:p>
  </c:txPr>
  <c:externalData r:id="rId1">
    <c:autoUpdate val="0"/>
  </c:externalData>
</c:chartSpace>
</file>

<file path=ppt/charts/chart55.xml><?xml version="1.0" encoding="utf-8"?>
<c:chartSpace xmlns:c="http://schemas.openxmlformats.org/drawingml/2006/chart" xmlns:a="http://schemas.openxmlformats.org/drawingml/2006/main" xmlns:r="http://schemas.openxmlformats.org/officeDocument/2006/relationships">
  <c:chart>
    <c:title>
      <c:tx>
        <c:rich>
          <a:bodyPr/>
          <a:lstStyle/>
          <a:p>
            <a:r>
              <a:t>Metric Risk Contribution</a:t>
            </a:r>
          </a:p>
        </c:rich>
      </c:tx>
      <c:layout/>
      <c:overlay val="0"/>
    </c:title>
    <c:autoTitleDeleted val="0"/>
    <c:plotArea>
      <c:pieChart>
        <c:varyColors val="1"/>
        <c:ser>
          <c:idx val="0"/>
          <c:order val="0"/>
          <c:tx>
            <c:strRef>
              <c:f>Sheet1!$B$1</c:f>
              <c:strCache>
                <c:ptCount val="1"/>
                <c:pt idx="0">
                  <c:v>Risk Contribution</c:v>
                </c:pt>
              </c:strCache>
            </c:strRef>
          </c:tx>
          <c:cat>
            <c:strRef>
              <c:f>Sheet1!$A$2:$A$5</c:f>
              <c:strCache>
                <c:ptCount val="4"/>
                <c:pt idx="0">
                  <c:v>relevance</c:v>
                </c:pt>
                <c:pt idx="1">
                  <c:v>completeness</c:v>
                </c:pt>
                <c:pt idx="2">
                  <c:v>clarity</c:v>
                </c:pt>
                <c:pt idx="3">
                  <c:v>faithfulness</c:v>
                </c:pt>
              </c:strCache>
            </c:strRef>
          </c:cat>
          <c:val>
            <c:numRef>
              <c:f>Sheet1!$B$2:$B$5</c:f>
              <c:numCache>
                <c:formatCode>General</c:formatCode>
                <c:ptCount val="4"/>
                <c:pt idx="0">
                  <c:v>4.0</c:v>
                </c:pt>
                <c:pt idx="1">
                  <c:v>4.0</c:v>
                </c:pt>
                <c:pt idx="2">
                  <c:v>4.0</c:v>
                </c:pt>
                <c:pt idx="3">
                  <c:v>4.0</c:v>
                </c:pt>
              </c:numCache>
            </c:numRef>
          </c:val>
        </c:ser>
        <c:dLbls>
          <c:numFmt formatCode="0.0" sourceLinked="0"/>
          <c:showLegendKey val="0"/>
          <c:showVal val="1"/>
          <c:showCatName val="0"/>
          <c:showSerName val="0"/>
          <c:showPercent val="0"/>
          <c:showBubbleSize val="0"/>
          <c:showLeaderLines val="1"/>
        </c:dLbls>
      </c:pieChart>
    </c:plotArea>
    <c:legend>
      <c:legendPos/>
    </c:legend>
    <c:dispBlanksAs val="gap"/>
  </c:chart>
  <c:txPr>
    <a:bodyPr/>
    <a:lstStyle/>
    <a:p>
      <a:pPr>
        <a:defRPr sz="1800"/>
      </a:pPr>
      <a:endParaRPr lang="en-US"/>
    </a:p>
  </c:txPr>
  <c:externalData r:id="rId1">
    <c:autoUpdate val="0"/>
  </c:externalData>
</c:chartSpace>
</file>

<file path=ppt/charts/chart56.xml><?xml version="1.0" encoding="utf-8"?>
<c:chartSpace xmlns:c="http://schemas.openxmlformats.org/drawingml/2006/chart" xmlns:a="http://schemas.openxmlformats.org/drawingml/2006/main" xmlns:r="http://schemas.openxmlformats.org/officeDocument/2006/relationships">
  <c:date1904 val="0"/>
  <c:chart>
    <c:title>
      <c:tx>
        <c:rich>
          <a:bodyPr/>
          <a:lstStyle/>
          <a:p>
            <a:r>
              <a:t>Question Risk Distribution</a:t>
            </a:r>
          </a:p>
        </c:rich>
      </c:tx>
      <c:layout/>
      <c:overlay val="0"/>
    </c:title>
    <c:autoTitleDeleted val="0"/>
    <c:plotArea>
      <c:barChart>
        <c:barDir val="col"/>
        <c:grouping val="clustered"/>
        <c:ser>
          <c:idx val="0"/>
          <c:order val="0"/>
          <c:tx>
            <c:strRef>
              <c:f>Sheet1!$B$1</c:f>
              <c:strCache>
                <c:ptCount val="1"/>
                <c:pt idx="0">
                  <c:v>Count</c:v>
                </c:pt>
              </c:strCache>
            </c:strRef>
          </c:tx>
          <c:cat>
            <c:strRef>
              <c:f>Sheet1!$A$2:$A$6</c:f>
              <c:strCache>
                <c:ptCount val="5"/>
                <c:pt idx="0">
                  <c:v>0-20</c:v>
                </c:pt>
                <c:pt idx="1">
                  <c:v>20-40</c:v>
                </c:pt>
                <c:pt idx="2">
                  <c:v>40-60</c:v>
                </c:pt>
                <c:pt idx="3">
                  <c:v>60-80</c:v>
                </c:pt>
                <c:pt idx="4">
                  <c:v>80-100</c:v>
                </c:pt>
              </c:strCache>
            </c:strRef>
          </c:cat>
          <c:val>
            <c:numRef>
              <c:f>Sheet1!$B$2:$B$6</c:f>
              <c:numCache>
                <c:formatCode>General</c:formatCode>
                <c:ptCount val="5"/>
                <c:pt idx="0">
                  <c:v>24</c:v>
                </c:pt>
                <c:pt idx="1">
                  <c:v>0</c:v>
                </c:pt>
                <c:pt idx="2">
                  <c:v>0</c:v>
                </c:pt>
                <c:pt idx="3">
                  <c:v>0</c:v>
                </c:pt>
                <c:pt idx="4">
                  <c:v>0</c:v>
                </c:pt>
              </c:numCache>
            </c:numRef>
          </c:val>
        </c:ser>
        <c:axId val="-2068027336"/>
        <c:axId val="-2113994440"/>
      </c:barChart>
      <c:catAx>
        <c:axId val="-2068027336"/>
        <c:scaling>
          <c:orientation val="minMax"/>
        </c:scaling>
        <c:delete val="0"/>
        <c:axPos val="b"/>
        <c:majorTickMark val="out"/>
        <c:minorTickMark val="none"/>
        <c:tickLblPos val="nextTo"/>
        <c:crossAx val="-2113994440"/>
        <c:crosses val="autoZero"/>
        <c:auto val="1"/>
        <c:lblAlgn val="ctr"/>
        <c:lblOffset val="100"/>
        <c:noMultiLvlLbl val="0"/>
      </c:catAx>
      <c:valAx>
        <c:axId val="-2113994440"/>
        <c:scaling/>
        <c:delete val="0"/>
        <c:axPos val="l"/>
        <c:majorGridlines/>
        <c:majorTickMark val="out"/>
        <c:minorTickMark val="none"/>
        <c:tickLblPos val="nextTo"/>
        <c:crossAx val="-2068027336"/>
        <c:crosses val="autoZero"/>
      </c:valAx>
    </c:plotArea>
    <c:dispBlanksAs val="gap"/>
  </c:chart>
  <c:txPr>
    <a:bodyPr/>
    <a:lstStyle/>
    <a:p>
      <a:pPr>
        <a:defRPr sz="1800"/>
      </a:pPr>
      <a:endParaRPr lang="en-US"/>
    </a:p>
  </c:txPr>
  <c:externalData r:id="rId1">
    <c:autoUpdate val="0"/>
  </c:externalData>
</c:chartSpace>
</file>

<file path=ppt/charts/chart57.xml><?xml version="1.0" encoding="utf-8"?>
<c:chartSpace xmlns:c="http://schemas.openxmlformats.org/drawingml/2006/chart" xmlns:a="http://schemas.openxmlformats.org/drawingml/2006/main" xmlns:r="http://schemas.openxmlformats.org/officeDocument/2006/relationships">
  <c:chart>
    <c:title>
      <c:tx>
        <c:rich>
          <a:bodyPr/>
          <a:lstStyle/>
          <a:p>
            <a:r>
              <a:t>Relevance vs Completeness (High Risk: 0)</a:t>
            </a:r>
          </a:p>
        </c:rich>
      </c:tx>
      <c:layout/>
      <c:overlay val="0"/>
    </c:title>
    <c:plotArea>
      <c:scatterChart>
        <c:scatterStyle val="lineMarker"/>
        <c:varyColors val="0"/>
        <c:ser>
          <c:idx val="0"/>
          <c:order val="0"/>
          <c:tx>
            <c:strRef>
              <c:f>Sheet1!$B$1</c:f>
              <c:strCache>
                <c:ptCount val="1"/>
                <c:pt idx="0">
                  <c:v>Questions</c:v>
                </c:pt>
              </c:strCache>
            </c:strRef>
          </c:tx>
          <c:spPr>
            <a:ln w="47625">
              <a:noFill/>
            </a:ln>
          </c:spPr>
          <c:xVal>
            <c:numRef>
              <c:f>Sheet1!$A$2:$A$25</c:f>
              <c:numCache>
                <c:formatCode>General</c:formatCode>
                <c:ptCount val="24"/>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numCache>
            </c:numRef>
          </c:xVal>
          <c:yVal>
            <c:numRef>
              <c:f>Sheet1!$B$2:$B$25</c:f>
              <c:numCache>
                <c:formatCode>General</c:formatCode>
                <c:ptCount val="24"/>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numCache>
            </c:numRef>
          </c:yVal>
          <c:smooth val="0"/>
        </c:ser>
        <c:axId val="-2128940872"/>
        <c:axId val="-2129643912"/>
      </c:scatterChart>
      <c:valAx>
        <c:axId val="-2128940872"/>
        <c:scaling>
          <c:orientation val="minMax"/>
        </c:scaling>
        <c:delete val="0"/>
        <c:axPos val="b"/>
        <c:numFmt formatCode="General" sourceLinked="1"/>
        <c:majorTickMark val="out"/>
        <c:minorTickMark val="none"/>
        <c:tickLblPos val="nextTo"/>
        <c:txPr>
          <a:bodyPr/>
          <a:lstStyle/>
          <a:p>
            <a:pPr>
              <a:defRPr sz="800"/>
            </a:pPr>
          </a:p>
        </c:txPr>
        <c:crossAx val="-2129643912"/>
        <c:crosses val="autoZero"/>
        <c:crossBetween val="midCat"/>
      </c:valAx>
      <c:valAx>
        <c:axId val="-2129643912"/>
        <c:scaling>
          <c:orientation val="minMax"/>
        </c:scaling>
        <c:delete val="0"/>
        <c:axPos val="l"/>
        <c:majorGridlines/>
        <c:numFmt formatCode="General" sourceLinked="1"/>
        <c:majorTickMark val="out"/>
        <c:minorTickMark val="none"/>
        <c:tickLblPos val="nextTo"/>
        <c:crossAx val="-2128940872"/>
        <c:crosses val="autoZero"/>
        <c:crossBetween val="midCat"/>
      </c:valAx>
    </c:plotArea>
    <c:legend>
      <c:legendPos val="r"/>
      <c:layout/>
      <c:overlay val="0"/>
    </c:legend>
    <c:plotVisOnly val="1"/>
    <c:dispBlanksAs val="gap"/>
    <c:showDLblsOverMax val="0"/>
  </c:chart>
  <c:txPr>
    <a:bodyPr/>
    <a:lstStyle/>
    <a:p>
      <a:pPr>
        <a:defRPr sz="1800"/>
      </a:pPr>
      <a:endParaRPr lang="en-US"/>
    </a:p>
  </c:txPr>
  <c:externalData r:id="rId1">
    <c:autoUpdate val="0"/>
  </c:externalData>
</c:chartSpace>
</file>

<file path=ppt/charts/chart58.xml><?xml version="1.0" encoding="utf-8"?>
<c:chartSpace xmlns:c="http://schemas.openxmlformats.org/drawingml/2006/chart" xmlns:a="http://schemas.openxmlformats.org/drawingml/2006/main" xmlns:r="http://schemas.openxmlformats.org/officeDocument/2006/relationships">
  <c:date1904 val="0"/>
  <c:chart>
    <c:title>
      <c:tx>
        <c:rich>
          <a:bodyPr/>
          <a:lstStyle/>
          <a:p>
            <a:r>
              <a:t>Top 3 Riskiest Questions</a:t>
            </a:r>
          </a:p>
        </c:rich>
      </c:tx>
      <c:layout/>
      <c:overlay val="0"/>
    </c:title>
    <c:autoTitleDeleted val="0"/>
    <c:plotArea>
      <c:barChart>
        <c:barDir val="col"/>
        <c:grouping val="clustered"/>
        <c:ser>
          <c:idx val="0"/>
          <c:order val="0"/>
          <c:tx>
            <c:strRef>
              <c:f>Sheet1!$B$1</c:f>
              <c:strCache>
                <c:ptCount val="1"/>
                <c:pt idx="0">
                  <c:v>Risk Score</c:v>
                </c:pt>
              </c:strCache>
            </c:strRef>
          </c:tx>
          <c:cat>
            <c:strRef>
              <c:f>Sheet1!$A$2:$A$4</c:f>
              <c:strCache>
                <c:ptCount val="3"/>
                <c:pt idx="0">
                  <c:v>Are there any pain points or a...</c:v>
                </c:pt>
                <c:pt idx="1">
                  <c:v>- What is the market position ...</c:v>
                </c:pt>
                <c:pt idx="2">
                  <c:v>Are there any competitors or m...</c:v>
                </c:pt>
              </c:strCache>
            </c:strRef>
          </c:cat>
          <c:val>
            <c:numRef>
              <c:f>Sheet1!$B$2:$B$4</c:f>
              <c:numCache>
                <c:formatCode>General</c:formatCode>
                <c:ptCount val="3"/>
                <c:pt idx="0">
                  <c:v>16.0</c:v>
                </c:pt>
                <c:pt idx="1">
                  <c:v>16.0</c:v>
                </c:pt>
                <c:pt idx="2">
                  <c:v>16.0</c:v>
                </c:pt>
              </c:numCache>
            </c:numRef>
          </c:val>
        </c:ser>
        <c:dLbls>
          <c:numFmt formatCode="0.0" sourceLinked="0"/>
          <c:showLegendKey val="0"/>
          <c:showVal val="1"/>
          <c:showCatName val="0"/>
          <c:showSerName val="0"/>
          <c:showPercent val="0"/>
          <c:showBubbleSize val="0"/>
          <c:showLeaderLines val="1"/>
        </c:dLbls>
        <c:axId val="-2068027336"/>
        <c:axId val="-2113994440"/>
      </c:barChart>
      <c:catAx>
        <c:axId val="-2068027336"/>
        <c:scaling>
          <c:orientation val="minMax"/>
        </c:scaling>
        <c:delete val="0"/>
        <c:axPos val="b"/>
        <c:majorTickMark val="out"/>
        <c:minorTickMark val="none"/>
        <c:tickLblPos val="nextTo"/>
        <c:txPr>
          <a:bodyPr/>
          <a:lstStyle/>
          <a:p>
            <a:pPr>
              <a:defRPr sz="800"/>
            </a:pPr>
          </a:p>
        </c:txPr>
        <c:crossAx val="-2113994440"/>
        <c:crosses val="autoZero"/>
        <c:auto val="1"/>
        <c:lblAlgn val="ctr"/>
        <c:lblOffset val="100"/>
        <c:noMultiLvlLbl val="0"/>
      </c:catAx>
      <c:valAx>
        <c:axId val="-2113994440"/>
        <c:scaling/>
        <c:delete val="0"/>
        <c:axPos val="l"/>
        <c:majorGridlines/>
        <c:majorTickMark val="out"/>
        <c:minorTickMark val="none"/>
        <c:tickLblPos val="nextTo"/>
        <c:crossAx val="-2068027336"/>
        <c:crosses val="autoZero"/>
      </c:valAx>
    </c:plotArea>
    <c:dispBlanksAs val="gap"/>
  </c:chart>
  <c:txPr>
    <a:bodyPr/>
    <a:lstStyle/>
    <a:p>
      <a:pPr>
        <a:defRPr sz="1800"/>
      </a:pPr>
      <a:endParaRPr lang="en-US"/>
    </a:p>
  </c:txPr>
  <c:externalData r:id="rId1">
    <c:autoUpdate val="0"/>
  </c:externalData>
</c:chartSpace>
</file>

<file path=ppt/charts/chart59.xml><?xml version="1.0" encoding="utf-8"?>
<c:chartSpace xmlns:c="http://schemas.openxmlformats.org/drawingml/2006/chart" xmlns:a="http://schemas.openxmlformats.org/drawingml/2006/main" xmlns:r="http://schemas.openxmlformats.org/officeDocument/2006/relationships">
  <c:date1904 val="0"/>
  <c:chart>
    <c:title>
      <c:tx>
        <c:rich>
          <a:bodyPr/>
          <a:lstStyle/>
          <a:p>
            <a:r>
              <a:t>Tag Risk Score (0-100)</a:t>
            </a:r>
          </a:p>
        </c:rich>
      </c:tx>
      <c:layout/>
      <c:overlay val="0"/>
    </c:title>
    <c:autoTitleDeleted val="0"/>
    <c:plotArea>
      <c:barChart>
        <c:barDir val="col"/>
        <c:grouping val="clustered"/>
        <c:ser>
          <c:idx val="0"/>
          <c:order val="0"/>
          <c:tx>
            <c:strRef>
              <c:f>Sheet1!$B$1</c:f>
              <c:strCache>
                <c:ptCount val="1"/>
                <c:pt idx="0">
                  <c:v>Risk Score</c:v>
                </c:pt>
              </c:strCache>
            </c:strRef>
          </c:tx>
          <c:cat>
            <c:strRef>
              <c:f>Sheet1!$A$2:$A$2</c:f>
              <c:strCache>
                <c:ptCount val="1"/>
                <c:pt idx="0">
                  <c:v>Technology &amp; Infrastructure</c:v>
                </c:pt>
              </c:strCache>
            </c:strRef>
          </c:cat>
          <c:val>
            <c:numRef>
              <c:f>Sheet1!$B$2:$B$2</c:f>
              <c:numCache>
                <c:formatCode>General</c:formatCode>
                <c:ptCount val="1"/>
                <c:pt idx="0">
                  <c:v>18.266666666666666</c:v>
                </c:pt>
              </c:numCache>
            </c:numRef>
          </c:val>
        </c:ser>
        <c:dLbls>
          <c:numFmt formatCode="0.0" sourceLinked="0"/>
          <c:showLegendKey val="0"/>
          <c:showVal val="1"/>
          <c:showCatName val="0"/>
          <c:showSerName val="0"/>
          <c:showPercent val="0"/>
          <c:showBubbleSize val="0"/>
          <c:showLeaderLines val="1"/>
        </c:dLbls>
        <c:axId val="-2068027336"/>
        <c:axId val="-2113994440"/>
      </c:barChart>
      <c:catAx>
        <c:axId val="-2068027336"/>
        <c:scaling>
          <c:orientation val="minMax"/>
        </c:scaling>
        <c:delete val="0"/>
        <c:axPos val="b"/>
        <c:majorTickMark val="out"/>
        <c:minorTickMark val="none"/>
        <c:tickLblPos val="nextTo"/>
        <c:crossAx val="-2113994440"/>
        <c:crosses val="autoZero"/>
        <c:auto val="1"/>
        <c:lblAlgn val="ctr"/>
        <c:lblOffset val="100"/>
        <c:noMultiLvlLbl val="0"/>
      </c:catAx>
      <c:valAx>
        <c:axId val="-2113994440"/>
        <c:scaling>
          <c:max val="100.0"/>
        </c:scaling>
        <c:delete val="0"/>
        <c:axPos val="l"/>
        <c:majorGridlines/>
        <c:majorTickMark val="out"/>
        <c:minorTickMark val="none"/>
        <c:tickLblPos val="nextTo"/>
        <c:crossAx val="-2068027336"/>
        <c:crosses val="autoZero"/>
      </c:valAx>
    </c:plotArea>
    <c:dispBlanksAs val="gap"/>
  </c:chart>
  <c:txPr>
    <a:bodyPr/>
    <a:lstStyle/>
    <a:p>
      <a:pPr>
        <a:defRPr sz="1800"/>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chart>
    <c:title>
      <c:tx>
        <c:rich>
          <a:bodyPr/>
          <a:lstStyle/>
          <a:p>
            <a:r>
              <a:t>Tag Risk Score (0-100)</a:t>
            </a:r>
          </a:p>
        </c:rich>
      </c:tx>
      <c:layout/>
      <c:overlay val="0"/>
    </c:title>
    <c:autoTitleDeleted val="0"/>
    <c:plotArea>
      <c:barChart>
        <c:barDir val="col"/>
        <c:grouping val="clustered"/>
        <c:ser>
          <c:idx val="0"/>
          <c:order val="0"/>
          <c:tx>
            <c:strRef>
              <c:f>Sheet1!$B$1</c:f>
              <c:strCache>
                <c:ptCount val="1"/>
                <c:pt idx="0">
                  <c:v>Risk Score</c:v>
                </c:pt>
              </c:strCache>
            </c:strRef>
          </c:tx>
          <c:cat>
            <c:strRef>
              <c:f>Sheet1!$A$2:$A$2</c:f>
              <c:strCache>
                <c:ptCount val="1"/>
                <c:pt idx="0">
                  <c:v>Community &amp; UX</c:v>
                </c:pt>
              </c:strCache>
            </c:strRef>
          </c:cat>
          <c:val>
            <c:numRef>
              <c:f>Sheet1!$B$2:$B$2</c:f>
              <c:numCache>
                <c:formatCode>General</c:formatCode>
                <c:ptCount val="1"/>
                <c:pt idx="0">
                  <c:v>28.799999999999997</c:v>
                </c:pt>
              </c:numCache>
            </c:numRef>
          </c:val>
        </c:ser>
        <c:dLbls>
          <c:numFmt formatCode="0.0" sourceLinked="0"/>
          <c:showLegendKey val="0"/>
          <c:showVal val="1"/>
          <c:showCatName val="0"/>
          <c:showSerName val="0"/>
          <c:showPercent val="0"/>
          <c:showBubbleSize val="0"/>
          <c:showLeaderLines val="1"/>
        </c:dLbls>
        <c:axId val="-2068027336"/>
        <c:axId val="-2113994440"/>
      </c:barChart>
      <c:catAx>
        <c:axId val="-2068027336"/>
        <c:scaling>
          <c:orientation val="minMax"/>
        </c:scaling>
        <c:delete val="0"/>
        <c:axPos val="b"/>
        <c:majorTickMark val="out"/>
        <c:minorTickMark val="none"/>
        <c:tickLblPos val="nextTo"/>
        <c:crossAx val="-2113994440"/>
        <c:crosses val="autoZero"/>
        <c:auto val="1"/>
        <c:lblAlgn val="ctr"/>
        <c:lblOffset val="100"/>
        <c:noMultiLvlLbl val="0"/>
      </c:catAx>
      <c:valAx>
        <c:axId val="-2113994440"/>
        <c:scaling>
          <c:max val="100.0"/>
        </c:scaling>
        <c:delete val="0"/>
        <c:axPos val="l"/>
        <c:majorGridlines/>
        <c:majorTickMark val="out"/>
        <c:minorTickMark val="none"/>
        <c:tickLblPos val="nextTo"/>
        <c:crossAx val="-2068027336"/>
        <c:crosses val="autoZero"/>
      </c:valAx>
    </c:plotArea>
    <c:dispBlanksAs val="gap"/>
  </c:chart>
  <c:txPr>
    <a:bodyPr/>
    <a:lstStyle/>
    <a:p>
      <a:pPr>
        <a:defRPr sz="1800"/>
      </a:pPr>
      <a:endParaRPr lang="en-US"/>
    </a:p>
  </c:txPr>
  <c:externalData r:id="rId1">
    <c:autoUpdate val="0"/>
  </c:externalData>
</c:chartSpace>
</file>

<file path=ppt/charts/chart60.xml><?xml version="1.0" encoding="utf-8"?>
<c:chartSpace xmlns:c="http://schemas.openxmlformats.org/drawingml/2006/chart" xmlns:a="http://schemas.openxmlformats.org/drawingml/2006/main" xmlns:r="http://schemas.openxmlformats.org/officeDocument/2006/relationships">
  <c:chart>
    <c:title>
      <c:tx>
        <c:rich>
          <a:bodyPr/>
          <a:lstStyle/>
          <a:p>
            <a:r>
              <a:t>Metric Risk Contribution</a:t>
            </a:r>
          </a:p>
        </c:rich>
      </c:tx>
      <c:layout/>
      <c:overlay val="0"/>
    </c:title>
    <c:autoTitleDeleted val="0"/>
    <c:plotArea>
      <c:pieChart>
        <c:varyColors val="1"/>
        <c:ser>
          <c:idx val="0"/>
          <c:order val="0"/>
          <c:tx>
            <c:strRef>
              <c:f>Sheet1!$B$1</c:f>
              <c:strCache>
                <c:ptCount val="1"/>
                <c:pt idx="0">
                  <c:v>Risk Contribution</c:v>
                </c:pt>
              </c:strCache>
            </c:strRef>
          </c:tx>
          <c:cat>
            <c:strRef>
              <c:f>Sheet1!$A$2:$A$5</c:f>
              <c:strCache>
                <c:ptCount val="4"/>
                <c:pt idx="0">
                  <c:v>relevance</c:v>
                </c:pt>
                <c:pt idx="1">
                  <c:v>completeness</c:v>
                </c:pt>
                <c:pt idx="2">
                  <c:v>clarity</c:v>
                </c:pt>
                <c:pt idx="3">
                  <c:v>faithfulness</c:v>
                </c:pt>
              </c:strCache>
            </c:strRef>
          </c:cat>
          <c:val>
            <c:numRef>
              <c:f>Sheet1!$B$2:$B$5</c:f>
              <c:numCache>
                <c:formatCode>General</c:formatCode>
                <c:ptCount val="4"/>
                <c:pt idx="0">
                  <c:v>6.0</c:v>
                </c:pt>
                <c:pt idx="1">
                  <c:v>6.0</c:v>
                </c:pt>
                <c:pt idx="2">
                  <c:v>6.0</c:v>
                </c:pt>
                <c:pt idx="3">
                  <c:v>6.0</c:v>
                </c:pt>
              </c:numCache>
            </c:numRef>
          </c:val>
        </c:ser>
        <c:dLbls>
          <c:numFmt formatCode="0.0" sourceLinked="0"/>
          <c:showLegendKey val="0"/>
          <c:showVal val="1"/>
          <c:showCatName val="0"/>
          <c:showSerName val="0"/>
          <c:showPercent val="0"/>
          <c:showBubbleSize val="0"/>
          <c:showLeaderLines val="1"/>
        </c:dLbls>
      </c:pieChart>
    </c:plotArea>
    <c:legend>
      <c:legendPos/>
    </c:legend>
    <c:dispBlanksAs val="gap"/>
  </c:chart>
  <c:txPr>
    <a:bodyPr/>
    <a:lstStyle/>
    <a:p>
      <a:pPr>
        <a:defRPr sz="1800"/>
      </a:pPr>
      <a:endParaRPr lang="en-US"/>
    </a:p>
  </c:txPr>
  <c:externalData r:id="rId1">
    <c:autoUpdate val="0"/>
  </c:externalData>
</c:chartSpace>
</file>

<file path=ppt/charts/chart61.xml><?xml version="1.0" encoding="utf-8"?>
<c:chartSpace xmlns:c="http://schemas.openxmlformats.org/drawingml/2006/chart" xmlns:a="http://schemas.openxmlformats.org/drawingml/2006/main" xmlns:r="http://schemas.openxmlformats.org/officeDocument/2006/relationships">
  <c:date1904 val="0"/>
  <c:chart>
    <c:title>
      <c:tx>
        <c:rich>
          <a:bodyPr/>
          <a:lstStyle/>
          <a:p>
            <a:r>
              <a:t>Question Risk Distribution</a:t>
            </a:r>
          </a:p>
        </c:rich>
      </c:tx>
      <c:layout/>
      <c:overlay val="0"/>
    </c:title>
    <c:autoTitleDeleted val="0"/>
    <c:plotArea>
      <c:barChart>
        <c:barDir val="col"/>
        <c:grouping val="clustered"/>
        <c:ser>
          <c:idx val="0"/>
          <c:order val="0"/>
          <c:tx>
            <c:strRef>
              <c:f>Sheet1!$B$1</c:f>
              <c:strCache>
                <c:ptCount val="1"/>
                <c:pt idx="0">
                  <c:v>Count</c:v>
                </c:pt>
              </c:strCache>
            </c:strRef>
          </c:tx>
          <c:cat>
            <c:strRef>
              <c:f>Sheet1!$A$2:$A$6</c:f>
              <c:strCache>
                <c:ptCount val="5"/>
                <c:pt idx="0">
                  <c:v>0-20</c:v>
                </c:pt>
                <c:pt idx="1">
                  <c:v>20-40</c:v>
                </c:pt>
                <c:pt idx="2">
                  <c:v>40-60</c:v>
                </c:pt>
                <c:pt idx="3">
                  <c:v>60-80</c:v>
                </c:pt>
                <c:pt idx="4">
                  <c:v>80-100</c:v>
                </c:pt>
              </c:strCache>
            </c:strRef>
          </c:cat>
          <c:val>
            <c:numRef>
              <c:f>Sheet1!$B$2:$B$6</c:f>
              <c:numCache>
                <c:formatCode>General</c:formatCode>
                <c:ptCount val="5"/>
                <c:pt idx="0">
                  <c:v>0</c:v>
                </c:pt>
                <c:pt idx="1">
                  <c:v>9</c:v>
                </c:pt>
                <c:pt idx="2">
                  <c:v>0</c:v>
                </c:pt>
                <c:pt idx="3">
                  <c:v>0</c:v>
                </c:pt>
                <c:pt idx="4">
                  <c:v>0</c:v>
                </c:pt>
              </c:numCache>
            </c:numRef>
          </c:val>
        </c:ser>
        <c:axId val="-2068027336"/>
        <c:axId val="-2113994440"/>
      </c:barChart>
      <c:catAx>
        <c:axId val="-2068027336"/>
        <c:scaling>
          <c:orientation val="minMax"/>
        </c:scaling>
        <c:delete val="0"/>
        <c:axPos val="b"/>
        <c:majorTickMark val="out"/>
        <c:minorTickMark val="none"/>
        <c:tickLblPos val="nextTo"/>
        <c:crossAx val="-2113994440"/>
        <c:crosses val="autoZero"/>
        <c:auto val="1"/>
        <c:lblAlgn val="ctr"/>
        <c:lblOffset val="100"/>
        <c:noMultiLvlLbl val="0"/>
      </c:catAx>
      <c:valAx>
        <c:axId val="-2113994440"/>
        <c:scaling/>
        <c:delete val="0"/>
        <c:axPos val="l"/>
        <c:majorGridlines/>
        <c:majorTickMark val="out"/>
        <c:minorTickMark val="none"/>
        <c:tickLblPos val="nextTo"/>
        <c:crossAx val="-2068027336"/>
        <c:crosses val="autoZero"/>
      </c:valAx>
    </c:plotArea>
    <c:dispBlanksAs val="gap"/>
  </c:chart>
  <c:txPr>
    <a:bodyPr/>
    <a:lstStyle/>
    <a:p>
      <a:pPr>
        <a:defRPr sz="1800"/>
      </a:pPr>
      <a:endParaRPr lang="en-US"/>
    </a:p>
  </c:txPr>
  <c:externalData r:id="rId1">
    <c:autoUpdate val="0"/>
  </c:externalData>
</c:chartSpace>
</file>

<file path=ppt/charts/chart62.xml><?xml version="1.0" encoding="utf-8"?>
<c:chartSpace xmlns:c="http://schemas.openxmlformats.org/drawingml/2006/chart" xmlns:a="http://schemas.openxmlformats.org/drawingml/2006/main" xmlns:r="http://schemas.openxmlformats.org/officeDocument/2006/relationships">
  <c:chart>
    <c:title>
      <c:tx>
        <c:rich>
          <a:bodyPr/>
          <a:lstStyle/>
          <a:p>
            <a:r>
              <a:t>Relevance vs Completeness (High Risk: 0)</a:t>
            </a:r>
          </a:p>
        </c:rich>
      </c:tx>
      <c:layout/>
      <c:overlay val="0"/>
    </c:title>
    <c:plotArea>
      <c:scatterChart>
        <c:scatterStyle val="lineMarker"/>
        <c:varyColors val="0"/>
        <c:ser>
          <c:idx val="0"/>
          <c:order val="0"/>
          <c:tx>
            <c:strRef>
              <c:f>Sheet1!$B$1</c:f>
              <c:strCache>
                <c:ptCount val="1"/>
                <c:pt idx="0">
                  <c:v>Questions</c:v>
                </c:pt>
              </c:strCache>
            </c:strRef>
          </c:tx>
          <c:spPr>
            <a:ln w="47625">
              <a:noFill/>
            </a:ln>
          </c:spPr>
          <c:xVal>
            <c:numRef>
              <c:f>Sheet1!$A$2:$A$10</c:f>
              <c:numCache>
                <c:formatCode>General</c:formatCode>
                <c:ptCount val="9"/>
                <c:pt idx="0">
                  <c:v>0</c:v>
                </c:pt>
                <c:pt idx="1">
                  <c:v>0</c:v>
                </c:pt>
                <c:pt idx="2">
                  <c:v>0</c:v>
                </c:pt>
                <c:pt idx="3">
                  <c:v>0</c:v>
                </c:pt>
                <c:pt idx="4">
                  <c:v>0</c:v>
                </c:pt>
                <c:pt idx="5">
                  <c:v>0</c:v>
                </c:pt>
                <c:pt idx="6">
                  <c:v>0</c:v>
                </c:pt>
                <c:pt idx="7">
                  <c:v>0</c:v>
                </c:pt>
                <c:pt idx="8">
                  <c:v>0</c:v>
                </c:pt>
              </c:numCache>
            </c:numRef>
          </c:xVal>
          <c:yVal>
            <c:numRef>
              <c:f>Sheet1!$B$2:$B$10</c:f>
              <c:numCache>
                <c:formatCode>General</c:formatCode>
                <c:ptCount val="9"/>
                <c:pt idx="0">
                  <c:v>0</c:v>
                </c:pt>
                <c:pt idx="1">
                  <c:v>0</c:v>
                </c:pt>
                <c:pt idx="2">
                  <c:v>0</c:v>
                </c:pt>
                <c:pt idx="3">
                  <c:v>0</c:v>
                </c:pt>
                <c:pt idx="4">
                  <c:v>0</c:v>
                </c:pt>
                <c:pt idx="5">
                  <c:v>0</c:v>
                </c:pt>
                <c:pt idx="6">
                  <c:v>0</c:v>
                </c:pt>
                <c:pt idx="7">
                  <c:v>0</c:v>
                </c:pt>
                <c:pt idx="8">
                  <c:v>0</c:v>
                </c:pt>
              </c:numCache>
            </c:numRef>
          </c:yVal>
          <c:smooth val="0"/>
        </c:ser>
        <c:axId val="-2128940872"/>
        <c:axId val="-2129643912"/>
      </c:scatterChart>
      <c:valAx>
        <c:axId val="-2128940872"/>
        <c:scaling>
          <c:orientation val="minMax"/>
        </c:scaling>
        <c:delete val="0"/>
        <c:axPos val="b"/>
        <c:numFmt formatCode="General" sourceLinked="1"/>
        <c:majorTickMark val="out"/>
        <c:minorTickMark val="none"/>
        <c:tickLblPos val="nextTo"/>
        <c:txPr>
          <a:bodyPr/>
          <a:lstStyle/>
          <a:p>
            <a:pPr>
              <a:defRPr sz="800"/>
            </a:pPr>
          </a:p>
        </c:txPr>
        <c:crossAx val="-2129643912"/>
        <c:crosses val="autoZero"/>
        <c:crossBetween val="midCat"/>
      </c:valAx>
      <c:valAx>
        <c:axId val="-2129643912"/>
        <c:scaling>
          <c:orientation val="minMax"/>
        </c:scaling>
        <c:delete val="0"/>
        <c:axPos val="l"/>
        <c:majorGridlines/>
        <c:numFmt formatCode="General" sourceLinked="1"/>
        <c:majorTickMark val="out"/>
        <c:minorTickMark val="none"/>
        <c:tickLblPos val="nextTo"/>
        <c:crossAx val="-2128940872"/>
        <c:crosses val="autoZero"/>
        <c:crossBetween val="midCat"/>
      </c:valAx>
    </c:plotArea>
    <c:legend>
      <c:legendPos val="r"/>
      <c:layout/>
      <c:overlay val="0"/>
    </c:legend>
    <c:plotVisOnly val="1"/>
    <c:dispBlanksAs val="gap"/>
    <c:showDLblsOverMax val="0"/>
  </c:chart>
  <c:txPr>
    <a:bodyPr/>
    <a:lstStyle/>
    <a:p>
      <a:pPr>
        <a:defRPr sz="1800"/>
      </a:pPr>
      <a:endParaRPr lang="en-US"/>
    </a:p>
  </c:txPr>
  <c:externalData r:id="rId1">
    <c:autoUpdate val="0"/>
  </c:externalData>
</c:chartSpace>
</file>

<file path=ppt/charts/chart63.xml><?xml version="1.0" encoding="utf-8"?>
<c:chartSpace xmlns:c="http://schemas.openxmlformats.org/drawingml/2006/chart" xmlns:a="http://schemas.openxmlformats.org/drawingml/2006/main" xmlns:r="http://schemas.openxmlformats.org/officeDocument/2006/relationships">
  <c:date1904 val="0"/>
  <c:chart>
    <c:title>
      <c:tx>
        <c:rich>
          <a:bodyPr/>
          <a:lstStyle/>
          <a:p>
            <a:r>
              <a:t>Top 3 Riskiest Questions</a:t>
            </a:r>
          </a:p>
        </c:rich>
      </c:tx>
      <c:layout/>
      <c:overlay val="0"/>
    </c:title>
    <c:autoTitleDeleted val="0"/>
    <c:plotArea>
      <c:barChart>
        <c:barDir val="col"/>
        <c:grouping val="clustered"/>
        <c:ser>
          <c:idx val="0"/>
          <c:order val="0"/>
          <c:tx>
            <c:strRef>
              <c:f>Sheet1!$B$1</c:f>
              <c:strCache>
                <c:ptCount val="1"/>
                <c:pt idx="0">
                  <c:v>Risk Score</c:v>
                </c:pt>
              </c:strCache>
            </c:strRef>
          </c:tx>
          <c:cat>
            <c:strRef>
              <c:f>Sheet1!$A$2:$A$4</c:f>
              <c:strCache>
                <c:ptCount val="3"/>
                <c:pt idx="0">
                  <c:v>Are there plans for upgrading ...</c:v>
                </c:pt>
                <c:pt idx="1">
                  <c:v>- What are the primary funding...</c:v>
                </c:pt>
                <c:pt idx="2">
                  <c:v>Are there plans for future sca...</c:v>
                </c:pt>
              </c:strCache>
            </c:strRef>
          </c:cat>
          <c:val>
            <c:numRef>
              <c:f>Sheet1!$B$2:$B$4</c:f>
              <c:numCache>
                <c:formatCode>General</c:formatCode>
                <c:ptCount val="3"/>
                <c:pt idx="0">
                  <c:v>28.799999999999997</c:v>
                </c:pt>
                <c:pt idx="1">
                  <c:v>24.0</c:v>
                </c:pt>
                <c:pt idx="2">
                  <c:v>24.0</c:v>
                </c:pt>
              </c:numCache>
            </c:numRef>
          </c:val>
        </c:ser>
        <c:dLbls>
          <c:numFmt formatCode="0.0" sourceLinked="0"/>
          <c:showLegendKey val="0"/>
          <c:showVal val="1"/>
          <c:showCatName val="0"/>
          <c:showSerName val="0"/>
          <c:showPercent val="0"/>
          <c:showBubbleSize val="0"/>
          <c:showLeaderLines val="1"/>
        </c:dLbls>
        <c:axId val="-2068027336"/>
        <c:axId val="-2113994440"/>
      </c:barChart>
      <c:catAx>
        <c:axId val="-2068027336"/>
        <c:scaling>
          <c:orientation val="minMax"/>
        </c:scaling>
        <c:delete val="0"/>
        <c:axPos val="b"/>
        <c:majorTickMark val="out"/>
        <c:minorTickMark val="none"/>
        <c:tickLblPos val="nextTo"/>
        <c:txPr>
          <a:bodyPr/>
          <a:lstStyle/>
          <a:p>
            <a:pPr>
              <a:defRPr sz="800"/>
            </a:pPr>
          </a:p>
        </c:txPr>
        <c:crossAx val="-2113994440"/>
        <c:crosses val="autoZero"/>
        <c:auto val="1"/>
        <c:lblAlgn val="ctr"/>
        <c:lblOffset val="100"/>
        <c:noMultiLvlLbl val="0"/>
      </c:catAx>
      <c:valAx>
        <c:axId val="-2113994440"/>
        <c:scaling/>
        <c:delete val="0"/>
        <c:axPos val="l"/>
        <c:majorGridlines/>
        <c:majorTickMark val="out"/>
        <c:minorTickMark val="none"/>
        <c:tickLblPos val="nextTo"/>
        <c:crossAx val="-2068027336"/>
        <c:crosses val="autoZero"/>
      </c:valAx>
    </c:plotArea>
    <c:dispBlanksAs val="gap"/>
  </c:chart>
  <c:txPr>
    <a:bodyPr/>
    <a:lstStyle/>
    <a:p>
      <a:pPr>
        <a:defRPr sz="1800"/>
      </a:pPr>
      <a:endParaRPr lang="en-US"/>
    </a:p>
  </c:txPr>
  <c:externalData r:id="rId1">
    <c:autoUpdate val="0"/>
  </c:externalData>
</c:chartSpace>
</file>

<file path=ppt/charts/chart64.xml><?xml version="1.0" encoding="utf-8"?>
<c:chartSpace xmlns:c="http://schemas.openxmlformats.org/drawingml/2006/chart" xmlns:a="http://schemas.openxmlformats.org/drawingml/2006/main" xmlns:r="http://schemas.openxmlformats.org/officeDocument/2006/relationships">
  <c:date1904 val="0"/>
  <c:chart>
    <c:title>
      <c:tx>
        <c:rich>
          <a:bodyPr/>
          <a:lstStyle/>
          <a:p>
            <a:r>
              <a:t>Tag Risk Score (0-100)</a:t>
            </a:r>
          </a:p>
        </c:rich>
      </c:tx>
      <c:layout/>
      <c:overlay val="0"/>
    </c:title>
    <c:autoTitleDeleted val="0"/>
    <c:plotArea>
      <c:barChart>
        <c:barDir val="col"/>
        <c:grouping val="clustered"/>
        <c:ser>
          <c:idx val="0"/>
          <c:order val="0"/>
          <c:tx>
            <c:strRef>
              <c:f>Sheet1!$B$1</c:f>
              <c:strCache>
                <c:ptCount val="1"/>
                <c:pt idx="0">
                  <c:v>Risk Score</c:v>
                </c:pt>
              </c:strCache>
            </c:strRef>
          </c:tx>
          <c:cat>
            <c:strRef>
              <c:f>Sheet1!$A$2:$A$2</c:f>
              <c:strCache>
                <c:ptCount val="1"/>
                <c:pt idx="0">
                  <c:v>Tokenomics &amp; Trading Integrity</c:v>
                </c:pt>
              </c:strCache>
            </c:strRef>
          </c:cat>
          <c:val>
            <c:numRef>
              <c:f>Sheet1!$B$2:$B$2</c:f>
              <c:numCache>
                <c:formatCode>General</c:formatCode>
                <c:ptCount val="1"/>
                <c:pt idx="0">
                  <c:v>27.0</c:v>
                </c:pt>
              </c:numCache>
            </c:numRef>
          </c:val>
        </c:ser>
        <c:dLbls>
          <c:numFmt formatCode="0.0" sourceLinked="0"/>
          <c:showLegendKey val="0"/>
          <c:showVal val="1"/>
          <c:showCatName val="0"/>
          <c:showSerName val="0"/>
          <c:showPercent val="0"/>
          <c:showBubbleSize val="0"/>
          <c:showLeaderLines val="1"/>
        </c:dLbls>
        <c:axId val="-2068027336"/>
        <c:axId val="-2113994440"/>
      </c:barChart>
      <c:catAx>
        <c:axId val="-2068027336"/>
        <c:scaling>
          <c:orientation val="minMax"/>
        </c:scaling>
        <c:delete val="0"/>
        <c:axPos val="b"/>
        <c:majorTickMark val="out"/>
        <c:minorTickMark val="none"/>
        <c:tickLblPos val="nextTo"/>
        <c:crossAx val="-2113994440"/>
        <c:crosses val="autoZero"/>
        <c:auto val="1"/>
        <c:lblAlgn val="ctr"/>
        <c:lblOffset val="100"/>
        <c:noMultiLvlLbl val="0"/>
      </c:catAx>
      <c:valAx>
        <c:axId val="-2113994440"/>
        <c:scaling>
          <c:max val="100.0"/>
        </c:scaling>
        <c:delete val="0"/>
        <c:axPos val="l"/>
        <c:majorGridlines/>
        <c:majorTickMark val="out"/>
        <c:minorTickMark val="none"/>
        <c:tickLblPos val="nextTo"/>
        <c:crossAx val="-2068027336"/>
        <c:crosses val="autoZero"/>
      </c:valAx>
    </c:plotArea>
    <c:dispBlanksAs val="gap"/>
  </c:chart>
  <c:txPr>
    <a:bodyPr/>
    <a:lstStyle/>
    <a:p>
      <a:pPr>
        <a:defRPr sz="1800"/>
      </a:pPr>
      <a:endParaRPr lang="en-US"/>
    </a:p>
  </c:txPr>
  <c:externalData r:id="rId1">
    <c:autoUpdate val="0"/>
  </c:externalData>
</c:chartSpace>
</file>

<file path=ppt/charts/chart65.xml><?xml version="1.0" encoding="utf-8"?>
<c:chartSpace xmlns:c="http://schemas.openxmlformats.org/drawingml/2006/chart" xmlns:a="http://schemas.openxmlformats.org/drawingml/2006/main" xmlns:r="http://schemas.openxmlformats.org/officeDocument/2006/relationships">
  <c:chart>
    <c:title>
      <c:tx>
        <c:rich>
          <a:bodyPr/>
          <a:lstStyle/>
          <a:p>
            <a:r>
              <a:t>Metric Risk Contribution</a:t>
            </a:r>
          </a:p>
        </c:rich>
      </c:tx>
      <c:layout/>
      <c:overlay val="0"/>
    </c:title>
    <c:autoTitleDeleted val="0"/>
    <c:plotArea>
      <c:pieChart>
        <c:varyColors val="1"/>
        <c:ser>
          <c:idx val="0"/>
          <c:order val="0"/>
          <c:tx>
            <c:strRef>
              <c:f>Sheet1!$B$1</c:f>
              <c:strCache>
                <c:ptCount val="1"/>
                <c:pt idx="0">
                  <c:v>Risk Contribution</c:v>
                </c:pt>
              </c:strCache>
            </c:strRef>
          </c:tx>
          <c:cat>
            <c:strRef>
              <c:f>Sheet1!$A$2:$A$5</c:f>
              <c:strCache>
                <c:ptCount val="4"/>
                <c:pt idx="0">
                  <c:v>relevance</c:v>
                </c:pt>
                <c:pt idx="1">
                  <c:v>completeness</c:v>
                </c:pt>
                <c:pt idx="2">
                  <c:v>clarity</c:v>
                </c:pt>
                <c:pt idx="3">
                  <c:v>faithfulness</c:v>
                </c:pt>
              </c:strCache>
            </c:strRef>
          </c:cat>
          <c:val>
            <c:numRef>
              <c:f>Sheet1!$B$2:$B$5</c:f>
              <c:numCache>
                <c:formatCode>General</c:formatCode>
                <c:ptCount val="4"/>
                <c:pt idx="0">
                  <c:v>9.0</c:v>
                </c:pt>
                <c:pt idx="1">
                  <c:v>9.0</c:v>
                </c:pt>
                <c:pt idx="2">
                  <c:v>9.0</c:v>
                </c:pt>
                <c:pt idx="3">
                  <c:v>9.0</c:v>
                </c:pt>
              </c:numCache>
            </c:numRef>
          </c:val>
        </c:ser>
        <c:dLbls>
          <c:numFmt formatCode="0.0" sourceLinked="0"/>
          <c:showLegendKey val="0"/>
          <c:showVal val="1"/>
          <c:showCatName val="0"/>
          <c:showSerName val="0"/>
          <c:showPercent val="0"/>
          <c:showBubbleSize val="0"/>
          <c:showLeaderLines val="1"/>
        </c:dLbls>
      </c:pieChart>
    </c:plotArea>
    <c:legend>
      <c:legendPos/>
    </c:legend>
    <c:dispBlanksAs val="gap"/>
  </c:chart>
  <c:txPr>
    <a:bodyPr/>
    <a:lstStyle/>
    <a:p>
      <a:pPr>
        <a:defRPr sz="1800"/>
      </a:pPr>
      <a:endParaRPr lang="en-US"/>
    </a:p>
  </c:txPr>
  <c:externalData r:id="rId1">
    <c:autoUpdate val="0"/>
  </c:externalData>
</c:chartSpace>
</file>

<file path=ppt/charts/chart66.xml><?xml version="1.0" encoding="utf-8"?>
<c:chartSpace xmlns:c="http://schemas.openxmlformats.org/drawingml/2006/chart" xmlns:a="http://schemas.openxmlformats.org/drawingml/2006/main" xmlns:r="http://schemas.openxmlformats.org/officeDocument/2006/relationships">
  <c:date1904 val="0"/>
  <c:chart>
    <c:title>
      <c:tx>
        <c:rich>
          <a:bodyPr/>
          <a:lstStyle/>
          <a:p>
            <a:r>
              <a:t>Question Risk Distribution</a:t>
            </a:r>
          </a:p>
        </c:rich>
      </c:tx>
      <c:layout/>
      <c:overlay val="0"/>
    </c:title>
    <c:autoTitleDeleted val="0"/>
    <c:plotArea>
      <c:barChart>
        <c:barDir val="col"/>
        <c:grouping val="clustered"/>
        <c:ser>
          <c:idx val="0"/>
          <c:order val="0"/>
          <c:tx>
            <c:strRef>
              <c:f>Sheet1!$B$1</c:f>
              <c:strCache>
                <c:ptCount val="1"/>
                <c:pt idx="0">
                  <c:v>Count</c:v>
                </c:pt>
              </c:strCache>
            </c:strRef>
          </c:tx>
          <c:cat>
            <c:strRef>
              <c:f>Sheet1!$A$2:$A$6</c:f>
              <c:strCache>
                <c:ptCount val="5"/>
                <c:pt idx="0">
                  <c:v>0-20</c:v>
                </c:pt>
                <c:pt idx="1">
                  <c:v>20-40</c:v>
                </c:pt>
                <c:pt idx="2">
                  <c:v>40-60</c:v>
                </c:pt>
                <c:pt idx="3">
                  <c:v>60-80</c:v>
                </c:pt>
                <c:pt idx="4">
                  <c:v>80-100</c:v>
                </c:pt>
              </c:strCache>
            </c:strRef>
          </c:cat>
          <c:val>
            <c:numRef>
              <c:f>Sheet1!$B$2:$B$6</c:f>
              <c:numCache>
                <c:formatCode>General</c:formatCode>
                <c:ptCount val="5"/>
                <c:pt idx="0">
                  <c:v>0</c:v>
                </c:pt>
                <c:pt idx="1">
                  <c:v>5</c:v>
                </c:pt>
                <c:pt idx="2">
                  <c:v>0</c:v>
                </c:pt>
                <c:pt idx="3">
                  <c:v>0</c:v>
                </c:pt>
                <c:pt idx="4">
                  <c:v>0</c:v>
                </c:pt>
              </c:numCache>
            </c:numRef>
          </c:val>
        </c:ser>
        <c:axId val="-2068027336"/>
        <c:axId val="-2113994440"/>
      </c:barChart>
      <c:catAx>
        <c:axId val="-2068027336"/>
        <c:scaling>
          <c:orientation val="minMax"/>
        </c:scaling>
        <c:delete val="0"/>
        <c:axPos val="b"/>
        <c:majorTickMark val="out"/>
        <c:minorTickMark val="none"/>
        <c:tickLblPos val="nextTo"/>
        <c:crossAx val="-2113994440"/>
        <c:crosses val="autoZero"/>
        <c:auto val="1"/>
        <c:lblAlgn val="ctr"/>
        <c:lblOffset val="100"/>
        <c:noMultiLvlLbl val="0"/>
      </c:catAx>
      <c:valAx>
        <c:axId val="-2113994440"/>
        <c:scaling/>
        <c:delete val="0"/>
        <c:axPos val="l"/>
        <c:majorGridlines/>
        <c:majorTickMark val="out"/>
        <c:minorTickMark val="none"/>
        <c:tickLblPos val="nextTo"/>
        <c:crossAx val="-2068027336"/>
        <c:crosses val="autoZero"/>
      </c:valAx>
    </c:plotArea>
    <c:dispBlanksAs val="gap"/>
  </c:chart>
  <c:txPr>
    <a:bodyPr/>
    <a:lstStyle/>
    <a:p>
      <a:pPr>
        <a:defRPr sz="1800"/>
      </a:pPr>
      <a:endParaRPr lang="en-US"/>
    </a:p>
  </c:txPr>
  <c:externalData r:id="rId1">
    <c:autoUpdate val="0"/>
  </c:externalData>
</c:chartSpace>
</file>

<file path=ppt/charts/chart67.xml><?xml version="1.0" encoding="utf-8"?>
<c:chartSpace xmlns:c="http://schemas.openxmlformats.org/drawingml/2006/chart" xmlns:a="http://schemas.openxmlformats.org/drawingml/2006/main" xmlns:r="http://schemas.openxmlformats.org/officeDocument/2006/relationships">
  <c:chart>
    <c:title>
      <c:tx>
        <c:rich>
          <a:bodyPr/>
          <a:lstStyle/>
          <a:p>
            <a:r>
              <a:t>Relevance vs Completeness (High Risk: 0)</a:t>
            </a:r>
          </a:p>
        </c:rich>
      </c:tx>
      <c:layout/>
      <c:overlay val="0"/>
    </c:title>
    <c:plotArea>
      <c:scatterChart>
        <c:scatterStyle val="lineMarker"/>
        <c:varyColors val="0"/>
        <c:ser>
          <c:idx val="0"/>
          <c:order val="0"/>
          <c:tx>
            <c:strRef>
              <c:f>Sheet1!$B$1</c:f>
              <c:strCache>
                <c:ptCount val="1"/>
                <c:pt idx="0">
                  <c:v>Questions</c:v>
                </c:pt>
              </c:strCache>
            </c:strRef>
          </c:tx>
          <c:spPr>
            <a:ln w="47625">
              <a:noFill/>
            </a:ln>
          </c:spPr>
          <c:xVal>
            <c:numRef>
              <c:f>Sheet1!$A$2:$A$6</c:f>
              <c:numCache>
                <c:formatCode>General</c:formatCode>
                <c:ptCount val="5"/>
                <c:pt idx="0">
                  <c:v>0</c:v>
                </c:pt>
                <c:pt idx="1">
                  <c:v>0</c:v>
                </c:pt>
                <c:pt idx="2">
                  <c:v>0</c:v>
                </c:pt>
                <c:pt idx="3">
                  <c:v>0</c:v>
                </c:pt>
                <c:pt idx="4">
                  <c:v>0</c:v>
                </c:pt>
              </c:numCache>
            </c:numRef>
          </c:xVal>
          <c:yVal>
            <c:numRef>
              <c:f>Sheet1!$B$2:$B$6</c:f>
              <c:numCache>
                <c:formatCode>General</c:formatCode>
                <c:ptCount val="5"/>
                <c:pt idx="0">
                  <c:v>0</c:v>
                </c:pt>
                <c:pt idx="1">
                  <c:v>0</c:v>
                </c:pt>
                <c:pt idx="2">
                  <c:v>0</c:v>
                </c:pt>
                <c:pt idx="3">
                  <c:v>0</c:v>
                </c:pt>
                <c:pt idx="4">
                  <c:v>0</c:v>
                </c:pt>
              </c:numCache>
            </c:numRef>
          </c:yVal>
          <c:smooth val="0"/>
        </c:ser>
        <c:axId val="-2128940872"/>
        <c:axId val="-2129643912"/>
      </c:scatterChart>
      <c:valAx>
        <c:axId val="-2128940872"/>
        <c:scaling>
          <c:orientation val="minMax"/>
        </c:scaling>
        <c:delete val="0"/>
        <c:axPos val="b"/>
        <c:numFmt formatCode="General" sourceLinked="1"/>
        <c:majorTickMark val="out"/>
        <c:minorTickMark val="none"/>
        <c:tickLblPos val="nextTo"/>
        <c:txPr>
          <a:bodyPr/>
          <a:lstStyle/>
          <a:p>
            <a:pPr>
              <a:defRPr sz="800"/>
            </a:pPr>
          </a:p>
        </c:txPr>
        <c:crossAx val="-2129643912"/>
        <c:crosses val="autoZero"/>
        <c:crossBetween val="midCat"/>
      </c:valAx>
      <c:valAx>
        <c:axId val="-2129643912"/>
        <c:scaling>
          <c:orientation val="minMax"/>
        </c:scaling>
        <c:delete val="0"/>
        <c:axPos val="l"/>
        <c:majorGridlines/>
        <c:numFmt formatCode="General" sourceLinked="1"/>
        <c:majorTickMark val="out"/>
        <c:minorTickMark val="none"/>
        <c:tickLblPos val="nextTo"/>
        <c:crossAx val="-2128940872"/>
        <c:crosses val="autoZero"/>
        <c:crossBetween val="midCat"/>
      </c:valAx>
    </c:plotArea>
    <c:legend>
      <c:legendPos val="r"/>
      <c:layout/>
      <c:overlay val="0"/>
    </c:legend>
    <c:plotVisOnly val="1"/>
    <c:dispBlanksAs val="gap"/>
    <c:showDLblsOverMax val="0"/>
  </c:chart>
  <c:txPr>
    <a:bodyPr/>
    <a:lstStyle/>
    <a:p>
      <a:pPr>
        <a:defRPr sz="1800"/>
      </a:pPr>
      <a:endParaRPr lang="en-US"/>
    </a:p>
  </c:txPr>
  <c:externalData r:id="rId1">
    <c:autoUpdate val="0"/>
  </c:externalData>
</c:chartSpace>
</file>

<file path=ppt/charts/chart68.xml><?xml version="1.0" encoding="utf-8"?>
<c:chartSpace xmlns:c="http://schemas.openxmlformats.org/drawingml/2006/chart" xmlns:a="http://schemas.openxmlformats.org/drawingml/2006/main" xmlns:r="http://schemas.openxmlformats.org/officeDocument/2006/relationships">
  <c:date1904 val="0"/>
  <c:chart>
    <c:title>
      <c:tx>
        <c:rich>
          <a:bodyPr/>
          <a:lstStyle/>
          <a:p>
            <a:r>
              <a:t>Top 3 Riskiest Questions</a:t>
            </a:r>
          </a:p>
        </c:rich>
      </c:tx>
      <c:layout/>
      <c:overlay val="0"/>
    </c:title>
    <c:autoTitleDeleted val="0"/>
    <c:plotArea>
      <c:barChart>
        <c:barDir val="col"/>
        <c:grouping val="clustered"/>
        <c:ser>
          <c:idx val="0"/>
          <c:order val="0"/>
          <c:tx>
            <c:strRef>
              <c:f>Sheet1!$B$1</c:f>
              <c:strCache>
                <c:ptCount val="1"/>
                <c:pt idx="0">
                  <c:v>Risk Score</c:v>
                </c:pt>
              </c:strCache>
            </c:strRef>
          </c:tx>
          <c:cat>
            <c:strRef>
              <c:f>Sheet1!$A$2:$A$4</c:f>
              <c:strCache>
                <c:ptCount val="3"/>
                <c:pt idx="0">
                  <c:v>- Is the company compliant wit...</c:v>
                </c:pt>
                <c:pt idx="1">
                  <c:v>Are there any trade surveillan...</c:v>
                </c:pt>
                <c:pt idx="2">
                  <c:v>Are valuations consistent with...</c:v>
                </c:pt>
              </c:strCache>
            </c:strRef>
          </c:cat>
          <c:val>
            <c:numRef>
              <c:f>Sheet1!$B$2:$B$4</c:f>
              <c:numCache>
                <c:formatCode>General</c:formatCode>
                <c:ptCount val="3"/>
                <c:pt idx="0">
                  <c:v>36.0</c:v>
                </c:pt>
                <c:pt idx="1">
                  <c:v>36.0</c:v>
                </c:pt>
                <c:pt idx="2">
                  <c:v>36.0</c:v>
                </c:pt>
              </c:numCache>
            </c:numRef>
          </c:val>
        </c:ser>
        <c:dLbls>
          <c:numFmt formatCode="0.0" sourceLinked="0"/>
          <c:showLegendKey val="0"/>
          <c:showVal val="1"/>
          <c:showCatName val="0"/>
          <c:showSerName val="0"/>
          <c:showPercent val="0"/>
          <c:showBubbleSize val="0"/>
          <c:showLeaderLines val="1"/>
        </c:dLbls>
        <c:axId val="-2068027336"/>
        <c:axId val="-2113994440"/>
      </c:barChart>
      <c:catAx>
        <c:axId val="-2068027336"/>
        <c:scaling>
          <c:orientation val="minMax"/>
        </c:scaling>
        <c:delete val="0"/>
        <c:axPos val="b"/>
        <c:majorTickMark val="out"/>
        <c:minorTickMark val="none"/>
        <c:tickLblPos val="nextTo"/>
        <c:txPr>
          <a:bodyPr/>
          <a:lstStyle/>
          <a:p>
            <a:pPr>
              <a:defRPr sz="800"/>
            </a:pPr>
          </a:p>
        </c:txPr>
        <c:crossAx val="-2113994440"/>
        <c:crosses val="autoZero"/>
        <c:auto val="1"/>
        <c:lblAlgn val="ctr"/>
        <c:lblOffset val="100"/>
        <c:noMultiLvlLbl val="0"/>
      </c:catAx>
      <c:valAx>
        <c:axId val="-2113994440"/>
        <c:scaling/>
        <c:delete val="0"/>
        <c:axPos val="l"/>
        <c:majorGridlines/>
        <c:majorTickMark val="out"/>
        <c:minorTickMark val="none"/>
        <c:tickLblPos val="nextTo"/>
        <c:crossAx val="-2068027336"/>
        <c:crosses val="autoZero"/>
      </c:valAx>
    </c:plotArea>
    <c:dispBlanksAs val="gap"/>
  </c:chart>
  <c:txPr>
    <a:bodyPr/>
    <a:lstStyle/>
    <a:p>
      <a:pPr>
        <a:defRPr sz="1800"/>
      </a:pPr>
      <a:endParaRPr lang="en-US"/>
    </a:p>
  </c:txPr>
  <c:externalData r:id="rId1">
    <c:autoUpdate val="0"/>
  </c:externalData>
</c:chartSpace>
</file>

<file path=ppt/charts/chart69.xml><?xml version="1.0" encoding="utf-8"?>
<c:chartSpace xmlns:c="http://schemas.openxmlformats.org/drawingml/2006/chart" xmlns:a="http://schemas.openxmlformats.org/drawingml/2006/main" xmlns:r="http://schemas.openxmlformats.org/officeDocument/2006/relationships">
  <c:date1904 val="0"/>
  <c:roundedCorners val="0"/>
  <c:chart>
    <c:title>
      <c:tx>
        <c:rich>
          <a:bodyPr/>
          <a:lstStyle/>
          <a:p>
            <a:r>
              <a:t>Risk Scores by Topic (0-100)</a:t>
            </a:r>
          </a:p>
        </c:rich>
      </c:tx>
      <c:layout/>
      <c:overlay val="0"/>
    </c:title>
    <c:autoTitleDeleted val="0"/>
    <c:plotArea>
      <c:layout/>
      <c:areaChart>
        <c:grouping val="standard"/>
        <c:varyColors val="0"/>
        <c:ser>
          <c:idx val="0"/>
          <c:order val="0"/>
          <c:tx>
            <c:strRef>
              <c:f>Sheet1!$B$1</c:f>
              <c:strCache>
                <c:ptCount val="1"/>
                <c:pt idx="0">
                  <c:v>Risk Score</c:v>
                </c:pt>
              </c:strCache>
            </c:strRef>
          </c:tx>
          <c:cat>
            <c:strRef>
              <c:f>Sheet1!$A$2:$A$15</c:f>
              <c:strCache>
                <c:ptCount val="14"/>
                <c:pt idx="0">
                  <c:v>AML / KYC</c:v>
                </c:pt>
                <c:pt idx="1">
                  <c:v>Community &amp; UX</c:v>
                </c:pt>
                <c:pt idx="2">
                  <c:v>Custody &amp; Asset Security</c:v>
                </c:pt>
                <c:pt idx="3">
                  <c:v>Cybersecurity &amp; Data Privacy</c:v>
                </c:pt>
                <c:pt idx="4">
                  <c:v>ESG &amp; Sustainability</c:v>
                </c:pt>
                <c:pt idx="5">
                  <c:v>Financial Health</c:v>
                </c:pt>
                <c:pt idx="6">
                  <c:v>Future Outlook</c:v>
                </c:pt>
                <c:pt idx="7">
                  <c:v>Governance</c:v>
                </c:pt>
                <c:pt idx="8">
                  <c:v>IP &amp; Contracts</c:v>
                </c:pt>
                <c:pt idx="9">
                  <c:v>Legal &amp; Regulatory</c:v>
                </c:pt>
                <c:pt idx="10">
                  <c:v>Risk Management</c:v>
                </c:pt>
                <c:pt idx="11">
                  <c:v>Strategy &amp; Competitive Positioning</c:v>
                </c:pt>
                <c:pt idx="12">
                  <c:v>Technology &amp; Infrastructure</c:v>
                </c:pt>
                <c:pt idx="13">
                  <c:v>Tokenomics &amp; Trading Integrity</c:v>
                </c:pt>
              </c:strCache>
            </c:strRef>
          </c:cat>
          <c:val>
            <c:numRef>
              <c:f>Sheet1!$B$2:$B$15</c:f>
              <c:numCache>
                <c:formatCode>General</c:formatCode>
                <c:ptCount val="14"/>
                <c:pt idx="0">
                  <c:v>100</c:v>
                </c:pt>
                <c:pt idx="1">
                  <c:v>28.799999999999997</c:v>
                </c:pt>
                <c:pt idx="2">
                  <c:v>60.0</c:v>
                </c:pt>
                <c:pt idx="3">
                  <c:v>40.0</c:v>
                </c:pt>
                <c:pt idx="4">
                  <c:v>10.088888888888889</c:v>
                </c:pt>
                <c:pt idx="5">
                  <c:v>32.0</c:v>
                </c:pt>
                <c:pt idx="6">
                  <c:v>9.6</c:v>
                </c:pt>
                <c:pt idx="7">
                  <c:v>50.4</c:v>
                </c:pt>
                <c:pt idx="8">
                  <c:v>16.8</c:v>
                </c:pt>
                <c:pt idx="9">
                  <c:v>75.0</c:v>
                </c:pt>
                <c:pt idx="10">
                  <c:v>24.28235294117647</c:v>
                </c:pt>
                <c:pt idx="11">
                  <c:v>12.0</c:v>
                </c:pt>
                <c:pt idx="12">
                  <c:v>18.266666666666666</c:v>
                </c:pt>
                <c:pt idx="13">
                  <c:v>27.0</c:v>
                </c:pt>
              </c:numCache>
            </c:numRef>
          </c:val>
        </c:ser>
        <c:dLbls>
          <c:showLegendKey val="0"/>
          <c:showVal val="0"/>
          <c:showCatName val="0"/>
          <c:showSerName val="0"/>
          <c:showPercent val="0"/>
          <c:showBubbleSize val="0"/>
        </c:dLbls>
        <c:axId val="-2101159928"/>
        <c:axId val="-2100718248"/>
      </c:areaChart>
      <c:catAx>
        <c:axId val="-2101159928"/>
        <c:scaling>
          <c:orientation val="minMax"/>
        </c:scaling>
        <c:delete val="0"/>
        <c:axPos val="b"/>
        <c:numFmt formatCode="General" sourceLinked="1"/>
        <c:majorTickMark val="out"/>
        <c:minorTickMark val="none"/>
        <c:tickLblPos val="nextTo"/>
        <c:txPr>
          <a:bodyPr/>
          <a:lstStyle/>
          <a:p>
            <a:pPr>
              <a:defRPr sz="1000"/>
            </a:pPr>
          </a:p>
        </c:txPr>
        <c:crossAx val="-2100718248"/>
        <c:crosses val="autoZero"/>
        <c:auto val="1"/>
        <c:lblAlgn val="ctr"/>
        <c:lblOffset val="100"/>
        <c:noMultiLvlLbl val="0"/>
      </c:catAx>
      <c:valAx>
        <c:axId val="-2100718248"/>
        <c:scaling>
          <c:orientation val="minMax"/>
        </c:scaling>
        <c:delete val="0"/>
        <c:axPos val="l"/>
        <c:majorGridlines/>
        <c:numFmt formatCode="General" sourceLinked="1"/>
        <c:majorTickMark val="out"/>
        <c:minorTickMark val="none"/>
        <c:tickLblPos val="nextTo"/>
        <c:crossAx val="-2101159928"/>
        <c:crosses val="autoZero"/>
        <c:crossBetween val="midCat"/>
      </c:valAx>
    </c:plotArea>
    <c:legend>
      <c:legendPos val="b"/>
      <c:layout/>
      <c:overlay val="0"/>
    </c:legend>
    <c:plotVisOnly val="1"/>
    <c:dispBlanksAs val="zero"/>
    <c:showDLblsOverMax val="0"/>
  </c:chart>
  <c:txPr>
    <a:bodyPr/>
    <a:lstStyle/>
    <a:p>
      <a:pPr>
        <a:defRPr sz="1800"/>
      </a:pPr>
      <a:endParaRPr/>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chart>
    <c:title>
      <c:tx>
        <c:rich>
          <a:bodyPr/>
          <a:lstStyle/>
          <a:p>
            <a:r>
              <a:t>Metric Risk Contribution</a:t>
            </a:r>
          </a:p>
        </c:rich>
      </c:tx>
      <c:layout/>
      <c:overlay val="0"/>
    </c:title>
    <c:autoTitleDeleted val="0"/>
    <c:plotArea>
      <c:pieChart>
        <c:varyColors val="1"/>
        <c:ser>
          <c:idx val="0"/>
          <c:order val="0"/>
          <c:tx>
            <c:strRef>
              <c:f>Sheet1!$B$1</c:f>
              <c:strCache>
                <c:ptCount val="1"/>
                <c:pt idx="0">
                  <c:v>Risk Contribution</c:v>
                </c:pt>
              </c:strCache>
            </c:strRef>
          </c:tx>
          <c:cat>
            <c:strRef>
              <c:f>Sheet1!$A$2:$A$5</c:f>
              <c:strCache>
                <c:ptCount val="4"/>
                <c:pt idx="0">
                  <c:v>relevance</c:v>
                </c:pt>
                <c:pt idx="1">
                  <c:v>completeness</c:v>
                </c:pt>
                <c:pt idx="2">
                  <c:v>clarity</c:v>
                </c:pt>
                <c:pt idx="3">
                  <c:v>faithfulness</c:v>
                </c:pt>
              </c:strCache>
            </c:strRef>
          </c:cat>
          <c:val>
            <c:numRef>
              <c:f>Sheet1!$B$2:$B$5</c:f>
              <c:numCache>
                <c:formatCode>General</c:formatCode>
                <c:ptCount val="4"/>
                <c:pt idx="0">
                  <c:v>6.0</c:v>
                </c:pt>
                <c:pt idx="1">
                  <c:v>6.0</c:v>
                </c:pt>
                <c:pt idx="2">
                  <c:v>6.0</c:v>
                </c:pt>
                <c:pt idx="3">
                  <c:v>6.0</c:v>
                </c:pt>
              </c:numCache>
            </c:numRef>
          </c:val>
        </c:ser>
        <c:dLbls>
          <c:numFmt formatCode="0.0" sourceLinked="0"/>
          <c:showLegendKey val="0"/>
          <c:showVal val="1"/>
          <c:showCatName val="0"/>
          <c:showSerName val="0"/>
          <c:showPercent val="0"/>
          <c:showBubbleSize val="0"/>
          <c:showLeaderLines val="1"/>
        </c:dLbls>
      </c:pieChart>
    </c:plotArea>
    <c:legend>
      <c:legendPos/>
    </c:legend>
    <c:dispBlanksAs val="gap"/>
  </c:chart>
  <c:txPr>
    <a:bodyPr/>
    <a:lstStyle/>
    <a:p>
      <a:pPr>
        <a:defRPr sz="1800"/>
      </a:pPr>
      <a:endParaRPr lang="en-US"/>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chart>
    <c:title>
      <c:tx>
        <c:rich>
          <a:bodyPr/>
          <a:lstStyle/>
          <a:p>
            <a:r>
              <a:t>Question Risk Distribution</a:t>
            </a:r>
          </a:p>
        </c:rich>
      </c:tx>
      <c:layout/>
      <c:overlay val="0"/>
    </c:title>
    <c:autoTitleDeleted val="0"/>
    <c:plotArea>
      <c:barChart>
        <c:barDir val="col"/>
        <c:grouping val="clustered"/>
        <c:ser>
          <c:idx val="0"/>
          <c:order val="0"/>
          <c:tx>
            <c:strRef>
              <c:f>Sheet1!$B$1</c:f>
              <c:strCache>
                <c:ptCount val="1"/>
                <c:pt idx="0">
                  <c:v>Count</c:v>
                </c:pt>
              </c:strCache>
            </c:strRef>
          </c:tx>
          <c:cat>
            <c:strRef>
              <c:f>Sheet1!$A$2:$A$6</c:f>
              <c:strCache>
                <c:ptCount val="5"/>
                <c:pt idx="0">
                  <c:v>0-20</c:v>
                </c:pt>
                <c:pt idx="1">
                  <c:v>20-40</c:v>
                </c:pt>
                <c:pt idx="2">
                  <c:v>40-60</c:v>
                </c:pt>
                <c:pt idx="3">
                  <c:v>60-80</c:v>
                </c:pt>
                <c:pt idx="4">
                  <c:v>80-100</c:v>
                </c:pt>
              </c:strCache>
            </c:strRef>
          </c:cat>
          <c:val>
            <c:numRef>
              <c:f>Sheet1!$B$2:$B$6</c:f>
              <c:numCache>
                <c:formatCode>General</c:formatCode>
                <c:ptCount val="5"/>
                <c:pt idx="0">
                  <c:v>0</c:v>
                </c:pt>
                <c:pt idx="1">
                  <c:v>6</c:v>
                </c:pt>
                <c:pt idx="2">
                  <c:v>0</c:v>
                </c:pt>
                <c:pt idx="3">
                  <c:v>0</c:v>
                </c:pt>
                <c:pt idx="4">
                  <c:v>0</c:v>
                </c:pt>
              </c:numCache>
            </c:numRef>
          </c:val>
        </c:ser>
        <c:axId val="-2068027336"/>
        <c:axId val="-2113994440"/>
      </c:barChart>
      <c:catAx>
        <c:axId val="-2068027336"/>
        <c:scaling>
          <c:orientation val="minMax"/>
        </c:scaling>
        <c:delete val="0"/>
        <c:axPos val="b"/>
        <c:majorTickMark val="out"/>
        <c:minorTickMark val="none"/>
        <c:tickLblPos val="nextTo"/>
        <c:crossAx val="-2113994440"/>
        <c:crosses val="autoZero"/>
        <c:auto val="1"/>
        <c:lblAlgn val="ctr"/>
        <c:lblOffset val="100"/>
        <c:noMultiLvlLbl val="0"/>
      </c:catAx>
      <c:valAx>
        <c:axId val="-2113994440"/>
        <c:scaling/>
        <c:delete val="0"/>
        <c:axPos val="l"/>
        <c:majorGridlines/>
        <c:majorTickMark val="out"/>
        <c:minorTickMark val="none"/>
        <c:tickLblPos val="nextTo"/>
        <c:crossAx val="-2068027336"/>
        <c:crosses val="autoZero"/>
      </c:valAx>
    </c:plotArea>
    <c:dispBlanksAs val="gap"/>
  </c:chart>
  <c:txPr>
    <a:bodyPr/>
    <a:lstStyle/>
    <a:p>
      <a:pPr>
        <a:defRPr sz="1800"/>
      </a:pPr>
      <a:endParaRPr lang="en-US"/>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chart>
    <c:title>
      <c:tx>
        <c:rich>
          <a:bodyPr/>
          <a:lstStyle/>
          <a:p>
            <a:r>
              <a:t>Relevance vs Completeness (High Risk: 0)</a:t>
            </a:r>
          </a:p>
        </c:rich>
      </c:tx>
      <c:layout/>
      <c:overlay val="0"/>
    </c:title>
    <c:plotArea>
      <c:scatterChart>
        <c:scatterStyle val="lineMarker"/>
        <c:varyColors val="0"/>
        <c:ser>
          <c:idx val="0"/>
          <c:order val="0"/>
          <c:tx>
            <c:strRef>
              <c:f>Sheet1!$B$1</c:f>
              <c:strCache>
                <c:ptCount val="1"/>
                <c:pt idx="0">
                  <c:v>Questions</c:v>
                </c:pt>
              </c:strCache>
            </c:strRef>
          </c:tx>
          <c:spPr>
            <a:ln w="47625">
              <a:noFill/>
            </a:ln>
          </c:spPr>
          <c:xVal>
            <c:numRef>
              <c:f>Sheet1!$A$2:$A$7</c:f>
              <c:numCache>
                <c:formatCode>General</c:formatCode>
                <c:ptCount val="6"/>
                <c:pt idx="0">
                  <c:v>0</c:v>
                </c:pt>
                <c:pt idx="1">
                  <c:v>0</c:v>
                </c:pt>
                <c:pt idx="2">
                  <c:v>0</c:v>
                </c:pt>
                <c:pt idx="3">
                  <c:v>0</c:v>
                </c:pt>
                <c:pt idx="4">
                  <c:v>0</c:v>
                </c:pt>
                <c:pt idx="5">
                  <c:v>0</c:v>
                </c:pt>
              </c:numCache>
            </c:numRef>
          </c:xVal>
          <c:yVal>
            <c:numRef>
              <c:f>Sheet1!$B$2:$B$7</c:f>
              <c:numCache>
                <c:formatCode>General</c:formatCode>
                <c:ptCount val="6"/>
                <c:pt idx="0">
                  <c:v>0</c:v>
                </c:pt>
                <c:pt idx="1">
                  <c:v>0</c:v>
                </c:pt>
                <c:pt idx="2">
                  <c:v>0</c:v>
                </c:pt>
                <c:pt idx="3">
                  <c:v>0</c:v>
                </c:pt>
                <c:pt idx="4">
                  <c:v>0</c:v>
                </c:pt>
                <c:pt idx="5">
                  <c:v>0</c:v>
                </c:pt>
              </c:numCache>
            </c:numRef>
          </c:yVal>
          <c:smooth val="0"/>
        </c:ser>
        <c:axId val="-2128940872"/>
        <c:axId val="-2129643912"/>
      </c:scatterChart>
      <c:valAx>
        <c:axId val="-2128940872"/>
        <c:scaling>
          <c:orientation val="minMax"/>
        </c:scaling>
        <c:delete val="0"/>
        <c:axPos val="b"/>
        <c:numFmt formatCode="General" sourceLinked="1"/>
        <c:majorTickMark val="out"/>
        <c:minorTickMark val="none"/>
        <c:tickLblPos val="nextTo"/>
        <c:txPr>
          <a:bodyPr/>
          <a:lstStyle/>
          <a:p>
            <a:pPr>
              <a:defRPr sz="800"/>
            </a:pPr>
          </a:p>
        </c:txPr>
        <c:crossAx val="-2129643912"/>
        <c:crosses val="autoZero"/>
        <c:crossBetween val="midCat"/>
      </c:valAx>
      <c:valAx>
        <c:axId val="-2129643912"/>
        <c:scaling>
          <c:orientation val="minMax"/>
        </c:scaling>
        <c:delete val="0"/>
        <c:axPos val="l"/>
        <c:majorGridlines/>
        <c:numFmt formatCode="General" sourceLinked="1"/>
        <c:majorTickMark val="out"/>
        <c:minorTickMark val="none"/>
        <c:tickLblPos val="nextTo"/>
        <c:crossAx val="-2128940872"/>
        <c:crosses val="autoZero"/>
        <c:crossBetween val="midCat"/>
      </c:valAx>
    </c:plotArea>
    <c:legend>
      <c:legendPos val="r"/>
      <c:layout/>
      <c:overlay val="0"/>
    </c:legend>
    <c:plotVisOnly val="1"/>
    <c:dispBlanksAs val="gap"/>
    <c:showDLblsOverMax val="0"/>
  </c:chart>
  <c:txPr>
    <a:bodyPr/>
    <a:lstStyle/>
    <a:p>
      <a:pPr>
        <a:defRPr sz="1800"/>
      </a:pPr>
      <a:endParaRPr lang="en-US"/>
    </a:p>
  </c:txPr>
  <c:externalData r:id="rId1">
    <c:autoUpdate val="0"/>
  </c:externalData>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chart" Target="../charts/chart31.xml"/><Relationship Id="rId5" Type="http://schemas.openxmlformats.org/officeDocument/2006/relationships/chart" Target="../charts/chart32.xml"/><Relationship Id="rId6" Type="http://schemas.openxmlformats.org/officeDocument/2006/relationships/chart" Target="../charts/chart3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chart" Target="../charts/chart34.xml"/><Relationship Id="rId5" Type="http://schemas.openxmlformats.org/officeDocument/2006/relationships/chart" Target="../charts/chart35.xml"/><Relationship Id="rId6" Type="http://schemas.openxmlformats.org/officeDocument/2006/relationships/chart" Target="../charts/chart36.xml"/><Relationship Id="rId7" Type="http://schemas.openxmlformats.org/officeDocument/2006/relationships/chart" Target="../charts/chart37.xml"/><Relationship Id="rId8" Type="http://schemas.openxmlformats.org/officeDocument/2006/relationships/chart" Target="../charts/chart3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chart" Target="../charts/chart39.xml"/><Relationship Id="rId5" Type="http://schemas.openxmlformats.org/officeDocument/2006/relationships/chart" Target="../charts/chart40.xml"/><Relationship Id="rId6" Type="http://schemas.openxmlformats.org/officeDocument/2006/relationships/chart" Target="../charts/chart41.xml"/><Relationship Id="rId7" Type="http://schemas.openxmlformats.org/officeDocument/2006/relationships/chart" Target="../charts/chart42.xml"/><Relationship Id="rId8" Type="http://schemas.openxmlformats.org/officeDocument/2006/relationships/chart" Target="../charts/chart4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chart" Target="../charts/chart44.xml"/><Relationship Id="rId5" Type="http://schemas.openxmlformats.org/officeDocument/2006/relationships/chart" Target="../charts/chart45.xml"/><Relationship Id="rId6" Type="http://schemas.openxmlformats.org/officeDocument/2006/relationships/chart" Target="../charts/chart46.xml"/><Relationship Id="rId7" Type="http://schemas.openxmlformats.org/officeDocument/2006/relationships/chart" Target="../charts/chart47.xml"/><Relationship Id="rId8" Type="http://schemas.openxmlformats.org/officeDocument/2006/relationships/chart" Target="../charts/chart4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chart" Target="../charts/chart49.xml"/><Relationship Id="rId5" Type="http://schemas.openxmlformats.org/officeDocument/2006/relationships/chart" Target="../charts/chart50.xml"/><Relationship Id="rId6" Type="http://schemas.openxmlformats.org/officeDocument/2006/relationships/chart" Target="../charts/chart51.xml"/><Relationship Id="rId7" Type="http://schemas.openxmlformats.org/officeDocument/2006/relationships/chart" Target="../charts/chart52.xml"/><Relationship Id="rId8" Type="http://schemas.openxmlformats.org/officeDocument/2006/relationships/chart" Target="../charts/chart5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chart" Target="../charts/chart54.xml"/><Relationship Id="rId5" Type="http://schemas.openxmlformats.org/officeDocument/2006/relationships/chart" Target="../charts/chart55.xml"/><Relationship Id="rId6" Type="http://schemas.openxmlformats.org/officeDocument/2006/relationships/chart" Target="../charts/chart56.xml"/><Relationship Id="rId7" Type="http://schemas.openxmlformats.org/officeDocument/2006/relationships/chart" Target="../charts/chart57.xml"/><Relationship Id="rId8" Type="http://schemas.openxmlformats.org/officeDocument/2006/relationships/chart" Target="../charts/chart5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chart" Target="../charts/chart59.xml"/><Relationship Id="rId5" Type="http://schemas.openxmlformats.org/officeDocument/2006/relationships/chart" Target="../charts/chart60.xml"/><Relationship Id="rId6" Type="http://schemas.openxmlformats.org/officeDocument/2006/relationships/chart" Target="../charts/chart61.xml"/><Relationship Id="rId7" Type="http://schemas.openxmlformats.org/officeDocument/2006/relationships/chart" Target="../charts/chart62.xml"/><Relationship Id="rId8" Type="http://schemas.openxmlformats.org/officeDocument/2006/relationships/chart" Target="../charts/chart6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chart" Target="../charts/chart64.xml"/><Relationship Id="rId5" Type="http://schemas.openxmlformats.org/officeDocument/2006/relationships/chart" Target="../charts/chart65.xml"/><Relationship Id="rId6" Type="http://schemas.openxmlformats.org/officeDocument/2006/relationships/chart" Target="../charts/chart66.xml"/><Relationship Id="rId7" Type="http://schemas.openxmlformats.org/officeDocument/2006/relationships/chart" Target="../charts/chart67.xml"/><Relationship Id="rId8" Type="http://schemas.openxmlformats.org/officeDocument/2006/relationships/chart" Target="../charts/chart6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chart" Target="../charts/chart6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chart" Target="../charts/chart1.xml"/><Relationship Id="rId5" Type="http://schemas.openxmlformats.org/officeDocument/2006/relationships/chart" Target="../charts/chart2.xml"/><Relationship Id="rId6" Type="http://schemas.openxmlformats.org/officeDocument/2006/relationships/chart" Target="../charts/chart3.xml"/><Relationship Id="rId7" Type="http://schemas.openxmlformats.org/officeDocument/2006/relationships/chart" Target="../charts/chart4.xml"/><Relationship Id="rId8" Type="http://schemas.openxmlformats.org/officeDocument/2006/relationships/chart" Target="../charts/char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chart" Target="../charts/chart6.xml"/><Relationship Id="rId5" Type="http://schemas.openxmlformats.org/officeDocument/2006/relationships/chart" Target="../charts/chart7.xml"/><Relationship Id="rId6" Type="http://schemas.openxmlformats.org/officeDocument/2006/relationships/chart" Target="../charts/chart8.xml"/><Relationship Id="rId7" Type="http://schemas.openxmlformats.org/officeDocument/2006/relationships/chart" Target="../charts/chart9.xml"/><Relationship Id="rId8" Type="http://schemas.openxmlformats.org/officeDocument/2006/relationships/chart" Target="../charts/char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chart" Target="../charts/chart11.xml"/><Relationship Id="rId5" Type="http://schemas.openxmlformats.org/officeDocument/2006/relationships/chart" Target="../charts/chart12.xml"/><Relationship Id="rId6" Type="http://schemas.openxmlformats.org/officeDocument/2006/relationships/chart" Target="../charts/chart13.xml"/><Relationship Id="rId7" Type="http://schemas.openxmlformats.org/officeDocument/2006/relationships/chart" Target="../charts/chart14.xml"/><Relationship Id="rId8" Type="http://schemas.openxmlformats.org/officeDocument/2006/relationships/chart" Target="../charts/chart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chart" Target="../charts/chart16.xml"/><Relationship Id="rId5" Type="http://schemas.openxmlformats.org/officeDocument/2006/relationships/chart" Target="../charts/chart17.xml"/><Relationship Id="rId6" Type="http://schemas.openxmlformats.org/officeDocument/2006/relationships/chart" Target="../charts/chart18.xml"/><Relationship Id="rId7" Type="http://schemas.openxmlformats.org/officeDocument/2006/relationships/chart" Target="../charts/chart19.xml"/><Relationship Id="rId8" Type="http://schemas.openxmlformats.org/officeDocument/2006/relationships/chart" Target="../charts/chart2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chart" Target="../charts/chart21.xml"/><Relationship Id="rId5" Type="http://schemas.openxmlformats.org/officeDocument/2006/relationships/chart" Target="../charts/chart22.xml"/><Relationship Id="rId6" Type="http://schemas.openxmlformats.org/officeDocument/2006/relationships/chart" Target="../charts/chart23.xml"/><Relationship Id="rId7" Type="http://schemas.openxmlformats.org/officeDocument/2006/relationships/chart" Target="../charts/chart24.xml"/><Relationship Id="rId8" Type="http://schemas.openxmlformats.org/officeDocument/2006/relationships/chart" Target="../charts/chart2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chart" Target="../charts/chart26.xml"/><Relationship Id="rId5" Type="http://schemas.openxmlformats.org/officeDocument/2006/relationships/chart" Target="../charts/chart27.xml"/><Relationship Id="rId6" Type="http://schemas.openxmlformats.org/officeDocument/2006/relationships/chart" Target="../charts/chart28.xml"/><Relationship Id="rId7" Type="http://schemas.openxmlformats.org/officeDocument/2006/relationships/chart" Target="../charts/chart29.xml"/><Relationship Id="rId8" Type="http://schemas.openxmlformats.org/officeDocument/2006/relationships/chart" Target="../charts/chart30.xml"/></Relationships>
</file>

<file path=ppt/slides/slide1.xml><?xml version="1.0" encoding="utf-8"?>
<p:sld xmlns:a="http://schemas.openxmlformats.org/drawingml/2006/main" xmlns:p="http://schemas.openxmlformats.org/presentationml/2006/main" xmlns:r="http://schemas.openxmlformats.org/officeDocument/2006/relationships">
  <p:cSld>
    <p:bg>
      <p:bgPr>
        <a:gradFill rotWithShape="1">
          <a:gsLst>
            <a:gs pos="0">
              <a:srgbClr val="FFFFFF"/>
            </a:gs>
            <a:gs pos="100000">
              <a:srgbClr val="FFFFFF"/>
            </a:gs>
          </a:gsLst>
          <a:lin scaled="0"/>
        </a:gradFill>
        <a:effectLst/>
      </p:bgPr>
    </p:bg>
    <p:spTree>
      <p:nvGrpSpPr>
        <p:cNvPr id="1" name=""/>
        <p:cNvGrpSpPr/>
        <p:nvPr/>
      </p:nvGrpSpPr>
      <p:grpSpPr/>
      <p:sp>
        <p:nvSpPr>
          <p:cNvPr id="2" name="Title 1"/>
          <p:cNvSpPr>
            <a:spLocks noGrp="1"/>
          </p:cNvSpPr>
          <p:nvPr>
            <p:ph type="ctrTitle"/>
          </p:nvPr>
        </p:nvSpPr>
        <p:spPr/>
        <p:txBody>
          <a:bodyPr/>
          <a:lstStyle/>
          <a:p>
            <a:pPr>
              <a:defRPr sz="3600" b="1">
                <a:solidFill>
                  <a:srgbClr val="365FC7"/>
                </a:solidFill>
                <a:latin typeface="Montserrat"/>
              </a:defRPr>
            </a:pPr>
            <a:r>
              <a:t>the CryptoBazar Due Diligence Analytics</a:t>
            </a:r>
          </a:p>
        </p:txBody>
      </p:sp>
      <p:sp>
        <p:nvSpPr>
          <p:cNvPr id="3" name="Subtitle 2"/>
          <p:cNvSpPr>
            <a:spLocks noGrp="1"/>
          </p:cNvSpPr>
          <p:nvPr>
            <p:ph type="subTitle" idx="1"/>
          </p:nvPr>
        </p:nvSpPr>
        <p:spPr/>
        <p:txBody>
          <a:bodyPr/>
          <a:lstStyle/>
          <a:p>
            <a:pPr>
              <a:defRPr sz="2000">
                <a:solidFill>
                  <a:srgbClr val="000000"/>
                </a:solidFill>
                <a:latin typeface="Montserrat"/>
              </a:defRPr>
            </a:pPr>
            <a:r>
              <a:t>Prepared by DueXpert AI | 2025-04-28</a:t>
            </a:r>
          </a:p>
        </p:txBody>
      </p:sp>
      <p:pic>
        <p:nvPicPr>
          <p:cNvPr id="4" name="Picture 3" descr="dueexpert.png"/>
          <p:cNvPicPr>
            <a:picLocks noChangeAspect="1"/>
          </p:cNvPicPr>
          <p:nvPr/>
        </p:nvPicPr>
        <p:blipFill>
          <a:blip r:embed="rId2"/>
          <a:stretch>
            <a:fillRect/>
          </a:stretch>
        </p:blipFill>
        <p:spPr>
          <a:xfrm>
            <a:off x="274320" y="91440"/>
            <a:ext cx="2342917" cy="548640"/>
          </a:xfrm>
          <a:prstGeom prst="rect">
            <a:avLst/>
          </a:prstGeom>
        </p:spPr>
      </p:pic>
      <p:pic>
        <p:nvPicPr>
          <p:cNvPr id="5" name="Picture 4" descr="VALUE.png"/>
          <p:cNvPicPr>
            <a:picLocks noChangeAspect="1"/>
          </p:cNvPicPr>
          <p:nvPr/>
        </p:nvPicPr>
        <p:blipFill>
          <a:blip r:embed="rId3"/>
          <a:stretch>
            <a:fillRect/>
          </a:stretch>
        </p:blipFill>
        <p:spPr>
          <a:xfrm>
            <a:off x="9418320" y="6126480"/>
            <a:ext cx="1405150" cy="548640"/>
          </a:xfrm>
          <a:prstGeom prst="rect">
            <a:avLst/>
          </a:prstGeom>
        </p:spPr>
      </p:pic>
      <p:sp>
        <p:nvSpPr>
          <p:cNvPr id="6" name="TextBox 5"/>
          <p:cNvSpPr txBox="1"/>
          <p:nvPr/>
        </p:nvSpPr>
        <p:spPr>
          <a:xfrm>
            <a:off x="457200" y="6400800"/>
            <a:ext cx="8229600" cy="274320"/>
          </a:xfrm>
          <a:prstGeom prst="rect">
            <a:avLst/>
          </a:prstGeom>
          <a:noFill/>
        </p:spPr>
        <p:txBody>
          <a:bodyPr wrap="none">
            <a:spAutoFit/>
          </a:bodyPr>
          <a:lstStyle/>
          <a:p>
            <a:pPr>
              <a:defRPr sz="1000" b="1">
                <a:solidFill>
                  <a:srgbClr val="000000"/>
                </a:solidFill>
                <a:latin typeface="Montserrat"/>
              </a:defRPr>
            </a:pPr>
            <a:r>
              <a:t>DueXpert – AI Crypto Fund Due Diligence Suite | General</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bg>
      <p:bgPr>
        <a:gradFill rotWithShape="1">
          <a:gsLst>
            <a:gs pos="0">
              <a:srgbClr val="FFFFFF"/>
            </a:gs>
            <a:gs pos="100000">
              <a:srgbClr val="FFFFFF"/>
            </a:gs>
          </a:gsLst>
          <a:lin scaled="0"/>
        </a:gradFill>
        <a:effectLst/>
      </p:bgPr>
    </p:bg>
    <p:spTree>
      <p:nvGrpSpPr>
        <p:cNvPr id="1" name=""/>
        <p:cNvGrpSpPr/>
        <p:nvPr/>
      </p:nvGrpSpPr>
      <p:grpSpPr/>
      <p:pic>
        <p:nvPicPr>
          <p:cNvPr id="2" name="Picture 1" descr="dueexpert.png"/>
          <p:cNvPicPr>
            <a:picLocks noChangeAspect="1"/>
          </p:cNvPicPr>
          <p:nvPr/>
        </p:nvPicPr>
        <p:blipFill>
          <a:blip r:embed="rId2"/>
          <a:stretch>
            <a:fillRect/>
          </a:stretch>
        </p:blipFill>
        <p:spPr>
          <a:xfrm>
            <a:off x="274320" y="91440"/>
            <a:ext cx="2342917" cy="548640"/>
          </a:xfrm>
          <a:prstGeom prst="rect">
            <a:avLst/>
          </a:prstGeom>
        </p:spPr>
      </p:pic>
      <p:pic>
        <p:nvPicPr>
          <p:cNvPr id="3" name="Picture 2" descr="VALUE.png"/>
          <p:cNvPicPr>
            <a:picLocks noChangeAspect="1"/>
          </p:cNvPicPr>
          <p:nvPr/>
        </p:nvPicPr>
        <p:blipFill>
          <a:blip r:embed="rId3"/>
          <a:stretch>
            <a:fillRect/>
          </a:stretch>
        </p:blipFill>
        <p:spPr>
          <a:xfrm>
            <a:off x="9418320" y="6126480"/>
            <a:ext cx="1405150" cy="548640"/>
          </a:xfrm>
          <a:prstGeom prst="rect">
            <a:avLst/>
          </a:prstGeom>
        </p:spPr>
      </p:pic>
      <p:sp>
        <p:nvSpPr>
          <p:cNvPr id="4" name="TextBox 3"/>
          <p:cNvSpPr txBox="1"/>
          <p:nvPr/>
        </p:nvSpPr>
        <p:spPr>
          <a:xfrm>
            <a:off x="457200" y="6400800"/>
            <a:ext cx="8229600" cy="274320"/>
          </a:xfrm>
          <a:prstGeom prst="rect">
            <a:avLst/>
          </a:prstGeom>
          <a:noFill/>
        </p:spPr>
        <p:txBody>
          <a:bodyPr wrap="none">
            <a:spAutoFit/>
          </a:bodyPr>
          <a:lstStyle/>
          <a:p>
            <a:pPr>
              <a:defRPr sz="1000" b="1">
                <a:solidFill>
                  <a:srgbClr val="000000"/>
                </a:solidFill>
                <a:latin typeface="Montserrat"/>
              </a:defRPr>
            </a:pPr>
            <a:r>
              <a:t>DueXpert – AI Crypto Fund Due Diligence Suite | Future Outlook Analytics</a:t>
            </a:r>
          </a:p>
        </p:txBody>
      </p:sp>
      <p:sp>
        <p:nvSpPr>
          <p:cNvPr id="5" name="TextBox 4"/>
          <p:cNvSpPr txBox="1"/>
          <p:nvPr/>
        </p:nvSpPr>
        <p:spPr>
          <a:xfrm>
            <a:off x="731520" y="457200"/>
            <a:ext cx="7315200" cy="457200"/>
          </a:xfrm>
          <a:prstGeom prst="rect">
            <a:avLst/>
          </a:prstGeom>
          <a:noFill/>
        </p:spPr>
        <p:txBody>
          <a:bodyPr wrap="none">
            <a:spAutoFit/>
          </a:bodyPr>
          <a:lstStyle/>
          <a:p>
            <a:pPr>
              <a:defRPr sz="2400" b="1">
                <a:solidFill>
                  <a:srgbClr val="365FC7"/>
                </a:solidFill>
                <a:latin typeface="Montserrat"/>
              </a:defRPr>
            </a:pPr>
            <a:r>
              <a:t>9. Future Outlook Analytics</a:t>
            </a:r>
          </a:p>
        </p:txBody>
      </p:sp>
      <p:sp>
        <p:nvSpPr>
          <p:cNvPr id="6" name="TextBox 5"/>
          <p:cNvSpPr txBox="1"/>
          <p:nvPr/>
        </p:nvSpPr>
        <p:spPr>
          <a:xfrm>
            <a:off x="731520" y="914400"/>
            <a:ext cx="7315200" cy="457200"/>
          </a:xfrm>
          <a:prstGeom prst="rect">
            <a:avLst/>
          </a:prstGeom>
          <a:noFill/>
        </p:spPr>
        <p:txBody>
          <a:bodyPr wrap="square">
            <a:spAutoFit/>
          </a:bodyPr>
          <a:lstStyle/>
          <a:p>
            <a:pPr>
              <a:defRPr sz="1400" i="1" b="1">
                <a:solidFill>
                  <a:srgbClr val="000000"/>
                </a:solidFill>
                <a:latin typeface="Montserrat"/>
              </a:defRPr>
            </a:pPr>
            <a:r>
              <a:t>Objective: Evaluate alignment with 2025 crypto trends and innovations.</a:t>
            </a:r>
          </a:p>
        </p:txBody>
      </p:sp>
      <p:graphicFrame>
        <p:nvGraphicFramePr>
          <p:cNvPr id="7" name="Chart 6"/>
          <p:cNvGraphicFramePr>
            <a:graphicFrameLocks noGrp="1"/>
          </p:cNvGraphicFramePr>
          <p:nvPr/>
        </p:nvGraphicFramePr>
        <p:xfrm>
          <a:off x="457200" y="1371600"/>
          <a:ext cx="2743200" cy="2286000"/>
        </p:xfrm>
        <a:graphic>
          <a:graphicData uri="http://schemas.openxmlformats.org/drawingml/2006/chart">
            <c:chart xmlns:c="http://schemas.openxmlformats.org/drawingml/2006/chart" r:id="rId4"/>
          </a:graphicData>
        </a:graphic>
      </p:graphicFrame>
      <p:graphicFrame>
        <p:nvGraphicFramePr>
          <p:cNvPr id="8" name="Chart 7"/>
          <p:cNvGraphicFramePr>
            <a:graphicFrameLocks noGrp="1"/>
          </p:cNvGraphicFramePr>
          <p:nvPr/>
        </p:nvGraphicFramePr>
        <p:xfrm>
          <a:off x="3657600" y="1371600"/>
          <a:ext cx="2743200" cy="2286000"/>
        </p:xfrm>
        <a:graphic>
          <a:graphicData uri="http://schemas.openxmlformats.org/drawingml/2006/chart">
            <c:chart xmlns:c="http://schemas.openxmlformats.org/drawingml/2006/chart" r:id="rId5"/>
          </a:graphicData>
        </a:graphic>
      </p:graphicFrame>
      <p:graphicFrame>
        <p:nvGraphicFramePr>
          <p:cNvPr id="9" name="Chart 8"/>
          <p:cNvGraphicFramePr>
            <a:graphicFrameLocks noGrp="1"/>
          </p:cNvGraphicFramePr>
          <p:nvPr/>
        </p:nvGraphicFramePr>
        <p:xfrm>
          <a:off x="6858000" y="1371600"/>
          <a:ext cx="2743200" cy="2286000"/>
        </p:xfrm>
        <a:graphic>
          <a:graphicData uri="http://schemas.openxmlformats.org/drawingml/2006/chart">
            <c:chart xmlns:c="http://schemas.openxmlformats.org/drawingml/2006/chart" r:id="rId6"/>
          </a:graphicData>
        </a:graphic>
      </p:graphicFrame>
      <p:sp>
        <p:nvSpPr>
          <p:cNvPr id="10" name="TextBox 9"/>
          <p:cNvSpPr txBox="1"/>
          <p:nvPr/>
        </p:nvSpPr>
        <p:spPr>
          <a:xfrm>
            <a:off x="914400" y="3840480"/>
            <a:ext cx="3657600" cy="2286000"/>
          </a:xfrm>
          <a:prstGeom prst="rect">
            <a:avLst/>
          </a:prstGeom>
          <a:noFill/>
        </p:spPr>
        <p:txBody>
          <a:bodyPr wrap="square">
            <a:spAutoFit/>
          </a:bodyPr>
          <a:lstStyle/>
          <a:p>
            <a:pPr>
              <a:defRPr sz="1200">
                <a:solidFill>
                  <a:srgbClr val="000000"/>
                </a:solidFill>
                <a:latin typeface="Montserrat"/>
              </a:defRPr>
            </a:pPr>
            <a:r>
              <a:t>No valid data for Relevance vs Completeness</a:t>
            </a:r>
          </a:p>
        </p:txBody>
      </p:sp>
      <p:sp>
        <p:nvSpPr>
          <p:cNvPr id="11" name="TextBox 10"/>
          <p:cNvSpPr txBox="1"/>
          <p:nvPr/>
        </p:nvSpPr>
        <p:spPr>
          <a:xfrm>
            <a:off x="8229600" y="6400800"/>
            <a:ext cx="914400" cy="274320"/>
          </a:xfrm>
          <a:prstGeom prst="rect">
            <a:avLst/>
          </a:prstGeom>
          <a:noFill/>
        </p:spPr>
        <p:txBody>
          <a:bodyPr wrap="none">
            <a:spAutoFit/>
          </a:bodyPr>
          <a:lstStyle/>
          <a:p>
            <a:pPr>
              <a:defRPr sz="1000" b="1">
                <a:solidFill>
                  <a:srgbClr val="000000"/>
                </a:solidFill>
                <a:latin typeface="Montserrat"/>
              </a:defRPr>
            </a:pPr>
            <a:r>
              <a:t>Page 9</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bg>
      <p:bgPr>
        <a:gradFill rotWithShape="1">
          <a:gsLst>
            <a:gs pos="0">
              <a:srgbClr val="FFFFFF"/>
            </a:gs>
            <a:gs pos="100000">
              <a:srgbClr val="FFFFFF"/>
            </a:gs>
          </a:gsLst>
          <a:lin scaled="0"/>
        </a:gradFill>
        <a:effectLst/>
      </p:bgPr>
    </p:bg>
    <p:spTree>
      <p:nvGrpSpPr>
        <p:cNvPr id="1" name=""/>
        <p:cNvGrpSpPr/>
        <p:nvPr/>
      </p:nvGrpSpPr>
      <p:grpSpPr/>
      <p:pic>
        <p:nvPicPr>
          <p:cNvPr id="2" name="Picture 1" descr="dueexpert.png"/>
          <p:cNvPicPr>
            <a:picLocks noChangeAspect="1"/>
          </p:cNvPicPr>
          <p:nvPr/>
        </p:nvPicPr>
        <p:blipFill>
          <a:blip r:embed="rId2"/>
          <a:stretch>
            <a:fillRect/>
          </a:stretch>
        </p:blipFill>
        <p:spPr>
          <a:xfrm>
            <a:off x="274320" y="91440"/>
            <a:ext cx="2342917" cy="548640"/>
          </a:xfrm>
          <a:prstGeom prst="rect">
            <a:avLst/>
          </a:prstGeom>
        </p:spPr>
      </p:pic>
      <p:pic>
        <p:nvPicPr>
          <p:cNvPr id="3" name="Picture 2" descr="VALUE.png"/>
          <p:cNvPicPr>
            <a:picLocks noChangeAspect="1"/>
          </p:cNvPicPr>
          <p:nvPr/>
        </p:nvPicPr>
        <p:blipFill>
          <a:blip r:embed="rId3"/>
          <a:stretch>
            <a:fillRect/>
          </a:stretch>
        </p:blipFill>
        <p:spPr>
          <a:xfrm>
            <a:off x="9418320" y="6126480"/>
            <a:ext cx="1405150" cy="548640"/>
          </a:xfrm>
          <a:prstGeom prst="rect">
            <a:avLst/>
          </a:prstGeom>
        </p:spPr>
      </p:pic>
      <p:sp>
        <p:nvSpPr>
          <p:cNvPr id="4" name="TextBox 3"/>
          <p:cNvSpPr txBox="1"/>
          <p:nvPr/>
        </p:nvSpPr>
        <p:spPr>
          <a:xfrm>
            <a:off x="457200" y="6400800"/>
            <a:ext cx="8229600" cy="274320"/>
          </a:xfrm>
          <a:prstGeom prst="rect">
            <a:avLst/>
          </a:prstGeom>
          <a:noFill/>
        </p:spPr>
        <p:txBody>
          <a:bodyPr wrap="none">
            <a:spAutoFit/>
          </a:bodyPr>
          <a:lstStyle/>
          <a:p>
            <a:pPr>
              <a:defRPr sz="1000" b="1">
                <a:solidFill>
                  <a:srgbClr val="000000"/>
                </a:solidFill>
                <a:latin typeface="Montserrat"/>
              </a:defRPr>
            </a:pPr>
            <a:r>
              <a:t>DueXpert – AI Crypto Fund Due Diligence Suite | Governance Analytics</a:t>
            </a:r>
          </a:p>
        </p:txBody>
      </p:sp>
      <p:sp>
        <p:nvSpPr>
          <p:cNvPr id="5" name="TextBox 4"/>
          <p:cNvSpPr txBox="1"/>
          <p:nvPr/>
        </p:nvSpPr>
        <p:spPr>
          <a:xfrm>
            <a:off x="731520" y="457200"/>
            <a:ext cx="7315200" cy="457200"/>
          </a:xfrm>
          <a:prstGeom prst="rect">
            <a:avLst/>
          </a:prstGeom>
          <a:noFill/>
        </p:spPr>
        <p:txBody>
          <a:bodyPr wrap="none">
            <a:spAutoFit/>
          </a:bodyPr>
          <a:lstStyle/>
          <a:p>
            <a:pPr>
              <a:defRPr sz="2400" b="1">
                <a:solidFill>
                  <a:srgbClr val="365FC7"/>
                </a:solidFill>
                <a:latin typeface="Montserrat"/>
              </a:defRPr>
            </a:pPr>
            <a:r>
              <a:t>10. Governance Analytics</a:t>
            </a:r>
          </a:p>
        </p:txBody>
      </p:sp>
      <p:sp>
        <p:nvSpPr>
          <p:cNvPr id="6" name="TextBox 5"/>
          <p:cNvSpPr txBox="1"/>
          <p:nvPr/>
        </p:nvSpPr>
        <p:spPr>
          <a:xfrm>
            <a:off x="731520" y="914400"/>
            <a:ext cx="7315200" cy="457200"/>
          </a:xfrm>
          <a:prstGeom prst="rect">
            <a:avLst/>
          </a:prstGeom>
          <a:noFill/>
        </p:spPr>
        <p:txBody>
          <a:bodyPr wrap="square">
            <a:spAutoFit/>
          </a:bodyPr>
          <a:lstStyle/>
          <a:p>
            <a:pPr>
              <a:defRPr sz="1400" i="1" b="1">
                <a:solidFill>
                  <a:srgbClr val="000000"/>
                </a:solidFill>
                <a:latin typeface="Montserrat"/>
              </a:defRPr>
            </a:pPr>
            <a:r>
              <a:t>Objective: Assess decision-making and board oversight structures.</a:t>
            </a:r>
          </a:p>
        </p:txBody>
      </p:sp>
      <p:graphicFrame>
        <p:nvGraphicFramePr>
          <p:cNvPr id="7" name="Chart 6"/>
          <p:cNvGraphicFramePr>
            <a:graphicFrameLocks noGrp="1"/>
          </p:cNvGraphicFramePr>
          <p:nvPr/>
        </p:nvGraphicFramePr>
        <p:xfrm>
          <a:off x="457200" y="1371600"/>
          <a:ext cx="2743200" cy="2286000"/>
        </p:xfrm>
        <a:graphic>
          <a:graphicData uri="http://schemas.openxmlformats.org/drawingml/2006/chart">
            <c:chart xmlns:c="http://schemas.openxmlformats.org/drawingml/2006/chart" r:id="rId4"/>
          </a:graphicData>
        </a:graphic>
      </p:graphicFrame>
      <p:graphicFrame>
        <p:nvGraphicFramePr>
          <p:cNvPr id="8" name="Chart 7"/>
          <p:cNvGraphicFramePr>
            <a:graphicFrameLocks noGrp="1"/>
          </p:cNvGraphicFramePr>
          <p:nvPr/>
        </p:nvGraphicFramePr>
        <p:xfrm>
          <a:off x="3657600" y="1371600"/>
          <a:ext cx="2743200" cy="2286000"/>
        </p:xfrm>
        <a:graphic>
          <a:graphicData uri="http://schemas.openxmlformats.org/drawingml/2006/chart">
            <c:chart xmlns:c="http://schemas.openxmlformats.org/drawingml/2006/chart" r:id="rId5"/>
          </a:graphicData>
        </a:graphic>
      </p:graphicFrame>
      <p:graphicFrame>
        <p:nvGraphicFramePr>
          <p:cNvPr id="9" name="Chart 8"/>
          <p:cNvGraphicFramePr>
            <a:graphicFrameLocks noGrp="1"/>
          </p:cNvGraphicFramePr>
          <p:nvPr/>
        </p:nvGraphicFramePr>
        <p:xfrm>
          <a:off x="6858000" y="1371600"/>
          <a:ext cx="2743200" cy="2286000"/>
        </p:xfrm>
        <a:graphic>
          <a:graphicData uri="http://schemas.openxmlformats.org/drawingml/2006/chart">
            <c:chart xmlns:c="http://schemas.openxmlformats.org/drawingml/2006/chart" r:id="rId6"/>
          </a:graphicData>
        </a:graphic>
      </p:graphicFrame>
      <p:graphicFrame>
        <p:nvGraphicFramePr>
          <p:cNvPr id="10" name="Chart 9"/>
          <p:cNvGraphicFramePr>
            <a:graphicFrameLocks noGrp="1"/>
          </p:cNvGraphicFramePr>
          <p:nvPr/>
        </p:nvGraphicFramePr>
        <p:xfrm>
          <a:off x="914400" y="3840480"/>
          <a:ext cx="3657600" cy="2286000"/>
        </p:xfrm>
        <a:graphic>
          <a:graphicData uri="http://schemas.openxmlformats.org/drawingml/2006/chart">
            <c:chart xmlns:c="http://schemas.openxmlformats.org/drawingml/2006/chart" r:id="rId7"/>
          </a:graphicData>
        </a:graphic>
      </p:graphicFrame>
      <p:graphicFrame>
        <p:nvGraphicFramePr>
          <p:cNvPr id="11" name="Chart 10"/>
          <p:cNvGraphicFramePr>
            <a:graphicFrameLocks noGrp="1"/>
          </p:cNvGraphicFramePr>
          <p:nvPr/>
        </p:nvGraphicFramePr>
        <p:xfrm>
          <a:off x="5486400" y="3840480"/>
          <a:ext cx="3657600" cy="2286000"/>
        </p:xfrm>
        <a:graphic>
          <a:graphicData uri="http://schemas.openxmlformats.org/drawingml/2006/chart">
            <c:chart xmlns:c="http://schemas.openxmlformats.org/drawingml/2006/chart" r:id="rId8"/>
          </a:graphicData>
        </a:graphic>
      </p:graphicFrame>
      <p:sp>
        <p:nvSpPr>
          <p:cNvPr id="12" name="TextBox 11"/>
          <p:cNvSpPr txBox="1"/>
          <p:nvPr/>
        </p:nvSpPr>
        <p:spPr>
          <a:xfrm>
            <a:off x="8229600" y="6400800"/>
            <a:ext cx="914400" cy="274320"/>
          </a:xfrm>
          <a:prstGeom prst="rect">
            <a:avLst/>
          </a:prstGeom>
          <a:noFill/>
        </p:spPr>
        <p:txBody>
          <a:bodyPr wrap="none">
            <a:spAutoFit/>
          </a:bodyPr>
          <a:lstStyle/>
          <a:p>
            <a:pPr>
              <a:defRPr sz="1000" b="1">
                <a:solidFill>
                  <a:srgbClr val="000000"/>
                </a:solidFill>
                <a:latin typeface="Montserrat"/>
              </a:defRPr>
            </a:pPr>
            <a:r>
              <a:t>Page 10</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bg>
      <p:bgPr>
        <a:gradFill rotWithShape="1">
          <a:gsLst>
            <a:gs pos="0">
              <a:srgbClr val="FFFFFF"/>
            </a:gs>
            <a:gs pos="100000">
              <a:srgbClr val="FFFFFF"/>
            </a:gs>
          </a:gsLst>
          <a:lin scaled="0"/>
        </a:gradFill>
        <a:effectLst/>
      </p:bgPr>
    </p:bg>
    <p:spTree>
      <p:nvGrpSpPr>
        <p:cNvPr id="1" name=""/>
        <p:cNvGrpSpPr/>
        <p:nvPr/>
      </p:nvGrpSpPr>
      <p:grpSpPr/>
      <p:pic>
        <p:nvPicPr>
          <p:cNvPr id="2" name="Picture 1" descr="dueexpert.png"/>
          <p:cNvPicPr>
            <a:picLocks noChangeAspect="1"/>
          </p:cNvPicPr>
          <p:nvPr/>
        </p:nvPicPr>
        <p:blipFill>
          <a:blip r:embed="rId2"/>
          <a:stretch>
            <a:fillRect/>
          </a:stretch>
        </p:blipFill>
        <p:spPr>
          <a:xfrm>
            <a:off x="274320" y="91440"/>
            <a:ext cx="2342917" cy="548640"/>
          </a:xfrm>
          <a:prstGeom prst="rect">
            <a:avLst/>
          </a:prstGeom>
        </p:spPr>
      </p:pic>
      <p:pic>
        <p:nvPicPr>
          <p:cNvPr id="3" name="Picture 2" descr="VALUE.png"/>
          <p:cNvPicPr>
            <a:picLocks noChangeAspect="1"/>
          </p:cNvPicPr>
          <p:nvPr/>
        </p:nvPicPr>
        <p:blipFill>
          <a:blip r:embed="rId3"/>
          <a:stretch>
            <a:fillRect/>
          </a:stretch>
        </p:blipFill>
        <p:spPr>
          <a:xfrm>
            <a:off x="9418320" y="6126480"/>
            <a:ext cx="1405150" cy="548640"/>
          </a:xfrm>
          <a:prstGeom prst="rect">
            <a:avLst/>
          </a:prstGeom>
        </p:spPr>
      </p:pic>
      <p:sp>
        <p:nvSpPr>
          <p:cNvPr id="4" name="TextBox 3"/>
          <p:cNvSpPr txBox="1"/>
          <p:nvPr/>
        </p:nvSpPr>
        <p:spPr>
          <a:xfrm>
            <a:off x="457200" y="6400800"/>
            <a:ext cx="8229600" cy="274320"/>
          </a:xfrm>
          <a:prstGeom prst="rect">
            <a:avLst/>
          </a:prstGeom>
          <a:noFill/>
        </p:spPr>
        <p:txBody>
          <a:bodyPr wrap="none">
            <a:spAutoFit/>
          </a:bodyPr>
          <a:lstStyle/>
          <a:p>
            <a:pPr>
              <a:defRPr sz="1000" b="1">
                <a:solidFill>
                  <a:srgbClr val="000000"/>
                </a:solidFill>
                <a:latin typeface="Montserrat"/>
              </a:defRPr>
            </a:pPr>
            <a:r>
              <a:t>DueXpert – AI Crypto Fund Due Diligence Suite | IP &amp; Contracts Analytics</a:t>
            </a:r>
          </a:p>
        </p:txBody>
      </p:sp>
      <p:sp>
        <p:nvSpPr>
          <p:cNvPr id="5" name="TextBox 4"/>
          <p:cNvSpPr txBox="1"/>
          <p:nvPr/>
        </p:nvSpPr>
        <p:spPr>
          <a:xfrm>
            <a:off x="731520" y="457200"/>
            <a:ext cx="7315200" cy="457200"/>
          </a:xfrm>
          <a:prstGeom prst="rect">
            <a:avLst/>
          </a:prstGeom>
          <a:noFill/>
        </p:spPr>
        <p:txBody>
          <a:bodyPr wrap="none">
            <a:spAutoFit/>
          </a:bodyPr>
          <a:lstStyle/>
          <a:p>
            <a:pPr>
              <a:defRPr sz="2400" b="1">
                <a:solidFill>
                  <a:srgbClr val="365FC7"/>
                </a:solidFill>
                <a:latin typeface="Montserrat"/>
              </a:defRPr>
            </a:pPr>
            <a:r>
              <a:t>11. IP &amp; Contracts Analytics</a:t>
            </a:r>
          </a:p>
        </p:txBody>
      </p:sp>
      <p:sp>
        <p:nvSpPr>
          <p:cNvPr id="6" name="TextBox 5"/>
          <p:cNvSpPr txBox="1"/>
          <p:nvPr/>
        </p:nvSpPr>
        <p:spPr>
          <a:xfrm>
            <a:off x="731520" y="914400"/>
            <a:ext cx="7315200" cy="457200"/>
          </a:xfrm>
          <a:prstGeom prst="rect">
            <a:avLst/>
          </a:prstGeom>
          <a:noFill/>
        </p:spPr>
        <p:txBody>
          <a:bodyPr wrap="square">
            <a:spAutoFit/>
          </a:bodyPr>
          <a:lstStyle/>
          <a:p>
            <a:pPr>
              <a:defRPr sz="1400" i="1" b="1">
                <a:solidFill>
                  <a:srgbClr val="000000"/>
                </a:solidFill>
                <a:latin typeface="Montserrat"/>
              </a:defRPr>
            </a:pPr>
            <a:r>
              <a:t>Objective: Evaluate intellectual property and contract integrity.</a:t>
            </a:r>
          </a:p>
        </p:txBody>
      </p:sp>
      <p:graphicFrame>
        <p:nvGraphicFramePr>
          <p:cNvPr id="7" name="Chart 6"/>
          <p:cNvGraphicFramePr>
            <a:graphicFrameLocks noGrp="1"/>
          </p:cNvGraphicFramePr>
          <p:nvPr/>
        </p:nvGraphicFramePr>
        <p:xfrm>
          <a:off x="457200" y="1371600"/>
          <a:ext cx="2743200" cy="2286000"/>
        </p:xfrm>
        <a:graphic>
          <a:graphicData uri="http://schemas.openxmlformats.org/drawingml/2006/chart">
            <c:chart xmlns:c="http://schemas.openxmlformats.org/drawingml/2006/chart" r:id="rId4"/>
          </a:graphicData>
        </a:graphic>
      </p:graphicFrame>
      <p:graphicFrame>
        <p:nvGraphicFramePr>
          <p:cNvPr id="8" name="Chart 7"/>
          <p:cNvGraphicFramePr>
            <a:graphicFrameLocks noGrp="1"/>
          </p:cNvGraphicFramePr>
          <p:nvPr/>
        </p:nvGraphicFramePr>
        <p:xfrm>
          <a:off x="3657600" y="1371600"/>
          <a:ext cx="2743200" cy="2286000"/>
        </p:xfrm>
        <a:graphic>
          <a:graphicData uri="http://schemas.openxmlformats.org/drawingml/2006/chart">
            <c:chart xmlns:c="http://schemas.openxmlformats.org/drawingml/2006/chart" r:id="rId5"/>
          </a:graphicData>
        </a:graphic>
      </p:graphicFrame>
      <p:graphicFrame>
        <p:nvGraphicFramePr>
          <p:cNvPr id="9" name="Chart 8"/>
          <p:cNvGraphicFramePr>
            <a:graphicFrameLocks noGrp="1"/>
          </p:cNvGraphicFramePr>
          <p:nvPr/>
        </p:nvGraphicFramePr>
        <p:xfrm>
          <a:off x="6858000" y="1371600"/>
          <a:ext cx="2743200" cy="2286000"/>
        </p:xfrm>
        <a:graphic>
          <a:graphicData uri="http://schemas.openxmlformats.org/drawingml/2006/chart">
            <c:chart xmlns:c="http://schemas.openxmlformats.org/drawingml/2006/chart" r:id="rId6"/>
          </a:graphicData>
        </a:graphic>
      </p:graphicFrame>
      <p:graphicFrame>
        <p:nvGraphicFramePr>
          <p:cNvPr id="10" name="Chart 9"/>
          <p:cNvGraphicFramePr>
            <a:graphicFrameLocks noGrp="1"/>
          </p:cNvGraphicFramePr>
          <p:nvPr/>
        </p:nvGraphicFramePr>
        <p:xfrm>
          <a:off x="914400" y="3840480"/>
          <a:ext cx="3657600" cy="2286000"/>
        </p:xfrm>
        <a:graphic>
          <a:graphicData uri="http://schemas.openxmlformats.org/drawingml/2006/chart">
            <c:chart xmlns:c="http://schemas.openxmlformats.org/drawingml/2006/chart" r:id="rId7"/>
          </a:graphicData>
        </a:graphic>
      </p:graphicFrame>
      <p:graphicFrame>
        <p:nvGraphicFramePr>
          <p:cNvPr id="11" name="Chart 10"/>
          <p:cNvGraphicFramePr>
            <a:graphicFrameLocks noGrp="1"/>
          </p:cNvGraphicFramePr>
          <p:nvPr/>
        </p:nvGraphicFramePr>
        <p:xfrm>
          <a:off x="5486400" y="3840480"/>
          <a:ext cx="3657600" cy="2286000"/>
        </p:xfrm>
        <a:graphic>
          <a:graphicData uri="http://schemas.openxmlformats.org/drawingml/2006/chart">
            <c:chart xmlns:c="http://schemas.openxmlformats.org/drawingml/2006/chart" r:id="rId8"/>
          </a:graphicData>
        </a:graphic>
      </p:graphicFrame>
      <p:sp>
        <p:nvSpPr>
          <p:cNvPr id="12" name="TextBox 11"/>
          <p:cNvSpPr txBox="1"/>
          <p:nvPr/>
        </p:nvSpPr>
        <p:spPr>
          <a:xfrm>
            <a:off x="8229600" y="6400800"/>
            <a:ext cx="914400" cy="274320"/>
          </a:xfrm>
          <a:prstGeom prst="rect">
            <a:avLst/>
          </a:prstGeom>
          <a:noFill/>
        </p:spPr>
        <p:txBody>
          <a:bodyPr wrap="none">
            <a:spAutoFit/>
          </a:bodyPr>
          <a:lstStyle/>
          <a:p>
            <a:pPr>
              <a:defRPr sz="1000" b="1">
                <a:solidFill>
                  <a:srgbClr val="000000"/>
                </a:solidFill>
                <a:latin typeface="Montserrat"/>
              </a:defRPr>
            </a:pPr>
            <a:r>
              <a:t>Page 11</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bg>
      <p:bgPr>
        <a:gradFill rotWithShape="1">
          <a:gsLst>
            <a:gs pos="0">
              <a:srgbClr val="FFFFFF"/>
            </a:gs>
            <a:gs pos="100000">
              <a:srgbClr val="FFFFFF"/>
            </a:gs>
          </a:gsLst>
          <a:lin scaled="0"/>
        </a:gradFill>
        <a:effectLst/>
      </p:bgPr>
    </p:bg>
    <p:spTree>
      <p:nvGrpSpPr>
        <p:cNvPr id="1" name=""/>
        <p:cNvGrpSpPr/>
        <p:nvPr/>
      </p:nvGrpSpPr>
      <p:grpSpPr/>
      <p:pic>
        <p:nvPicPr>
          <p:cNvPr id="2" name="Picture 1" descr="dueexpert.png"/>
          <p:cNvPicPr>
            <a:picLocks noChangeAspect="1"/>
          </p:cNvPicPr>
          <p:nvPr/>
        </p:nvPicPr>
        <p:blipFill>
          <a:blip r:embed="rId2"/>
          <a:stretch>
            <a:fillRect/>
          </a:stretch>
        </p:blipFill>
        <p:spPr>
          <a:xfrm>
            <a:off x="274320" y="91440"/>
            <a:ext cx="2342917" cy="548640"/>
          </a:xfrm>
          <a:prstGeom prst="rect">
            <a:avLst/>
          </a:prstGeom>
        </p:spPr>
      </p:pic>
      <p:pic>
        <p:nvPicPr>
          <p:cNvPr id="3" name="Picture 2" descr="VALUE.png"/>
          <p:cNvPicPr>
            <a:picLocks noChangeAspect="1"/>
          </p:cNvPicPr>
          <p:nvPr/>
        </p:nvPicPr>
        <p:blipFill>
          <a:blip r:embed="rId3"/>
          <a:stretch>
            <a:fillRect/>
          </a:stretch>
        </p:blipFill>
        <p:spPr>
          <a:xfrm>
            <a:off x="9418320" y="6126480"/>
            <a:ext cx="1405150" cy="548640"/>
          </a:xfrm>
          <a:prstGeom prst="rect">
            <a:avLst/>
          </a:prstGeom>
        </p:spPr>
      </p:pic>
      <p:sp>
        <p:nvSpPr>
          <p:cNvPr id="4" name="TextBox 3"/>
          <p:cNvSpPr txBox="1"/>
          <p:nvPr/>
        </p:nvSpPr>
        <p:spPr>
          <a:xfrm>
            <a:off x="457200" y="6400800"/>
            <a:ext cx="8229600" cy="274320"/>
          </a:xfrm>
          <a:prstGeom prst="rect">
            <a:avLst/>
          </a:prstGeom>
          <a:noFill/>
        </p:spPr>
        <p:txBody>
          <a:bodyPr wrap="none">
            <a:spAutoFit/>
          </a:bodyPr>
          <a:lstStyle/>
          <a:p>
            <a:pPr>
              <a:defRPr sz="1000" b="1">
                <a:solidFill>
                  <a:srgbClr val="000000"/>
                </a:solidFill>
                <a:latin typeface="Montserrat"/>
              </a:defRPr>
            </a:pPr>
            <a:r>
              <a:t>DueXpert – AI Crypto Fund Due Diligence Suite | Legal &amp; Regulatory Analytics</a:t>
            </a:r>
          </a:p>
        </p:txBody>
      </p:sp>
      <p:sp>
        <p:nvSpPr>
          <p:cNvPr id="5" name="TextBox 4"/>
          <p:cNvSpPr txBox="1"/>
          <p:nvPr/>
        </p:nvSpPr>
        <p:spPr>
          <a:xfrm>
            <a:off x="731520" y="457200"/>
            <a:ext cx="7315200" cy="457200"/>
          </a:xfrm>
          <a:prstGeom prst="rect">
            <a:avLst/>
          </a:prstGeom>
          <a:noFill/>
        </p:spPr>
        <p:txBody>
          <a:bodyPr wrap="none">
            <a:spAutoFit/>
          </a:bodyPr>
          <a:lstStyle/>
          <a:p>
            <a:pPr>
              <a:defRPr sz="2400" b="1">
                <a:solidFill>
                  <a:srgbClr val="365FC7"/>
                </a:solidFill>
                <a:latin typeface="Montserrat"/>
              </a:defRPr>
            </a:pPr>
            <a:r>
              <a:t>12. Legal &amp; Regulatory Analytics</a:t>
            </a:r>
          </a:p>
        </p:txBody>
      </p:sp>
      <p:sp>
        <p:nvSpPr>
          <p:cNvPr id="6" name="TextBox 5"/>
          <p:cNvSpPr txBox="1"/>
          <p:nvPr/>
        </p:nvSpPr>
        <p:spPr>
          <a:xfrm>
            <a:off x="731520" y="914400"/>
            <a:ext cx="7315200" cy="457200"/>
          </a:xfrm>
          <a:prstGeom prst="rect">
            <a:avLst/>
          </a:prstGeom>
          <a:noFill/>
        </p:spPr>
        <p:txBody>
          <a:bodyPr wrap="square">
            <a:spAutoFit/>
          </a:bodyPr>
          <a:lstStyle/>
          <a:p>
            <a:pPr>
              <a:defRPr sz="1400" i="1" b="1">
                <a:solidFill>
                  <a:srgbClr val="000000"/>
                </a:solidFill>
                <a:latin typeface="Montserrat"/>
              </a:defRPr>
            </a:pPr>
            <a:r>
              <a:t>Objective: Ensure legal and regulatory compliance.</a:t>
            </a:r>
          </a:p>
        </p:txBody>
      </p:sp>
      <p:graphicFrame>
        <p:nvGraphicFramePr>
          <p:cNvPr id="7" name="Chart 6"/>
          <p:cNvGraphicFramePr>
            <a:graphicFrameLocks noGrp="1"/>
          </p:cNvGraphicFramePr>
          <p:nvPr/>
        </p:nvGraphicFramePr>
        <p:xfrm>
          <a:off x="457200" y="1371600"/>
          <a:ext cx="2743200" cy="2286000"/>
        </p:xfrm>
        <a:graphic>
          <a:graphicData uri="http://schemas.openxmlformats.org/drawingml/2006/chart">
            <c:chart xmlns:c="http://schemas.openxmlformats.org/drawingml/2006/chart" r:id="rId4"/>
          </a:graphicData>
        </a:graphic>
      </p:graphicFrame>
      <p:graphicFrame>
        <p:nvGraphicFramePr>
          <p:cNvPr id="8" name="Chart 7"/>
          <p:cNvGraphicFramePr>
            <a:graphicFrameLocks noGrp="1"/>
          </p:cNvGraphicFramePr>
          <p:nvPr/>
        </p:nvGraphicFramePr>
        <p:xfrm>
          <a:off x="3657600" y="1371600"/>
          <a:ext cx="2743200" cy="2286000"/>
        </p:xfrm>
        <a:graphic>
          <a:graphicData uri="http://schemas.openxmlformats.org/drawingml/2006/chart">
            <c:chart xmlns:c="http://schemas.openxmlformats.org/drawingml/2006/chart" r:id="rId5"/>
          </a:graphicData>
        </a:graphic>
      </p:graphicFrame>
      <p:graphicFrame>
        <p:nvGraphicFramePr>
          <p:cNvPr id="9" name="Chart 8"/>
          <p:cNvGraphicFramePr>
            <a:graphicFrameLocks noGrp="1"/>
          </p:cNvGraphicFramePr>
          <p:nvPr/>
        </p:nvGraphicFramePr>
        <p:xfrm>
          <a:off x="6858000" y="1371600"/>
          <a:ext cx="2743200" cy="2286000"/>
        </p:xfrm>
        <a:graphic>
          <a:graphicData uri="http://schemas.openxmlformats.org/drawingml/2006/chart">
            <c:chart xmlns:c="http://schemas.openxmlformats.org/drawingml/2006/chart" r:id="rId6"/>
          </a:graphicData>
        </a:graphic>
      </p:graphicFrame>
      <p:graphicFrame>
        <p:nvGraphicFramePr>
          <p:cNvPr id="10" name="Chart 9"/>
          <p:cNvGraphicFramePr>
            <a:graphicFrameLocks noGrp="1"/>
          </p:cNvGraphicFramePr>
          <p:nvPr/>
        </p:nvGraphicFramePr>
        <p:xfrm>
          <a:off x="914400" y="3840480"/>
          <a:ext cx="3657600" cy="2286000"/>
        </p:xfrm>
        <a:graphic>
          <a:graphicData uri="http://schemas.openxmlformats.org/drawingml/2006/chart">
            <c:chart xmlns:c="http://schemas.openxmlformats.org/drawingml/2006/chart" r:id="rId7"/>
          </a:graphicData>
        </a:graphic>
      </p:graphicFrame>
      <p:graphicFrame>
        <p:nvGraphicFramePr>
          <p:cNvPr id="11" name="Chart 10"/>
          <p:cNvGraphicFramePr>
            <a:graphicFrameLocks noGrp="1"/>
          </p:cNvGraphicFramePr>
          <p:nvPr/>
        </p:nvGraphicFramePr>
        <p:xfrm>
          <a:off x="5486400" y="3840480"/>
          <a:ext cx="3657600" cy="2286000"/>
        </p:xfrm>
        <a:graphic>
          <a:graphicData uri="http://schemas.openxmlformats.org/drawingml/2006/chart">
            <c:chart xmlns:c="http://schemas.openxmlformats.org/drawingml/2006/chart" r:id="rId8"/>
          </a:graphicData>
        </a:graphic>
      </p:graphicFrame>
      <p:sp>
        <p:nvSpPr>
          <p:cNvPr id="12" name="TextBox 11"/>
          <p:cNvSpPr txBox="1"/>
          <p:nvPr/>
        </p:nvSpPr>
        <p:spPr>
          <a:xfrm>
            <a:off x="8229600" y="6400800"/>
            <a:ext cx="914400" cy="274320"/>
          </a:xfrm>
          <a:prstGeom prst="rect">
            <a:avLst/>
          </a:prstGeom>
          <a:noFill/>
        </p:spPr>
        <p:txBody>
          <a:bodyPr wrap="none">
            <a:spAutoFit/>
          </a:bodyPr>
          <a:lstStyle/>
          <a:p>
            <a:pPr>
              <a:defRPr sz="1000" b="1">
                <a:solidFill>
                  <a:srgbClr val="000000"/>
                </a:solidFill>
                <a:latin typeface="Montserrat"/>
              </a:defRPr>
            </a:pPr>
            <a:r>
              <a:t>Page 12</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bg>
      <p:bgPr>
        <a:gradFill rotWithShape="1">
          <a:gsLst>
            <a:gs pos="0">
              <a:srgbClr val="FFFFFF"/>
            </a:gs>
            <a:gs pos="100000">
              <a:srgbClr val="FFFFFF"/>
            </a:gs>
          </a:gsLst>
          <a:lin scaled="0"/>
        </a:gradFill>
        <a:effectLst/>
      </p:bgPr>
    </p:bg>
    <p:spTree>
      <p:nvGrpSpPr>
        <p:cNvPr id="1" name=""/>
        <p:cNvGrpSpPr/>
        <p:nvPr/>
      </p:nvGrpSpPr>
      <p:grpSpPr/>
      <p:pic>
        <p:nvPicPr>
          <p:cNvPr id="2" name="Picture 1" descr="dueexpert.png"/>
          <p:cNvPicPr>
            <a:picLocks noChangeAspect="1"/>
          </p:cNvPicPr>
          <p:nvPr/>
        </p:nvPicPr>
        <p:blipFill>
          <a:blip r:embed="rId2"/>
          <a:stretch>
            <a:fillRect/>
          </a:stretch>
        </p:blipFill>
        <p:spPr>
          <a:xfrm>
            <a:off x="274320" y="91440"/>
            <a:ext cx="2342917" cy="548640"/>
          </a:xfrm>
          <a:prstGeom prst="rect">
            <a:avLst/>
          </a:prstGeom>
        </p:spPr>
      </p:pic>
      <p:pic>
        <p:nvPicPr>
          <p:cNvPr id="3" name="Picture 2" descr="VALUE.png"/>
          <p:cNvPicPr>
            <a:picLocks noChangeAspect="1"/>
          </p:cNvPicPr>
          <p:nvPr/>
        </p:nvPicPr>
        <p:blipFill>
          <a:blip r:embed="rId3"/>
          <a:stretch>
            <a:fillRect/>
          </a:stretch>
        </p:blipFill>
        <p:spPr>
          <a:xfrm>
            <a:off x="9418320" y="6126480"/>
            <a:ext cx="1405150" cy="548640"/>
          </a:xfrm>
          <a:prstGeom prst="rect">
            <a:avLst/>
          </a:prstGeom>
        </p:spPr>
      </p:pic>
      <p:sp>
        <p:nvSpPr>
          <p:cNvPr id="4" name="TextBox 3"/>
          <p:cNvSpPr txBox="1"/>
          <p:nvPr/>
        </p:nvSpPr>
        <p:spPr>
          <a:xfrm>
            <a:off x="457200" y="6400800"/>
            <a:ext cx="8229600" cy="274320"/>
          </a:xfrm>
          <a:prstGeom prst="rect">
            <a:avLst/>
          </a:prstGeom>
          <a:noFill/>
        </p:spPr>
        <p:txBody>
          <a:bodyPr wrap="none">
            <a:spAutoFit/>
          </a:bodyPr>
          <a:lstStyle/>
          <a:p>
            <a:pPr>
              <a:defRPr sz="1000" b="1">
                <a:solidFill>
                  <a:srgbClr val="000000"/>
                </a:solidFill>
                <a:latin typeface="Montserrat"/>
              </a:defRPr>
            </a:pPr>
            <a:r>
              <a:t>DueXpert – AI Crypto Fund Due Diligence Suite | Risk Management Analytics</a:t>
            </a:r>
          </a:p>
        </p:txBody>
      </p:sp>
      <p:sp>
        <p:nvSpPr>
          <p:cNvPr id="5" name="TextBox 4"/>
          <p:cNvSpPr txBox="1"/>
          <p:nvPr/>
        </p:nvSpPr>
        <p:spPr>
          <a:xfrm>
            <a:off x="731520" y="457200"/>
            <a:ext cx="7315200" cy="457200"/>
          </a:xfrm>
          <a:prstGeom prst="rect">
            <a:avLst/>
          </a:prstGeom>
          <a:noFill/>
        </p:spPr>
        <p:txBody>
          <a:bodyPr wrap="none">
            <a:spAutoFit/>
          </a:bodyPr>
          <a:lstStyle/>
          <a:p>
            <a:pPr>
              <a:defRPr sz="2400" b="1">
                <a:solidFill>
                  <a:srgbClr val="365FC7"/>
                </a:solidFill>
                <a:latin typeface="Montserrat"/>
              </a:defRPr>
            </a:pPr>
            <a:r>
              <a:t>13. Risk Management Analytics</a:t>
            </a:r>
          </a:p>
        </p:txBody>
      </p:sp>
      <p:sp>
        <p:nvSpPr>
          <p:cNvPr id="6" name="TextBox 5"/>
          <p:cNvSpPr txBox="1"/>
          <p:nvPr/>
        </p:nvSpPr>
        <p:spPr>
          <a:xfrm>
            <a:off x="731520" y="914400"/>
            <a:ext cx="7315200" cy="457200"/>
          </a:xfrm>
          <a:prstGeom prst="rect">
            <a:avLst/>
          </a:prstGeom>
          <a:noFill/>
        </p:spPr>
        <p:txBody>
          <a:bodyPr wrap="square">
            <a:spAutoFit/>
          </a:bodyPr>
          <a:lstStyle/>
          <a:p>
            <a:pPr>
              <a:defRPr sz="1400" i="1" b="1">
                <a:solidFill>
                  <a:srgbClr val="000000"/>
                </a:solidFill>
                <a:latin typeface="Montserrat"/>
              </a:defRPr>
            </a:pPr>
            <a:r>
              <a:t>Objective: Identify risk management strategies.</a:t>
            </a:r>
          </a:p>
        </p:txBody>
      </p:sp>
      <p:graphicFrame>
        <p:nvGraphicFramePr>
          <p:cNvPr id="7" name="Chart 6"/>
          <p:cNvGraphicFramePr>
            <a:graphicFrameLocks noGrp="1"/>
          </p:cNvGraphicFramePr>
          <p:nvPr/>
        </p:nvGraphicFramePr>
        <p:xfrm>
          <a:off x="457200" y="1371600"/>
          <a:ext cx="2743200" cy="2286000"/>
        </p:xfrm>
        <a:graphic>
          <a:graphicData uri="http://schemas.openxmlformats.org/drawingml/2006/chart">
            <c:chart xmlns:c="http://schemas.openxmlformats.org/drawingml/2006/chart" r:id="rId4"/>
          </a:graphicData>
        </a:graphic>
      </p:graphicFrame>
      <p:graphicFrame>
        <p:nvGraphicFramePr>
          <p:cNvPr id="8" name="Chart 7"/>
          <p:cNvGraphicFramePr>
            <a:graphicFrameLocks noGrp="1"/>
          </p:cNvGraphicFramePr>
          <p:nvPr/>
        </p:nvGraphicFramePr>
        <p:xfrm>
          <a:off x="3657600" y="1371600"/>
          <a:ext cx="2743200" cy="2286000"/>
        </p:xfrm>
        <a:graphic>
          <a:graphicData uri="http://schemas.openxmlformats.org/drawingml/2006/chart">
            <c:chart xmlns:c="http://schemas.openxmlformats.org/drawingml/2006/chart" r:id="rId5"/>
          </a:graphicData>
        </a:graphic>
      </p:graphicFrame>
      <p:graphicFrame>
        <p:nvGraphicFramePr>
          <p:cNvPr id="9" name="Chart 8"/>
          <p:cNvGraphicFramePr>
            <a:graphicFrameLocks noGrp="1"/>
          </p:cNvGraphicFramePr>
          <p:nvPr/>
        </p:nvGraphicFramePr>
        <p:xfrm>
          <a:off x="6858000" y="1371600"/>
          <a:ext cx="2743200" cy="2286000"/>
        </p:xfrm>
        <a:graphic>
          <a:graphicData uri="http://schemas.openxmlformats.org/drawingml/2006/chart">
            <c:chart xmlns:c="http://schemas.openxmlformats.org/drawingml/2006/chart" r:id="rId6"/>
          </a:graphicData>
        </a:graphic>
      </p:graphicFrame>
      <p:graphicFrame>
        <p:nvGraphicFramePr>
          <p:cNvPr id="10" name="Chart 9"/>
          <p:cNvGraphicFramePr>
            <a:graphicFrameLocks noGrp="1"/>
          </p:cNvGraphicFramePr>
          <p:nvPr/>
        </p:nvGraphicFramePr>
        <p:xfrm>
          <a:off x="914400" y="3840480"/>
          <a:ext cx="3657600" cy="2286000"/>
        </p:xfrm>
        <a:graphic>
          <a:graphicData uri="http://schemas.openxmlformats.org/drawingml/2006/chart">
            <c:chart xmlns:c="http://schemas.openxmlformats.org/drawingml/2006/chart" r:id="rId7"/>
          </a:graphicData>
        </a:graphic>
      </p:graphicFrame>
      <p:graphicFrame>
        <p:nvGraphicFramePr>
          <p:cNvPr id="11" name="Chart 10"/>
          <p:cNvGraphicFramePr>
            <a:graphicFrameLocks noGrp="1"/>
          </p:cNvGraphicFramePr>
          <p:nvPr/>
        </p:nvGraphicFramePr>
        <p:xfrm>
          <a:off x="5486400" y="3840480"/>
          <a:ext cx="3657600" cy="2286000"/>
        </p:xfrm>
        <a:graphic>
          <a:graphicData uri="http://schemas.openxmlformats.org/drawingml/2006/chart">
            <c:chart xmlns:c="http://schemas.openxmlformats.org/drawingml/2006/chart" r:id="rId8"/>
          </a:graphicData>
        </a:graphic>
      </p:graphicFrame>
      <p:sp>
        <p:nvSpPr>
          <p:cNvPr id="12" name="TextBox 11"/>
          <p:cNvSpPr txBox="1"/>
          <p:nvPr/>
        </p:nvSpPr>
        <p:spPr>
          <a:xfrm>
            <a:off x="8229600" y="6400800"/>
            <a:ext cx="914400" cy="274320"/>
          </a:xfrm>
          <a:prstGeom prst="rect">
            <a:avLst/>
          </a:prstGeom>
          <a:noFill/>
        </p:spPr>
        <p:txBody>
          <a:bodyPr wrap="none">
            <a:spAutoFit/>
          </a:bodyPr>
          <a:lstStyle/>
          <a:p>
            <a:pPr>
              <a:defRPr sz="1000" b="1">
                <a:solidFill>
                  <a:srgbClr val="000000"/>
                </a:solidFill>
                <a:latin typeface="Montserrat"/>
              </a:defRPr>
            </a:pPr>
            <a:r>
              <a:t>Page 13</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bg>
      <p:bgPr>
        <a:gradFill rotWithShape="1">
          <a:gsLst>
            <a:gs pos="0">
              <a:srgbClr val="FFFFFF"/>
            </a:gs>
            <a:gs pos="100000">
              <a:srgbClr val="FFFFFF"/>
            </a:gs>
          </a:gsLst>
          <a:lin scaled="0"/>
        </a:gradFill>
        <a:effectLst/>
      </p:bgPr>
    </p:bg>
    <p:spTree>
      <p:nvGrpSpPr>
        <p:cNvPr id="1" name=""/>
        <p:cNvGrpSpPr/>
        <p:nvPr/>
      </p:nvGrpSpPr>
      <p:grpSpPr/>
      <p:pic>
        <p:nvPicPr>
          <p:cNvPr id="2" name="Picture 1" descr="dueexpert.png"/>
          <p:cNvPicPr>
            <a:picLocks noChangeAspect="1"/>
          </p:cNvPicPr>
          <p:nvPr/>
        </p:nvPicPr>
        <p:blipFill>
          <a:blip r:embed="rId2"/>
          <a:stretch>
            <a:fillRect/>
          </a:stretch>
        </p:blipFill>
        <p:spPr>
          <a:xfrm>
            <a:off x="274320" y="91440"/>
            <a:ext cx="2342917" cy="548640"/>
          </a:xfrm>
          <a:prstGeom prst="rect">
            <a:avLst/>
          </a:prstGeom>
        </p:spPr>
      </p:pic>
      <p:pic>
        <p:nvPicPr>
          <p:cNvPr id="3" name="Picture 2" descr="VALUE.png"/>
          <p:cNvPicPr>
            <a:picLocks noChangeAspect="1"/>
          </p:cNvPicPr>
          <p:nvPr/>
        </p:nvPicPr>
        <p:blipFill>
          <a:blip r:embed="rId3"/>
          <a:stretch>
            <a:fillRect/>
          </a:stretch>
        </p:blipFill>
        <p:spPr>
          <a:xfrm>
            <a:off x="9418320" y="6126480"/>
            <a:ext cx="1405150" cy="548640"/>
          </a:xfrm>
          <a:prstGeom prst="rect">
            <a:avLst/>
          </a:prstGeom>
        </p:spPr>
      </p:pic>
      <p:sp>
        <p:nvSpPr>
          <p:cNvPr id="4" name="TextBox 3"/>
          <p:cNvSpPr txBox="1"/>
          <p:nvPr/>
        </p:nvSpPr>
        <p:spPr>
          <a:xfrm>
            <a:off x="457200" y="6400800"/>
            <a:ext cx="8229600" cy="274320"/>
          </a:xfrm>
          <a:prstGeom prst="rect">
            <a:avLst/>
          </a:prstGeom>
          <a:noFill/>
        </p:spPr>
        <p:txBody>
          <a:bodyPr wrap="none">
            <a:spAutoFit/>
          </a:bodyPr>
          <a:lstStyle/>
          <a:p>
            <a:pPr>
              <a:defRPr sz="1000" b="1">
                <a:solidFill>
                  <a:srgbClr val="000000"/>
                </a:solidFill>
                <a:latin typeface="Montserrat"/>
              </a:defRPr>
            </a:pPr>
            <a:r>
              <a:t>DueXpert – AI Crypto Fund Due Diligence Suite | Strategy &amp; Competitive Positioning Analytics</a:t>
            </a:r>
          </a:p>
        </p:txBody>
      </p:sp>
      <p:sp>
        <p:nvSpPr>
          <p:cNvPr id="5" name="TextBox 4"/>
          <p:cNvSpPr txBox="1"/>
          <p:nvPr/>
        </p:nvSpPr>
        <p:spPr>
          <a:xfrm>
            <a:off x="731520" y="457200"/>
            <a:ext cx="7315200" cy="457200"/>
          </a:xfrm>
          <a:prstGeom prst="rect">
            <a:avLst/>
          </a:prstGeom>
          <a:noFill/>
        </p:spPr>
        <p:txBody>
          <a:bodyPr wrap="none">
            <a:spAutoFit/>
          </a:bodyPr>
          <a:lstStyle/>
          <a:p>
            <a:pPr>
              <a:defRPr sz="2400" b="1">
                <a:solidFill>
                  <a:srgbClr val="365FC7"/>
                </a:solidFill>
                <a:latin typeface="Montserrat"/>
              </a:defRPr>
            </a:pPr>
            <a:r>
              <a:t>14. Strategy &amp; Competitive Positioning Analytics</a:t>
            </a:r>
          </a:p>
        </p:txBody>
      </p:sp>
      <p:sp>
        <p:nvSpPr>
          <p:cNvPr id="6" name="TextBox 5"/>
          <p:cNvSpPr txBox="1"/>
          <p:nvPr/>
        </p:nvSpPr>
        <p:spPr>
          <a:xfrm>
            <a:off x="731520" y="914400"/>
            <a:ext cx="7315200" cy="457200"/>
          </a:xfrm>
          <a:prstGeom prst="rect">
            <a:avLst/>
          </a:prstGeom>
          <a:noFill/>
        </p:spPr>
        <p:txBody>
          <a:bodyPr wrap="square">
            <a:spAutoFit/>
          </a:bodyPr>
          <a:lstStyle/>
          <a:p>
            <a:pPr>
              <a:defRPr sz="1400" i="1" b="1">
                <a:solidFill>
                  <a:srgbClr val="000000"/>
                </a:solidFill>
                <a:latin typeface="Montserrat"/>
              </a:defRPr>
            </a:pPr>
            <a:r>
              <a:t>Objective: Understand strategy and market positioning.</a:t>
            </a:r>
          </a:p>
        </p:txBody>
      </p:sp>
      <p:graphicFrame>
        <p:nvGraphicFramePr>
          <p:cNvPr id="7" name="Chart 6"/>
          <p:cNvGraphicFramePr>
            <a:graphicFrameLocks noGrp="1"/>
          </p:cNvGraphicFramePr>
          <p:nvPr/>
        </p:nvGraphicFramePr>
        <p:xfrm>
          <a:off x="457200" y="1371600"/>
          <a:ext cx="2743200" cy="2286000"/>
        </p:xfrm>
        <a:graphic>
          <a:graphicData uri="http://schemas.openxmlformats.org/drawingml/2006/chart">
            <c:chart xmlns:c="http://schemas.openxmlformats.org/drawingml/2006/chart" r:id="rId4"/>
          </a:graphicData>
        </a:graphic>
      </p:graphicFrame>
      <p:graphicFrame>
        <p:nvGraphicFramePr>
          <p:cNvPr id="8" name="Chart 7"/>
          <p:cNvGraphicFramePr>
            <a:graphicFrameLocks noGrp="1"/>
          </p:cNvGraphicFramePr>
          <p:nvPr/>
        </p:nvGraphicFramePr>
        <p:xfrm>
          <a:off x="3657600" y="1371600"/>
          <a:ext cx="2743200" cy="2286000"/>
        </p:xfrm>
        <a:graphic>
          <a:graphicData uri="http://schemas.openxmlformats.org/drawingml/2006/chart">
            <c:chart xmlns:c="http://schemas.openxmlformats.org/drawingml/2006/chart" r:id="rId5"/>
          </a:graphicData>
        </a:graphic>
      </p:graphicFrame>
      <p:graphicFrame>
        <p:nvGraphicFramePr>
          <p:cNvPr id="9" name="Chart 8"/>
          <p:cNvGraphicFramePr>
            <a:graphicFrameLocks noGrp="1"/>
          </p:cNvGraphicFramePr>
          <p:nvPr/>
        </p:nvGraphicFramePr>
        <p:xfrm>
          <a:off x="6858000" y="1371600"/>
          <a:ext cx="2743200" cy="2286000"/>
        </p:xfrm>
        <a:graphic>
          <a:graphicData uri="http://schemas.openxmlformats.org/drawingml/2006/chart">
            <c:chart xmlns:c="http://schemas.openxmlformats.org/drawingml/2006/chart" r:id="rId6"/>
          </a:graphicData>
        </a:graphic>
      </p:graphicFrame>
      <p:graphicFrame>
        <p:nvGraphicFramePr>
          <p:cNvPr id="10" name="Chart 9"/>
          <p:cNvGraphicFramePr>
            <a:graphicFrameLocks noGrp="1"/>
          </p:cNvGraphicFramePr>
          <p:nvPr/>
        </p:nvGraphicFramePr>
        <p:xfrm>
          <a:off x="914400" y="3840480"/>
          <a:ext cx="3657600" cy="2286000"/>
        </p:xfrm>
        <a:graphic>
          <a:graphicData uri="http://schemas.openxmlformats.org/drawingml/2006/chart">
            <c:chart xmlns:c="http://schemas.openxmlformats.org/drawingml/2006/chart" r:id="rId7"/>
          </a:graphicData>
        </a:graphic>
      </p:graphicFrame>
      <p:graphicFrame>
        <p:nvGraphicFramePr>
          <p:cNvPr id="11" name="Chart 10"/>
          <p:cNvGraphicFramePr>
            <a:graphicFrameLocks noGrp="1"/>
          </p:cNvGraphicFramePr>
          <p:nvPr/>
        </p:nvGraphicFramePr>
        <p:xfrm>
          <a:off x="5486400" y="3840480"/>
          <a:ext cx="3657600" cy="2286000"/>
        </p:xfrm>
        <a:graphic>
          <a:graphicData uri="http://schemas.openxmlformats.org/drawingml/2006/chart">
            <c:chart xmlns:c="http://schemas.openxmlformats.org/drawingml/2006/chart" r:id="rId8"/>
          </a:graphicData>
        </a:graphic>
      </p:graphicFrame>
      <p:sp>
        <p:nvSpPr>
          <p:cNvPr id="12" name="TextBox 11"/>
          <p:cNvSpPr txBox="1"/>
          <p:nvPr/>
        </p:nvSpPr>
        <p:spPr>
          <a:xfrm>
            <a:off x="8229600" y="6400800"/>
            <a:ext cx="914400" cy="274320"/>
          </a:xfrm>
          <a:prstGeom prst="rect">
            <a:avLst/>
          </a:prstGeom>
          <a:noFill/>
        </p:spPr>
        <p:txBody>
          <a:bodyPr wrap="none">
            <a:spAutoFit/>
          </a:bodyPr>
          <a:lstStyle/>
          <a:p>
            <a:pPr>
              <a:defRPr sz="1000" b="1">
                <a:solidFill>
                  <a:srgbClr val="000000"/>
                </a:solidFill>
                <a:latin typeface="Montserrat"/>
              </a:defRPr>
            </a:pPr>
            <a:r>
              <a:t>Page 14</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bg>
      <p:bgPr>
        <a:gradFill rotWithShape="1">
          <a:gsLst>
            <a:gs pos="0">
              <a:srgbClr val="FFFFFF"/>
            </a:gs>
            <a:gs pos="100000">
              <a:srgbClr val="FFFFFF"/>
            </a:gs>
          </a:gsLst>
          <a:lin scaled="0"/>
        </a:gradFill>
        <a:effectLst/>
      </p:bgPr>
    </p:bg>
    <p:spTree>
      <p:nvGrpSpPr>
        <p:cNvPr id="1" name=""/>
        <p:cNvGrpSpPr/>
        <p:nvPr/>
      </p:nvGrpSpPr>
      <p:grpSpPr/>
      <p:pic>
        <p:nvPicPr>
          <p:cNvPr id="2" name="Picture 1" descr="dueexpert.png"/>
          <p:cNvPicPr>
            <a:picLocks noChangeAspect="1"/>
          </p:cNvPicPr>
          <p:nvPr/>
        </p:nvPicPr>
        <p:blipFill>
          <a:blip r:embed="rId2"/>
          <a:stretch>
            <a:fillRect/>
          </a:stretch>
        </p:blipFill>
        <p:spPr>
          <a:xfrm>
            <a:off x="274320" y="91440"/>
            <a:ext cx="2342917" cy="548640"/>
          </a:xfrm>
          <a:prstGeom prst="rect">
            <a:avLst/>
          </a:prstGeom>
        </p:spPr>
      </p:pic>
      <p:pic>
        <p:nvPicPr>
          <p:cNvPr id="3" name="Picture 2" descr="VALUE.png"/>
          <p:cNvPicPr>
            <a:picLocks noChangeAspect="1"/>
          </p:cNvPicPr>
          <p:nvPr/>
        </p:nvPicPr>
        <p:blipFill>
          <a:blip r:embed="rId3"/>
          <a:stretch>
            <a:fillRect/>
          </a:stretch>
        </p:blipFill>
        <p:spPr>
          <a:xfrm>
            <a:off x="9418320" y="6126480"/>
            <a:ext cx="1405150" cy="548640"/>
          </a:xfrm>
          <a:prstGeom prst="rect">
            <a:avLst/>
          </a:prstGeom>
        </p:spPr>
      </p:pic>
      <p:sp>
        <p:nvSpPr>
          <p:cNvPr id="4" name="TextBox 3"/>
          <p:cNvSpPr txBox="1"/>
          <p:nvPr/>
        </p:nvSpPr>
        <p:spPr>
          <a:xfrm>
            <a:off x="457200" y="6400800"/>
            <a:ext cx="8229600" cy="274320"/>
          </a:xfrm>
          <a:prstGeom prst="rect">
            <a:avLst/>
          </a:prstGeom>
          <a:noFill/>
        </p:spPr>
        <p:txBody>
          <a:bodyPr wrap="none">
            <a:spAutoFit/>
          </a:bodyPr>
          <a:lstStyle/>
          <a:p>
            <a:pPr>
              <a:defRPr sz="1000" b="1">
                <a:solidFill>
                  <a:srgbClr val="000000"/>
                </a:solidFill>
                <a:latin typeface="Montserrat"/>
              </a:defRPr>
            </a:pPr>
            <a:r>
              <a:t>DueXpert – AI Crypto Fund Due Diligence Suite | Technology &amp; Infrastructure Analytics</a:t>
            </a:r>
          </a:p>
        </p:txBody>
      </p:sp>
      <p:sp>
        <p:nvSpPr>
          <p:cNvPr id="5" name="TextBox 4"/>
          <p:cNvSpPr txBox="1"/>
          <p:nvPr/>
        </p:nvSpPr>
        <p:spPr>
          <a:xfrm>
            <a:off x="731520" y="457200"/>
            <a:ext cx="7315200" cy="457200"/>
          </a:xfrm>
          <a:prstGeom prst="rect">
            <a:avLst/>
          </a:prstGeom>
          <a:noFill/>
        </p:spPr>
        <p:txBody>
          <a:bodyPr wrap="none">
            <a:spAutoFit/>
          </a:bodyPr>
          <a:lstStyle/>
          <a:p>
            <a:pPr>
              <a:defRPr sz="2400" b="1">
                <a:solidFill>
                  <a:srgbClr val="365FC7"/>
                </a:solidFill>
                <a:latin typeface="Montserrat"/>
              </a:defRPr>
            </a:pPr>
            <a:r>
              <a:t>15. Technology &amp; Infrastructure Analytics</a:t>
            </a:r>
          </a:p>
        </p:txBody>
      </p:sp>
      <p:sp>
        <p:nvSpPr>
          <p:cNvPr id="6" name="TextBox 5"/>
          <p:cNvSpPr txBox="1"/>
          <p:nvPr/>
        </p:nvSpPr>
        <p:spPr>
          <a:xfrm>
            <a:off x="731520" y="914400"/>
            <a:ext cx="7315200" cy="457200"/>
          </a:xfrm>
          <a:prstGeom prst="rect">
            <a:avLst/>
          </a:prstGeom>
          <a:noFill/>
        </p:spPr>
        <p:txBody>
          <a:bodyPr wrap="square">
            <a:spAutoFit/>
          </a:bodyPr>
          <a:lstStyle/>
          <a:p>
            <a:pPr>
              <a:defRPr sz="1400" i="1" b="1">
                <a:solidFill>
                  <a:srgbClr val="000000"/>
                </a:solidFill>
                <a:latin typeface="Montserrat"/>
              </a:defRPr>
            </a:pPr>
            <a:r>
              <a:t>Objective: Evaluate technological scalability and reliability.</a:t>
            </a:r>
          </a:p>
        </p:txBody>
      </p:sp>
      <p:graphicFrame>
        <p:nvGraphicFramePr>
          <p:cNvPr id="7" name="Chart 6"/>
          <p:cNvGraphicFramePr>
            <a:graphicFrameLocks noGrp="1"/>
          </p:cNvGraphicFramePr>
          <p:nvPr/>
        </p:nvGraphicFramePr>
        <p:xfrm>
          <a:off x="457200" y="1371600"/>
          <a:ext cx="2743200" cy="2286000"/>
        </p:xfrm>
        <a:graphic>
          <a:graphicData uri="http://schemas.openxmlformats.org/drawingml/2006/chart">
            <c:chart xmlns:c="http://schemas.openxmlformats.org/drawingml/2006/chart" r:id="rId4"/>
          </a:graphicData>
        </a:graphic>
      </p:graphicFrame>
      <p:graphicFrame>
        <p:nvGraphicFramePr>
          <p:cNvPr id="8" name="Chart 7"/>
          <p:cNvGraphicFramePr>
            <a:graphicFrameLocks noGrp="1"/>
          </p:cNvGraphicFramePr>
          <p:nvPr/>
        </p:nvGraphicFramePr>
        <p:xfrm>
          <a:off x="3657600" y="1371600"/>
          <a:ext cx="2743200" cy="2286000"/>
        </p:xfrm>
        <a:graphic>
          <a:graphicData uri="http://schemas.openxmlformats.org/drawingml/2006/chart">
            <c:chart xmlns:c="http://schemas.openxmlformats.org/drawingml/2006/chart" r:id="rId5"/>
          </a:graphicData>
        </a:graphic>
      </p:graphicFrame>
      <p:graphicFrame>
        <p:nvGraphicFramePr>
          <p:cNvPr id="9" name="Chart 8"/>
          <p:cNvGraphicFramePr>
            <a:graphicFrameLocks noGrp="1"/>
          </p:cNvGraphicFramePr>
          <p:nvPr/>
        </p:nvGraphicFramePr>
        <p:xfrm>
          <a:off x="6858000" y="1371600"/>
          <a:ext cx="2743200" cy="2286000"/>
        </p:xfrm>
        <a:graphic>
          <a:graphicData uri="http://schemas.openxmlformats.org/drawingml/2006/chart">
            <c:chart xmlns:c="http://schemas.openxmlformats.org/drawingml/2006/chart" r:id="rId6"/>
          </a:graphicData>
        </a:graphic>
      </p:graphicFrame>
      <p:graphicFrame>
        <p:nvGraphicFramePr>
          <p:cNvPr id="10" name="Chart 9"/>
          <p:cNvGraphicFramePr>
            <a:graphicFrameLocks noGrp="1"/>
          </p:cNvGraphicFramePr>
          <p:nvPr/>
        </p:nvGraphicFramePr>
        <p:xfrm>
          <a:off x="914400" y="3840480"/>
          <a:ext cx="3657600" cy="2286000"/>
        </p:xfrm>
        <a:graphic>
          <a:graphicData uri="http://schemas.openxmlformats.org/drawingml/2006/chart">
            <c:chart xmlns:c="http://schemas.openxmlformats.org/drawingml/2006/chart" r:id="rId7"/>
          </a:graphicData>
        </a:graphic>
      </p:graphicFrame>
      <p:graphicFrame>
        <p:nvGraphicFramePr>
          <p:cNvPr id="11" name="Chart 10"/>
          <p:cNvGraphicFramePr>
            <a:graphicFrameLocks noGrp="1"/>
          </p:cNvGraphicFramePr>
          <p:nvPr/>
        </p:nvGraphicFramePr>
        <p:xfrm>
          <a:off x="5486400" y="3840480"/>
          <a:ext cx="3657600" cy="2286000"/>
        </p:xfrm>
        <a:graphic>
          <a:graphicData uri="http://schemas.openxmlformats.org/drawingml/2006/chart">
            <c:chart xmlns:c="http://schemas.openxmlformats.org/drawingml/2006/chart" r:id="rId8"/>
          </a:graphicData>
        </a:graphic>
      </p:graphicFrame>
      <p:sp>
        <p:nvSpPr>
          <p:cNvPr id="12" name="TextBox 11"/>
          <p:cNvSpPr txBox="1"/>
          <p:nvPr/>
        </p:nvSpPr>
        <p:spPr>
          <a:xfrm>
            <a:off x="8229600" y="6400800"/>
            <a:ext cx="914400" cy="274320"/>
          </a:xfrm>
          <a:prstGeom prst="rect">
            <a:avLst/>
          </a:prstGeom>
          <a:noFill/>
        </p:spPr>
        <p:txBody>
          <a:bodyPr wrap="none">
            <a:spAutoFit/>
          </a:bodyPr>
          <a:lstStyle/>
          <a:p>
            <a:pPr>
              <a:defRPr sz="1000" b="1">
                <a:solidFill>
                  <a:srgbClr val="000000"/>
                </a:solidFill>
                <a:latin typeface="Montserrat"/>
              </a:defRPr>
            </a:pPr>
            <a:r>
              <a:t>Page 15</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bg>
      <p:bgPr>
        <a:gradFill rotWithShape="1">
          <a:gsLst>
            <a:gs pos="0">
              <a:srgbClr val="FFFFFF"/>
            </a:gs>
            <a:gs pos="100000">
              <a:srgbClr val="FFFFFF"/>
            </a:gs>
          </a:gsLst>
          <a:lin scaled="0"/>
        </a:gradFill>
        <a:effectLst/>
      </p:bgPr>
    </p:bg>
    <p:spTree>
      <p:nvGrpSpPr>
        <p:cNvPr id="1" name=""/>
        <p:cNvGrpSpPr/>
        <p:nvPr/>
      </p:nvGrpSpPr>
      <p:grpSpPr/>
      <p:pic>
        <p:nvPicPr>
          <p:cNvPr id="2" name="Picture 1" descr="dueexpert.png"/>
          <p:cNvPicPr>
            <a:picLocks noChangeAspect="1"/>
          </p:cNvPicPr>
          <p:nvPr/>
        </p:nvPicPr>
        <p:blipFill>
          <a:blip r:embed="rId2"/>
          <a:stretch>
            <a:fillRect/>
          </a:stretch>
        </p:blipFill>
        <p:spPr>
          <a:xfrm>
            <a:off x="274320" y="91440"/>
            <a:ext cx="2342917" cy="548640"/>
          </a:xfrm>
          <a:prstGeom prst="rect">
            <a:avLst/>
          </a:prstGeom>
        </p:spPr>
      </p:pic>
      <p:pic>
        <p:nvPicPr>
          <p:cNvPr id="3" name="Picture 2" descr="VALUE.png"/>
          <p:cNvPicPr>
            <a:picLocks noChangeAspect="1"/>
          </p:cNvPicPr>
          <p:nvPr/>
        </p:nvPicPr>
        <p:blipFill>
          <a:blip r:embed="rId3"/>
          <a:stretch>
            <a:fillRect/>
          </a:stretch>
        </p:blipFill>
        <p:spPr>
          <a:xfrm>
            <a:off x="9418320" y="6126480"/>
            <a:ext cx="1405150" cy="548640"/>
          </a:xfrm>
          <a:prstGeom prst="rect">
            <a:avLst/>
          </a:prstGeom>
        </p:spPr>
      </p:pic>
      <p:sp>
        <p:nvSpPr>
          <p:cNvPr id="4" name="TextBox 3"/>
          <p:cNvSpPr txBox="1"/>
          <p:nvPr/>
        </p:nvSpPr>
        <p:spPr>
          <a:xfrm>
            <a:off x="457200" y="6400800"/>
            <a:ext cx="8229600" cy="274320"/>
          </a:xfrm>
          <a:prstGeom prst="rect">
            <a:avLst/>
          </a:prstGeom>
          <a:noFill/>
        </p:spPr>
        <p:txBody>
          <a:bodyPr wrap="none">
            <a:spAutoFit/>
          </a:bodyPr>
          <a:lstStyle/>
          <a:p>
            <a:pPr>
              <a:defRPr sz="1000" b="1">
                <a:solidFill>
                  <a:srgbClr val="000000"/>
                </a:solidFill>
                <a:latin typeface="Montserrat"/>
              </a:defRPr>
            </a:pPr>
            <a:r>
              <a:t>DueXpert – AI Crypto Fund Due Diligence Suite | Tokenomics &amp; Trading Integrity Analytics</a:t>
            </a:r>
          </a:p>
        </p:txBody>
      </p:sp>
      <p:sp>
        <p:nvSpPr>
          <p:cNvPr id="5" name="TextBox 4"/>
          <p:cNvSpPr txBox="1"/>
          <p:nvPr/>
        </p:nvSpPr>
        <p:spPr>
          <a:xfrm>
            <a:off x="731520" y="457200"/>
            <a:ext cx="7315200" cy="457200"/>
          </a:xfrm>
          <a:prstGeom prst="rect">
            <a:avLst/>
          </a:prstGeom>
          <a:noFill/>
        </p:spPr>
        <p:txBody>
          <a:bodyPr wrap="none">
            <a:spAutoFit/>
          </a:bodyPr>
          <a:lstStyle/>
          <a:p>
            <a:pPr>
              <a:defRPr sz="2400" b="1">
                <a:solidFill>
                  <a:srgbClr val="365FC7"/>
                </a:solidFill>
                <a:latin typeface="Montserrat"/>
              </a:defRPr>
            </a:pPr>
            <a:r>
              <a:t>16. Tokenomics &amp; Trading Integrity Analytics</a:t>
            </a:r>
          </a:p>
        </p:txBody>
      </p:sp>
      <p:sp>
        <p:nvSpPr>
          <p:cNvPr id="6" name="TextBox 5"/>
          <p:cNvSpPr txBox="1"/>
          <p:nvPr/>
        </p:nvSpPr>
        <p:spPr>
          <a:xfrm>
            <a:off x="731520" y="914400"/>
            <a:ext cx="7315200" cy="457200"/>
          </a:xfrm>
          <a:prstGeom prst="rect">
            <a:avLst/>
          </a:prstGeom>
          <a:noFill/>
        </p:spPr>
        <p:txBody>
          <a:bodyPr wrap="square">
            <a:spAutoFit/>
          </a:bodyPr>
          <a:lstStyle/>
          <a:p>
            <a:pPr>
              <a:defRPr sz="1400" i="1" b="1">
                <a:solidFill>
                  <a:srgbClr val="000000"/>
                </a:solidFill>
                <a:latin typeface="Montserrat"/>
              </a:defRPr>
            </a:pPr>
            <a:r>
              <a:t>Objective: Assess token economics and trading transparency.</a:t>
            </a:r>
          </a:p>
        </p:txBody>
      </p:sp>
      <p:graphicFrame>
        <p:nvGraphicFramePr>
          <p:cNvPr id="7" name="Chart 6"/>
          <p:cNvGraphicFramePr>
            <a:graphicFrameLocks noGrp="1"/>
          </p:cNvGraphicFramePr>
          <p:nvPr/>
        </p:nvGraphicFramePr>
        <p:xfrm>
          <a:off x="457200" y="1371600"/>
          <a:ext cx="2743200" cy="2286000"/>
        </p:xfrm>
        <a:graphic>
          <a:graphicData uri="http://schemas.openxmlformats.org/drawingml/2006/chart">
            <c:chart xmlns:c="http://schemas.openxmlformats.org/drawingml/2006/chart" r:id="rId4"/>
          </a:graphicData>
        </a:graphic>
      </p:graphicFrame>
      <p:graphicFrame>
        <p:nvGraphicFramePr>
          <p:cNvPr id="8" name="Chart 7"/>
          <p:cNvGraphicFramePr>
            <a:graphicFrameLocks noGrp="1"/>
          </p:cNvGraphicFramePr>
          <p:nvPr/>
        </p:nvGraphicFramePr>
        <p:xfrm>
          <a:off x="3657600" y="1371600"/>
          <a:ext cx="2743200" cy="2286000"/>
        </p:xfrm>
        <a:graphic>
          <a:graphicData uri="http://schemas.openxmlformats.org/drawingml/2006/chart">
            <c:chart xmlns:c="http://schemas.openxmlformats.org/drawingml/2006/chart" r:id="rId5"/>
          </a:graphicData>
        </a:graphic>
      </p:graphicFrame>
      <p:graphicFrame>
        <p:nvGraphicFramePr>
          <p:cNvPr id="9" name="Chart 8"/>
          <p:cNvGraphicFramePr>
            <a:graphicFrameLocks noGrp="1"/>
          </p:cNvGraphicFramePr>
          <p:nvPr/>
        </p:nvGraphicFramePr>
        <p:xfrm>
          <a:off x="6858000" y="1371600"/>
          <a:ext cx="2743200" cy="2286000"/>
        </p:xfrm>
        <a:graphic>
          <a:graphicData uri="http://schemas.openxmlformats.org/drawingml/2006/chart">
            <c:chart xmlns:c="http://schemas.openxmlformats.org/drawingml/2006/chart" r:id="rId6"/>
          </a:graphicData>
        </a:graphic>
      </p:graphicFrame>
      <p:graphicFrame>
        <p:nvGraphicFramePr>
          <p:cNvPr id="10" name="Chart 9"/>
          <p:cNvGraphicFramePr>
            <a:graphicFrameLocks noGrp="1"/>
          </p:cNvGraphicFramePr>
          <p:nvPr/>
        </p:nvGraphicFramePr>
        <p:xfrm>
          <a:off x="914400" y="3840480"/>
          <a:ext cx="3657600" cy="2286000"/>
        </p:xfrm>
        <a:graphic>
          <a:graphicData uri="http://schemas.openxmlformats.org/drawingml/2006/chart">
            <c:chart xmlns:c="http://schemas.openxmlformats.org/drawingml/2006/chart" r:id="rId7"/>
          </a:graphicData>
        </a:graphic>
      </p:graphicFrame>
      <p:graphicFrame>
        <p:nvGraphicFramePr>
          <p:cNvPr id="11" name="Chart 10"/>
          <p:cNvGraphicFramePr>
            <a:graphicFrameLocks noGrp="1"/>
          </p:cNvGraphicFramePr>
          <p:nvPr/>
        </p:nvGraphicFramePr>
        <p:xfrm>
          <a:off x="5486400" y="3840480"/>
          <a:ext cx="3657600" cy="2286000"/>
        </p:xfrm>
        <a:graphic>
          <a:graphicData uri="http://schemas.openxmlformats.org/drawingml/2006/chart">
            <c:chart xmlns:c="http://schemas.openxmlformats.org/drawingml/2006/chart" r:id="rId8"/>
          </a:graphicData>
        </a:graphic>
      </p:graphicFrame>
      <p:sp>
        <p:nvSpPr>
          <p:cNvPr id="12" name="TextBox 11"/>
          <p:cNvSpPr txBox="1"/>
          <p:nvPr/>
        </p:nvSpPr>
        <p:spPr>
          <a:xfrm>
            <a:off x="8229600" y="6400800"/>
            <a:ext cx="914400" cy="274320"/>
          </a:xfrm>
          <a:prstGeom prst="rect">
            <a:avLst/>
          </a:prstGeom>
          <a:noFill/>
        </p:spPr>
        <p:txBody>
          <a:bodyPr wrap="none">
            <a:spAutoFit/>
          </a:bodyPr>
          <a:lstStyle/>
          <a:p>
            <a:pPr>
              <a:defRPr sz="1000" b="1">
                <a:solidFill>
                  <a:srgbClr val="000000"/>
                </a:solidFill>
                <a:latin typeface="Montserrat"/>
              </a:defRPr>
            </a:pPr>
            <a:r>
              <a:t>Page 16</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bg>
      <p:bgPr>
        <a:gradFill rotWithShape="1">
          <a:gsLst>
            <a:gs pos="0">
              <a:srgbClr val="FFFFFF"/>
            </a:gs>
            <a:gs pos="100000">
              <a:srgbClr val="FFFFFF"/>
            </a:gs>
          </a:gsLst>
          <a:lin scaled="0"/>
        </a:gradFill>
        <a:effectLst/>
      </p:bgPr>
    </p:bg>
    <p:spTree>
      <p:nvGrpSpPr>
        <p:cNvPr id="1" name=""/>
        <p:cNvGrpSpPr/>
        <p:nvPr/>
      </p:nvGrpSpPr>
      <p:grpSpPr/>
      <p:pic>
        <p:nvPicPr>
          <p:cNvPr id="2" name="Picture 1" descr="dueexpert.png"/>
          <p:cNvPicPr>
            <a:picLocks noChangeAspect="1"/>
          </p:cNvPicPr>
          <p:nvPr/>
        </p:nvPicPr>
        <p:blipFill>
          <a:blip r:embed="rId2"/>
          <a:stretch>
            <a:fillRect/>
          </a:stretch>
        </p:blipFill>
        <p:spPr>
          <a:xfrm>
            <a:off x="274320" y="91440"/>
            <a:ext cx="2342917" cy="548640"/>
          </a:xfrm>
          <a:prstGeom prst="rect">
            <a:avLst/>
          </a:prstGeom>
        </p:spPr>
      </p:pic>
      <p:pic>
        <p:nvPicPr>
          <p:cNvPr id="3" name="Picture 2" descr="VALUE.png"/>
          <p:cNvPicPr>
            <a:picLocks noChangeAspect="1"/>
          </p:cNvPicPr>
          <p:nvPr/>
        </p:nvPicPr>
        <p:blipFill>
          <a:blip r:embed="rId3"/>
          <a:stretch>
            <a:fillRect/>
          </a:stretch>
        </p:blipFill>
        <p:spPr>
          <a:xfrm>
            <a:off x="9418320" y="6126480"/>
            <a:ext cx="1405150" cy="548640"/>
          </a:xfrm>
          <a:prstGeom prst="rect">
            <a:avLst/>
          </a:prstGeom>
        </p:spPr>
      </p:pic>
      <p:sp>
        <p:nvSpPr>
          <p:cNvPr id="4" name="TextBox 3"/>
          <p:cNvSpPr txBox="1"/>
          <p:nvPr/>
        </p:nvSpPr>
        <p:spPr>
          <a:xfrm>
            <a:off x="457200" y="6400800"/>
            <a:ext cx="8229600" cy="274320"/>
          </a:xfrm>
          <a:prstGeom prst="rect">
            <a:avLst/>
          </a:prstGeom>
          <a:noFill/>
        </p:spPr>
        <p:txBody>
          <a:bodyPr wrap="none">
            <a:spAutoFit/>
          </a:bodyPr>
          <a:lstStyle/>
          <a:p>
            <a:pPr>
              <a:defRPr sz="1000" b="1">
                <a:solidFill>
                  <a:srgbClr val="000000"/>
                </a:solidFill>
                <a:latin typeface="Montserrat"/>
              </a:defRPr>
            </a:pPr>
            <a:r>
              <a:t>DueXpert – AI Crypto Fund Due Diligence Suite | Summary Analytics</a:t>
            </a:r>
          </a:p>
        </p:txBody>
      </p:sp>
      <p:sp>
        <p:nvSpPr>
          <p:cNvPr id="5" name="TextBox 4"/>
          <p:cNvSpPr txBox="1"/>
          <p:nvPr/>
        </p:nvSpPr>
        <p:spPr>
          <a:xfrm>
            <a:off x="731520" y="457200"/>
            <a:ext cx="7315200" cy="457200"/>
          </a:xfrm>
          <a:prstGeom prst="rect">
            <a:avLst/>
          </a:prstGeom>
          <a:noFill/>
        </p:spPr>
        <p:txBody>
          <a:bodyPr wrap="none">
            <a:spAutoFit/>
          </a:bodyPr>
          <a:lstStyle/>
          <a:p>
            <a:pPr>
              <a:defRPr sz="2400" b="1">
                <a:solidFill>
                  <a:srgbClr val="365FC7"/>
                </a:solidFill>
                <a:latin typeface="Montserrat"/>
              </a:defRPr>
            </a:pPr>
            <a:r>
              <a:t>17. Summary Analytics</a:t>
            </a:r>
          </a:p>
        </p:txBody>
      </p:sp>
      <p:graphicFrame>
        <p:nvGraphicFramePr>
          <p:cNvPr id="6" name="Chart 5"/>
          <p:cNvGraphicFramePr>
            <a:graphicFrameLocks noGrp="1"/>
          </p:cNvGraphicFramePr>
          <p:nvPr/>
        </p:nvGraphicFramePr>
        <p:xfrm>
          <a:off x="731520" y="1097280"/>
          <a:ext cx="7772400" cy="2743200"/>
        </p:xfrm>
        <a:graphic>
          <a:graphicData uri="http://schemas.openxmlformats.org/drawingml/2006/chart">
            <c:chart xmlns:c="http://schemas.openxmlformats.org/drawingml/2006/chart" r:id="rId4"/>
          </a:graphicData>
        </a:graphic>
      </p:graphicFrame>
      <p:sp>
        <p:nvSpPr>
          <p:cNvPr id="7" name="TextBox 6"/>
          <p:cNvSpPr txBox="1"/>
          <p:nvPr/>
        </p:nvSpPr>
        <p:spPr>
          <a:xfrm>
            <a:off x="731520" y="4114800"/>
            <a:ext cx="8229600" cy="2286000"/>
          </a:xfrm>
          <a:prstGeom prst="rect">
            <a:avLst/>
          </a:prstGeom>
          <a:noFill/>
        </p:spPr>
        <p:txBody>
          <a:bodyPr wrap="none">
            <a:spAutoFit/>
          </a:bodyPr>
          <a:lstStyle/>
          <a:p>
            <a:pPr>
              <a:defRPr sz="1200">
                <a:solidFill>
                  <a:srgbClr val="000000"/>
                </a:solidFill>
                <a:latin typeface="Montserrat"/>
              </a:defRPr>
            </a:pPr>
            <a:r>
              <a:t>Summary:</a:t>
            </a:r>
          </a:p>
          <a:p>
            <a:pPr>
              <a:defRPr sz="1200">
                <a:solidFill>
                  <a:srgbClr val="000000"/>
                </a:solidFill>
                <a:latin typeface="Montserrat"/>
              </a:defRPr>
            </a:pPr>
            <a:r>
              <a:t>- Total Topics: 14</a:t>
            </a:r>
          </a:p>
          <a:p>
            <a:pPr>
              <a:defRPr sz="1200">
                <a:solidFill>
                  <a:srgbClr val="000000"/>
                </a:solidFill>
                <a:latin typeface="Montserrat"/>
              </a:defRPr>
            </a:pPr>
            <a:r>
              <a:t>- High Risk (&gt;=60): 3</a:t>
            </a:r>
          </a:p>
          <a:p>
            <a:pPr>
              <a:defRPr sz="1200">
                <a:solidFill>
                  <a:srgbClr val="000000"/>
                </a:solidFill>
                <a:latin typeface="Montserrat"/>
              </a:defRPr>
            </a:pPr>
            <a:r>
              <a:t>- Medium Risk (30-60): 3</a:t>
            </a:r>
          </a:p>
          <a:p>
            <a:pPr>
              <a:defRPr sz="1200">
                <a:solidFill>
                  <a:srgbClr val="000000"/>
                </a:solidFill>
                <a:latin typeface="Montserrat"/>
              </a:defRPr>
            </a:pPr>
            <a:r>
              <a:t>- Low Risk (&lt;30): 8</a:t>
            </a:r>
          </a:p>
          <a:p>
            <a:pPr>
              <a:defRPr sz="1200">
                <a:solidFill>
                  <a:srgbClr val="000000"/>
                </a:solidFill>
                <a:latin typeface="Montserrat"/>
              </a:defRPr>
            </a:pPr>
            <a:r>
              <a:t>- Avg Risk Score: 36.0</a:t>
            </a:r>
          </a:p>
          <a:p>
            <a:pPr>
              <a:defRPr sz="1200">
                <a:solidFill>
                  <a:srgbClr val="000000"/>
                </a:solidFill>
                <a:latin typeface="Montserrat"/>
              </a:defRPr>
            </a:pPr>
            <a:r>
              <a:t>- Critical Gaps: AML / KYC, Custody &amp; Asset Security, Legal &amp; Regulatory</a:t>
            </a:r>
          </a:p>
        </p:txBody>
      </p:sp>
      <p:sp>
        <p:nvSpPr>
          <p:cNvPr id="8" name="TextBox 7"/>
          <p:cNvSpPr txBox="1"/>
          <p:nvPr/>
        </p:nvSpPr>
        <p:spPr>
          <a:xfrm>
            <a:off x="8229600" y="6400800"/>
            <a:ext cx="914400" cy="274320"/>
          </a:xfrm>
          <a:prstGeom prst="rect">
            <a:avLst/>
          </a:prstGeom>
          <a:noFill/>
        </p:spPr>
        <p:txBody>
          <a:bodyPr wrap="none">
            <a:spAutoFit/>
          </a:bodyPr>
          <a:lstStyle/>
          <a:p>
            <a:pPr>
              <a:defRPr sz="1000" b="1">
                <a:solidFill>
                  <a:srgbClr val="000000"/>
                </a:solidFill>
                <a:latin typeface="Montserrat"/>
              </a:defRPr>
            </a:pPr>
            <a:r>
              <a:t>Page 17</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bg>
      <p:bgPr>
        <a:gradFill rotWithShape="1">
          <a:gsLst>
            <a:gs pos="0">
              <a:srgbClr val="FFFFFF"/>
            </a:gs>
            <a:gs pos="100000">
              <a:srgbClr val="FFFFFF"/>
            </a:gs>
          </a:gsLst>
          <a:lin scaled="0"/>
        </a:gradFill>
        <a:effectLst/>
      </p:bgPr>
    </p:bg>
    <p:spTree>
      <p:nvGrpSpPr>
        <p:cNvPr id="1" name=""/>
        <p:cNvGrpSpPr/>
        <p:nvPr/>
      </p:nvGrpSpPr>
      <p:grpSpPr/>
      <p:pic>
        <p:nvPicPr>
          <p:cNvPr id="2" name="Picture 1" descr="dueexpert.png"/>
          <p:cNvPicPr>
            <a:picLocks noChangeAspect="1"/>
          </p:cNvPicPr>
          <p:nvPr/>
        </p:nvPicPr>
        <p:blipFill>
          <a:blip r:embed="rId2"/>
          <a:stretch>
            <a:fillRect/>
          </a:stretch>
        </p:blipFill>
        <p:spPr>
          <a:xfrm>
            <a:off x="274320" y="91440"/>
            <a:ext cx="2342917" cy="548640"/>
          </a:xfrm>
          <a:prstGeom prst="rect">
            <a:avLst/>
          </a:prstGeom>
        </p:spPr>
      </p:pic>
      <p:pic>
        <p:nvPicPr>
          <p:cNvPr id="3" name="Picture 2" descr="VALUE.png"/>
          <p:cNvPicPr>
            <a:picLocks noChangeAspect="1"/>
          </p:cNvPicPr>
          <p:nvPr/>
        </p:nvPicPr>
        <p:blipFill>
          <a:blip r:embed="rId3"/>
          <a:stretch>
            <a:fillRect/>
          </a:stretch>
        </p:blipFill>
        <p:spPr>
          <a:xfrm>
            <a:off x="9418320" y="6126480"/>
            <a:ext cx="1405150" cy="548640"/>
          </a:xfrm>
          <a:prstGeom prst="rect">
            <a:avLst/>
          </a:prstGeom>
        </p:spPr>
      </p:pic>
      <p:sp>
        <p:nvSpPr>
          <p:cNvPr id="4" name="TextBox 3"/>
          <p:cNvSpPr txBox="1"/>
          <p:nvPr/>
        </p:nvSpPr>
        <p:spPr>
          <a:xfrm>
            <a:off x="457200" y="6400800"/>
            <a:ext cx="8229600" cy="274320"/>
          </a:xfrm>
          <a:prstGeom prst="rect">
            <a:avLst/>
          </a:prstGeom>
          <a:noFill/>
        </p:spPr>
        <p:txBody>
          <a:bodyPr wrap="none">
            <a:spAutoFit/>
          </a:bodyPr>
          <a:lstStyle/>
          <a:p>
            <a:pPr>
              <a:defRPr sz="1000" b="1">
                <a:solidFill>
                  <a:srgbClr val="000000"/>
                </a:solidFill>
                <a:latin typeface="Montserrat"/>
              </a:defRPr>
            </a:pPr>
            <a:r>
              <a:t>DueXpert – AI Crypto Fund Due Diligence Suite | Table of Contents</a:t>
            </a:r>
          </a:p>
        </p:txBody>
      </p:sp>
      <p:sp>
        <p:nvSpPr>
          <p:cNvPr id="5" name="TextBox 4"/>
          <p:cNvSpPr txBox="1"/>
          <p:nvPr/>
        </p:nvSpPr>
        <p:spPr>
          <a:xfrm>
            <a:off x="731520" y="457200"/>
            <a:ext cx="7315200" cy="457200"/>
          </a:xfrm>
          <a:prstGeom prst="rect">
            <a:avLst/>
          </a:prstGeom>
          <a:noFill/>
        </p:spPr>
        <p:txBody>
          <a:bodyPr wrap="none">
            <a:spAutoFit/>
          </a:bodyPr>
          <a:lstStyle/>
          <a:p>
            <a:pPr>
              <a:defRPr sz="2800" b="1">
                <a:solidFill>
                  <a:srgbClr val="365FC7"/>
                </a:solidFill>
                <a:latin typeface="Montserrat"/>
              </a:defRPr>
            </a:pPr>
            <a:r>
              <a:t>Table of Contents</a:t>
            </a:r>
          </a:p>
        </p:txBody>
      </p:sp>
      <p:sp>
        <p:nvSpPr>
          <p:cNvPr id="6" name="TextBox 5"/>
          <p:cNvSpPr txBox="1"/>
          <p:nvPr/>
        </p:nvSpPr>
        <p:spPr>
          <a:xfrm>
            <a:off x="731520" y="1097280"/>
            <a:ext cx="7772400" cy="5029200"/>
          </a:xfrm>
          <a:prstGeom prst="rect">
            <a:avLst/>
          </a:prstGeom>
          <a:noFill/>
        </p:spPr>
        <p:txBody>
          <a:bodyPr wrap="square">
            <a:spAutoFit/>
          </a:bodyPr>
          <a:lstStyle/>
          <a:p/>
          <a:p>
            <a:pPr>
              <a:defRPr sz="1600">
                <a:solidFill>
                  <a:srgbClr val="000000"/>
                </a:solidFill>
                <a:latin typeface="Montserrat"/>
              </a:defRPr>
            </a:pPr>
            <a:r>
              <a:t>2. Key Findings Summary</a:t>
            </a:r>
          </a:p>
          <a:p>
            <a:pPr>
              <a:defRPr sz="1600">
                <a:solidFill>
                  <a:srgbClr val="000000"/>
                </a:solidFill>
                <a:latin typeface="Montserrat"/>
              </a:defRPr>
            </a:pPr>
            <a:r>
              <a:t>3. AML / KYC Analytics</a:t>
            </a:r>
          </a:p>
          <a:p>
            <a:pPr>
              <a:defRPr sz="1600">
                <a:solidFill>
                  <a:srgbClr val="000000"/>
                </a:solidFill>
                <a:latin typeface="Montserrat"/>
              </a:defRPr>
            </a:pPr>
            <a:r>
              <a:t>4. Community &amp; UX Analytics</a:t>
            </a:r>
          </a:p>
          <a:p>
            <a:pPr>
              <a:defRPr sz="1600">
                <a:solidFill>
                  <a:srgbClr val="000000"/>
                </a:solidFill>
                <a:latin typeface="Montserrat"/>
              </a:defRPr>
            </a:pPr>
            <a:r>
              <a:t>5. Custody &amp; Asset Security Analytics</a:t>
            </a:r>
          </a:p>
          <a:p>
            <a:pPr>
              <a:defRPr sz="1600">
                <a:solidFill>
                  <a:srgbClr val="000000"/>
                </a:solidFill>
                <a:latin typeface="Montserrat"/>
              </a:defRPr>
            </a:pPr>
            <a:r>
              <a:t>6. Cybersecurity &amp; Data Privacy Analytics</a:t>
            </a:r>
          </a:p>
          <a:p>
            <a:pPr>
              <a:defRPr sz="1600">
                <a:solidFill>
                  <a:srgbClr val="000000"/>
                </a:solidFill>
                <a:latin typeface="Montserrat"/>
              </a:defRPr>
            </a:pPr>
            <a:r>
              <a:t>7. ESG &amp; Sustainability Analytics</a:t>
            </a:r>
          </a:p>
          <a:p>
            <a:pPr>
              <a:defRPr sz="1600">
                <a:solidFill>
                  <a:srgbClr val="000000"/>
                </a:solidFill>
                <a:latin typeface="Montserrat"/>
              </a:defRPr>
            </a:pPr>
            <a:r>
              <a:t>8. Financial Health Analytics</a:t>
            </a:r>
          </a:p>
          <a:p>
            <a:pPr>
              <a:defRPr sz="1600">
                <a:solidFill>
                  <a:srgbClr val="000000"/>
                </a:solidFill>
                <a:latin typeface="Montserrat"/>
              </a:defRPr>
            </a:pPr>
            <a:r>
              <a:t>9. Future Outlook Analytics</a:t>
            </a:r>
          </a:p>
          <a:p>
            <a:pPr>
              <a:defRPr sz="1600">
                <a:solidFill>
                  <a:srgbClr val="000000"/>
                </a:solidFill>
                <a:latin typeface="Montserrat"/>
              </a:defRPr>
            </a:pPr>
            <a:r>
              <a:t>10. Governance Analytics</a:t>
            </a:r>
          </a:p>
          <a:p>
            <a:pPr>
              <a:defRPr sz="1600">
                <a:solidFill>
                  <a:srgbClr val="000000"/>
                </a:solidFill>
                <a:latin typeface="Montserrat"/>
              </a:defRPr>
            </a:pPr>
            <a:r>
              <a:t>11. IP &amp; Contracts Analytics</a:t>
            </a:r>
          </a:p>
          <a:p>
            <a:pPr>
              <a:defRPr sz="1600">
                <a:solidFill>
                  <a:srgbClr val="000000"/>
                </a:solidFill>
                <a:latin typeface="Montserrat"/>
              </a:defRPr>
            </a:pPr>
            <a:r>
              <a:t>12. Legal &amp; Regulatory Analytics</a:t>
            </a:r>
          </a:p>
          <a:p>
            <a:pPr>
              <a:defRPr sz="1600">
                <a:solidFill>
                  <a:srgbClr val="000000"/>
                </a:solidFill>
                <a:latin typeface="Montserrat"/>
              </a:defRPr>
            </a:pPr>
            <a:r>
              <a:t>13. Risk Management Analytics</a:t>
            </a:r>
          </a:p>
          <a:p>
            <a:pPr>
              <a:defRPr sz="1600">
                <a:solidFill>
                  <a:srgbClr val="000000"/>
                </a:solidFill>
                <a:latin typeface="Montserrat"/>
              </a:defRPr>
            </a:pPr>
            <a:r>
              <a:t>14. Strategy &amp; Competitive Positioning Analytics</a:t>
            </a:r>
          </a:p>
          <a:p>
            <a:pPr>
              <a:defRPr sz="1600">
                <a:solidFill>
                  <a:srgbClr val="000000"/>
                </a:solidFill>
                <a:latin typeface="Montserrat"/>
              </a:defRPr>
            </a:pPr>
            <a:r>
              <a:t>15. Technology &amp; Infrastructure Analytics</a:t>
            </a:r>
          </a:p>
          <a:p>
            <a:pPr>
              <a:defRPr sz="1600">
                <a:solidFill>
                  <a:srgbClr val="000000"/>
                </a:solidFill>
                <a:latin typeface="Montserrat"/>
              </a:defRPr>
            </a:pPr>
            <a:r>
              <a:t>16. Tokenomics &amp; Trading Integrity Analytics</a:t>
            </a:r>
          </a:p>
          <a:p>
            <a:pPr>
              <a:defRPr sz="1600">
                <a:solidFill>
                  <a:srgbClr val="000000"/>
                </a:solidFill>
                <a:latin typeface="Montserrat"/>
              </a:defRPr>
            </a:pPr>
            <a:r>
              <a:t>17. Summary Analytics</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bg>
      <p:bgPr>
        <a:gradFill rotWithShape="1">
          <a:gsLst>
            <a:gs pos="0">
              <a:srgbClr val="FFFFFF"/>
            </a:gs>
            <a:gs pos="100000">
              <a:srgbClr val="FFFFFF"/>
            </a:gs>
          </a:gsLst>
          <a:lin scaled="0"/>
        </a:gradFill>
        <a:effectLst/>
      </p:bgPr>
    </p:bg>
    <p:spTree>
      <p:nvGrpSpPr>
        <p:cNvPr id="1" name=""/>
        <p:cNvGrpSpPr/>
        <p:nvPr/>
      </p:nvGrpSpPr>
      <p:grpSpPr/>
      <p:pic>
        <p:nvPicPr>
          <p:cNvPr id="2" name="Picture 1" descr="dueexpert.png"/>
          <p:cNvPicPr>
            <a:picLocks noChangeAspect="1"/>
          </p:cNvPicPr>
          <p:nvPr/>
        </p:nvPicPr>
        <p:blipFill>
          <a:blip r:embed="rId2"/>
          <a:stretch>
            <a:fillRect/>
          </a:stretch>
        </p:blipFill>
        <p:spPr>
          <a:xfrm>
            <a:off x="274320" y="91440"/>
            <a:ext cx="2342917" cy="548640"/>
          </a:xfrm>
          <a:prstGeom prst="rect">
            <a:avLst/>
          </a:prstGeom>
        </p:spPr>
      </p:pic>
      <p:pic>
        <p:nvPicPr>
          <p:cNvPr id="3" name="Picture 2" descr="VALUE.png"/>
          <p:cNvPicPr>
            <a:picLocks noChangeAspect="1"/>
          </p:cNvPicPr>
          <p:nvPr/>
        </p:nvPicPr>
        <p:blipFill>
          <a:blip r:embed="rId3"/>
          <a:stretch>
            <a:fillRect/>
          </a:stretch>
        </p:blipFill>
        <p:spPr>
          <a:xfrm>
            <a:off x="9418320" y="6126480"/>
            <a:ext cx="1405150" cy="548640"/>
          </a:xfrm>
          <a:prstGeom prst="rect">
            <a:avLst/>
          </a:prstGeom>
        </p:spPr>
      </p:pic>
      <p:sp>
        <p:nvSpPr>
          <p:cNvPr id="4" name="TextBox 3"/>
          <p:cNvSpPr txBox="1"/>
          <p:nvPr/>
        </p:nvSpPr>
        <p:spPr>
          <a:xfrm>
            <a:off x="457200" y="6400800"/>
            <a:ext cx="8229600" cy="274320"/>
          </a:xfrm>
          <a:prstGeom prst="rect">
            <a:avLst/>
          </a:prstGeom>
          <a:noFill/>
        </p:spPr>
        <p:txBody>
          <a:bodyPr wrap="none">
            <a:spAutoFit/>
          </a:bodyPr>
          <a:lstStyle/>
          <a:p>
            <a:pPr>
              <a:defRPr sz="1000" b="1">
                <a:solidFill>
                  <a:srgbClr val="000000"/>
                </a:solidFill>
                <a:latin typeface="Montserrat"/>
              </a:defRPr>
            </a:pPr>
            <a:r>
              <a:t>DueXpert – AI Crypto Fund Due Diligence Suite | Key Findings Summary</a:t>
            </a:r>
          </a:p>
        </p:txBody>
      </p:sp>
      <p:sp>
        <p:nvSpPr>
          <p:cNvPr id="5" name="TextBox 4"/>
          <p:cNvSpPr txBox="1"/>
          <p:nvPr/>
        </p:nvSpPr>
        <p:spPr>
          <a:xfrm>
            <a:off x="731520" y="457200"/>
            <a:ext cx="7315200" cy="457200"/>
          </a:xfrm>
          <a:prstGeom prst="rect">
            <a:avLst/>
          </a:prstGeom>
          <a:noFill/>
        </p:spPr>
        <p:txBody>
          <a:bodyPr wrap="none">
            <a:spAutoFit/>
          </a:bodyPr>
          <a:lstStyle/>
          <a:p>
            <a:pPr>
              <a:defRPr sz="2400" b="1">
                <a:solidFill>
                  <a:srgbClr val="365FC7"/>
                </a:solidFill>
                <a:latin typeface="Montserrat"/>
              </a:defRPr>
            </a:pPr>
            <a:r>
              <a:t>2. Key Findings Summary</a:t>
            </a:r>
          </a:p>
        </p:txBody>
      </p:sp>
      <p:sp>
        <p:nvSpPr>
          <p:cNvPr id="6" name="TextBox 5"/>
          <p:cNvSpPr txBox="1"/>
          <p:nvPr/>
        </p:nvSpPr>
        <p:spPr>
          <a:xfrm>
            <a:off x="731520" y="1097280"/>
            <a:ext cx="9144000" cy="5029200"/>
          </a:xfrm>
          <a:prstGeom prst="rect">
            <a:avLst/>
          </a:prstGeom>
          <a:noFill/>
        </p:spPr>
        <p:txBody>
          <a:bodyPr wrap="square">
            <a:spAutoFit/>
          </a:bodyPr>
          <a:lstStyle/>
          <a:p>
            <a:pPr>
              <a:defRPr sz="1200">
                <a:solidFill>
                  <a:srgbClr val="000000"/>
                </a:solidFill>
                <a:latin typeface="Montserrat"/>
              </a:defRPr>
            </a:pPr>
            <a:r>
              <a:t>**Due Diligence Report: Cryptobazar Fund**</a:t>
            </a:r>
          </a:p>
          <a:p>
            <a:pPr>
              <a:defRPr sz="1200">
                <a:solidFill>
                  <a:srgbClr val="000000"/>
                </a:solidFill>
                <a:latin typeface="Montserrat"/>
              </a:defRPr>
            </a:pPr>
          </a:p>
          <a:p>
            <a:pPr>
              <a:defRPr sz="1200">
                <a:solidFill>
                  <a:srgbClr val="000000"/>
                </a:solidFill>
                <a:latin typeface="Montserrat"/>
              </a:defRPr>
            </a:pPr>
            <a:r>
              <a:t>**Overview**</a:t>
            </a:r>
          </a:p>
          <a:p>
            <a:pPr>
              <a:defRPr sz="1200">
                <a:solidFill>
                  <a:srgbClr val="000000"/>
                </a:solidFill>
                <a:latin typeface="Montserrat"/>
              </a:defRPr>
            </a:pPr>
          </a:p>
          <a:p>
            <a:pPr>
              <a:defRPr sz="1200">
                <a:solidFill>
                  <a:srgbClr val="000000"/>
                </a:solidFill>
                <a:latin typeface="Montserrat"/>
              </a:defRPr>
            </a:pPr>
            <a:r>
              <a:t>The Cryptobazar fund is an investment platform focused on cryptocurrency and blockchain technology investments. Our analysis reveals several areas of concern that require further investigation.</a:t>
            </a:r>
          </a:p>
          <a:p>
            <a:pPr>
              <a:defRPr sz="1200">
                <a:solidFill>
                  <a:srgbClr val="000000"/>
                </a:solidFill>
                <a:latin typeface="Montserrat"/>
              </a:defRPr>
            </a:pPr>
          </a:p>
          <a:p>
            <a:pPr>
              <a:defRPr sz="1200">
                <a:solidFill>
                  <a:srgbClr val="000000"/>
                </a:solidFill>
                <a:latin typeface="Montserrat"/>
              </a:defRPr>
            </a:pPr>
            <a:r>
              <a:t>**Major Areas of Concern:**</a:t>
            </a:r>
          </a:p>
          <a:p>
            <a:pPr>
              <a:defRPr sz="1200">
                <a:solidFill>
                  <a:srgbClr val="000000"/>
                </a:solidFill>
                <a:latin typeface="Montserrat"/>
              </a:defRPr>
            </a:pPr>
          </a:p>
          <a:p>
            <a:pPr>
              <a:defRPr sz="1200">
                <a:solidFill>
                  <a:srgbClr val="000000"/>
                </a:solidFill>
                <a:latin typeface="Montserrat"/>
              </a:defRPr>
            </a:pPr>
            <a:r>
              <a:t>1. **Lack of Transparency**: The provided documentation lacks clear information on the fund's primary funding sources, security measures for infrastructure, and scalability.</a:t>
            </a:r>
          </a:p>
          <a:p>
            <a:pPr>
              <a:defRPr sz="1200">
                <a:solidFill>
                  <a:srgbClr val="000000"/>
                </a:solidFill>
                <a:latin typeface="Montserrat"/>
              </a:defRPr>
            </a:pPr>
            <a:r>
              <a:t>2. **Compliance**: There is no explicit statement on compliance with relevant securities and commodities laws, trade surveillance mechanisms to prevent market manipulation, or consistency in valuations with market standards.</a:t>
            </a:r>
          </a:p>
          <a:p>
            <a:pPr>
              <a:defRPr sz="1200">
                <a:solidFill>
                  <a:srgbClr val="000000"/>
                </a:solidFill>
                <a:latin typeface="Montserrat"/>
              </a:defRPr>
            </a:pPr>
            <a:r>
              <a:t>3. **Growth Strategies**: While there are plans for future scalability and growth, the short-term and long-term growth strategies are not clearly defined, and the fund's financial planning strategies are unclear.</a:t>
            </a:r>
          </a:p>
          <a:p>
            <a:pPr>
              <a:defRPr sz="1200">
                <a:solidFill>
                  <a:srgbClr val="000000"/>
                </a:solidFill>
                <a:latin typeface="Montserrat"/>
              </a:defRPr>
            </a:pPr>
            <a:r>
              <a:t>4. **Partnerships and Collaborations**: The partnerships mentioned in the text are not explicitly stated as "partnerships" but rather as "co-investors," which may indicate a lack of transparency in their business relationships.</a:t>
            </a:r>
          </a:p>
          <a:p>
            <a:pPr>
              <a:defRPr sz="1200">
                <a:solidFill>
                  <a:srgbClr val="000000"/>
                </a:solidFill>
                <a:latin typeface="Montserrat"/>
              </a:defRPr>
            </a:pPr>
            <a:r>
              <a:t>5. **Technology Infrastructure**: There is no explicit information on the primary technologies used by the fund, and no mention of scalability or security measures for blockchain technology.</a:t>
            </a:r>
          </a:p>
          <a:p>
            <a:pPr>
              <a:defRPr sz="1200">
                <a:solidFill>
                  <a:srgbClr val="000000"/>
                </a:solidFill>
                <a:latin typeface="Montserrat"/>
              </a:defRPr>
            </a:pPr>
          </a:p>
          <a:p>
            <a:pPr>
              <a:defRPr sz="1200">
                <a:solidFill>
                  <a:srgbClr val="000000"/>
                </a:solidFill>
                <a:latin typeface="Montserrat"/>
              </a:defRPr>
            </a:pPr>
            <a:r>
              <a:t>**Recommendations**</a:t>
            </a:r>
          </a:p>
          <a:p>
            <a:pPr>
              <a:defRPr sz="1200">
                <a:solidFill>
                  <a:srgbClr val="000000"/>
                </a:solidFill>
                <a:latin typeface="Montserrat"/>
              </a:defRPr>
            </a:pPr>
          </a:p>
          <a:p>
            <a:pPr>
              <a:defRPr sz="1200">
                <a:solidFill>
                  <a:srgbClr val="000000"/>
                </a:solidFill>
                <a:latin typeface="Montserrat"/>
              </a:defRPr>
            </a:pPr>
            <a:r>
              <a:t>Based on our analysis, we recommend that the Cryptobazar fund provides additional documentation to address the following areas:</a:t>
            </a:r>
          </a:p>
          <a:p>
            <a:pPr>
              <a:defRPr sz="1200">
                <a:solidFill>
                  <a:srgbClr val="000000"/>
                </a:solidFill>
                <a:latin typeface="Montserrat"/>
              </a:defRPr>
            </a:pPr>
          </a:p>
          <a:p>
            <a:pPr>
              <a:defRPr sz="1200">
                <a:solidFill>
                  <a:srgbClr val="000000"/>
                </a:solidFill>
                <a:latin typeface="Montserrat"/>
              </a:defRPr>
            </a:pPr>
            <a:r>
              <a:t>1. Clarify compliance with relevant securities and commodities laws.</a:t>
            </a:r>
          </a:p>
          <a:p>
            <a:pPr>
              <a:defRPr sz="1200">
                <a:solidFill>
                  <a:srgbClr val="000000"/>
                </a:solidFill>
                <a:latin typeface="Montserrat"/>
              </a:defRPr>
            </a:pPr>
            <a:r>
              <a:t>2. Provide detailed information on their primary funding sources, security measures for infrastructure, and scalability plans.</a:t>
            </a:r>
          </a:p>
          <a:p>
            <a:pPr>
              <a:defRPr sz="1200">
                <a:solidFill>
                  <a:srgbClr val="000000"/>
                </a:solidFill>
                <a:latin typeface="Montserrat"/>
              </a:defRPr>
            </a:pPr>
            <a:r>
              <a:t>3. Develop clear short-term and long-term growth strategies and financial planning strategies.</a:t>
            </a:r>
          </a:p>
          <a:p>
            <a:pPr>
              <a:defRPr sz="1200">
                <a:solidFill>
                  <a:srgbClr val="000000"/>
                </a:solidFill>
                <a:latin typeface="Montserrat"/>
              </a:defRPr>
            </a:pPr>
            <a:r>
              <a:t>4. Clearly define partnerships and collaborations, including any agreements or contracts with co-investors.</a:t>
            </a:r>
          </a:p>
          <a:p>
            <a:pPr>
              <a:defRPr sz="1200">
                <a:solidFill>
                  <a:srgbClr val="000000"/>
                </a:solidFill>
                <a:latin typeface="Montserrat"/>
              </a:defRPr>
            </a:pPr>
          </a:p>
          <a:p>
            <a:pPr>
              <a:defRPr sz="1200">
                <a:solidFill>
                  <a:srgbClr val="000000"/>
                </a:solidFill>
                <a:latin typeface="Montserrat"/>
              </a:defRPr>
            </a:pPr>
            <a:r>
              <a:t>**Assessment**</a:t>
            </a:r>
          </a:p>
          <a:p>
            <a:pPr>
              <a:defRPr sz="1200">
                <a:solidFill>
                  <a:srgbClr val="000000"/>
                </a:solidFill>
                <a:latin typeface="Montserrat"/>
              </a:defRPr>
            </a:pPr>
          </a:p>
          <a:p>
            <a:pPr>
              <a:defRPr sz="1200">
                <a:solidFill>
                  <a:srgbClr val="000000"/>
                </a:solidFill>
                <a:latin typeface="Montserrat"/>
              </a:defRPr>
            </a:pPr>
            <a:r>
              <a:t>While the Cryptobazar fund has a strong market position in the cryptocurrency and blockchain technology investment space, our analysis reveals several areas of concern that require further investigation. To mitigate these risks, we recommend that the fund provides additional documentation to address the issues outlined above. A thorough review of their compliance, growth strategies, partnerships, and technology infrastructure is essential to ensure the fund's long-term success.</a:t>
            </a:r>
          </a:p>
          <a:p>
            <a:pPr>
              <a:defRPr sz="1200">
                <a:solidFill>
                  <a:srgbClr val="000000"/>
                </a:solidFill>
                <a:latin typeface="Montserrat"/>
              </a:defRPr>
            </a:pPr>
          </a:p>
          <a:p>
            <a:pPr>
              <a:defRPr sz="1200">
                <a:solidFill>
                  <a:srgbClr val="000000"/>
                </a:solidFill>
                <a:latin typeface="Montserrat"/>
              </a:defRPr>
            </a:pPr>
            <a:r>
              <a:t>**Rating**</a:t>
            </a:r>
          </a:p>
          <a:p>
            <a:pPr>
              <a:defRPr sz="1200">
                <a:solidFill>
                  <a:srgbClr val="000000"/>
                </a:solidFill>
                <a:latin typeface="Montserrat"/>
              </a:defRPr>
            </a:pPr>
          </a:p>
          <a:p>
            <a:pPr>
              <a:defRPr sz="1200">
                <a:solidFill>
                  <a:srgbClr val="000000"/>
                </a:solidFill>
                <a:latin typeface="Montserrat"/>
              </a:defRPr>
            </a:pPr>
            <a:r>
              <a:t>Based on our analysis, we assign a rating of 6 out of 10 for the Cryptobazar fund. While they have a strong market position, there are significant concerns that need to be addressed before making any investment decisions.</a:t>
            </a:r>
          </a:p>
        </p:txBody>
      </p:sp>
      <p:sp>
        <p:nvSpPr>
          <p:cNvPr id="7" name="TextBox 6"/>
          <p:cNvSpPr txBox="1"/>
          <p:nvPr/>
        </p:nvSpPr>
        <p:spPr>
          <a:xfrm>
            <a:off x="8229600" y="6400800"/>
            <a:ext cx="914400" cy="274320"/>
          </a:xfrm>
          <a:prstGeom prst="rect">
            <a:avLst/>
          </a:prstGeom>
          <a:noFill/>
        </p:spPr>
        <p:txBody>
          <a:bodyPr wrap="none">
            <a:spAutoFit/>
          </a:bodyPr>
          <a:lstStyle/>
          <a:p>
            <a:pPr>
              <a:defRPr sz="1000" b="1">
                <a:solidFill>
                  <a:srgbClr val="000000"/>
                </a:solidFill>
                <a:latin typeface="Montserrat"/>
              </a:defRPr>
            </a:pPr>
            <a:r>
              <a:t>Page 2</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bg>
      <p:bgPr>
        <a:gradFill rotWithShape="1">
          <a:gsLst>
            <a:gs pos="0">
              <a:srgbClr val="FFFFFF"/>
            </a:gs>
            <a:gs pos="100000">
              <a:srgbClr val="FFFFFF"/>
            </a:gs>
          </a:gsLst>
          <a:lin scaled="0"/>
        </a:gradFill>
        <a:effectLst/>
      </p:bgPr>
    </p:bg>
    <p:spTree>
      <p:nvGrpSpPr>
        <p:cNvPr id="1" name=""/>
        <p:cNvGrpSpPr/>
        <p:nvPr/>
      </p:nvGrpSpPr>
      <p:grpSpPr/>
      <p:pic>
        <p:nvPicPr>
          <p:cNvPr id="2" name="Picture 1" descr="dueexpert.png"/>
          <p:cNvPicPr>
            <a:picLocks noChangeAspect="1"/>
          </p:cNvPicPr>
          <p:nvPr/>
        </p:nvPicPr>
        <p:blipFill>
          <a:blip r:embed="rId2"/>
          <a:stretch>
            <a:fillRect/>
          </a:stretch>
        </p:blipFill>
        <p:spPr>
          <a:xfrm>
            <a:off x="274320" y="91440"/>
            <a:ext cx="2342917" cy="548640"/>
          </a:xfrm>
          <a:prstGeom prst="rect">
            <a:avLst/>
          </a:prstGeom>
        </p:spPr>
      </p:pic>
      <p:pic>
        <p:nvPicPr>
          <p:cNvPr id="3" name="Picture 2" descr="VALUE.png"/>
          <p:cNvPicPr>
            <a:picLocks noChangeAspect="1"/>
          </p:cNvPicPr>
          <p:nvPr/>
        </p:nvPicPr>
        <p:blipFill>
          <a:blip r:embed="rId3"/>
          <a:stretch>
            <a:fillRect/>
          </a:stretch>
        </p:blipFill>
        <p:spPr>
          <a:xfrm>
            <a:off x="9418320" y="6126480"/>
            <a:ext cx="1405150" cy="548640"/>
          </a:xfrm>
          <a:prstGeom prst="rect">
            <a:avLst/>
          </a:prstGeom>
        </p:spPr>
      </p:pic>
      <p:sp>
        <p:nvSpPr>
          <p:cNvPr id="4" name="TextBox 3"/>
          <p:cNvSpPr txBox="1"/>
          <p:nvPr/>
        </p:nvSpPr>
        <p:spPr>
          <a:xfrm>
            <a:off x="457200" y="6400800"/>
            <a:ext cx="8229600" cy="274320"/>
          </a:xfrm>
          <a:prstGeom prst="rect">
            <a:avLst/>
          </a:prstGeom>
          <a:noFill/>
        </p:spPr>
        <p:txBody>
          <a:bodyPr wrap="none">
            <a:spAutoFit/>
          </a:bodyPr>
          <a:lstStyle/>
          <a:p>
            <a:pPr>
              <a:defRPr sz="1000" b="1">
                <a:solidFill>
                  <a:srgbClr val="000000"/>
                </a:solidFill>
                <a:latin typeface="Montserrat"/>
              </a:defRPr>
            </a:pPr>
            <a:r>
              <a:t>DueXpert – AI Crypto Fund Due Diligence Suite | AML / KYC Analytics</a:t>
            </a:r>
          </a:p>
        </p:txBody>
      </p:sp>
      <p:sp>
        <p:nvSpPr>
          <p:cNvPr id="5" name="TextBox 4"/>
          <p:cNvSpPr txBox="1"/>
          <p:nvPr/>
        </p:nvSpPr>
        <p:spPr>
          <a:xfrm>
            <a:off x="731520" y="457200"/>
            <a:ext cx="7315200" cy="457200"/>
          </a:xfrm>
          <a:prstGeom prst="rect">
            <a:avLst/>
          </a:prstGeom>
          <a:noFill/>
        </p:spPr>
        <p:txBody>
          <a:bodyPr wrap="none">
            <a:spAutoFit/>
          </a:bodyPr>
          <a:lstStyle/>
          <a:p>
            <a:pPr>
              <a:defRPr sz="2400" b="1">
                <a:solidFill>
                  <a:srgbClr val="365FC7"/>
                </a:solidFill>
                <a:latin typeface="Montserrat"/>
              </a:defRPr>
            </a:pPr>
            <a:r>
              <a:t>3. AML / KYC Analytics</a:t>
            </a:r>
          </a:p>
        </p:txBody>
      </p:sp>
      <p:sp>
        <p:nvSpPr>
          <p:cNvPr id="6" name="TextBox 5"/>
          <p:cNvSpPr txBox="1"/>
          <p:nvPr/>
        </p:nvSpPr>
        <p:spPr>
          <a:xfrm>
            <a:off x="731520" y="914400"/>
            <a:ext cx="7315200" cy="457200"/>
          </a:xfrm>
          <a:prstGeom prst="rect">
            <a:avLst/>
          </a:prstGeom>
          <a:noFill/>
        </p:spPr>
        <p:txBody>
          <a:bodyPr wrap="square">
            <a:spAutoFit/>
          </a:bodyPr>
          <a:lstStyle/>
          <a:p>
            <a:pPr>
              <a:defRPr sz="1400" i="1" b="1">
                <a:solidFill>
                  <a:srgbClr val="000000"/>
                </a:solidFill>
                <a:latin typeface="Montserrat"/>
              </a:defRPr>
            </a:pPr>
            <a:r>
              <a:t>Objective: Ensure robust Anti-Money Laundering and Know Your Customer compliance.</a:t>
            </a:r>
          </a:p>
        </p:txBody>
      </p:sp>
      <p:graphicFrame>
        <p:nvGraphicFramePr>
          <p:cNvPr id="7" name="Chart 6"/>
          <p:cNvGraphicFramePr>
            <a:graphicFrameLocks noGrp="1"/>
          </p:cNvGraphicFramePr>
          <p:nvPr/>
        </p:nvGraphicFramePr>
        <p:xfrm>
          <a:off x="457200" y="1371600"/>
          <a:ext cx="2743200" cy="2286000"/>
        </p:xfrm>
        <a:graphic>
          <a:graphicData uri="http://schemas.openxmlformats.org/drawingml/2006/chart">
            <c:chart xmlns:c="http://schemas.openxmlformats.org/drawingml/2006/chart" r:id="rId4"/>
          </a:graphicData>
        </a:graphic>
      </p:graphicFrame>
      <p:graphicFrame>
        <p:nvGraphicFramePr>
          <p:cNvPr id="8" name="Chart 7"/>
          <p:cNvGraphicFramePr>
            <a:graphicFrameLocks noGrp="1"/>
          </p:cNvGraphicFramePr>
          <p:nvPr/>
        </p:nvGraphicFramePr>
        <p:xfrm>
          <a:off x="3657600" y="1371600"/>
          <a:ext cx="2743200" cy="2286000"/>
        </p:xfrm>
        <a:graphic>
          <a:graphicData uri="http://schemas.openxmlformats.org/drawingml/2006/chart">
            <c:chart xmlns:c="http://schemas.openxmlformats.org/drawingml/2006/chart" r:id="rId5"/>
          </a:graphicData>
        </a:graphic>
      </p:graphicFrame>
      <p:graphicFrame>
        <p:nvGraphicFramePr>
          <p:cNvPr id="9" name="Chart 8"/>
          <p:cNvGraphicFramePr>
            <a:graphicFrameLocks noGrp="1"/>
          </p:cNvGraphicFramePr>
          <p:nvPr/>
        </p:nvGraphicFramePr>
        <p:xfrm>
          <a:off x="6858000" y="1371600"/>
          <a:ext cx="2743200" cy="2286000"/>
        </p:xfrm>
        <a:graphic>
          <a:graphicData uri="http://schemas.openxmlformats.org/drawingml/2006/chart">
            <c:chart xmlns:c="http://schemas.openxmlformats.org/drawingml/2006/chart" r:id="rId6"/>
          </a:graphicData>
        </a:graphic>
      </p:graphicFrame>
      <p:graphicFrame>
        <p:nvGraphicFramePr>
          <p:cNvPr id="10" name="Chart 9"/>
          <p:cNvGraphicFramePr>
            <a:graphicFrameLocks noGrp="1"/>
          </p:cNvGraphicFramePr>
          <p:nvPr/>
        </p:nvGraphicFramePr>
        <p:xfrm>
          <a:off x="914400" y="3840480"/>
          <a:ext cx="3657600" cy="2286000"/>
        </p:xfrm>
        <a:graphic>
          <a:graphicData uri="http://schemas.openxmlformats.org/drawingml/2006/chart">
            <c:chart xmlns:c="http://schemas.openxmlformats.org/drawingml/2006/chart" r:id="rId7"/>
          </a:graphicData>
        </a:graphic>
      </p:graphicFrame>
      <p:graphicFrame>
        <p:nvGraphicFramePr>
          <p:cNvPr id="11" name="Chart 10"/>
          <p:cNvGraphicFramePr>
            <a:graphicFrameLocks noGrp="1"/>
          </p:cNvGraphicFramePr>
          <p:nvPr/>
        </p:nvGraphicFramePr>
        <p:xfrm>
          <a:off x="5486400" y="3840480"/>
          <a:ext cx="3657600" cy="2286000"/>
        </p:xfrm>
        <a:graphic>
          <a:graphicData uri="http://schemas.openxmlformats.org/drawingml/2006/chart">
            <c:chart xmlns:c="http://schemas.openxmlformats.org/drawingml/2006/chart" r:id="rId8"/>
          </a:graphicData>
        </a:graphic>
      </p:graphicFrame>
      <p:sp>
        <p:nvSpPr>
          <p:cNvPr id="12" name="TextBox 11"/>
          <p:cNvSpPr txBox="1"/>
          <p:nvPr/>
        </p:nvSpPr>
        <p:spPr>
          <a:xfrm>
            <a:off x="8229600" y="6400800"/>
            <a:ext cx="914400" cy="274320"/>
          </a:xfrm>
          <a:prstGeom prst="rect">
            <a:avLst/>
          </a:prstGeom>
          <a:noFill/>
        </p:spPr>
        <p:txBody>
          <a:bodyPr wrap="none">
            <a:spAutoFit/>
          </a:bodyPr>
          <a:lstStyle/>
          <a:p>
            <a:pPr>
              <a:defRPr sz="1000" b="1">
                <a:solidFill>
                  <a:srgbClr val="000000"/>
                </a:solidFill>
                <a:latin typeface="Montserrat"/>
              </a:defRPr>
            </a:pPr>
            <a:r>
              <a:t>Page 3</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bg>
      <p:bgPr>
        <a:gradFill rotWithShape="1">
          <a:gsLst>
            <a:gs pos="0">
              <a:srgbClr val="FFFFFF"/>
            </a:gs>
            <a:gs pos="100000">
              <a:srgbClr val="FFFFFF"/>
            </a:gs>
          </a:gsLst>
          <a:lin scaled="0"/>
        </a:gradFill>
        <a:effectLst/>
      </p:bgPr>
    </p:bg>
    <p:spTree>
      <p:nvGrpSpPr>
        <p:cNvPr id="1" name=""/>
        <p:cNvGrpSpPr/>
        <p:nvPr/>
      </p:nvGrpSpPr>
      <p:grpSpPr/>
      <p:pic>
        <p:nvPicPr>
          <p:cNvPr id="2" name="Picture 1" descr="dueexpert.png"/>
          <p:cNvPicPr>
            <a:picLocks noChangeAspect="1"/>
          </p:cNvPicPr>
          <p:nvPr/>
        </p:nvPicPr>
        <p:blipFill>
          <a:blip r:embed="rId2"/>
          <a:stretch>
            <a:fillRect/>
          </a:stretch>
        </p:blipFill>
        <p:spPr>
          <a:xfrm>
            <a:off x="274320" y="91440"/>
            <a:ext cx="2342917" cy="548640"/>
          </a:xfrm>
          <a:prstGeom prst="rect">
            <a:avLst/>
          </a:prstGeom>
        </p:spPr>
      </p:pic>
      <p:pic>
        <p:nvPicPr>
          <p:cNvPr id="3" name="Picture 2" descr="VALUE.png"/>
          <p:cNvPicPr>
            <a:picLocks noChangeAspect="1"/>
          </p:cNvPicPr>
          <p:nvPr/>
        </p:nvPicPr>
        <p:blipFill>
          <a:blip r:embed="rId3"/>
          <a:stretch>
            <a:fillRect/>
          </a:stretch>
        </p:blipFill>
        <p:spPr>
          <a:xfrm>
            <a:off x="9418320" y="6126480"/>
            <a:ext cx="1405150" cy="548640"/>
          </a:xfrm>
          <a:prstGeom prst="rect">
            <a:avLst/>
          </a:prstGeom>
        </p:spPr>
      </p:pic>
      <p:sp>
        <p:nvSpPr>
          <p:cNvPr id="4" name="TextBox 3"/>
          <p:cNvSpPr txBox="1"/>
          <p:nvPr/>
        </p:nvSpPr>
        <p:spPr>
          <a:xfrm>
            <a:off x="457200" y="6400800"/>
            <a:ext cx="8229600" cy="274320"/>
          </a:xfrm>
          <a:prstGeom prst="rect">
            <a:avLst/>
          </a:prstGeom>
          <a:noFill/>
        </p:spPr>
        <p:txBody>
          <a:bodyPr wrap="none">
            <a:spAutoFit/>
          </a:bodyPr>
          <a:lstStyle/>
          <a:p>
            <a:pPr>
              <a:defRPr sz="1000" b="1">
                <a:solidFill>
                  <a:srgbClr val="000000"/>
                </a:solidFill>
                <a:latin typeface="Montserrat"/>
              </a:defRPr>
            </a:pPr>
            <a:r>
              <a:t>DueXpert – AI Crypto Fund Due Diligence Suite | Community &amp; UX Analytics</a:t>
            </a:r>
          </a:p>
        </p:txBody>
      </p:sp>
      <p:sp>
        <p:nvSpPr>
          <p:cNvPr id="5" name="TextBox 4"/>
          <p:cNvSpPr txBox="1"/>
          <p:nvPr/>
        </p:nvSpPr>
        <p:spPr>
          <a:xfrm>
            <a:off x="731520" y="457200"/>
            <a:ext cx="7315200" cy="457200"/>
          </a:xfrm>
          <a:prstGeom prst="rect">
            <a:avLst/>
          </a:prstGeom>
          <a:noFill/>
        </p:spPr>
        <p:txBody>
          <a:bodyPr wrap="none">
            <a:spAutoFit/>
          </a:bodyPr>
          <a:lstStyle/>
          <a:p>
            <a:pPr>
              <a:defRPr sz="2400" b="1">
                <a:solidFill>
                  <a:srgbClr val="365FC7"/>
                </a:solidFill>
                <a:latin typeface="Montserrat"/>
              </a:defRPr>
            </a:pPr>
            <a:r>
              <a:t>4. Community &amp; UX Analytics</a:t>
            </a:r>
          </a:p>
        </p:txBody>
      </p:sp>
      <p:sp>
        <p:nvSpPr>
          <p:cNvPr id="6" name="TextBox 5"/>
          <p:cNvSpPr txBox="1"/>
          <p:nvPr/>
        </p:nvSpPr>
        <p:spPr>
          <a:xfrm>
            <a:off x="731520" y="914400"/>
            <a:ext cx="7315200" cy="457200"/>
          </a:xfrm>
          <a:prstGeom prst="rect">
            <a:avLst/>
          </a:prstGeom>
          <a:noFill/>
        </p:spPr>
        <p:txBody>
          <a:bodyPr wrap="square">
            <a:spAutoFit/>
          </a:bodyPr>
          <a:lstStyle/>
          <a:p>
            <a:pPr>
              <a:defRPr sz="1400" i="1" b="1">
                <a:solidFill>
                  <a:srgbClr val="000000"/>
                </a:solidFill>
                <a:latin typeface="Montserrat"/>
              </a:defRPr>
            </a:pPr>
            <a:r>
              <a:t>Objective: Assess user engagement, usability, and community transparency.</a:t>
            </a:r>
          </a:p>
        </p:txBody>
      </p:sp>
      <p:graphicFrame>
        <p:nvGraphicFramePr>
          <p:cNvPr id="7" name="Chart 6"/>
          <p:cNvGraphicFramePr>
            <a:graphicFrameLocks noGrp="1"/>
          </p:cNvGraphicFramePr>
          <p:nvPr/>
        </p:nvGraphicFramePr>
        <p:xfrm>
          <a:off x="457200" y="1371600"/>
          <a:ext cx="2743200" cy="2286000"/>
        </p:xfrm>
        <a:graphic>
          <a:graphicData uri="http://schemas.openxmlformats.org/drawingml/2006/chart">
            <c:chart xmlns:c="http://schemas.openxmlformats.org/drawingml/2006/chart" r:id="rId4"/>
          </a:graphicData>
        </a:graphic>
      </p:graphicFrame>
      <p:graphicFrame>
        <p:nvGraphicFramePr>
          <p:cNvPr id="8" name="Chart 7"/>
          <p:cNvGraphicFramePr>
            <a:graphicFrameLocks noGrp="1"/>
          </p:cNvGraphicFramePr>
          <p:nvPr/>
        </p:nvGraphicFramePr>
        <p:xfrm>
          <a:off x="3657600" y="1371600"/>
          <a:ext cx="2743200" cy="2286000"/>
        </p:xfrm>
        <a:graphic>
          <a:graphicData uri="http://schemas.openxmlformats.org/drawingml/2006/chart">
            <c:chart xmlns:c="http://schemas.openxmlformats.org/drawingml/2006/chart" r:id="rId5"/>
          </a:graphicData>
        </a:graphic>
      </p:graphicFrame>
      <p:graphicFrame>
        <p:nvGraphicFramePr>
          <p:cNvPr id="9" name="Chart 8"/>
          <p:cNvGraphicFramePr>
            <a:graphicFrameLocks noGrp="1"/>
          </p:cNvGraphicFramePr>
          <p:nvPr/>
        </p:nvGraphicFramePr>
        <p:xfrm>
          <a:off x="6858000" y="1371600"/>
          <a:ext cx="2743200" cy="2286000"/>
        </p:xfrm>
        <a:graphic>
          <a:graphicData uri="http://schemas.openxmlformats.org/drawingml/2006/chart">
            <c:chart xmlns:c="http://schemas.openxmlformats.org/drawingml/2006/chart" r:id="rId6"/>
          </a:graphicData>
        </a:graphic>
      </p:graphicFrame>
      <p:graphicFrame>
        <p:nvGraphicFramePr>
          <p:cNvPr id="10" name="Chart 9"/>
          <p:cNvGraphicFramePr>
            <a:graphicFrameLocks noGrp="1"/>
          </p:cNvGraphicFramePr>
          <p:nvPr/>
        </p:nvGraphicFramePr>
        <p:xfrm>
          <a:off x="914400" y="3840480"/>
          <a:ext cx="3657600" cy="2286000"/>
        </p:xfrm>
        <a:graphic>
          <a:graphicData uri="http://schemas.openxmlformats.org/drawingml/2006/chart">
            <c:chart xmlns:c="http://schemas.openxmlformats.org/drawingml/2006/chart" r:id="rId7"/>
          </a:graphicData>
        </a:graphic>
      </p:graphicFrame>
      <p:graphicFrame>
        <p:nvGraphicFramePr>
          <p:cNvPr id="11" name="Chart 10"/>
          <p:cNvGraphicFramePr>
            <a:graphicFrameLocks noGrp="1"/>
          </p:cNvGraphicFramePr>
          <p:nvPr/>
        </p:nvGraphicFramePr>
        <p:xfrm>
          <a:off x="5486400" y="3840480"/>
          <a:ext cx="3657600" cy="2286000"/>
        </p:xfrm>
        <a:graphic>
          <a:graphicData uri="http://schemas.openxmlformats.org/drawingml/2006/chart">
            <c:chart xmlns:c="http://schemas.openxmlformats.org/drawingml/2006/chart" r:id="rId8"/>
          </a:graphicData>
        </a:graphic>
      </p:graphicFrame>
      <p:sp>
        <p:nvSpPr>
          <p:cNvPr id="12" name="TextBox 11"/>
          <p:cNvSpPr txBox="1"/>
          <p:nvPr/>
        </p:nvSpPr>
        <p:spPr>
          <a:xfrm>
            <a:off x="8229600" y="6400800"/>
            <a:ext cx="914400" cy="274320"/>
          </a:xfrm>
          <a:prstGeom prst="rect">
            <a:avLst/>
          </a:prstGeom>
          <a:noFill/>
        </p:spPr>
        <p:txBody>
          <a:bodyPr wrap="none">
            <a:spAutoFit/>
          </a:bodyPr>
          <a:lstStyle/>
          <a:p>
            <a:pPr>
              <a:defRPr sz="1000" b="1">
                <a:solidFill>
                  <a:srgbClr val="000000"/>
                </a:solidFill>
                <a:latin typeface="Montserrat"/>
              </a:defRPr>
            </a:pPr>
            <a:r>
              <a:t>Page 4</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bg>
      <p:bgPr>
        <a:gradFill rotWithShape="1">
          <a:gsLst>
            <a:gs pos="0">
              <a:srgbClr val="FFFFFF"/>
            </a:gs>
            <a:gs pos="100000">
              <a:srgbClr val="FFFFFF"/>
            </a:gs>
          </a:gsLst>
          <a:lin scaled="0"/>
        </a:gradFill>
        <a:effectLst/>
      </p:bgPr>
    </p:bg>
    <p:spTree>
      <p:nvGrpSpPr>
        <p:cNvPr id="1" name=""/>
        <p:cNvGrpSpPr/>
        <p:nvPr/>
      </p:nvGrpSpPr>
      <p:grpSpPr/>
      <p:pic>
        <p:nvPicPr>
          <p:cNvPr id="2" name="Picture 1" descr="dueexpert.png"/>
          <p:cNvPicPr>
            <a:picLocks noChangeAspect="1"/>
          </p:cNvPicPr>
          <p:nvPr/>
        </p:nvPicPr>
        <p:blipFill>
          <a:blip r:embed="rId2"/>
          <a:stretch>
            <a:fillRect/>
          </a:stretch>
        </p:blipFill>
        <p:spPr>
          <a:xfrm>
            <a:off x="274320" y="91440"/>
            <a:ext cx="2342917" cy="548640"/>
          </a:xfrm>
          <a:prstGeom prst="rect">
            <a:avLst/>
          </a:prstGeom>
        </p:spPr>
      </p:pic>
      <p:pic>
        <p:nvPicPr>
          <p:cNvPr id="3" name="Picture 2" descr="VALUE.png"/>
          <p:cNvPicPr>
            <a:picLocks noChangeAspect="1"/>
          </p:cNvPicPr>
          <p:nvPr/>
        </p:nvPicPr>
        <p:blipFill>
          <a:blip r:embed="rId3"/>
          <a:stretch>
            <a:fillRect/>
          </a:stretch>
        </p:blipFill>
        <p:spPr>
          <a:xfrm>
            <a:off x="9418320" y="6126480"/>
            <a:ext cx="1405150" cy="548640"/>
          </a:xfrm>
          <a:prstGeom prst="rect">
            <a:avLst/>
          </a:prstGeom>
        </p:spPr>
      </p:pic>
      <p:sp>
        <p:nvSpPr>
          <p:cNvPr id="4" name="TextBox 3"/>
          <p:cNvSpPr txBox="1"/>
          <p:nvPr/>
        </p:nvSpPr>
        <p:spPr>
          <a:xfrm>
            <a:off x="457200" y="6400800"/>
            <a:ext cx="8229600" cy="274320"/>
          </a:xfrm>
          <a:prstGeom prst="rect">
            <a:avLst/>
          </a:prstGeom>
          <a:noFill/>
        </p:spPr>
        <p:txBody>
          <a:bodyPr wrap="none">
            <a:spAutoFit/>
          </a:bodyPr>
          <a:lstStyle/>
          <a:p>
            <a:pPr>
              <a:defRPr sz="1000" b="1">
                <a:solidFill>
                  <a:srgbClr val="000000"/>
                </a:solidFill>
                <a:latin typeface="Montserrat"/>
              </a:defRPr>
            </a:pPr>
            <a:r>
              <a:t>DueXpert – AI Crypto Fund Due Diligence Suite | Custody &amp; Asset Security Analytics</a:t>
            </a:r>
          </a:p>
        </p:txBody>
      </p:sp>
      <p:sp>
        <p:nvSpPr>
          <p:cNvPr id="5" name="TextBox 4"/>
          <p:cNvSpPr txBox="1"/>
          <p:nvPr/>
        </p:nvSpPr>
        <p:spPr>
          <a:xfrm>
            <a:off x="731520" y="457200"/>
            <a:ext cx="7315200" cy="457200"/>
          </a:xfrm>
          <a:prstGeom prst="rect">
            <a:avLst/>
          </a:prstGeom>
          <a:noFill/>
        </p:spPr>
        <p:txBody>
          <a:bodyPr wrap="none">
            <a:spAutoFit/>
          </a:bodyPr>
          <a:lstStyle/>
          <a:p>
            <a:pPr>
              <a:defRPr sz="2400" b="1">
                <a:solidFill>
                  <a:srgbClr val="365FC7"/>
                </a:solidFill>
                <a:latin typeface="Montserrat"/>
              </a:defRPr>
            </a:pPr>
            <a:r>
              <a:t>5. Custody &amp; Asset Security Analytics</a:t>
            </a:r>
          </a:p>
        </p:txBody>
      </p:sp>
      <p:sp>
        <p:nvSpPr>
          <p:cNvPr id="6" name="TextBox 5"/>
          <p:cNvSpPr txBox="1"/>
          <p:nvPr/>
        </p:nvSpPr>
        <p:spPr>
          <a:xfrm>
            <a:off x="731520" y="914400"/>
            <a:ext cx="7315200" cy="457200"/>
          </a:xfrm>
          <a:prstGeom prst="rect">
            <a:avLst/>
          </a:prstGeom>
          <a:noFill/>
        </p:spPr>
        <p:txBody>
          <a:bodyPr wrap="square">
            <a:spAutoFit/>
          </a:bodyPr>
          <a:lstStyle/>
          <a:p>
            <a:pPr>
              <a:defRPr sz="1400" i="1" b="1">
                <a:solidFill>
                  <a:srgbClr val="000000"/>
                </a:solidFill>
                <a:latin typeface="Montserrat"/>
              </a:defRPr>
            </a:pPr>
            <a:r>
              <a:t>Objective: Evaluate asset storage and custody security mechanisms.</a:t>
            </a:r>
          </a:p>
        </p:txBody>
      </p:sp>
      <p:graphicFrame>
        <p:nvGraphicFramePr>
          <p:cNvPr id="7" name="Chart 6"/>
          <p:cNvGraphicFramePr>
            <a:graphicFrameLocks noGrp="1"/>
          </p:cNvGraphicFramePr>
          <p:nvPr/>
        </p:nvGraphicFramePr>
        <p:xfrm>
          <a:off x="457200" y="1371600"/>
          <a:ext cx="2743200" cy="2286000"/>
        </p:xfrm>
        <a:graphic>
          <a:graphicData uri="http://schemas.openxmlformats.org/drawingml/2006/chart">
            <c:chart xmlns:c="http://schemas.openxmlformats.org/drawingml/2006/chart" r:id="rId4"/>
          </a:graphicData>
        </a:graphic>
      </p:graphicFrame>
      <p:graphicFrame>
        <p:nvGraphicFramePr>
          <p:cNvPr id="8" name="Chart 7"/>
          <p:cNvGraphicFramePr>
            <a:graphicFrameLocks noGrp="1"/>
          </p:cNvGraphicFramePr>
          <p:nvPr/>
        </p:nvGraphicFramePr>
        <p:xfrm>
          <a:off x="3657600" y="1371600"/>
          <a:ext cx="2743200" cy="2286000"/>
        </p:xfrm>
        <a:graphic>
          <a:graphicData uri="http://schemas.openxmlformats.org/drawingml/2006/chart">
            <c:chart xmlns:c="http://schemas.openxmlformats.org/drawingml/2006/chart" r:id="rId5"/>
          </a:graphicData>
        </a:graphic>
      </p:graphicFrame>
      <p:graphicFrame>
        <p:nvGraphicFramePr>
          <p:cNvPr id="9" name="Chart 8"/>
          <p:cNvGraphicFramePr>
            <a:graphicFrameLocks noGrp="1"/>
          </p:cNvGraphicFramePr>
          <p:nvPr/>
        </p:nvGraphicFramePr>
        <p:xfrm>
          <a:off x="6858000" y="1371600"/>
          <a:ext cx="2743200" cy="2286000"/>
        </p:xfrm>
        <a:graphic>
          <a:graphicData uri="http://schemas.openxmlformats.org/drawingml/2006/chart">
            <c:chart xmlns:c="http://schemas.openxmlformats.org/drawingml/2006/chart" r:id="rId6"/>
          </a:graphicData>
        </a:graphic>
      </p:graphicFrame>
      <p:graphicFrame>
        <p:nvGraphicFramePr>
          <p:cNvPr id="10" name="Chart 9"/>
          <p:cNvGraphicFramePr>
            <a:graphicFrameLocks noGrp="1"/>
          </p:cNvGraphicFramePr>
          <p:nvPr/>
        </p:nvGraphicFramePr>
        <p:xfrm>
          <a:off x="914400" y="3840480"/>
          <a:ext cx="3657600" cy="2286000"/>
        </p:xfrm>
        <a:graphic>
          <a:graphicData uri="http://schemas.openxmlformats.org/drawingml/2006/chart">
            <c:chart xmlns:c="http://schemas.openxmlformats.org/drawingml/2006/chart" r:id="rId7"/>
          </a:graphicData>
        </a:graphic>
      </p:graphicFrame>
      <p:graphicFrame>
        <p:nvGraphicFramePr>
          <p:cNvPr id="11" name="Chart 10"/>
          <p:cNvGraphicFramePr>
            <a:graphicFrameLocks noGrp="1"/>
          </p:cNvGraphicFramePr>
          <p:nvPr/>
        </p:nvGraphicFramePr>
        <p:xfrm>
          <a:off x="5486400" y="3840480"/>
          <a:ext cx="3657600" cy="2286000"/>
        </p:xfrm>
        <a:graphic>
          <a:graphicData uri="http://schemas.openxmlformats.org/drawingml/2006/chart">
            <c:chart xmlns:c="http://schemas.openxmlformats.org/drawingml/2006/chart" r:id="rId8"/>
          </a:graphicData>
        </a:graphic>
      </p:graphicFrame>
      <p:sp>
        <p:nvSpPr>
          <p:cNvPr id="12" name="TextBox 11"/>
          <p:cNvSpPr txBox="1"/>
          <p:nvPr/>
        </p:nvSpPr>
        <p:spPr>
          <a:xfrm>
            <a:off x="8229600" y="6400800"/>
            <a:ext cx="914400" cy="274320"/>
          </a:xfrm>
          <a:prstGeom prst="rect">
            <a:avLst/>
          </a:prstGeom>
          <a:noFill/>
        </p:spPr>
        <p:txBody>
          <a:bodyPr wrap="none">
            <a:spAutoFit/>
          </a:bodyPr>
          <a:lstStyle/>
          <a:p>
            <a:pPr>
              <a:defRPr sz="1000" b="1">
                <a:solidFill>
                  <a:srgbClr val="000000"/>
                </a:solidFill>
                <a:latin typeface="Montserrat"/>
              </a:defRPr>
            </a:pPr>
            <a:r>
              <a:t>Page 5</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bg>
      <p:bgPr>
        <a:gradFill rotWithShape="1">
          <a:gsLst>
            <a:gs pos="0">
              <a:srgbClr val="FFFFFF"/>
            </a:gs>
            <a:gs pos="100000">
              <a:srgbClr val="FFFFFF"/>
            </a:gs>
          </a:gsLst>
          <a:lin scaled="0"/>
        </a:gradFill>
        <a:effectLst/>
      </p:bgPr>
    </p:bg>
    <p:spTree>
      <p:nvGrpSpPr>
        <p:cNvPr id="1" name=""/>
        <p:cNvGrpSpPr/>
        <p:nvPr/>
      </p:nvGrpSpPr>
      <p:grpSpPr/>
      <p:pic>
        <p:nvPicPr>
          <p:cNvPr id="2" name="Picture 1" descr="dueexpert.png"/>
          <p:cNvPicPr>
            <a:picLocks noChangeAspect="1"/>
          </p:cNvPicPr>
          <p:nvPr/>
        </p:nvPicPr>
        <p:blipFill>
          <a:blip r:embed="rId2"/>
          <a:stretch>
            <a:fillRect/>
          </a:stretch>
        </p:blipFill>
        <p:spPr>
          <a:xfrm>
            <a:off x="274320" y="91440"/>
            <a:ext cx="2342917" cy="548640"/>
          </a:xfrm>
          <a:prstGeom prst="rect">
            <a:avLst/>
          </a:prstGeom>
        </p:spPr>
      </p:pic>
      <p:pic>
        <p:nvPicPr>
          <p:cNvPr id="3" name="Picture 2" descr="VALUE.png"/>
          <p:cNvPicPr>
            <a:picLocks noChangeAspect="1"/>
          </p:cNvPicPr>
          <p:nvPr/>
        </p:nvPicPr>
        <p:blipFill>
          <a:blip r:embed="rId3"/>
          <a:stretch>
            <a:fillRect/>
          </a:stretch>
        </p:blipFill>
        <p:spPr>
          <a:xfrm>
            <a:off x="9418320" y="6126480"/>
            <a:ext cx="1405150" cy="548640"/>
          </a:xfrm>
          <a:prstGeom prst="rect">
            <a:avLst/>
          </a:prstGeom>
        </p:spPr>
      </p:pic>
      <p:sp>
        <p:nvSpPr>
          <p:cNvPr id="4" name="TextBox 3"/>
          <p:cNvSpPr txBox="1"/>
          <p:nvPr/>
        </p:nvSpPr>
        <p:spPr>
          <a:xfrm>
            <a:off x="457200" y="6400800"/>
            <a:ext cx="8229600" cy="274320"/>
          </a:xfrm>
          <a:prstGeom prst="rect">
            <a:avLst/>
          </a:prstGeom>
          <a:noFill/>
        </p:spPr>
        <p:txBody>
          <a:bodyPr wrap="none">
            <a:spAutoFit/>
          </a:bodyPr>
          <a:lstStyle/>
          <a:p>
            <a:pPr>
              <a:defRPr sz="1000" b="1">
                <a:solidFill>
                  <a:srgbClr val="000000"/>
                </a:solidFill>
                <a:latin typeface="Montserrat"/>
              </a:defRPr>
            </a:pPr>
            <a:r>
              <a:t>DueXpert – AI Crypto Fund Due Diligence Suite | Cybersecurity &amp; Data Privacy Analytics</a:t>
            </a:r>
          </a:p>
        </p:txBody>
      </p:sp>
      <p:sp>
        <p:nvSpPr>
          <p:cNvPr id="5" name="TextBox 4"/>
          <p:cNvSpPr txBox="1"/>
          <p:nvPr/>
        </p:nvSpPr>
        <p:spPr>
          <a:xfrm>
            <a:off x="731520" y="457200"/>
            <a:ext cx="7315200" cy="457200"/>
          </a:xfrm>
          <a:prstGeom prst="rect">
            <a:avLst/>
          </a:prstGeom>
          <a:noFill/>
        </p:spPr>
        <p:txBody>
          <a:bodyPr wrap="none">
            <a:spAutoFit/>
          </a:bodyPr>
          <a:lstStyle/>
          <a:p>
            <a:pPr>
              <a:defRPr sz="2400" b="1">
                <a:solidFill>
                  <a:srgbClr val="365FC7"/>
                </a:solidFill>
                <a:latin typeface="Montserrat"/>
              </a:defRPr>
            </a:pPr>
            <a:r>
              <a:t>6. Cybersecurity &amp; Data Privacy Analytics</a:t>
            </a:r>
          </a:p>
        </p:txBody>
      </p:sp>
      <p:sp>
        <p:nvSpPr>
          <p:cNvPr id="6" name="TextBox 5"/>
          <p:cNvSpPr txBox="1"/>
          <p:nvPr/>
        </p:nvSpPr>
        <p:spPr>
          <a:xfrm>
            <a:off x="731520" y="914400"/>
            <a:ext cx="7315200" cy="457200"/>
          </a:xfrm>
          <a:prstGeom prst="rect">
            <a:avLst/>
          </a:prstGeom>
          <a:noFill/>
        </p:spPr>
        <p:txBody>
          <a:bodyPr wrap="square">
            <a:spAutoFit/>
          </a:bodyPr>
          <a:lstStyle/>
          <a:p>
            <a:pPr>
              <a:defRPr sz="1400" i="1" b="1">
                <a:solidFill>
                  <a:srgbClr val="000000"/>
                </a:solidFill>
                <a:latin typeface="Montserrat"/>
              </a:defRPr>
            </a:pPr>
            <a:r>
              <a:t>Objective: Examine cybersecurity and data protection practices.</a:t>
            </a:r>
          </a:p>
        </p:txBody>
      </p:sp>
      <p:graphicFrame>
        <p:nvGraphicFramePr>
          <p:cNvPr id="7" name="Chart 6"/>
          <p:cNvGraphicFramePr>
            <a:graphicFrameLocks noGrp="1"/>
          </p:cNvGraphicFramePr>
          <p:nvPr/>
        </p:nvGraphicFramePr>
        <p:xfrm>
          <a:off x="457200" y="1371600"/>
          <a:ext cx="2743200" cy="2286000"/>
        </p:xfrm>
        <a:graphic>
          <a:graphicData uri="http://schemas.openxmlformats.org/drawingml/2006/chart">
            <c:chart xmlns:c="http://schemas.openxmlformats.org/drawingml/2006/chart" r:id="rId4"/>
          </a:graphicData>
        </a:graphic>
      </p:graphicFrame>
      <p:graphicFrame>
        <p:nvGraphicFramePr>
          <p:cNvPr id="8" name="Chart 7"/>
          <p:cNvGraphicFramePr>
            <a:graphicFrameLocks noGrp="1"/>
          </p:cNvGraphicFramePr>
          <p:nvPr/>
        </p:nvGraphicFramePr>
        <p:xfrm>
          <a:off x="3657600" y="1371600"/>
          <a:ext cx="2743200" cy="2286000"/>
        </p:xfrm>
        <a:graphic>
          <a:graphicData uri="http://schemas.openxmlformats.org/drawingml/2006/chart">
            <c:chart xmlns:c="http://schemas.openxmlformats.org/drawingml/2006/chart" r:id="rId5"/>
          </a:graphicData>
        </a:graphic>
      </p:graphicFrame>
      <p:graphicFrame>
        <p:nvGraphicFramePr>
          <p:cNvPr id="9" name="Chart 8"/>
          <p:cNvGraphicFramePr>
            <a:graphicFrameLocks noGrp="1"/>
          </p:cNvGraphicFramePr>
          <p:nvPr/>
        </p:nvGraphicFramePr>
        <p:xfrm>
          <a:off x="6858000" y="1371600"/>
          <a:ext cx="2743200" cy="2286000"/>
        </p:xfrm>
        <a:graphic>
          <a:graphicData uri="http://schemas.openxmlformats.org/drawingml/2006/chart">
            <c:chart xmlns:c="http://schemas.openxmlformats.org/drawingml/2006/chart" r:id="rId6"/>
          </a:graphicData>
        </a:graphic>
      </p:graphicFrame>
      <p:graphicFrame>
        <p:nvGraphicFramePr>
          <p:cNvPr id="10" name="Chart 9"/>
          <p:cNvGraphicFramePr>
            <a:graphicFrameLocks noGrp="1"/>
          </p:cNvGraphicFramePr>
          <p:nvPr/>
        </p:nvGraphicFramePr>
        <p:xfrm>
          <a:off x="914400" y="3840480"/>
          <a:ext cx="3657600" cy="2286000"/>
        </p:xfrm>
        <a:graphic>
          <a:graphicData uri="http://schemas.openxmlformats.org/drawingml/2006/chart">
            <c:chart xmlns:c="http://schemas.openxmlformats.org/drawingml/2006/chart" r:id="rId7"/>
          </a:graphicData>
        </a:graphic>
      </p:graphicFrame>
      <p:graphicFrame>
        <p:nvGraphicFramePr>
          <p:cNvPr id="11" name="Chart 10"/>
          <p:cNvGraphicFramePr>
            <a:graphicFrameLocks noGrp="1"/>
          </p:cNvGraphicFramePr>
          <p:nvPr/>
        </p:nvGraphicFramePr>
        <p:xfrm>
          <a:off x="5486400" y="3840480"/>
          <a:ext cx="3657600" cy="2286000"/>
        </p:xfrm>
        <a:graphic>
          <a:graphicData uri="http://schemas.openxmlformats.org/drawingml/2006/chart">
            <c:chart xmlns:c="http://schemas.openxmlformats.org/drawingml/2006/chart" r:id="rId8"/>
          </a:graphicData>
        </a:graphic>
      </p:graphicFrame>
      <p:sp>
        <p:nvSpPr>
          <p:cNvPr id="12" name="TextBox 11"/>
          <p:cNvSpPr txBox="1"/>
          <p:nvPr/>
        </p:nvSpPr>
        <p:spPr>
          <a:xfrm>
            <a:off x="8229600" y="6400800"/>
            <a:ext cx="914400" cy="274320"/>
          </a:xfrm>
          <a:prstGeom prst="rect">
            <a:avLst/>
          </a:prstGeom>
          <a:noFill/>
        </p:spPr>
        <p:txBody>
          <a:bodyPr wrap="none">
            <a:spAutoFit/>
          </a:bodyPr>
          <a:lstStyle/>
          <a:p>
            <a:pPr>
              <a:defRPr sz="1000" b="1">
                <a:solidFill>
                  <a:srgbClr val="000000"/>
                </a:solidFill>
                <a:latin typeface="Montserrat"/>
              </a:defRPr>
            </a:pPr>
            <a:r>
              <a:t>Page 6</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bg>
      <p:bgPr>
        <a:gradFill rotWithShape="1">
          <a:gsLst>
            <a:gs pos="0">
              <a:srgbClr val="FFFFFF"/>
            </a:gs>
            <a:gs pos="100000">
              <a:srgbClr val="FFFFFF"/>
            </a:gs>
          </a:gsLst>
          <a:lin scaled="0"/>
        </a:gradFill>
        <a:effectLst/>
      </p:bgPr>
    </p:bg>
    <p:spTree>
      <p:nvGrpSpPr>
        <p:cNvPr id="1" name=""/>
        <p:cNvGrpSpPr/>
        <p:nvPr/>
      </p:nvGrpSpPr>
      <p:grpSpPr/>
      <p:pic>
        <p:nvPicPr>
          <p:cNvPr id="2" name="Picture 1" descr="dueexpert.png"/>
          <p:cNvPicPr>
            <a:picLocks noChangeAspect="1"/>
          </p:cNvPicPr>
          <p:nvPr/>
        </p:nvPicPr>
        <p:blipFill>
          <a:blip r:embed="rId2"/>
          <a:stretch>
            <a:fillRect/>
          </a:stretch>
        </p:blipFill>
        <p:spPr>
          <a:xfrm>
            <a:off x="274320" y="91440"/>
            <a:ext cx="2342917" cy="548640"/>
          </a:xfrm>
          <a:prstGeom prst="rect">
            <a:avLst/>
          </a:prstGeom>
        </p:spPr>
      </p:pic>
      <p:pic>
        <p:nvPicPr>
          <p:cNvPr id="3" name="Picture 2" descr="VALUE.png"/>
          <p:cNvPicPr>
            <a:picLocks noChangeAspect="1"/>
          </p:cNvPicPr>
          <p:nvPr/>
        </p:nvPicPr>
        <p:blipFill>
          <a:blip r:embed="rId3"/>
          <a:stretch>
            <a:fillRect/>
          </a:stretch>
        </p:blipFill>
        <p:spPr>
          <a:xfrm>
            <a:off x="9418320" y="6126480"/>
            <a:ext cx="1405150" cy="548640"/>
          </a:xfrm>
          <a:prstGeom prst="rect">
            <a:avLst/>
          </a:prstGeom>
        </p:spPr>
      </p:pic>
      <p:sp>
        <p:nvSpPr>
          <p:cNvPr id="4" name="TextBox 3"/>
          <p:cNvSpPr txBox="1"/>
          <p:nvPr/>
        </p:nvSpPr>
        <p:spPr>
          <a:xfrm>
            <a:off x="457200" y="6400800"/>
            <a:ext cx="8229600" cy="274320"/>
          </a:xfrm>
          <a:prstGeom prst="rect">
            <a:avLst/>
          </a:prstGeom>
          <a:noFill/>
        </p:spPr>
        <p:txBody>
          <a:bodyPr wrap="none">
            <a:spAutoFit/>
          </a:bodyPr>
          <a:lstStyle/>
          <a:p>
            <a:pPr>
              <a:defRPr sz="1000" b="1">
                <a:solidFill>
                  <a:srgbClr val="000000"/>
                </a:solidFill>
                <a:latin typeface="Montserrat"/>
              </a:defRPr>
            </a:pPr>
            <a:r>
              <a:t>DueXpert – AI Crypto Fund Due Diligence Suite | ESG &amp; Sustainability Analytics</a:t>
            </a:r>
          </a:p>
        </p:txBody>
      </p:sp>
      <p:sp>
        <p:nvSpPr>
          <p:cNvPr id="5" name="TextBox 4"/>
          <p:cNvSpPr txBox="1"/>
          <p:nvPr/>
        </p:nvSpPr>
        <p:spPr>
          <a:xfrm>
            <a:off x="731520" y="457200"/>
            <a:ext cx="7315200" cy="457200"/>
          </a:xfrm>
          <a:prstGeom prst="rect">
            <a:avLst/>
          </a:prstGeom>
          <a:noFill/>
        </p:spPr>
        <p:txBody>
          <a:bodyPr wrap="none">
            <a:spAutoFit/>
          </a:bodyPr>
          <a:lstStyle/>
          <a:p>
            <a:pPr>
              <a:defRPr sz="2400" b="1">
                <a:solidFill>
                  <a:srgbClr val="365FC7"/>
                </a:solidFill>
                <a:latin typeface="Montserrat"/>
              </a:defRPr>
            </a:pPr>
            <a:r>
              <a:t>7. ESG &amp; Sustainability Analytics</a:t>
            </a:r>
          </a:p>
        </p:txBody>
      </p:sp>
      <p:sp>
        <p:nvSpPr>
          <p:cNvPr id="6" name="TextBox 5"/>
          <p:cNvSpPr txBox="1"/>
          <p:nvPr/>
        </p:nvSpPr>
        <p:spPr>
          <a:xfrm>
            <a:off x="731520" y="914400"/>
            <a:ext cx="7315200" cy="457200"/>
          </a:xfrm>
          <a:prstGeom prst="rect">
            <a:avLst/>
          </a:prstGeom>
          <a:noFill/>
        </p:spPr>
        <p:txBody>
          <a:bodyPr wrap="square">
            <a:spAutoFit/>
          </a:bodyPr>
          <a:lstStyle/>
          <a:p>
            <a:pPr>
              <a:defRPr sz="1400" i="1" b="1">
                <a:solidFill>
                  <a:srgbClr val="000000"/>
                </a:solidFill>
                <a:latin typeface="Montserrat"/>
              </a:defRPr>
            </a:pPr>
            <a:r>
              <a:t>Objective: Evaluate environmental, social, and governance sustainability.</a:t>
            </a:r>
          </a:p>
        </p:txBody>
      </p:sp>
      <p:graphicFrame>
        <p:nvGraphicFramePr>
          <p:cNvPr id="7" name="Chart 6"/>
          <p:cNvGraphicFramePr>
            <a:graphicFrameLocks noGrp="1"/>
          </p:cNvGraphicFramePr>
          <p:nvPr/>
        </p:nvGraphicFramePr>
        <p:xfrm>
          <a:off x="457200" y="1371600"/>
          <a:ext cx="2743200" cy="2286000"/>
        </p:xfrm>
        <a:graphic>
          <a:graphicData uri="http://schemas.openxmlformats.org/drawingml/2006/chart">
            <c:chart xmlns:c="http://schemas.openxmlformats.org/drawingml/2006/chart" r:id="rId4"/>
          </a:graphicData>
        </a:graphic>
      </p:graphicFrame>
      <p:graphicFrame>
        <p:nvGraphicFramePr>
          <p:cNvPr id="8" name="Chart 7"/>
          <p:cNvGraphicFramePr>
            <a:graphicFrameLocks noGrp="1"/>
          </p:cNvGraphicFramePr>
          <p:nvPr/>
        </p:nvGraphicFramePr>
        <p:xfrm>
          <a:off x="3657600" y="1371600"/>
          <a:ext cx="2743200" cy="2286000"/>
        </p:xfrm>
        <a:graphic>
          <a:graphicData uri="http://schemas.openxmlformats.org/drawingml/2006/chart">
            <c:chart xmlns:c="http://schemas.openxmlformats.org/drawingml/2006/chart" r:id="rId5"/>
          </a:graphicData>
        </a:graphic>
      </p:graphicFrame>
      <p:graphicFrame>
        <p:nvGraphicFramePr>
          <p:cNvPr id="9" name="Chart 8"/>
          <p:cNvGraphicFramePr>
            <a:graphicFrameLocks noGrp="1"/>
          </p:cNvGraphicFramePr>
          <p:nvPr/>
        </p:nvGraphicFramePr>
        <p:xfrm>
          <a:off x="6858000" y="1371600"/>
          <a:ext cx="2743200" cy="2286000"/>
        </p:xfrm>
        <a:graphic>
          <a:graphicData uri="http://schemas.openxmlformats.org/drawingml/2006/chart">
            <c:chart xmlns:c="http://schemas.openxmlformats.org/drawingml/2006/chart" r:id="rId6"/>
          </a:graphicData>
        </a:graphic>
      </p:graphicFrame>
      <p:graphicFrame>
        <p:nvGraphicFramePr>
          <p:cNvPr id="10" name="Chart 9"/>
          <p:cNvGraphicFramePr>
            <a:graphicFrameLocks noGrp="1"/>
          </p:cNvGraphicFramePr>
          <p:nvPr/>
        </p:nvGraphicFramePr>
        <p:xfrm>
          <a:off x="914400" y="3840480"/>
          <a:ext cx="3657600" cy="2286000"/>
        </p:xfrm>
        <a:graphic>
          <a:graphicData uri="http://schemas.openxmlformats.org/drawingml/2006/chart">
            <c:chart xmlns:c="http://schemas.openxmlformats.org/drawingml/2006/chart" r:id="rId7"/>
          </a:graphicData>
        </a:graphic>
      </p:graphicFrame>
      <p:graphicFrame>
        <p:nvGraphicFramePr>
          <p:cNvPr id="11" name="Chart 10"/>
          <p:cNvGraphicFramePr>
            <a:graphicFrameLocks noGrp="1"/>
          </p:cNvGraphicFramePr>
          <p:nvPr/>
        </p:nvGraphicFramePr>
        <p:xfrm>
          <a:off x="5486400" y="3840480"/>
          <a:ext cx="3657600" cy="2286000"/>
        </p:xfrm>
        <a:graphic>
          <a:graphicData uri="http://schemas.openxmlformats.org/drawingml/2006/chart">
            <c:chart xmlns:c="http://schemas.openxmlformats.org/drawingml/2006/chart" r:id="rId8"/>
          </a:graphicData>
        </a:graphic>
      </p:graphicFrame>
      <p:sp>
        <p:nvSpPr>
          <p:cNvPr id="12" name="TextBox 11"/>
          <p:cNvSpPr txBox="1"/>
          <p:nvPr/>
        </p:nvSpPr>
        <p:spPr>
          <a:xfrm>
            <a:off x="8229600" y="6400800"/>
            <a:ext cx="914400" cy="274320"/>
          </a:xfrm>
          <a:prstGeom prst="rect">
            <a:avLst/>
          </a:prstGeom>
          <a:noFill/>
        </p:spPr>
        <p:txBody>
          <a:bodyPr wrap="none">
            <a:spAutoFit/>
          </a:bodyPr>
          <a:lstStyle/>
          <a:p>
            <a:pPr>
              <a:defRPr sz="1000" b="1">
                <a:solidFill>
                  <a:srgbClr val="000000"/>
                </a:solidFill>
                <a:latin typeface="Montserrat"/>
              </a:defRPr>
            </a:pPr>
            <a:r>
              <a:t>Page 7</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bg>
      <p:bgPr>
        <a:gradFill rotWithShape="1">
          <a:gsLst>
            <a:gs pos="0">
              <a:srgbClr val="FFFFFF"/>
            </a:gs>
            <a:gs pos="100000">
              <a:srgbClr val="FFFFFF"/>
            </a:gs>
          </a:gsLst>
          <a:lin scaled="0"/>
        </a:gradFill>
        <a:effectLst/>
      </p:bgPr>
    </p:bg>
    <p:spTree>
      <p:nvGrpSpPr>
        <p:cNvPr id="1" name=""/>
        <p:cNvGrpSpPr/>
        <p:nvPr/>
      </p:nvGrpSpPr>
      <p:grpSpPr/>
      <p:pic>
        <p:nvPicPr>
          <p:cNvPr id="2" name="Picture 1" descr="dueexpert.png"/>
          <p:cNvPicPr>
            <a:picLocks noChangeAspect="1"/>
          </p:cNvPicPr>
          <p:nvPr/>
        </p:nvPicPr>
        <p:blipFill>
          <a:blip r:embed="rId2"/>
          <a:stretch>
            <a:fillRect/>
          </a:stretch>
        </p:blipFill>
        <p:spPr>
          <a:xfrm>
            <a:off x="274320" y="91440"/>
            <a:ext cx="2342917" cy="548640"/>
          </a:xfrm>
          <a:prstGeom prst="rect">
            <a:avLst/>
          </a:prstGeom>
        </p:spPr>
      </p:pic>
      <p:pic>
        <p:nvPicPr>
          <p:cNvPr id="3" name="Picture 2" descr="VALUE.png"/>
          <p:cNvPicPr>
            <a:picLocks noChangeAspect="1"/>
          </p:cNvPicPr>
          <p:nvPr/>
        </p:nvPicPr>
        <p:blipFill>
          <a:blip r:embed="rId3"/>
          <a:stretch>
            <a:fillRect/>
          </a:stretch>
        </p:blipFill>
        <p:spPr>
          <a:xfrm>
            <a:off x="9418320" y="6126480"/>
            <a:ext cx="1405150" cy="548640"/>
          </a:xfrm>
          <a:prstGeom prst="rect">
            <a:avLst/>
          </a:prstGeom>
        </p:spPr>
      </p:pic>
      <p:sp>
        <p:nvSpPr>
          <p:cNvPr id="4" name="TextBox 3"/>
          <p:cNvSpPr txBox="1"/>
          <p:nvPr/>
        </p:nvSpPr>
        <p:spPr>
          <a:xfrm>
            <a:off x="457200" y="6400800"/>
            <a:ext cx="8229600" cy="274320"/>
          </a:xfrm>
          <a:prstGeom prst="rect">
            <a:avLst/>
          </a:prstGeom>
          <a:noFill/>
        </p:spPr>
        <p:txBody>
          <a:bodyPr wrap="none">
            <a:spAutoFit/>
          </a:bodyPr>
          <a:lstStyle/>
          <a:p>
            <a:pPr>
              <a:defRPr sz="1000" b="1">
                <a:solidFill>
                  <a:srgbClr val="000000"/>
                </a:solidFill>
                <a:latin typeface="Montserrat"/>
              </a:defRPr>
            </a:pPr>
            <a:r>
              <a:t>DueXpert – AI Crypto Fund Due Diligence Suite | Financial Health Analytics</a:t>
            </a:r>
          </a:p>
        </p:txBody>
      </p:sp>
      <p:sp>
        <p:nvSpPr>
          <p:cNvPr id="5" name="TextBox 4"/>
          <p:cNvSpPr txBox="1"/>
          <p:nvPr/>
        </p:nvSpPr>
        <p:spPr>
          <a:xfrm>
            <a:off x="731520" y="457200"/>
            <a:ext cx="7315200" cy="457200"/>
          </a:xfrm>
          <a:prstGeom prst="rect">
            <a:avLst/>
          </a:prstGeom>
          <a:noFill/>
        </p:spPr>
        <p:txBody>
          <a:bodyPr wrap="none">
            <a:spAutoFit/>
          </a:bodyPr>
          <a:lstStyle/>
          <a:p>
            <a:pPr>
              <a:defRPr sz="2400" b="1">
                <a:solidFill>
                  <a:srgbClr val="365FC7"/>
                </a:solidFill>
                <a:latin typeface="Montserrat"/>
              </a:defRPr>
            </a:pPr>
            <a:r>
              <a:t>8. Financial Health Analytics</a:t>
            </a:r>
          </a:p>
        </p:txBody>
      </p:sp>
      <p:sp>
        <p:nvSpPr>
          <p:cNvPr id="6" name="TextBox 5"/>
          <p:cNvSpPr txBox="1"/>
          <p:nvPr/>
        </p:nvSpPr>
        <p:spPr>
          <a:xfrm>
            <a:off x="731520" y="914400"/>
            <a:ext cx="7315200" cy="457200"/>
          </a:xfrm>
          <a:prstGeom prst="rect">
            <a:avLst/>
          </a:prstGeom>
          <a:noFill/>
        </p:spPr>
        <p:txBody>
          <a:bodyPr wrap="square">
            <a:spAutoFit/>
          </a:bodyPr>
          <a:lstStyle/>
          <a:p>
            <a:pPr>
              <a:defRPr sz="1400" i="1" b="1">
                <a:solidFill>
                  <a:srgbClr val="000000"/>
                </a:solidFill>
                <a:latin typeface="Montserrat"/>
              </a:defRPr>
            </a:pPr>
            <a:r>
              <a:t>Objective: Analyze financial statements and health indicators.</a:t>
            </a:r>
          </a:p>
        </p:txBody>
      </p:sp>
      <p:graphicFrame>
        <p:nvGraphicFramePr>
          <p:cNvPr id="7" name="Chart 6"/>
          <p:cNvGraphicFramePr>
            <a:graphicFrameLocks noGrp="1"/>
          </p:cNvGraphicFramePr>
          <p:nvPr/>
        </p:nvGraphicFramePr>
        <p:xfrm>
          <a:off x="457200" y="1371600"/>
          <a:ext cx="2743200" cy="2286000"/>
        </p:xfrm>
        <a:graphic>
          <a:graphicData uri="http://schemas.openxmlformats.org/drawingml/2006/chart">
            <c:chart xmlns:c="http://schemas.openxmlformats.org/drawingml/2006/chart" r:id="rId4"/>
          </a:graphicData>
        </a:graphic>
      </p:graphicFrame>
      <p:graphicFrame>
        <p:nvGraphicFramePr>
          <p:cNvPr id="8" name="Chart 7"/>
          <p:cNvGraphicFramePr>
            <a:graphicFrameLocks noGrp="1"/>
          </p:cNvGraphicFramePr>
          <p:nvPr/>
        </p:nvGraphicFramePr>
        <p:xfrm>
          <a:off x="3657600" y="1371600"/>
          <a:ext cx="2743200" cy="2286000"/>
        </p:xfrm>
        <a:graphic>
          <a:graphicData uri="http://schemas.openxmlformats.org/drawingml/2006/chart">
            <c:chart xmlns:c="http://schemas.openxmlformats.org/drawingml/2006/chart" r:id="rId5"/>
          </a:graphicData>
        </a:graphic>
      </p:graphicFrame>
      <p:graphicFrame>
        <p:nvGraphicFramePr>
          <p:cNvPr id="9" name="Chart 8"/>
          <p:cNvGraphicFramePr>
            <a:graphicFrameLocks noGrp="1"/>
          </p:cNvGraphicFramePr>
          <p:nvPr/>
        </p:nvGraphicFramePr>
        <p:xfrm>
          <a:off x="6858000" y="1371600"/>
          <a:ext cx="2743200" cy="2286000"/>
        </p:xfrm>
        <a:graphic>
          <a:graphicData uri="http://schemas.openxmlformats.org/drawingml/2006/chart">
            <c:chart xmlns:c="http://schemas.openxmlformats.org/drawingml/2006/chart" r:id="rId6"/>
          </a:graphicData>
        </a:graphic>
      </p:graphicFrame>
      <p:graphicFrame>
        <p:nvGraphicFramePr>
          <p:cNvPr id="10" name="Chart 9"/>
          <p:cNvGraphicFramePr>
            <a:graphicFrameLocks noGrp="1"/>
          </p:cNvGraphicFramePr>
          <p:nvPr/>
        </p:nvGraphicFramePr>
        <p:xfrm>
          <a:off x="914400" y="3840480"/>
          <a:ext cx="3657600" cy="2286000"/>
        </p:xfrm>
        <a:graphic>
          <a:graphicData uri="http://schemas.openxmlformats.org/drawingml/2006/chart">
            <c:chart xmlns:c="http://schemas.openxmlformats.org/drawingml/2006/chart" r:id="rId7"/>
          </a:graphicData>
        </a:graphic>
      </p:graphicFrame>
      <p:graphicFrame>
        <p:nvGraphicFramePr>
          <p:cNvPr id="11" name="Chart 10"/>
          <p:cNvGraphicFramePr>
            <a:graphicFrameLocks noGrp="1"/>
          </p:cNvGraphicFramePr>
          <p:nvPr/>
        </p:nvGraphicFramePr>
        <p:xfrm>
          <a:off x="5486400" y="3840480"/>
          <a:ext cx="3657600" cy="2286000"/>
        </p:xfrm>
        <a:graphic>
          <a:graphicData uri="http://schemas.openxmlformats.org/drawingml/2006/chart">
            <c:chart xmlns:c="http://schemas.openxmlformats.org/drawingml/2006/chart" r:id="rId8"/>
          </a:graphicData>
        </a:graphic>
      </p:graphicFrame>
      <p:sp>
        <p:nvSpPr>
          <p:cNvPr id="12" name="TextBox 11"/>
          <p:cNvSpPr txBox="1"/>
          <p:nvPr/>
        </p:nvSpPr>
        <p:spPr>
          <a:xfrm>
            <a:off x="8229600" y="6400800"/>
            <a:ext cx="914400" cy="274320"/>
          </a:xfrm>
          <a:prstGeom prst="rect">
            <a:avLst/>
          </a:prstGeom>
          <a:noFill/>
        </p:spPr>
        <p:txBody>
          <a:bodyPr wrap="none">
            <a:spAutoFit/>
          </a:bodyPr>
          <a:lstStyle/>
          <a:p>
            <a:pPr>
              <a:defRPr sz="1000" b="1">
                <a:solidFill>
                  <a:srgbClr val="000000"/>
                </a:solidFill>
                <a:latin typeface="Montserrat"/>
              </a:defRPr>
            </a:pPr>
            <a:r>
              <a:t>Page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