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Sheet70.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0.0</c:v>
                </c:pt>
                <c:pt idx="1">
                  <c:v>1.0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0.24)</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Sheet1!$A$2:$A$7</c:f>
              <c:numCache>
                <c:formatCode>General</c:formatCode>
                <c:ptCount val="6"/>
                <c:pt idx="0">
                  <c:v>0.0</c:v>
                </c:pt>
                <c:pt idx="1">
                  <c:v>0.0</c:v>
                </c:pt>
                <c:pt idx="2">
                  <c:v>0.0</c:v>
                </c:pt>
                <c:pt idx="3">
                  <c:v>0.0</c:v>
                </c:pt>
                <c:pt idx="4">
                  <c:v>0.0</c:v>
                </c:pt>
                <c:pt idx="5">
                  <c:v>0.0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0.5</c:v>
                </c:pt>
                <c:pt idx="1">
                  <c:v>0.5</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6</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6</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0.80)</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Sheet1!$A$2:$A$7</c:f>
              <c:numCache>
                <c:formatCode>General</c:formatCode>
                <c:ptCount val="6"/>
                <c:pt idx="0">
                  <c:v>0.0</c:v>
                </c:pt>
                <c:pt idx="1">
                  <c:v>0.0</c:v>
                </c:pt>
                <c:pt idx="2">
                  <c:v>0.0</c:v>
                </c:pt>
                <c:pt idx="3">
                  <c:v>0.0</c:v>
                </c:pt>
                <c:pt idx="4">
                  <c:v>0.0</c:v>
                </c:pt>
                <c:pt idx="5">
                  <c:v>0.0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1.0</c:v>
                </c:pt>
                <c:pt idx="1">
                  <c:v>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13</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13</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0.80)</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Sheet1!$A$2:$A$14</c:f>
              <c:numCache>
                <c:formatCode>General</c:formatCode>
                <c:ptCount val="13"/>
                <c:pt idx="0">
                  <c:v>0.0</c:v>
                </c:pt>
                <c:pt idx="1">
                  <c:v>0.0</c:v>
                </c:pt>
                <c:pt idx="2">
                  <c:v>0.0</c:v>
                </c:pt>
                <c:pt idx="3">
                  <c:v>0.0</c:v>
                </c:pt>
                <c:pt idx="4">
                  <c:v>0.0</c:v>
                </c:pt>
                <c:pt idx="5">
                  <c:v>0.0</c:v>
                </c:pt>
                <c:pt idx="6">
                  <c:v>0.0</c:v>
                </c:pt>
                <c:pt idx="7">
                  <c:v>0.0</c:v>
                </c:pt>
                <c:pt idx="8">
                  <c:v>0.0</c:v>
                </c:pt>
                <c:pt idx="9">
                  <c:v>0.0</c:v>
                </c:pt>
                <c:pt idx="10">
                  <c:v>0.0</c:v>
                </c:pt>
                <c:pt idx="11">
                  <c:v>0.0</c:v>
                </c:pt>
                <c:pt idx="12">
                  <c:v>0.0</c:v>
                </c:pt>
              </c:numCache>
            </c:numRef>
          </c:xVal>
          <c:yVal>
            <c:numRef>
              <c:f>Sheet1!$B$2:$B$14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0.75</c:v>
                </c:pt>
                <c:pt idx="1">
                  <c:v>0.25</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18</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17</c:v>
                </c:pt>
                <c:pt idx="1">
                  <c:v>1</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0.16)</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Sheet1!$A$2:$A$19</c:f>
              <c:numCache>
                <c:formatCode>General</c:formatCode>
                <c:ptCount val="18"/>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numCache>
            </c:numRef>
          </c:xVal>
          <c:yVal>
            <c:numRef>
              <c:f>Sheet1!$B$2:$B$19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1.0</c:v>
                </c:pt>
                <c:pt idx="1">
                  <c:v>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7</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7</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0.64)</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Sheet1!$A$2:$A$8</c:f>
              <c:numCache>
                <c:formatCode>General</c:formatCode>
                <c:ptCount val="7"/>
                <c:pt idx="0">
                  <c:v>0.0</c:v>
                </c:pt>
                <c:pt idx="1">
                  <c:v>0.0</c:v>
                </c:pt>
                <c:pt idx="2">
                  <c:v>0.0</c:v>
                </c:pt>
                <c:pt idx="3">
                  <c:v>0.0</c:v>
                </c:pt>
                <c:pt idx="4">
                  <c:v>0.0</c:v>
                </c:pt>
                <c:pt idx="5">
                  <c:v>0.0</c:v>
                </c:pt>
                <c:pt idx="6">
                  <c:v>0.0</c:v>
                </c:pt>
              </c:numCache>
            </c:numRef>
          </c:xVal>
          <c:yVal>
            <c:numRef>
              <c:f>Sheet1!$B$2:$B$8</c:f>
              <c:numCache>
                <c:formatCode>General</c:formatCode>
                <c:ptCount val="7"/>
                <c:pt idx="0">
                  <c:v>0</c:v>
                </c:pt>
                <c:pt idx="1">
                  <c:v>0</c:v>
                </c:pt>
                <c:pt idx="2">
                  <c:v>0</c:v>
                </c:pt>
                <c:pt idx="3">
                  <c:v>0</c:v>
                </c:pt>
                <c:pt idx="4">
                  <c:v>0</c:v>
                </c:pt>
                <c:pt idx="5">
                  <c:v>0</c:v>
                </c:pt>
                <c:pt idx="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0.0</c:v>
                </c:pt>
                <c:pt idx="1">
                  <c:v>1.0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c:v>
                </c:pt>
                <c:pt idx="1">
                  <c:v>0</c:v>
                </c:pt>
                <c:pt idx="2">
                  <c:v>0</c:v>
                </c:pt>
                <c:pt idx="3">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0</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0.25</c:v>
                </c:pt>
                <c:pt idx="1">
                  <c:v>0.75</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22</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22</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0.48)</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Sheet1!$A$2:$A$23</c:f>
              <c:numCache>
                <c:formatCode>General</c:formatCode>
                <c:ptCount val="22"/>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numCache>
            </c:numRef>
          </c:xVal>
          <c:yVal>
            <c:numRef>
              <c:f>Sheet1!$B$2:$B$23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1</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0.25</c:v>
                </c:pt>
                <c:pt idx="1">
                  <c:v>0.75</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10</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0.16)</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Sheet1!$A$2:$A$11</c:f>
              <c:numCache>
                <c:formatCode>General</c:formatCode>
                <c:ptCount val="10"/>
                <c:pt idx="0">
                  <c:v>0.0</c:v>
                </c:pt>
                <c:pt idx="1">
                  <c:v>0.0</c:v>
                </c:pt>
                <c:pt idx="2">
                  <c:v>0.0</c:v>
                </c:pt>
                <c:pt idx="3">
                  <c:v>0.0</c:v>
                </c:pt>
                <c:pt idx="4">
                  <c:v>0.0</c:v>
                </c:pt>
                <c:pt idx="5">
                  <c:v>0.0</c:v>
                </c:pt>
                <c:pt idx="6">
                  <c:v>0.0</c:v>
                </c:pt>
                <c:pt idx="7">
                  <c:v>0.0</c:v>
                </c:pt>
                <c:pt idx="8">
                  <c:v>0.0</c:v>
                </c:pt>
                <c:pt idx="9">
                  <c:v>0.0</c:v>
                </c:pt>
              </c:numCache>
            </c:numRef>
          </c:xVal>
          <c:yVal>
            <c:numRef>
              <c:f>Sheet1!$B$2:$B$11</c:f>
              <c:numCache>
                <c:formatCode>General</c:formatCode>
                <c:ptCount val="10"/>
                <c:pt idx="0">
                  <c:v>0</c:v>
                </c:pt>
                <c:pt idx="1">
                  <c:v>0</c:v>
                </c:pt>
                <c:pt idx="2">
                  <c:v>0</c:v>
                </c:pt>
                <c:pt idx="3">
                  <c:v>0</c:v>
                </c:pt>
                <c:pt idx="4">
                  <c:v>0</c:v>
                </c:pt>
                <c:pt idx="5">
                  <c:v>0</c:v>
                </c:pt>
                <c:pt idx="6">
                  <c:v>0</c:v>
                </c:pt>
                <c:pt idx="7">
                  <c:v>0</c:v>
                </c:pt>
                <c:pt idx="8">
                  <c:v>0</c:v>
                </c:pt>
                <c:pt idx="9">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0.5</c:v>
                </c:pt>
                <c:pt idx="1">
                  <c:v>0.5</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17</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17</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1.00)</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Sheet1!$A$2:$A$18</c:f>
              <c:numCache>
                <c:formatCode>General</c:formatCode>
                <c:ptCount val="1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1.00)</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Sheet1!$A$2:$A$2</c:f>
              <c:numCache>
                <c:formatCode>General</c:formatCode>
                <c:ptCount val="1"/>
                <c:pt idx="0">
                  <c:v>0.0</c:v>
                </c:pt>
              </c:numCache>
            </c:numRef>
          </c:xVal>
          <c:yVal>
            <c:numRef>
              <c:f>Sheet1!$B$2:$B$2</c:f>
              <c:numCache>
                <c:formatCode>General</c:formatCode>
                <c:ptCount val="1"/>
                <c:pt idx="0">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1.0</c:v>
                </c:pt>
                <c:pt idx="1">
                  <c:v>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17</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16</c:v>
                </c:pt>
                <c:pt idx="1">
                  <c:v>1</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0.48)</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Sheet1!$A$2:$A$18</c:f>
              <c:numCache>
                <c:formatCode>General</c:formatCode>
                <c:ptCount val="1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0.5</c:v>
                </c:pt>
                <c:pt idx="1">
                  <c:v>0.5</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24</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24</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0.16)</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Sheet1!$A$2:$A$25</c:f>
              <c:numCache>
                <c:formatCode>General</c:formatCode>
                <c:ptCount val="2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numCache>
            </c:numRef>
          </c:xVal>
          <c:yVal>
            <c:numRef>
              <c:f>Sheet1!$B$2:$B$25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0.0</c:v>
                </c:pt>
                <c:pt idx="1">
                  <c:v>1.0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0.5</c:v>
                </c:pt>
                <c:pt idx="1">
                  <c:v>0.5</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9</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8</c:v>
                </c:pt>
                <c:pt idx="1">
                  <c:v>1</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0.24)</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Sheet1!$A$2:$A$10</c:f>
              <c:numCache>
                <c:formatCode>General</c:formatCode>
                <c:ptCount val="9"/>
                <c:pt idx="0">
                  <c:v>0.0</c:v>
                </c:pt>
                <c:pt idx="1">
                  <c:v>0.0</c:v>
                </c:pt>
                <c:pt idx="2">
                  <c:v>0.0</c:v>
                </c:pt>
                <c:pt idx="3">
                  <c:v>0.0</c:v>
                </c:pt>
                <c:pt idx="4">
                  <c:v>0.0</c:v>
                </c:pt>
                <c:pt idx="5">
                  <c:v>0.0</c:v>
                </c:pt>
                <c:pt idx="6">
                  <c:v>0.0</c:v>
                </c:pt>
                <c:pt idx="7">
                  <c:v>0.0</c:v>
                </c:pt>
                <c:pt idx="8">
                  <c:v>0.0</c:v>
                </c:pt>
              </c:numCache>
            </c:numRef>
          </c:xVal>
          <c:yVal>
            <c:numRef>
              <c:f>Sheet1!$B$2:$B$10</c:f>
              <c:numCache>
                <c:formatCode>General</c:formatCode>
                <c:ptCount val="9"/>
                <c:pt idx="0">
                  <c:v>0</c:v>
                </c:pt>
                <c:pt idx="1">
                  <c:v>0</c:v>
                </c:pt>
                <c:pt idx="2">
                  <c:v>0</c:v>
                </c:pt>
                <c:pt idx="3">
                  <c:v>0</c:v>
                </c:pt>
                <c:pt idx="4">
                  <c:v>0</c:v>
                </c:pt>
                <c:pt idx="5">
                  <c:v>0</c:v>
                </c:pt>
                <c:pt idx="6">
                  <c:v>0</c:v>
                </c:pt>
                <c:pt idx="7">
                  <c:v>0</c:v>
                </c:pt>
                <c:pt idx="8">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chart>
    <c:title>
      <c:tx>
        <c:rich>
          <a:bodyPr/>
          <a:lstStyle/>
          <a:p>
            <a:r>
              <a:t>Criteria Coverage (%)</a:t>
            </a:r>
          </a:p>
        </c:rich>
      </c:tx>
      <c:layout/>
      <c:overlay val="0"/>
    </c:title>
    <c:autoTitleDeleted val="0"/>
    <c:plotArea>
      <c:pieChart>
        <c:varyColors val="1"/>
        <c:ser>
          <c:idx val="0"/>
          <c:order val="0"/>
          <c:tx>
            <c:strRef>
              <c:f>Sheet1!$B$1</c:f>
              <c:strCache>
                <c:ptCount val="1"/>
                <c:pt idx="0">
                  <c:v>Criteria</c:v>
                </c:pt>
              </c:strCache>
            </c:strRef>
          </c:tx>
          <c:cat>
            <c:strRef>
              <c:f>Sheet1!$A$2:$A$3</c:f>
              <c:strCache>
                <c:ptCount val="2"/>
                <c:pt idx="0">
                  <c:v>Covered</c:v>
                </c:pt>
                <c:pt idx="1">
                  <c:v>Missing</c:v>
                </c:pt>
              </c:strCache>
            </c:strRef>
          </c:cat>
          <c:val>
            <c:numRef>
              <c:f>Sheet1!$B$2:$B$3</c:f>
              <c:numCache>
                <c:formatCode>General</c:formatCode>
                <c:ptCount val="2"/>
                <c:pt idx="0">
                  <c:v>0.5</c:v>
                </c:pt>
                <c:pt idx="1">
                  <c:v>0.5</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5</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5</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chart>
    <c:title>
      <c:tx>
        <c:rich>
          <a:bodyPr/>
          <a:lstStyle/>
          <a:p>
            <a:r>
              <a:t>Weighted Relevance vs Completeness (Weight: 0.36)</a:t>
            </a:r>
          </a:p>
        </c:rich>
      </c:tx>
      <c:layout/>
      <c:overlay val="0"/>
    </c:title>
    <c:plotArea>
      <c:scatterChart>
        <c:scatterStyle val="lineMarker"/>
        <c:varyColors val="0"/>
        <c:ser>
          <c:idx val="0"/>
          <c:order val="0"/>
          <c:tx>
            <c:strRef>
              <c:f>Sheet1!$B$1</c:f>
              <c:strCache>
                <c:ptCount val="1"/>
                <c:pt idx="0">
                  <c:v>Relevance vs Completeness</c:v>
                </c:pt>
              </c:strCache>
            </c:strRef>
          </c:tx>
          <c:spPr>
            <a:ln w="47625">
              <a:noFill/>
            </a:ln>
          </c:spPr>
          <c:xVal>
            <c:numRef>
              <c:f>Sheet1!$A$2:$A$6</c:f>
              <c:numCache>
                <c:formatCode>General</c:formatCode>
                <c:ptCount val="5"/>
                <c:pt idx="0">
                  <c:v>0.0</c:v>
                </c:pt>
                <c:pt idx="1">
                  <c:v>0.0</c:v>
                </c:pt>
                <c:pt idx="2">
                  <c:v>0.0</c:v>
                </c:pt>
                <c:pt idx="3">
                  <c:v>0.0</c:v>
                </c:pt>
                <c:pt idx="4">
                  <c:v>0.0</c:v>
                </c:pt>
              </c:numCache>
            </c:numRef>
          </c:xVal>
          <c:yVal>
            <c:numRef>
              <c:f>Sheet1!$B$2:$B$6</c:f>
              <c:numCache>
                <c:formatCode>General</c:formatCode>
                <c:ptCount val="5"/>
                <c:pt idx="0">
                  <c:v>0</c:v>
                </c:pt>
                <c:pt idx="1">
                  <c:v>0</c:v>
                </c:pt>
                <c:pt idx="2">
                  <c:v>0</c:v>
                </c:pt>
                <c:pt idx="3">
                  <c:v>0</c:v>
                </c:pt>
                <c:pt idx="4">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chart>
    <c:title>
      <c:tx>
        <c:rich>
          <a:bodyPr/>
          <a:lstStyle/>
          <a:p>
            <a:r>
              <a:t>Avg Metrics (0-1)</a:t>
            </a:r>
          </a:p>
        </c:rich>
      </c:tx>
      <c:layout/>
      <c:overlay val="0"/>
    </c:title>
    <c:autoTitleDeleted val="0"/>
    <c:plotArea>
      <c:barChart>
        <c:barDir val="col"/>
        <c:grouping val="clustered"/>
        <c:ser>
          <c:idx val="0"/>
          <c:order val="0"/>
          <c:tx>
            <c:strRef>
              <c:f>Sheet1!$B$1</c:f>
              <c:strCache>
                <c:ptCount val="1"/>
                <c:pt idx="0">
                  <c:v>Average</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0.0</c:v>
                </c:pt>
                <c:pt idx="1">
                  <c:v>0.0</c:v>
                </c:pt>
                <c:pt idx="2">
                  <c:v>0.0</c:v>
                </c:pt>
                <c:pt idx="3">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Completeness by Topic (%)</a:t>
            </a:r>
          </a:p>
        </c:rich>
      </c:tx>
      <c:layout/>
      <c:overlay val="0"/>
    </c:title>
    <c:autoTitleDeleted val="0"/>
    <c:plotArea>
      <c:layout/>
      <c:areaChart>
        <c:grouping val="standard"/>
        <c:varyColors val="0"/>
        <c:ser>
          <c:idx val="0"/>
          <c:order val="0"/>
          <c:tx>
            <c:strRef>
              <c:f>Sheet1!$B$1</c:f>
              <c:strCache>
                <c:ptCount val="1"/>
                <c:pt idx="0">
                  <c:v>Completeness</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0.0</c:v>
                </c:pt>
                <c:pt idx="1">
                  <c:v>0.0</c:v>
                </c:pt>
                <c:pt idx="2">
                  <c:v>50.0</c:v>
                </c:pt>
                <c:pt idx="3">
                  <c:v>100.0</c:v>
                </c:pt>
                <c:pt idx="4">
                  <c:v>75.0</c:v>
                </c:pt>
                <c:pt idx="5">
                  <c:v>100.0</c:v>
                </c:pt>
                <c:pt idx="6">
                  <c:v>0</c:v>
                </c:pt>
                <c:pt idx="7">
                  <c:v>25.0</c:v>
                </c:pt>
                <c:pt idx="8">
                  <c:v>25.0</c:v>
                </c:pt>
                <c:pt idx="9">
                  <c:v>50.0</c:v>
                </c:pt>
                <c:pt idx="10">
                  <c:v>100.0</c:v>
                </c:pt>
                <c:pt idx="11">
                  <c:v>50.0</c:v>
                </c:pt>
                <c:pt idx="12">
                  <c:v>50.0</c:v>
                </c:pt>
                <c:pt idx="13">
                  <c:v>50.0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title>
      <c:tx>
        <c:rich>
          <a:bodyPr/>
          <a:lstStyle/>
          <a:p>
            <a:r>
              <a:t>Completeness Spread</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6</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chart>
    <c:title>
      <c:tx>
        <c:rich>
          <a:bodyPr/>
          <a:lstStyle/>
          <a:p>
            <a:r>
              <a:t>Findings vs Issues</a:t>
            </a:r>
          </a:p>
        </c:rich>
      </c:tx>
      <c:layout/>
      <c:overlay val="0"/>
    </c:title>
    <c:autoTitleDeleted val="0"/>
    <c:plotArea>
      <c:barChart>
        <c:barDir val="col"/>
        <c:grouping val="clustered"/>
        <c:ser>
          <c:idx val="0"/>
          <c:order val="0"/>
          <c:tx>
            <c:strRef>
              <c:f>Sheet1!$B$1</c:f>
              <c:strCache>
                <c:ptCount val="1"/>
                <c:pt idx="0">
                  <c:v>Count</c:v>
                </c:pt>
              </c:strCache>
            </c:strRef>
          </c:tx>
          <c:cat>
            <c:strRef>
              <c:f>Sheet1!$A$2:$A$3</c:f>
              <c:strCache>
                <c:ptCount val="2"/>
                <c:pt idx="0">
                  <c:v>Findings</c:v>
                </c:pt>
                <c:pt idx="1">
                  <c:v>Issues</c:v>
                </c:pt>
              </c:strCache>
            </c:strRef>
          </c:cat>
          <c:val>
            <c:numRef>
              <c:f>Sheet1!$B$2:$B$3</c:f>
              <c:numCache>
                <c:formatCode>General</c:formatCode>
                <c:ptCount val="2"/>
                <c:pt idx="0">
                  <c:v>6</c:v>
                </c:pt>
                <c:pt idx="1">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1.xml"/><Relationship Id="rId5" Type="http://schemas.openxmlformats.org/officeDocument/2006/relationships/chart" Target="../charts/chart32.xml"/><Relationship Id="rId6" Type="http://schemas.openxmlformats.org/officeDocument/2006/relationships/chart" Target="../charts/chart33.xml"/><Relationship Id="rId7" Type="http://schemas.openxmlformats.org/officeDocument/2006/relationships/chart" Target="../charts/char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5.xml"/><Relationship Id="rId5" Type="http://schemas.openxmlformats.org/officeDocument/2006/relationships/chart" Target="../charts/chart36.xml"/><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0.xml"/><Relationship Id="rId5" Type="http://schemas.openxmlformats.org/officeDocument/2006/relationships/chart" Target="../charts/chart41.xml"/><Relationship Id="rId6" Type="http://schemas.openxmlformats.org/officeDocument/2006/relationships/chart" Target="../charts/chart42.xml"/><Relationship Id="rId7" Type="http://schemas.openxmlformats.org/officeDocument/2006/relationships/chart" Target="../charts/chart43.xml"/><Relationship Id="rId8" Type="http://schemas.openxmlformats.org/officeDocument/2006/relationships/chart" Target="../charts/char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5.xml"/><Relationship Id="rId5" Type="http://schemas.openxmlformats.org/officeDocument/2006/relationships/chart" Target="../charts/chart46.xml"/><Relationship Id="rId6" Type="http://schemas.openxmlformats.org/officeDocument/2006/relationships/chart" Target="../charts/chart47.xml"/><Relationship Id="rId7" Type="http://schemas.openxmlformats.org/officeDocument/2006/relationships/chart" Target="../charts/chart48.xml"/><Relationship Id="rId8" Type="http://schemas.openxmlformats.org/officeDocument/2006/relationships/chart" Target="../charts/char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0.xml"/><Relationship Id="rId5" Type="http://schemas.openxmlformats.org/officeDocument/2006/relationships/chart" Target="../charts/chart51.xml"/><Relationship Id="rId6" Type="http://schemas.openxmlformats.org/officeDocument/2006/relationships/chart" Target="../charts/chart52.xml"/><Relationship Id="rId7" Type="http://schemas.openxmlformats.org/officeDocument/2006/relationships/chart" Target="../charts/chart53.xml"/><Relationship Id="rId8" Type="http://schemas.openxmlformats.org/officeDocument/2006/relationships/chart" Target="../charts/char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5.xml"/><Relationship Id="rId5" Type="http://schemas.openxmlformats.org/officeDocument/2006/relationships/chart" Target="../charts/chart56.xml"/><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0.xml"/><Relationship Id="rId5" Type="http://schemas.openxmlformats.org/officeDocument/2006/relationships/chart" Target="../charts/chart61.xml"/><Relationship Id="rId6" Type="http://schemas.openxmlformats.org/officeDocument/2006/relationships/chart" Target="../charts/chart62.xml"/><Relationship Id="rId7" Type="http://schemas.openxmlformats.org/officeDocument/2006/relationships/chart" Target="../charts/chart63.xml"/><Relationship Id="rId8" Type="http://schemas.openxmlformats.org/officeDocument/2006/relationships/chart" Target="../charts/char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5.xml"/><Relationship Id="rId5" Type="http://schemas.openxmlformats.org/officeDocument/2006/relationships/chart" Target="../charts/chart66.xml"/><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xml"/><Relationship Id="rId5" Type="http://schemas.openxmlformats.org/officeDocument/2006/relationships/chart" Target="../charts/chart7.xml"/><Relationship Id="rId6" Type="http://schemas.openxmlformats.org/officeDocument/2006/relationships/chart" Target="../charts/chart8.xml"/><Relationship Id="rId7" Type="http://schemas.openxmlformats.org/officeDocument/2006/relationships/chart" Target="../charts/chart9.xml"/><Relationship Id="rId8"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7" Type="http://schemas.openxmlformats.org/officeDocument/2006/relationships/chart" Target="../charts/chart19.xml"/><Relationship Id="rId8" Type="http://schemas.openxmlformats.org/officeDocument/2006/relationships/chart" Target="../charts/char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1.xml"/><Relationship Id="rId5" Type="http://schemas.openxmlformats.org/officeDocument/2006/relationships/chart" Target="../charts/chart22.xml"/><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6.xml"/><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2025-04-27</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General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Future Outlook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9. Future Outlook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alignment with 2025 crypto trends and innovations.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sp>
        <p:nvSpPr>
          <p:cNvPr id="11" name="TextBox 10"/>
          <p:cNvSpPr txBox="1"/>
          <p:nvPr/>
        </p:nvSpPr>
        <p:spPr>
          <a:xfrm>
            <a:off x="5486400" y="3840480"/>
            <a:ext cx="3657600" cy="2286000"/>
          </a:xfrm>
          <a:prstGeom prst="rect">
            <a:avLst/>
          </a:prstGeom>
          <a:noFill/>
        </p:spPr>
        <p:txBody>
          <a:bodyPr wrap="square">
            <a:spAutoFit/>
          </a:bodyPr>
          <a:lstStyle/>
          <a:p>
            <a:pPr>
              <a:defRPr sz="1200">
                <a:solidFill>
                  <a:srgbClr val="000000"/>
                </a:solidFill>
                <a:latin typeface="Montserrat"/>
              </a:defRPr>
            </a:pPr>
            <a:r>
              <a:t>No valid data for Weighted Relevance vs Completeness</a:t>
            </a:r>
          </a:p>
        </p:txBody>
      </p:sp>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Governance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10. Governance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Assess decision-making and board oversight structures.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IP &amp; Contracts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11. IP &amp; Contracts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intellectual property and contract integrity.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Legal &amp; Regulatory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12. Legal &amp; Regulatory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Ensure legal and regulatory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Risk Management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13. Risk Management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Identify risk management strategies.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Strategy &amp; Competitive Positioning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14. Strategy &amp; Competitive Positioning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Understand strategy and market positioning.</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Technology &amp; Infrastructure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15. Technology &amp; Infrastructure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technological scalability and reliability.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Tokenomics &amp; Trading Integrity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16. Tokenomics &amp; Trading Integrity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Assess token economics and trading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Summary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17. Summary Analytics</a:t>
            </a:r>
          </a:p>
        </p:txBody>
      </p:sp>
      <p:graphicFrame>
        <p:nvGraphicFramePr>
          <p:cNvPr id="6" name="Chart 5"/>
          <p:cNvGraphicFramePr>
            <a:graphicFrameLocks noGrp="1"/>
          </p:cNvGraphicFramePr>
          <p:nvPr/>
        </p:nvGraphicFramePr>
        <p:xfrm>
          <a:off x="731520" y="1097280"/>
          <a:ext cx="7772400" cy="2743200"/>
        </p:xfrm>
        <a:graphic>
          <a:graphicData uri="http://schemas.openxmlformats.org/drawingml/2006/chart">
            <c:chart xmlns:c="http://schemas.openxmlformats.org/drawingml/2006/chart" r:id="rId4"/>
          </a:graphicData>
        </a:graphic>
      </p:graphicFrame>
      <p:sp>
        <p:nvSpPr>
          <p:cNvPr id="7" name="TextBox 6"/>
          <p:cNvSpPr txBox="1"/>
          <p:nvPr/>
        </p:nvSpPr>
        <p:spPr>
          <a:xfrm>
            <a:off x="731520" y="4114800"/>
            <a:ext cx="8229600" cy="2286000"/>
          </a:xfrm>
          <a:prstGeom prst="rect">
            <a:avLst/>
          </a:prstGeom>
          <a:noFill/>
        </p:spPr>
        <p:txBody>
          <a:bodyPr wrap="none">
            <a:spAutoFit/>
          </a:bodyPr>
          <a:lstStyle/>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Fully Covered (&gt;=80%): 3</a:t>
            </a:r>
          </a:p>
          <a:p>
            <a:pPr>
              <a:defRPr sz="1200">
                <a:solidFill>
                  <a:srgbClr val="000000"/>
                </a:solidFill>
                <a:latin typeface="Montserrat"/>
              </a:defRPr>
            </a:pPr>
            <a:r>
              <a:t>- Partially Covered (40-80%): 6</a:t>
            </a:r>
          </a:p>
          <a:p>
            <a:pPr>
              <a:defRPr sz="1200">
                <a:solidFill>
                  <a:srgbClr val="000000"/>
                </a:solidFill>
                <a:latin typeface="Montserrat"/>
              </a:defRPr>
            </a:pPr>
            <a:r>
              <a:t>- Not Covered (&lt;40%): 5</a:t>
            </a:r>
          </a:p>
          <a:p>
            <a:pPr>
              <a:defRPr sz="1200">
                <a:solidFill>
                  <a:srgbClr val="000000"/>
                </a:solidFill>
                <a:latin typeface="Montserrat"/>
              </a:defRPr>
            </a:pPr>
            <a:r>
              <a:t>- Avg Completeness: 48.2%</a:t>
            </a:r>
          </a:p>
          <a:p>
            <a:pPr>
              <a:defRPr sz="1200">
                <a:solidFill>
                  <a:srgbClr val="000000"/>
                </a:solidFill>
                <a:latin typeface="Montserrat"/>
              </a:defRPr>
            </a:pPr>
            <a:r>
              <a:t>- High-Importance Gaps: AML / KYC, Custody &amp; Asset Security, Legal &amp; Regulatory</a:t>
            </a:r>
          </a:p>
        </p:txBody>
      </p:sp>
      <p:sp>
        <p:nvSpPr>
          <p:cNvPr id="8" name="TextBox 7"/>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AML / KYC Analytics</a:t>
            </a:r>
          </a:p>
          <a:p>
            <a:pPr>
              <a:defRPr sz="1600">
                <a:solidFill>
                  <a:srgbClr val="000000"/>
                </a:solidFill>
                <a:latin typeface="Montserrat"/>
              </a:defRPr>
            </a:pPr>
            <a:r>
              <a:t>3. Community &amp; UX Analytics</a:t>
            </a:r>
          </a:p>
          <a:p>
            <a:pPr>
              <a:defRPr sz="1600">
                <a:solidFill>
                  <a:srgbClr val="000000"/>
                </a:solidFill>
                <a:latin typeface="Montserrat"/>
              </a:defRPr>
            </a:pPr>
            <a:r>
              <a:t>4. Custody &amp; Asset Security Analytics</a:t>
            </a:r>
          </a:p>
          <a:p>
            <a:pPr>
              <a:defRPr sz="1600">
                <a:solidFill>
                  <a:srgbClr val="000000"/>
                </a:solidFill>
                <a:latin typeface="Montserrat"/>
              </a:defRPr>
            </a:pPr>
            <a:r>
              <a:t>5. Cybersecurity &amp; Data Privacy Analytics</a:t>
            </a:r>
          </a:p>
          <a:p>
            <a:pPr>
              <a:defRPr sz="1600">
                <a:solidFill>
                  <a:srgbClr val="000000"/>
                </a:solidFill>
                <a:latin typeface="Montserrat"/>
              </a:defRPr>
            </a:pPr>
            <a:r>
              <a:t>6. ESG &amp; Sustainability Analytics</a:t>
            </a:r>
          </a:p>
          <a:p>
            <a:pPr>
              <a:defRPr sz="1600">
                <a:solidFill>
                  <a:srgbClr val="000000"/>
                </a:solidFill>
                <a:latin typeface="Montserrat"/>
              </a:defRPr>
            </a:pPr>
            <a:r>
              <a:t>7. Financial Health Analytics</a:t>
            </a:r>
          </a:p>
          <a:p>
            <a:pPr>
              <a:defRPr sz="1600">
                <a:solidFill>
                  <a:srgbClr val="000000"/>
                </a:solidFill>
                <a:latin typeface="Montserrat"/>
              </a:defRPr>
            </a:pPr>
            <a:r>
              <a:t>8. Future Outlook Analytics</a:t>
            </a:r>
          </a:p>
          <a:p>
            <a:pPr>
              <a:defRPr sz="1600">
                <a:solidFill>
                  <a:srgbClr val="000000"/>
                </a:solidFill>
                <a:latin typeface="Montserrat"/>
              </a:defRPr>
            </a:pPr>
            <a:r>
              <a:t>9. Governance Analytics</a:t>
            </a:r>
          </a:p>
          <a:p>
            <a:pPr>
              <a:defRPr sz="1600">
                <a:solidFill>
                  <a:srgbClr val="000000"/>
                </a:solidFill>
                <a:latin typeface="Montserrat"/>
              </a:defRPr>
            </a:pPr>
            <a:r>
              <a:t>10. IP &amp; Contracts Analytics</a:t>
            </a:r>
          </a:p>
          <a:p>
            <a:pPr>
              <a:defRPr sz="1600">
                <a:solidFill>
                  <a:srgbClr val="000000"/>
                </a:solidFill>
                <a:latin typeface="Montserrat"/>
              </a:defRPr>
            </a:pPr>
            <a:r>
              <a:t>11. Legal &amp; Regulatory Analytics</a:t>
            </a:r>
          </a:p>
          <a:p>
            <a:pPr>
              <a:defRPr sz="1600">
                <a:solidFill>
                  <a:srgbClr val="000000"/>
                </a:solidFill>
                <a:latin typeface="Montserrat"/>
              </a:defRPr>
            </a:pPr>
            <a:r>
              <a:t>12. Risk Management Analytics</a:t>
            </a:r>
          </a:p>
          <a:p>
            <a:pPr>
              <a:defRPr sz="1600">
                <a:solidFill>
                  <a:srgbClr val="000000"/>
                </a:solidFill>
                <a:latin typeface="Montserrat"/>
              </a:defRPr>
            </a:pPr>
            <a:r>
              <a:t>13. Strategy &amp; Competitive Positioning Analytics</a:t>
            </a:r>
          </a:p>
          <a:p>
            <a:pPr>
              <a:defRPr sz="1600">
                <a:solidFill>
                  <a:srgbClr val="000000"/>
                </a:solidFill>
                <a:latin typeface="Montserrat"/>
              </a:defRPr>
            </a:pPr>
            <a:r>
              <a:t>16. Summary Analytics Analytics</a:t>
            </a:r>
          </a:p>
          <a:p>
            <a:pPr>
              <a:defRPr sz="1600">
                <a:solidFill>
                  <a:srgbClr val="000000"/>
                </a:solidFill>
                <a:latin typeface="Montserrat"/>
              </a:defRPr>
            </a:pPr>
            <a:r>
              <a:t>14. Technology &amp; Infrastructure Analytics</a:t>
            </a:r>
          </a:p>
          <a:p>
            <a:pPr>
              <a:defRPr sz="1600">
                <a:solidFill>
                  <a:srgbClr val="000000"/>
                </a:solidFill>
                <a:latin typeface="Montserrat"/>
              </a:defRPr>
            </a:pPr>
            <a:r>
              <a:t>15. Tokenomics &amp; Trading Integrity Analytics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Findings Summary</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**Due Diligence Report: Cryptobazar Fund**</a:t>
            </a:r>
          </a:p>
          <a:p>
            <a:pPr>
              <a:defRPr sz="1200">
                <a:solidFill>
                  <a:srgbClr val="000000"/>
                </a:solidFill>
                <a:latin typeface="Montserrat"/>
              </a:defRPr>
            </a:pPr>
          </a:p>
          <a:p>
            <a:pPr>
              <a:defRPr sz="1200">
                <a:solidFill>
                  <a:srgbClr val="000000"/>
                </a:solidFill>
                <a:latin typeface="Montserrat"/>
              </a:defRPr>
            </a:pPr>
            <a:r>
              <a:t>**Executive Summary:**</a:t>
            </a:r>
          </a:p>
          <a:p>
            <a:pPr>
              <a:defRPr sz="1200">
                <a:solidFill>
                  <a:srgbClr val="000000"/>
                </a:solidFill>
                <a:latin typeface="Montserrat"/>
              </a:defRPr>
            </a:pPr>
          </a:p>
          <a:p>
            <a:pPr>
              <a:defRPr sz="1200">
                <a:solidFill>
                  <a:srgbClr val="000000"/>
                </a:solidFill>
                <a:latin typeface="Montserrat"/>
              </a:defRPr>
            </a:pPr>
            <a:r>
              <a:t>The Cryptobazar Fund is a cryptocurrency and blockchain investment platform with a unique strategy of investing in pre-ICO stages and providing preferential exit rights to its investors. While the fund has demonstrated a strong market position in the growing cryptocurrency and blockchain technology investment space, several areas of concern have been identified during our due diligence process.</a:t>
            </a:r>
          </a:p>
          <a:p>
            <a:pPr>
              <a:defRPr sz="1200">
                <a:solidFill>
                  <a:srgbClr val="000000"/>
                </a:solidFill>
                <a:latin typeface="Montserrat"/>
              </a:defRPr>
            </a:pPr>
          </a:p>
          <a:p>
            <a:pPr>
              <a:defRPr sz="1200">
                <a:solidFill>
                  <a:srgbClr val="000000"/>
                </a:solidFill>
                <a:latin typeface="Montserrat"/>
              </a:defRPr>
            </a:pPr>
            <a:r>
              <a:t>**Major Areas of Concern:**</a:t>
            </a:r>
          </a:p>
          <a:p>
            <a:pPr>
              <a:defRPr sz="1200">
                <a:solidFill>
                  <a:srgbClr val="000000"/>
                </a:solidFill>
                <a:latin typeface="Montserrat"/>
              </a:defRPr>
            </a:pPr>
          </a:p>
          <a:p>
            <a:pPr>
              <a:defRPr sz="1200">
                <a:solidFill>
                  <a:srgbClr val="000000"/>
                </a:solidFill>
                <a:latin typeface="Montserrat"/>
              </a:defRPr>
            </a:pPr>
            <a:r>
              <a:t>1. **Lack of Transparency:** The provided documentation does not provide sufficient information on the fund's financial planning strategies, compensation structure for executives, or primary funding sources.</a:t>
            </a:r>
          </a:p>
          <a:p>
            <a:pPr>
              <a:defRPr sz="1200">
                <a:solidFill>
                  <a:srgbClr val="000000"/>
                </a:solidFill>
                <a:latin typeface="Montserrat"/>
              </a:defRPr>
            </a:pPr>
            <a:r>
              <a:t>2. **Regulatory Compliance:** The fund has not explicitly stated its compliance with relevant securities and commodities laws, which may pose a risk to investors.</a:t>
            </a:r>
          </a:p>
          <a:p>
            <a:pPr>
              <a:defRPr sz="1200">
                <a:solidFill>
                  <a:srgbClr val="000000"/>
                </a:solidFill>
                <a:latin typeface="Montserrat"/>
              </a:defRPr>
            </a:pPr>
            <a:r>
              <a:t>3. **Security Measures:** There is no mention of specific security measures taken by the fund to secure their infrastructure, which could compromise investor assets.</a:t>
            </a:r>
          </a:p>
          <a:p>
            <a:pPr>
              <a:defRPr sz="1200">
                <a:solidFill>
                  <a:srgbClr val="000000"/>
                </a:solidFill>
                <a:latin typeface="Montserrat"/>
              </a:defRPr>
            </a:pPr>
            <a:r>
              <a:t>4. **Scalability and Growth:** While plans for future scalability and growth are mentioned, there is a lack of detail on how the fund intends to achieve these goals.</a:t>
            </a:r>
          </a:p>
          <a:p>
            <a:pPr>
              <a:defRPr sz="1200">
                <a:solidFill>
                  <a:srgbClr val="000000"/>
                </a:solidFill>
                <a:latin typeface="Montserrat"/>
              </a:defRPr>
            </a:pPr>
            <a:r>
              <a:t>5. **Competitive Advantage:** The fund's strategy of investing in pre-ICO stages may be seen as a differentiator from other funds or investors, but further analysis is needed to determine its long-term sustainability.</a:t>
            </a:r>
          </a:p>
          <a:p>
            <a:pPr>
              <a:defRPr sz="1200">
                <a:solidFill>
                  <a:srgbClr val="000000"/>
                </a:solidFill>
                <a:latin typeface="Montserrat"/>
              </a:defRPr>
            </a:pPr>
          </a:p>
          <a:p>
            <a:pPr>
              <a:defRPr sz="1200">
                <a:solidFill>
                  <a:srgbClr val="000000"/>
                </a:solidFill>
                <a:latin typeface="Montserrat"/>
              </a:defRPr>
            </a:pPr>
            <a:r>
              <a:t>**Recommendations:**</a:t>
            </a:r>
          </a:p>
          <a:p>
            <a:pPr>
              <a:defRPr sz="1200">
                <a:solidFill>
                  <a:srgbClr val="000000"/>
                </a:solidFill>
                <a:latin typeface="Montserrat"/>
              </a:defRPr>
            </a:pPr>
          </a:p>
          <a:p>
            <a:pPr>
              <a:defRPr sz="1200">
                <a:solidFill>
                  <a:srgbClr val="000000"/>
                </a:solidFill>
                <a:latin typeface="Montserrat"/>
              </a:defRPr>
            </a:pPr>
            <a:r>
              <a:t>1. **Enhance Transparency:** Provide detailed financial planning strategies, compensation structure for executives, and primary funding sources.</a:t>
            </a:r>
          </a:p>
          <a:p>
            <a:pPr>
              <a:defRPr sz="1200">
                <a:solidFill>
                  <a:srgbClr val="000000"/>
                </a:solidFill>
                <a:latin typeface="Montserrat"/>
              </a:defRPr>
            </a:pPr>
            <a:r>
              <a:t>2. **Ensure Regulatory Compliance:** Explicitly state compliance with relevant securities and commodities laws.</a:t>
            </a:r>
          </a:p>
          <a:p>
            <a:pPr>
              <a:defRPr sz="1200">
                <a:solidFill>
                  <a:srgbClr val="000000"/>
                </a:solidFill>
                <a:latin typeface="Montserrat"/>
              </a:defRPr>
            </a:pPr>
            <a:r>
              <a:t>3. **Implement Robust Security Measures:** Conduct thorough risk assessments and implement robust security measures to protect investor assets.</a:t>
            </a:r>
          </a:p>
          <a:p>
            <a:pPr>
              <a:defRPr sz="1200">
                <a:solidFill>
                  <a:srgbClr val="000000"/>
                </a:solidFill>
                <a:latin typeface="Montserrat"/>
              </a:defRPr>
            </a:pPr>
            <a:r>
              <a:t>4. **Develop Scalability Plans:** Provide detailed plans for achieving scalability and growth.</a:t>
            </a:r>
          </a:p>
          <a:p>
            <a:pPr>
              <a:defRPr sz="1200">
                <a:solidFill>
                  <a:srgbClr val="000000"/>
                </a:solidFill>
                <a:latin typeface="Montserrat"/>
              </a:defRPr>
            </a:pPr>
            <a:r>
              <a:t>5. **Monitor Competitive Advantage:** Continuously monitor the fund's competitive advantage and adjust strategies as needed.</a:t>
            </a:r>
          </a:p>
          <a:p>
            <a:pPr>
              <a:defRPr sz="1200">
                <a:solidFill>
                  <a:srgbClr val="000000"/>
                </a:solidFill>
                <a:latin typeface="Montserrat"/>
              </a:defRPr>
            </a:pPr>
          </a:p>
          <a:p>
            <a:pPr>
              <a:defRPr sz="1200">
                <a:solidFill>
                  <a:srgbClr val="000000"/>
                </a:solidFill>
                <a:latin typeface="Montserrat"/>
              </a:defRPr>
            </a:pPr>
            <a:r>
              <a:t>**Conclusion:**</a:t>
            </a:r>
          </a:p>
          <a:p>
            <a:pPr>
              <a:defRPr sz="1200">
                <a:solidFill>
                  <a:srgbClr val="000000"/>
                </a:solidFill>
                <a:latin typeface="Montserrat"/>
              </a:defRPr>
            </a:pPr>
          </a:p>
          <a:p>
            <a:pPr>
              <a:defRPr sz="1200">
                <a:solidFill>
                  <a:srgbClr val="000000"/>
                </a:solidFill>
                <a:latin typeface="Montserrat"/>
              </a:defRPr>
            </a:pPr>
            <a:r>
              <a:t>While the Cryptobazar Fund has demonstrated a strong market position in the growing cryptocurrency and blockchain technology investment space, several areas of concern have been identified during our due diligence process. Addressing these concerns will be crucial to ensuring the long-term success and sustainability of the fund.</a:t>
            </a:r>
          </a:p>
          <a:p>
            <a:pPr>
              <a:defRPr sz="1200">
                <a:solidFill>
                  <a:srgbClr val="000000"/>
                </a:solidFill>
                <a:latin typeface="Montserrat"/>
              </a:defRPr>
            </a:pPr>
          </a:p>
          <a:p>
            <a:pPr>
              <a:defRPr sz="1200">
                <a:solidFill>
                  <a:srgbClr val="000000"/>
                </a:solidFill>
                <a:latin typeface="Montserrat"/>
              </a:defRPr>
            </a:pPr>
            <a:r>
              <a:t>**Recommendation Rating:** 6/10 (Medium-High Risk)</a:t>
            </a:r>
          </a:p>
          <a:p>
            <a:pPr>
              <a:defRPr sz="1200">
                <a:solidFill>
                  <a:srgbClr val="000000"/>
                </a:solidFill>
                <a:latin typeface="Montserrat"/>
              </a:defRPr>
            </a:pPr>
          </a:p>
          <a:p>
            <a:pPr>
              <a:defRPr sz="1200">
                <a:solidFill>
                  <a:srgbClr val="000000"/>
                </a:solidFill>
                <a:latin typeface="Montserrat"/>
              </a:defRPr>
            </a:pPr>
            <a:r>
              <a:t>This report provides a high-level overview of the major areas of concern and recommends actions for improvement. Further analysis is recommended to provide a more comprehensive understanding of the fund's operations, risks, and potential returns on investment.</a:t>
            </a:r>
          </a:p>
        </p:txBody>
      </p:sp>
      <p:sp>
        <p:nvSpPr>
          <p:cNvPr id="7" name="TextBox 6"/>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AML / KYC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AML / KYC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Ensure robust Anti-Money Laundering and Know Your Customer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Community &amp; UX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Community &amp; UX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Assess user engagement, usability, and community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Custody &amp; Asset Security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Custody &amp; Asset Security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asset storage and custody security mechanisms.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Cybersecurity &amp; Data Privacy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Cybersecurity &amp; Data Privacy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Examine cybersecurity and data protection practices.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ESG &amp; Sustainability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7. ESG &amp; Sustainability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environmental, social, and governance sustainability.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Financial Health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8. Financial Health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Analyze financial statements and health indicators.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