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22eaf2d4d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d22eaf2d4d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22eaf2d4d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22eaf2d4d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22eaf2d4d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22eaf2d4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22eaf2d4d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22eaf2d4d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22eaf2d4d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d22eaf2d4d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22eaf2d4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d22eaf2d4d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22eaf2d4d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d22eaf2d4d_2_1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22eaf2d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d22eaf2d4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2eaf2d4d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d22eaf2d4d_2_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22eaf2d4d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22eaf2d4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22eaf2d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22eaf2d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22eaf2d4d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d22eaf2d4d_2_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22eaf2d4d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22eaf2d4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4"/>
          <p:cNvSpPr txBox="1"/>
          <p:nvPr>
            <p:ph type="ctrTitle"/>
          </p:nvPr>
        </p:nvSpPr>
        <p:spPr>
          <a:xfrm>
            <a:off x="1941910" y="1885950"/>
            <a:ext cx="6686549" cy="169708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4"/>
          <p:cNvSpPr txBox="1"/>
          <p:nvPr>
            <p:ph idx="1" type="subTitle"/>
          </p:nvPr>
        </p:nvSpPr>
        <p:spPr>
          <a:xfrm>
            <a:off x="1941910" y="3583034"/>
            <a:ext cx="6686549" cy="844712"/>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86" name="Google Shape;86;p1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4"/>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398859" y="339715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5"/>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5"/>
          <p:cNvSpPr txBox="1"/>
          <p:nvPr>
            <p:ph idx="1" type="body"/>
          </p:nvPr>
        </p:nvSpPr>
        <p:spPr>
          <a:xfrm>
            <a:off x="1941909" y="1600200"/>
            <a:ext cx="6686400" cy="2833200"/>
          </a:xfrm>
          <a:prstGeom prst="rect">
            <a:avLst/>
          </a:prstGeom>
          <a:noFill/>
          <a:ln>
            <a:noFill/>
          </a:ln>
        </p:spPr>
        <p:txBody>
          <a:bodyPr anchorCtr="0" anchor="t" bIns="34275" lIns="68575" spcFirstLastPara="1" rIns="68575" wrap="square" tIns="34275">
            <a:normAutofit/>
          </a:bodyPr>
          <a:lstStyle>
            <a:lvl1pPr indent="-317500" lvl="0" marL="457200">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3" name="Google Shape;93;p1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5"/>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5"/>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6"/>
          <p:cNvSpPr txBox="1"/>
          <p:nvPr>
            <p:ph type="title"/>
          </p:nvPr>
        </p:nvSpPr>
        <p:spPr>
          <a:xfrm>
            <a:off x="1941909" y="1544063"/>
            <a:ext cx="6686549"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6"/>
          <p:cNvSpPr txBox="1"/>
          <p:nvPr>
            <p:ph idx="1" type="body"/>
          </p:nvPr>
        </p:nvSpPr>
        <p:spPr>
          <a:xfrm>
            <a:off x="1941909" y="2647597"/>
            <a:ext cx="6686549"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0" name="Google Shape;100;p1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6"/>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7"/>
          <p:cNvSpPr txBox="1"/>
          <p:nvPr>
            <p:ph idx="1" type="body"/>
          </p:nvPr>
        </p:nvSpPr>
        <p:spPr>
          <a:xfrm>
            <a:off x="1941909" y="1600200"/>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7" name="Google Shape;107;p17"/>
          <p:cNvSpPr txBox="1"/>
          <p:nvPr>
            <p:ph idx="2" type="body"/>
          </p:nvPr>
        </p:nvSpPr>
        <p:spPr>
          <a:xfrm>
            <a:off x="5393060" y="1594667"/>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8" name="Google Shape;108;p1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7"/>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7"/>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1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8"/>
          <p:cNvSpPr txBox="1"/>
          <p:nvPr>
            <p:ph idx="1" type="body"/>
          </p:nvPr>
        </p:nvSpPr>
        <p:spPr>
          <a:xfrm>
            <a:off x="2204530" y="1479527"/>
            <a:ext cx="29945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5" name="Google Shape;115;p18"/>
          <p:cNvSpPr txBox="1"/>
          <p:nvPr>
            <p:ph idx="2" type="body"/>
          </p:nvPr>
        </p:nvSpPr>
        <p:spPr>
          <a:xfrm>
            <a:off x="1941909" y="1911725"/>
            <a:ext cx="3257170"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6" name="Google Shape;116;p18"/>
          <p:cNvSpPr txBox="1"/>
          <p:nvPr>
            <p:ph idx="3" type="body"/>
          </p:nvPr>
        </p:nvSpPr>
        <p:spPr>
          <a:xfrm>
            <a:off x="5629972" y="1477106"/>
            <a:ext cx="299925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7" name="Google Shape;117;p18"/>
          <p:cNvSpPr txBox="1"/>
          <p:nvPr>
            <p:ph idx="4" type="body"/>
          </p:nvPr>
        </p:nvSpPr>
        <p:spPr>
          <a:xfrm>
            <a:off x="5375218" y="1909304"/>
            <a:ext cx="3254005"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8" name="Google Shape;118;p1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1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0"/>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0"/>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1941909" y="334566"/>
            <a:ext cx="2628899" cy="7322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1"/>
          <p:cNvSpPr txBox="1"/>
          <p:nvPr>
            <p:ph idx="1" type="body"/>
          </p:nvPr>
        </p:nvSpPr>
        <p:spPr>
          <a:xfrm>
            <a:off x="4742259" y="334566"/>
            <a:ext cx="3886200" cy="4061222"/>
          </a:xfrm>
          <a:prstGeom prst="rect">
            <a:avLst/>
          </a:prstGeom>
          <a:noFill/>
          <a:ln>
            <a:noFill/>
          </a:ln>
        </p:spPr>
        <p:txBody>
          <a:bodyPr anchorCtr="0" anchor="ctr"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6" name="Google Shape;136;p21"/>
          <p:cNvSpPr txBox="1"/>
          <p:nvPr>
            <p:ph idx="2" type="body"/>
          </p:nvPr>
        </p:nvSpPr>
        <p:spPr>
          <a:xfrm>
            <a:off x="1941909" y="1198960"/>
            <a:ext cx="2628899" cy="319682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37" name="Google Shape;137;p21"/>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1"/>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0" name="Google Shape;140;p2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1941910" y="3600450"/>
            <a:ext cx="668655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p:nvPr>
            <p:ph idx="2" type="pic"/>
          </p:nvPr>
        </p:nvSpPr>
        <p:spPr>
          <a:xfrm>
            <a:off x="1941909" y="476224"/>
            <a:ext cx="6686550" cy="2891227"/>
          </a:xfrm>
          <a:prstGeom prst="rect">
            <a:avLst/>
          </a:prstGeom>
          <a:noFill/>
          <a:ln>
            <a:noFill/>
          </a:ln>
        </p:spPr>
      </p:sp>
      <p:sp>
        <p:nvSpPr>
          <p:cNvPr id="144" name="Google Shape;144;p22"/>
          <p:cNvSpPr txBox="1"/>
          <p:nvPr>
            <p:ph idx="1" type="body"/>
          </p:nvPr>
        </p:nvSpPr>
        <p:spPr>
          <a:xfrm>
            <a:off x="1941910" y="4025503"/>
            <a:ext cx="6686550"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45" name="Google Shape;145;p22"/>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2"/>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2"/>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8" name="Google Shape;148;p22"/>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9" name="Shape 149"/>
        <p:cNvGrpSpPr/>
        <p:nvPr/>
      </p:nvGrpSpPr>
      <p:grpSpPr>
        <a:xfrm>
          <a:off x="0" y="0"/>
          <a:ext cx="0" cy="0"/>
          <a:chOff x="0" y="0"/>
          <a:chExt cx="0" cy="0"/>
        </a:xfrm>
      </p:grpSpPr>
      <p:sp>
        <p:nvSpPr>
          <p:cNvPr id="150" name="Google Shape;150;p23"/>
          <p:cNvSpPr txBox="1"/>
          <p:nvPr>
            <p:ph type="title"/>
          </p:nvPr>
        </p:nvSpPr>
        <p:spPr>
          <a:xfrm>
            <a:off x="1941909" y="457200"/>
            <a:ext cx="6686549" cy="233778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3"/>
          <p:cNvSpPr txBox="1"/>
          <p:nvPr>
            <p:ph idx="1"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52" name="Google Shape;152;p2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3"/>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3"/>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6" name="Shape 156"/>
        <p:cNvGrpSpPr/>
        <p:nvPr/>
      </p:nvGrpSpPr>
      <p:grpSpPr>
        <a:xfrm>
          <a:off x="0" y="0"/>
          <a:ext cx="0" cy="0"/>
          <a:chOff x="0" y="0"/>
          <a:chExt cx="0" cy="0"/>
        </a:xfrm>
      </p:grpSpPr>
      <p:sp>
        <p:nvSpPr>
          <p:cNvPr id="157" name="Google Shape;157;p24"/>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4"/>
          <p:cNvSpPr txBox="1"/>
          <p:nvPr>
            <p:ph idx="1" type="body"/>
          </p:nvPr>
        </p:nvSpPr>
        <p:spPr>
          <a:xfrm>
            <a:off x="2456259" y="2628900"/>
            <a:ext cx="5652416"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9" name="Google Shape;159;p24"/>
          <p:cNvSpPr txBox="1"/>
          <p:nvPr>
            <p:ph idx="2"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60" name="Google Shape;160;p2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4"/>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4"/>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4"/>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65" name="Google Shape;165;p24"/>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6" name="Shape 166"/>
        <p:cNvGrpSpPr/>
        <p:nvPr/>
      </p:nvGrpSpPr>
      <p:grpSpPr>
        <a:xfrm>
          <a:off x="0" y="0"/>
          <a:ext cx="0" cy="0"/>
          <a:chOff x="0" y="0"/>
          <a:chExt cx="0" cy="0"/>
        </a:xfrm>
      </p:grpSpPr>
      <p:sp>
        <p:nvSpPr>
          <p:cNvPr id="167" name="Google Shape;167;p25"/>
          <p:cNvSpPr txBox="1"/>
          <p:nvPr>
            <p:ph type="title"/>
          </p:nvPr>
        </p:nvSpPr>
        <p:spPr>
          <a:xfrm>
            <a:off x="1941910" y="1828800"/>
            <a:ext cx="6686550" cy="20436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25"/>
          <p:cNvSpPr txBox="1"/>
          <p:nvPr>
            <p:ph idx="1"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69" name="Google Shape;169;p2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5"/>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5"/>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73" name="Shape 173"/>
        <p:cNvGrpSpPr/>
        <p:nvPr/>
      </p:nvGrpSpPr>
      <p:grpSpPr>
        <a:xfrm>
          <a:off x="0" y="0"/>
          <a:ext cx="0" cy="0"/>
          <a:chOff x="0" y="0"/>
          <a:chExt cx="0" cy="0"/>
        </a:xfrm>
      </p:grpSpPr>
      <p:sp>
        <p:nvSpPr>
          <p:cNvPr id="174" name="Google Shape;174;p26"/>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6"/>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6" name="Google Shape;176;p26"/>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7" name="Google Shape;177;p2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6"/>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6"/>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6"/>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82" name="Google Shape;182;p26"/>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83" name="Shape 183"/>
        <p:cNvGrpSpPr/>
        <p:nvPr/>
      </p:nvGrpSpPr>
      <p:grpSpPr>
        <a:xfrm>
          <a:off x="0" y="0"/>
          <a:ext cx="0" cy="0"/>
          <a:chOff x="0" y="0"/>
          <a:chExt cx="0" cy="0"/>
        </a:xfrm>
      </p:grpSpPr>
      <p:sp>
        <p:nvSpPr>
          <p:cNvPr id="184" name="Google Shape;184;p27"/>
          <p:cNvSpPr txBox="1"/>
          <p:nvPr>
            <p:ph type="title"/>
          </p:nvPr>
        </p:nvSpPr>
        <p:spPr>
          <a:xfrm>
            <a:off x="1941909" y="470555"/>
            <a:ext cx="6686549" cy="2160015"/>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27"/>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6" name="Google Shape;186;p27"/>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7" name="Google Shape;187;p2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7"/>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27"/>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1" name="Shape 191"/>
        <p:cNvGrpSpPr/>
        <p:nvPr/>
      </p:nvGrpSpPr>
      <p:grpSpPr>
        <a:xfrm>
          <a:off x="0" y="0"/>
          <a:ext cx="0" cy="0"/>
          <a:chOff x="0" y="0"/>
          <a:chExt cx="0" cy="0"/>
        </a:xfrm>
      </p:grpSpPr>
      <p:sp>
        <p:nvSpPr>
          <p:cNvPr id="192" name="Google Shape;192;p2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8"/>
          <p:cNvSpPr txBox="1"/>
          <p:nvPr>
            <p:ph idx="1" type="body"/>
          </p:nvPr>
        </p:nvSpPr>
        <p:spPr>
          <a:xfrm rot="5400000">
            <a:off x="3827859" y="-285750"/>
            <a:ext cx="2914650" cy="66865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94" name="Google Shape;194;p2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2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2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29"/>
          <p:cNvSpPr txBox="1"/>
          <p:nvPr>
            <p:ph type="title"/>
          </p:nvPr>
        </p:nvSpPr>
        <p:spPr>
          <a:xfrm rot="5400000">
            <a:off x="5817528" y="1624135"/>
            <a:ext cx="3962863" cy="1655701"/>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9"/>
          <p:cNvSpPr txBox="1"/>
          <p:nvPr>
            <p:ph idx="1" type="body"/>
          </p:nvPr>
        </p:nvSpPr>
        <p:spPr>
          <a:xfrm rot="5400000">
            <a:off x="2389353" y="23110"/>
            <a:ext cx="3962863" cy="48577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201" name="Google Shape;201;p2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2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2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0" name="Shape 50"/>
        <p:cNvGrpSpPr/>
        <p:nvPr/>
      </p:nvGrpSpPr>
      <p:grpSpPr>
        <a:xfrm>
          <a:off x="0" y="0"/>
          <a:ext cx="0" cy="0"/>
          <a:chOff x="0" y="0"/>
          <a:chExt cx="0" cy="0"/>
        </a:xfrm>
      </p:grpSpPr>
      <p:grpSp>
        <p:nvGrpSpPr>
          <p:cNvPr id="51" name="Google Shape;51;p13"/>
          <p:cNvGrpSpPr/>
          <p:nvPr/>
        </p:nvGrpSpPr>
        <p:grpSpPr>
          <a:xfrm>
            <a:off x="1" y="171450"/>
            <a:ext cx="2138637" cy="4978971"/>
            <a:chOff x="2487613" y="285750"/>
            <a:chExt cx="2428875" cy="5654676"/>
          </a:xfrm>
        </p:grpSpPr>
        <p:sp>
          <p:nvSpPr>
            <p:cNvPr id="52" name="Google Shape;52;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4" name="Google Shape;64;p13"/>
          <p:cNvGrpSpPr/>
          <p:nvPr/>
        </p:nvGrpSpPr>
        <p:grpSpPr>
          <a:xfrm>
            <a:off x="20416" y="-589"/>
            <a:ext cx="1767506" cy="5140529"/>
            <a:chOff x="6627813" y="194833"/>
            <a:chExt cx="1952625" cy="5678918"/>
          </a:xfrm>
        </p:grpSpPr>
        <p:sp>
          <p:nvSpPr>
            <p:cNvPr id="65" name="Google Shape;65;p13"/>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7" name="Google Shape;77;p13"/>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3"/>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9" name="Google Shape;79;p13"/>
          <p:cNvSpPr txBox="1"/>
          <p:nvPr>
            <p:ph idx="1" type="body"/>
          </p:nvPr>
        </p:nvSpPr>
        <p:spPr>
          <a:xfrm>
            <a:off x="1941909" y="1600200"/>
            <a:ext cx="6686550" cy="2914650"/>
          </a:xfrm>
          <a:prstGeom prst="rect">
            <a:avLst/>
          </a:prstGeom>
          <a:noFill/>
          <a:ln>
            <a:noFill/>
          </a:ln>
        </p:spPr>
        <p:txBody>
          <a:bodyPr anchorCtr="0" anchor="t" bIns="34275" lIns="68575" spcFirstLastPara="1" rIns="68575" wrap="square" tIns="34275">
            <a:norm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0" name="Google Shape;80;p1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1" name="Google Shape;81;p1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2" name="Google Shape;82;p13"/>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1184564" y="950768"/>
            <a:ext cx="7650677" cy="1697086"/>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rgbClr val="262626"/>
              </a:buClr>
              <a:buSzPts val="1800"/>
              <a:buFont typeface="Century Gothic"/>
              <a:buNone/>
            </a:pPr>
            <a:r>
              <a:rPr lang="en" sz="1800"/>
              <a:t>Unpaired Image-to-Image Translation using Cycle-Consistent Adversarial Networks </a:t>
            </a:r>
            <a:endParaRPr sz="4500"/>
          </a:p>
        </p:txBody>
      </p:sp>
      <p:sp>
        <p:nvSpPr>
          <p:cNvPr id="210" name="Google Shape;210;p30"/>
          <p:cNvSpPr txBox="1"/>
          <p:nvPr>
            <p:ph idx="1" type="subTitle"/>
          </p:nvPr>
        </p:nvSpPr>
        <p:spPr>
          <a:xfrm>
            <a:off x="1941910" y="2977392"/>
            <a:ext cx="6686549" cy="844712"/>
          </a:xfrm>
          <a:prstGeom prst="rect">
            <a:avLst/>
          </a:prstGeom>
          <a:noFill/>
          <a:ln>
            <a:noFill/>
          </a:ln>
        </p:spPr>
        <p:txBody>
          <a:bodyPr anchorCtr="0" anchor="t" bIns="34275" lIns="68575" spcFirstLastPara="1" rIns="68575" wrap="square" tIns="34275">
            <a:normAutofit/>
          </a:bodyPr>
          <a:lstStyle/>
          <a:p>
            <a:pPr indent="0" lvl="0" marL="0" rtl="0" algn="r">
              <a:spcBef>
                <a:spcPts val="0"/>
              </a:spcBef>
              <a:spcAft>
                <a:spcPts val="0"/>
              </a:spcAft>
              <a:buSzPts val="1400"/>
              <a:buNone/>
            </a:pPr>
            <a:r>
              <a:rPr lang="en"/>
              <a:t>- Jun-Yan Zhu, Taesung Park, Phillip Isola, Alexei A. Efros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1944694" y="468083"/>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100"/>
              <a:t>i</a:t>
            </a:r>
            <a:endParaRPr sz="100"/>
          </a:p>
        </p:txBody>
      </p:sp>
      <p:sp>
        <p:nvSpPr>
          <p:cNvPr id="270" name="Google Shape;270;p39"/>
          <p:cNvSpPr txBox="1"/>
          <p:nvPr>
            <p:ph idx="1" type="body"/>
          </p:nvPr>
        </p:nvSpPr>
        <p:spPr>
          <a:xfrm>
            <a:off x="1941909" y="1600200"/>
            <a:ext cx="6686400" cy="2833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pic>
        <p:nvPicPr>
          <p:cNvPr id="271" name="Google Shape;271;p39"/>
          <p:cNvPicPr preferRelativeResize="0"/>
          <p:nvPr/>
        </p:nvPicPr>
        <p:blipFill>
          <a:blip r:embed="rId3">
            <a:alphaModFix/>
          </a:blip>
          <a:stretch>
            <a:fillRect/>
          </a:stretch>
        </p:blipFill>
        <p:spPr>
          <a:xfrm>
            <a:off x="1944700" y="916375"/>
            <a:ext cx="6683701" cy="380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944694" y="468083"/>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Result Analysis</a:t>
            </a:r>
            <a:endParaRPr/>
          </a:p>
        </p:txBody>
      </p:sp>
      <p:sp>
        <p:nvSpPr>
          <p:cNvPr id="277" name="Google Shape;277;p40"/>
          <p:cNvSpPr txBox="1"/>
          <p:nvPr>
            <p:ph idx="1" type="body"/>
          </p:nvPr>
        </p:nvSpPr>
        <p:spPr>
          <a:xfrm>
            <a:off x="1941900" y="1287475"/>
            <a:ext cx="6686400" cy="3145800"/>
          </a:xfrm>
          <a:prstGeom prst="rect">
            <a:avLst/>
          </a:prstGeom>
        </p:spPr>
        <p:txBody>
          <a:bodyPr anchorCtr="0" anchor="t" bIns="34275" lIns="68575" spcFirstLastPara="1" rIns="68575" wrap="square" tIns="34275">
            <a:normAutofit lnSpcReduction="10000"/>
          </a:bodyPr>
          <a:lstStyle/>
          <a:p>
            <a:pPr indent="0" lvl="0" marL="0" rtl="0" algn="l">
              <a:spcBef>
                <a:spcPts val="0"/>
              </a:spcBef>
              <a:spcAft>
                <a:spcPts val="0"/>
              </a:spcAft>
              <a:buNone/>
            </a:pPr>
            <a:r>
              <a:rPr b="1" lang="en"/>
              <a:t>PROS:</a:t>
            </a:r>
            <a:endParaRPr b="1"/>
          </a:p>
          <a:p>
            <a:pPr indent="-317500" lvl="0" marL="457200" rtl="0" algn="l">
              <a:spcBef>
                <a:spcPts val="0"/>
              </a:spcBef>
              <a:spcAft>
                <a:spcPts val="0"/>
              </a:spcAft>
              <a:buSzPts val="1400"/>
              <a:buChar char="●"/>
            </a:pPr>
            <a:r>
              <a:rPr b="1" lang="en"/>
              <a:t>High Perceptual Realism</a:t>
            </a:r>
            <a:r>
              <a:rPr lang="en"/>
              <a:t>: The method achieves perceptual realism comparable to fully supervised approaches like pix2pix, as demonstrated by the AMT perceptual studies.</a:t>
            </a:r>
            <a:endParaRPr/>
          </a:p>
          <a:p>
            <a:pPr indent="-317500" lvl="0" marL="457200" rtl="0" algn="l">
              <a:spcBef>
                <a:spcPts val="0"/>
              </a:spcBef>
              <a:spcAft>
                <a:spcPts val="0"/>
              </a:spcAft>
              <a:buSzPts val="1400"/>
              <a:buChar char="●"/>
            </a:pPr>
            <a:r>
              <a:rPr b="1" lang="en"/>
              <a:t>Quantitative Evaluation</a:t>
            </a:r>
            <a:r>
              <a:rPr lang="en"/>
              <a:t>: By employing FCN scores and semantic segmentation metrics, the study provides quantitative assessments of the generated outputs, enhancing the credibility of the results.</a:t>
            </a:r>
            <a:endParaRPr/>
          </a:p>
          <a:p>
            <a:pPr indent="-317500" lvl="0" marL="457200" rtl="0" algn="l">
              <a:spcBef>
                <a:spcPts val="0"/>
              </a:spcBef>
              <a:spcAft>
                <a:spcPts val="0"/>
              </a:spcAft>
              <a:buSzPts val="1400"/>
              <a:buChar char="●"/>
            </a:pPr>
            <a:r>
              <a:rPr b="1" lang="en"/>
              <a:t>Superior Performance</a:t>
            </a:r>
            <a:r>
              <a:rPr lang="en"/>
              <a:t>: CycleGAN consistently outperforms baseline methods across various evaluation metrics, indicating its effectiveness in tasks such as semantic labels→photo translation and map↔aerial photo translation.</a:t>
            </a:r>
            <a:endParaRPr/>
          </a:p>
          <a:p>
            <a:pPr indent="-317500" lvl="0" marL="457200" rtl="0" algn="l">
              <a:spcBef>
                <a:spcPts val="0"/>
              </a:spcBef>
              <a:spcAft>
                <a:spcPts val="0"/>
              </a:spcAft>
              <a:buSzPts val="1400"/>
              <a:buChar char="●"/>
            </a:pPr>
            <a:r>
              <a:rPr b="1" lang="en"/>
              <a:t>Comprehensive Analysis</a:t>
            </a:r>
            <a:r>
              <a:rPr lang="en"/>
              <a:t>: The study conducts ablation studies to analyze the impact of different components of the loss function, providing insights into the mechanisms driving the model's performance.</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1944694" y="468083"/>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100"/>
              <a:t>i</a:t>
            </a:r>
            <a:endParaRPr sz="100"/>
          </a:p>
        </p:txBody>
      </p:sp>
      <p:sp>
        <p:nvSpPr>
          <p:cNvPr id="283" name="Google Shape;283;p41"/>
          <p:cNvSpPr txBox="1"/>
          <p:nvPr>
            <p:ph idx="1" type="body"/>
          </p:nvPr>
        </p:nvSpPr>
        <p:spPr>
          <a:xfrm>
            <a:off x="1941900" y="1201925"/>
            <a:ext cx="6686400" cy="3231600"/>
          </a:xfrm>
          <a:prstGeom prst="rect">
            <a:avLst/>
          </a:prstGeom>
        </p:spPr>
        <p:txBody>
          <a:bodyPr anchorCtr="0" anchor="t" bIns="34275" lIns="68575" spcFirstLastPara="1" rIns="68575" wrap="square" tIns="34275">
            <a:normAutofit lnSpcReduction="20000"/>
          </a:bodyPr>
          <a:lstStyle/>
          <a:p>
            <a:pPr indent="0" lvl="0" marL="0" rtl="0" algn="l">
              <a:spcBef>
                <a:spcPts val="0"/>
              </a:spcBef>
              <a:spcAft>
                <a:spcPts val="0"/>
              </a:spcAft>
              <a:buNone/>
            </a:pPr>
            <a:r>
              <a:rPr b="1" lang="en"/>
              <a:t>CONS</a:t>
            </a:r>
            <a:endParaRPr b="1"/>
          </a:p>
          <a:p>
            <a:pPr indent="-317500" lvl="0" marL="457200" rtl="0" algn="l">
              <a:spcBef>
                <a:spcPts val="0"/>
              </a:spcBef>
              <a:spcAft>
                <a:spcPts val="0"/>
              </a:spcAft>
              <a:buSzPts val="1400"/>
              <a:buChar char="●"/>
            </a:pPr>
            <a:r>
              <a:rPr b="1" lang="en"/>
              <a:t>Training Instability</a:t>
            </a:r>
            <a:r>
              <a:rPr lang="en"/>
              <a:t>: Variations in loss direction, such as GAN + forward or backward cycle loss, are reported to cause training instability and mode collapse, which can hinder the convergence and quality of generated outputs.</a:t>
            </a:r>
            <a:endParaRPr/>
          </a:p>
          <a:p>
            <a:pPr indent="-317500" lvl="0" marL="457200" rtl="0" algn="l">
              <a:spcBef>
                <a:spcPts val="0"/>
              </a:spcBef>
              <a:spcAft>
                <a:spcPts val="0"/>
              </a:spcAft>
              <a:buSzPts val="1400"/>
              <a:buChar char="●"/>
            </a:pPr>
            <a:r>
              <a:rPr b="1" lang="en"/>
              <a:t>Limited Generalization</a:t>
            </a:r>
            <a:r>
              <a:rPr lang="en"/>
              <a:t>: Although CycleGAN achieves impressive results in certain tasks, it may struggle with more complex transformations, particularly those requiring significant geometric changes. This limitation suggests potential challenges in handling diverse and extreme transformations.</a:t>
            </a:r>
            <a:endParaRPr/>
          </a:p>
          <a:p>
            <a:pPr indent="-317500" lvl="0" marL="457200" rtl="0" algn="l">
              <a:spcBef>
                <a:spcPts val="0"/>
              </a:spcBef>
              <a:spcAft>
                <a:spcPts val="0"/>
              </a:spcAft>
              <a:buSzPts val="1400"/>
              <a:buChar char="●"/>
            </a:pPr>
            <a:r>
              <a:rPr b="1" lang="en"/>
              <a:t>Scalability</a:t>
            </a:r>
            <a:r>
              <a:rPr lang="en"/>
              <a:t>: The study trains models on 256 × 256 images instead of higher resolutions used in some baselines like pix2pix. While this choice may improve scalability, it could also limit the model's ability to capture fine details in high-resolution images.</a:t>
            </a:r>
            <a:endParaRPr/>
          </a:p>
          <a:p>
            <a:pPr indent="-317500" lvl="0" marL="457200" rtl="0" algn="l">
              <a:spcBef>
                <a:spcPts val="0"/>
              </a:spcBef>
              <a:spcAft>
                <a:spcPts val="0"/>
              </a:spcAft>
              <a:buSzPts val="1400"/>
              <a:buChar char="●"/>
            </a:pPr>
            <a:r>
              <a:rPr b="1" lang="en"/>
              <a:t>Human Bias in Perceptual Studies</a:t>
            </a:r>
            <a:r>
              <a:rPr lang="en"/>
              <a:t>: Perceptual studies conducted on AMT rely on human judgments, which may introduce bias or variability based on individual perceptions. This subjectivity could affect the reliability of the reported perceptual realism scores.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Cycle GAN Limitation</a:t>
            </a:r>
            <a:endParaRPr/>
          </a:p>
        </p:txBody>
      </p:sp>
      <p:sp>
        <p:nvSpPr>
          <p:cNvPr id="289" name="Google Shape;289;p42"/>
          <p:cNvSpPr txBox="1"/>
          <p:nvPr>
            <p:ph idx="1" type="body"/>
          </p:nvPr>
        </p:nvSpPr>
        <p:spPr>
          <a:xfrm>
            <a:off x="1941900" y="1223326"/>
            <a:ext cx="6686400" cy="3210000"/>
          </a:xfrm>
          <a:prstGeom prst="rect">
            <a:avLst/>
          </a:prstGeom>
          <a:noFill/>
          <a:ln>
            <a:noFill/>
          </a:ln>
        </p:spPr>
        <p:txBody>
          <a:bodyPr anchorCtr="0" anchor="t" bIns="34275" lIns="68575" spcFirstLastPara="1" rIns="68575" wrap="square" tIns="34275">
            <a:normAutofit/>
          </a:bodyPr>
          <a:lstStyle/>
          <a:p>
            <a:pPr indent="-317500" lvl="0" marL="457200" rtl="0" algn="l">
              <a:spcBef>
                <a:spcPts val="0"/>
              </a:spcBef>
              <a:spcAft>
                <a:spcPts val="0"/>
              </a:spcAft>
              <a:buSzPts val="1400"/>
              <a:buChar char="●"/>
            </a:pPr>
            <a:r>
              <a:rPr lang="en"/>
              <a:t>While our method often succeeds in tasks involving color and texture changes, it struggles with geometric transformations, such as dog to cat transfiguration, where it makes minimal alterations.</a:t>
            </a:r>
            <a:endParaRPr/>
          </a:p>
          <a:p>
            <a:pPr indent="-317500" lvl="0" marL="457200" rtl="0" algn="l">
              <a:spcBef>
                <a:spcPts val="0"/>
              </a:spcBef>
              <a:spcAft>
                <a:spcPts val="0"/>
              </a:spcAft>
              <a:buSzPts val="1400"/>
              <a:buChar char="●"/>
            </a:pPr>
            <a:r>
              <a:rPr lang="en"/>
              <a:t>Generator architectures tailored for appearance changes may hinder performance on tasks requiring more varied and extreme transformations, highlighting the need for improved handling of geometric changes.</a:t>
            </a:r>
            <a:endParaRPr/>
          </a:p>
          <a:p>
            <a:pPr indent="-317500" lvl="0" marL="457200" rtl="0" algn="l">
              <a:spcBef>
                <a:spcPts val="0"/>
              </a:spcBef>
              <a:spcAft>
                <a:spcPts val="0"/>
              </a:spcAft>
              <a:buSzPts val="1400"/>
              <a:buChar char="●"/>
            </a:pPr>
            <a:r>
              <a:rPr lang="en"/>
              <a:t>Failures are sometimes attributed to dataset distribution characteristics; for instance, confusion in the horse to zebra example due to training on synsets lacking certain real-world scenarios.</a:t>
            </a:r>
            <a:endParaRPr/>
          </a:p>
          <a:p>
            <a:pPr indent="-317500" lvl="0" marL="457200" rtl="0" algn="l">
              <a:spcBef>
                <a:spcPts val="0"/>
              </a:spcBef>
              <a:spcAft>
                <a:spcPts val="0"/>
              </a:spcAft>
              <a:buSzPts val="1400"/>
              <a:buChar char="●"/>
            </a:pPr>
            <a:r>
              <a:rPr lang="en"/>
              <a:t>Despite advancements, a gap remains between results from paired training data and our unpaired method, indicating the potential need for weak semantic supervision to address ambiguities and integrate semi-supervised data for more robust translators.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944694" y="697608"/>
            <a:ext cx="6683700" cy="96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CycleGAN Introduction</a:t>
            </a:r>
            <a:endParaRPr/>
          </a:p>
        </p:txBody>
      </p:sp>
      <p:sp>
        <p:nvSpPr>
          <p:cNvPr id="216" name="Google Shape;216;p31"/>
          <p:cNvSpPr txBox="1"/>
          <p:nvPr>
            <p:ph idx="1" type="body"/>
          </p:nvPr>
        </p:nvSpPr>
        <p:spPr>
          <a:xfrm>
            <a:off x="1943375" y="1496101"/>
            <a:ext cx="6686400" cy="3323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Font typeface="Arial"/>
              <a:buChar char="•"/>
            </a:pPr>
            <a:r>
              <a:rPr lang="en"/>
              <a:t>CycleGAN is a type of Generative Adversarial Network (GAN) designed to perform image-to-image translation tasks without requiring paired training data.</a:t>
            </a:r>
            <a:endParaRPr/>
          </a:p>
          <a:p>
            <a:pPr indent="-254000" lvl="0" marL="254000" rtl="0" algn="l">
              <a:spcBef>
                <a:spcPts val="800"/>
              </a:spcBef>
              <a:spcAft>
                <a:spcPts val="0"/>
              </a:spcAft>
              <a:buSzPts val="1400"/>
              <a:buFont typeface="Arial"/>
              <a:buChar char="•"/>
            </a:pPr>
            <a:r>
              <a:rPr lang="en"/>
              <a:t>Its applications are convert a photograph into the style of a famous painting, can transform images taken in one season to appear as if they were taken in another season, facial attribute manipulation, such as changing the age, gender, or expression of faces in images etc.</a:t>
            </a:r>
            <a:endParaRPr/>
          </a:p>
          <a:p>
            <a:pPr indent="-254000" lvl="0" marL="254000" rtl="0" algn="l">
              <a:spcBef>
                <a:spcPts val="800"/>
              </a:spcBef>
              <a:spcAft>
                <a:spcPts val="0"/>
              </a:spcAft>
              <a:buSzPts val="1400"/>
              <a:buChar char="•"/>
            </a:pPr>
            <a:r>
              <a:rPr lang="en"/>
              <a:t>Unlike models relying on explicit likelihood estimation, GANs capture complex data distributions without computing likelihood.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944700" y="468078"/>
            <a:ext cx="6683700" cy="6315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Cycle GAN Architecture</a:t>
            </a:r>
            <a:endParaRPr/>
          </a:p>
        </p:txBody>
      </p:sp>
      <p:sp>
        <p:nvSpPr>
          <p:cNvPr id="222" name="Google Shape;222;p32"/>
          <p:cNvSpPr txBox="1"/>
          <p:nvPr>
            <p:ph idx="1" type="body"/>
          </p:nvPr>
        </p:nvSpPr>
        <p:spPr>
          <a:xfrm>
            <a:off x="1941900" y="1141376"/>
            <a:ext cx="6686400" cy="3292200"/>
          </a:xfrm>
          <a:prstGeom prst="rect">
            <a:avLst/>
          </a:prstGeom>
          <a:noFill/>
          <a:ln>
            <a:noFill/>
          </a:ln>
        </p:spPr>
        <p:txBody>
          <a:bodyPr anchorCtr="0" anchor="t" bIns="34275" lIns="68575" spcFirstLastPara="1" rIns="68575" wrap="square" tIns="34275">
            <a:normAutofit/>
          </a:bodyPr>
          <a:lstStyle/>
          <a:p>
            <a:pPr indent="-317500" lvl="0" marL="457200" rtl="0" algn="l">
              <a:spcBef>
                <a:spcPts val="0"/>
              </a:spcBef>
              <a:spcAft>
                <a:spcPts val="0"/>
              </a:spcAft>
              <a:buSzPts val="1400"/>
              <a:buChar char="●"/>
            </a:pPr>
            <a:r>
              <a:rPr lang="en"/>
              <a:t>CycleGAN uses two sets of Generators and Discriminators one for each image domain. The components of the architecture are as follows.</a:t>
            </a:r>
            <a:endParaRPr/>
          </a:p>
          <a:p>
            <a:pPr indent="-317500" lvl="0" marL="457200" rtl="0" algn="l">
              <a:spcBef>
                <a:spcPts val="1000"/>
              </a:spcBef>
              <a:spcAft>
                <a:spcPts val="0"/>
              </a:spcAft>
              <a:buSzPts val="1400"/>
              <a:buChar char="●"/>
            </a:pPr>
            <a:r>
              <a:rPr lang="en"/>
              <a:t>Two Generators (G and F):</a:t>
            </a:r>
            <a:endParaRPr/>
          </a:p>
          <a:p>
            <a:pPr indent="-317500" lvl="1" marL="914400" rtl="0" algn="l">
              <a:spcBef>
                <a:spcPts val="1000"/>
              </a:spcBef>
              <a:spcAft>
                <a:spcPts val="0"/>
              </a:spcAft>
              <a:buSzPts val="1400"/>
              <a:buChar char="○"/>
            </a:pPr>
            <a:r>
              <a:rPr lang="en"/>
              <a:t>G: Translates images from domain X to domain Y.</a:t>
            </a:r>
            <a:endParaRPr/>
          </a:p>
          <a:p>
            <a:pPr indent="-317500" lvl="1" marL="914400" rtl="0" algn="l">
              <a:spcBef>
                <a:spcPts val="1000"/>
              </a:spcBef>
              <a:spcAft>
                <a:spcPts val="0"/>
              </a:spcAft>
              <a:buSzPts val="1400"/>
              <a:buChar char="○"/>
            </a:pPr>
            <a:r>
              <a:rPr lang="en"/>
              <a:t>F: Translates images from domain Y to domain X.</a:t>
            </a:r>
            <a:endParaRPr/>
          </a:p>
          <a:p>
            <a:pPr indent="-317500" lvl="0" marL="457200" rtl="0" algn="l">
              <a:spcBef>
                <a:spcPts val="1000"/>
              </a:spcBef>
              <a:spcAft>
                <a:spcPts val="0"/>
              </a:spcAft>
              <a:buSzPts val="1400"/>
              <a:buChar char="●"/>
            </a:pPr>
            <a:r>
              <a:rPr lang="en"/>
              <a:t>Two Discriminators (D_X and D_Y):</a:t>
            </a:r>
            <a:endParaRPr/>
          </a:p>
          <a:p>
            <a:pPr indent="-317500" lvl="1" marL="914400" rtl="0" algn="l">
              <a:spcBef>
                <a:spcPts val="1000"/>
              </a:spcBef>
              <a:spcAft>
                <a:spcPts val="0"/>
              </a:spcAft>
              <a:buSzPts val="1400"/>
              <a:buChar char="○"/>
            </a:pPr>
            <a:r>
              <a:rPr lang="en"/>
              <a:t>D</a:t>
            </a:r>
            <a:r>
              <a:rPr baseline="-25000" lang="en"/>
              <a:t>X</a:t>
            </a:r>
            <a:r>
              <a:rPr lang="en"/>
              <a:t>: Discriminates between real images from domain X and fake images generated by F.</a:t>
            </a:r>
            <a:endParaRPr/>
          </a:p>
          <a:p>
            <a:pPr indent="-317500" lvl="1" marL="914400" rtl="0" algn="l">
              <a:spcBef>
                <a:spcPts val="1000"/>
              </a:spcBef>
              <a:spcAft>
                <a:spcPts val="1000"/>
              </a:spcAft>
              <a:buSzPts val="1400"/>
              <a:buChar char="○"/>
            </a:pPr>
            <a:r>
              <a:rPr lang="en"/>
              <a:t>D</a:t>
            </a:r>
            <a:r>
              <a:rPr baseline="-25000" lang="en"/>
              <a:t>Y</a:t>
            </a:r>
            <a:r>
              <a:rPr lang="en"/>
              <a:t>: Discriminates between real images from domain Y and fake images generated by 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944700" y="468078"/>
            <a:ext cx="6683700" cy="6315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Cycle GAN Loss Functions</a:t>
            </a:r>
            <a:endParaRPr/>
          </a:p>
        </p:txBody>
      </p:sp>
      <p:sp>
        <p:nvSpPr>
          <p:cNvPr id="228" name="Google Shape;228;p33"/>
          <p:cNvSpPr txBox="1"/>
          <p:nvPr>
            <p:ph idx="1" type="body"/>
          </p:nvPr>
        </p:nvSpPr>
        <p:spPr>
          <a:xfrm>
            <a:off x="1535025" y="1099575"/>
            <a:ext cx="6686400" cy="3933300"/>
          </a:xfrm>
          <a:prstGeom prst="rect">
            <a:avLst/>
          </a:prstGeom>
          <a:noFill/>
          <a:ln>
            <a:noFill/>
          </a:ln>
        </p:spPr>
        <p:txBody>
          <a:bodyPr anchorCtr="0" anchor="t" bIns="34275" lIns="68575" spcFirstLastPara="1" rIns="68575" wrap="square" tIns="34275">
            <a:normAutofit/>
          </a:bodyPr>
          <a:lstStyle/>
          <a:p>
            <a:pPr indent="-317500" lvl="0" marL="457200" rtl="0" algn="l">
              <a:spcBef>
                <a:spcPts val="0"/>
              </a:spcBef>
              <a:spcAft>
                <a:spcPts val="0"/>
              </a:spcAft>
              <a:buSzPts val="1400"/>
              <a:buChar char="●"/>
            </a:pPr>
            <a:r>
              <a:rPr lang="en"/>
              <a:t>Adversarial</a:t>
            </a:r>
            <a:r>
              <a:rPr lang="en"/>
              <a:t> Loss:</a:t>
            </a:r>
            <a:endParaRPr/>
          </a:p>
          <a:p>
            <a:pPr indent="-317500" lvl="1" marL="914400" rtl="0" algn="l">
              <a:spcBef>
                <a:spcPts val="1000"/>
              </a:spcBef>
              <a:spcAft>
                <a:spcPts val="0"/>
              </a:spcAft>
              <a:buSzPts val="1400"/>
              <a:buChar char="○"/>
            </a:pPr>
            <a:r>
              <a:rPr lang="en"/>
              <a:t>The adversarial loss is fundamental to the GAN framework, helping     each generator to produce images that look as real as possible so that the corresponding discriminator cannot easily distinguish them from true images of the target domain.</a:t>
            </a:r>
            <a:endParaRPr/>
          </a:p>
          <a:p>
            <a:pPr indent="-317500" lvl="0" marL="457200" rtl="0" algn="l">
              <a:spcBef>
                <a:spcPts val="1000"/>
              </a:spcBef>
              <a:spcAft>
                <a:spcPts val="0"/>
              </a:spcAft>
              <a:buSzPts val="1400"/>
              <a:buChar char="●"/>
            </a:pPr>
            <a:r>
              <a:rPr lang="en"/>
              <a:t>Cycle Consistency Loss </a:t>
            </a:r>
            <a:endParaRPr/>
          </a:p>
          <a:p>
            <a:pPr indent="-317500" lvl="1" marL="914400" rtl="0" algn="l">
              <a:spcBef>
                <a:spcPts val="1000"/>
              </a:spcBef>
              <a:spcAft>
                <a:spcPts val="0"/>
              </a:spcAft>
              <a:buSzPts val="1400"/>
              <a:buChar char="○"/>
            </a:pPr>
            <a:r>
              <a:rPr lang="en"/>
              <a:t>The cycle consistency loss is crucial in CycleGAN to ensure that each image can be translated to the other domain and back again without losing its original content. This loss helps to mitigate the issue of mode collapse commonly observed in GANs.</a:t>
            </a:r>
            <a:endParaRPr/>
          </a:p>
          <a:p>
            <a:pPr indent="-317500" lvl="0" marL="457200" rtl="0" algn="l">
              <a:spcBef>
                <a:spcPts val="0"/>
              </a:spcBef>
              <a:spcAft>
                <a:spcPts val="0"/>
              </a:spcAft>
              <a:buSzPts val="1400"/>
              <a:buChar char="●"/>
            </a:pPr>
            <a:r>
              <a:rPr lang="en"/>
              <a:t>Total Loss function</a:t>
            </a:r>
            <a:endParaRPr/>
          </a:p>
          <a:p>
            <a:pPr indent="0" lvl="0" marL="914400" rtl="0" algn="l">
              <a:spcBef>
                <a:spcPts val="1000"/>
              </a:spcBef>
              <a:spcAft>
                <a:spcPts val="1000"/>
              </a:spcAft>
              <a:buNone/>
            </a:pPr>
            <a:r>
              <a:t/>
            </a:r>
            <a:endParaRPr/>
          </a:p>
        </p:txBody>
      </p:sp>
      <p:pic>
        <p:nvPicPr>
          <p:cNvPr id="229" name="Google Shape;229;p33"/>
          <p:cNvPicPr preferRelativeResize="0"/>
          <p:nvPr/>
        </p:nvPicPr>
        <p:blipFill>
          <a:blip r:embed="rId3">
            <a:alphaModFix/>
          </a:blip>
          <a:stretch>
            <a:fillRect/>
          </a:stretch>
        </p:blipFill>
        <p:spPr>
          <a:xfrm>
            <a:off x="3672425" y="1005672"/>
            <a:ext cx="2618550" cy="365225"/>
          </a:xfrm>
          <a:prstGeom prst="rect">
            <a:avLst/>
          </a:prstGeom>
          <a:noFill/>
          <a:ln>
            <a:noFill/>
          </a:ln>
        </p:spPr>
      </p:pic>
      <p:pic>
        <p:nvPicPr>
          <p:cNvPr id="230" name="Google Shape;230;p33"/>
          <p:cNvPicPr preferRelativeResize="0"/>
          <p:nvPr/>
        </p:nvPicPr>
        <p:blipFill>
          <a:blip r:embed="rId4">
            <a:alphaModFix/>
          </a:blip>
          <a:stretch>
            <a:fillRect/>
          </a:stretch>
        </p:blipFill>
        <p:spPr>
          <a:xfrm>
            <a:off x="4212475" y="2292625"/>
            <a:ext cx="2289424" cy="365225"/>
          </a:xfrm>
          <a:prstGeom prst="rect">
            <a:avLst/>
          </a:prstGeom>
          <a:noFill/>
          <a:ln>
            <a:noFill/>
          </a:ln>
        </p:spPr>
      </p:pic>
      <p:pic>
        <p:nvPicPr>
          <p:cNvPr id="231" name="Google Shape;231;p33"/>
          <p:cNvPicPr preferRelativeResize="0"/>
          <p:nvPr/>
        </p:nvPicPr>
        <p:blipFill>
          <a:blip r:embed="rId5">
            <a:alphaModFix/>
          </a:blip>
          <a:stretch>
            <a:fillRect/>
          </a:stretch>
        </p:blipFill>
        <p:spPr>
          <a:xfrm>
            <a:off x="3393175" y="3802717"/>
            <a:ext cx="2970099" cy="81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  Cycle GAN Architecture and Loss</a:t>
            </a:r>
            <a:endParaRPr/>
          </a:p>
        </p:txBody>
      </p:sp>
      <p:sp>
        <p:nvSpPr>
          <p:cNvPr id="237" name="Google Shape;237;p34"/>
          <p:cNvSpPr txBox="1"/>
          <p:nvPr>
            <p:ph idx="1" type="body"/>
          </p:nvPr>
        </p:nvSpPr>
        <p:spPr>
          <a:xfrm>
            <a:off x="898600" y="1366500"/>
            <a:ext cx="6686400" cy="37770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457200" rtl="0" algn="l">
              <a:spcBef>
                <a:spcPts val="1000"/>
              </a:spcBef>
              <a:spcAft>
                <a:spcPts val="0"/>
              </a:spcAft>
              <a:buNone/>
            </a:pPr>
            <a:r>
              <a:t/>
            </a:r>
            <a:endParaRPr/>
          </a:p>
          <a:p>
            <a:pPr indent="-310832" lvl="0" marL="457200" rtl="0" algn="l">
              <a:spcBef>
                <a:spcPts val="1000"/>
              </a:spcBef>
              <a:spcAft>
                <a:spcPts val="0"/>
              </a:spcAft>
              <a:buSzPct val="100000"/>
              <a:buChar char="●"/>
            </a:pPr>
            <a:r>
              <a:rPr lang="en"/>
              <a:t>Fig (a) shows the two mapping functions G : X → Y and F : Y → X, and associated adversarial discriminators D</a:t>
            </a:r>
            <a:r>
              <a:rPr baseline="-25000" lang="en"/>
              <a:t>Y</a:t>
            </a:r>
            <a:r>
              <a:rPr lang="en"/>
              <a:t> and D</a:t>
            </a:r>
            <a:r>
              <a:rPr baseline="-25000" lang="en"/>
              <a:t>X</a:t>
            </a:r>
            <a:endParaRPr/>
          </a:p>
          <a:p>
            <a:pPr indent="-310832" lvl="0" marL="457200" rtl="0" algn="l">
              <a:spcBef>
                <a:spcPts val="1000"/>
              </a:spcBef>
              <a:spcAft>
                <a:spcPts val="0"/>
              </a:spcAft>
              <a:buSzPct val="100000"/>
              <a:buChar char="●"/>
            </a:pPr>
            <a:r>
              <a:rPr lang="en"/>
              <a:t>Fig (b) shows forward cycle-consistency loss: x → G(x) → F (G(x)) ≈ x</a:t>
            </a:r>
            <a:endParaRPr/>
          </a:p>
          <a:p>
            <a:pPr indent="-310832" lvl="0" marL="457200" rtl="0" algn="l">
              <a:spcBef>
                <a:spcPts val="1000"/>
              </a:spcBef>
              <a:spcAft>
                <a:spcPts val="0"/>
              </a:spcAft>
              <a:buSzPct val="100000"/>
              <a:buChar char="●"/>
            </a:pPr>
            <a:r>
              <a:rPr lang="en"/>
              <a:t>Fig </a:t>
            </a:r>
            <a:r>
              <a:rPr lang="en"/>
              <a:t>(c)</a:t>
            </a:r>
            <a:r>
              <a:rPr lang="en"/>
              <a:t> shows backward cycle-consistency loss: y → F (y) → G(F (y)) ≈ y</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a:p>
            <a:pPr indent="0" lvl="0" marL="0" rtl="0" algn="l">
              <a:spcBef>
                <a:spcPts val="0"/>
              </a:spcBef>
              <a:spcAft>
                <a:spcPts val="0"/>
              </a:spcAft>
              <a:buSzPct val="100000"/>
              <a:buNone/>
            </a:pPr>
            <a:r>
              <a:t/>
            </a:r>
            <a:endParaRPr/>
          </a:p>
        </p:txBody>
      </p:sp>
      <p:pic>
        <p:nvPicPr>
          <p:cNvPr id="238" name="Google Shape;238;p34"/>
          <p:cNvPicPr preferRelativeResize="0"/>
          <p:nvPr/>
        </p:nvPicPr>
        <p:blipFill>
          <a:blip r:embed="rId3">
            <a:alphaModFix/>
          </a:blip>
          <a:stretch>
            <a:fillRect/>
          </a:stretch>
        </p:blipFill>
        <p:spPr>
          <a:xfrm>
            <a:off x="1725626" y="984651"/>
            <a:ext cx="4687299" cy="12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1944694" y="468083"/>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Cycle Gan Implementation</a:t>
            </a:r>
            <a:endParaRPr/>
          </a:p>
        </p:txBody>
      </p:sp>
      <p:sp>
        <p:nvSpPr>
          <p:cNvPr id="244" name="Google Shape;244;p35"/>
          <p:cNvSpPr txBox="1"/>
          <p:nvPr>
            <p:ph idx="1" type="body"/>
          </p:nvPr>
        </p:nvSpPr>
        <p:spPr>
          <a:xfrm>
            <a:off x="1943359" y="1155150"/>
            <a:ext cx="6686400" cy="2833200"/>
          </a:xfrm>
          <a:prstGeom prst="rect">
            <a:avLst/>
          </a:prstGeom>
        </p:spPr>
        <p:txBody>
          <a:bodyPr anchorCtr="0" anchor="t" bIns="34275" lIns="68575" spcFirstLastPara="1" rIns="68575" wrap="square" tIns="34275">
            <a:noAutofit/>
          </a:bodyPr>
          <a:lstStyle/>
          <a:p>
            <a:pPr indent="-309880" lvl="0" marL="457200" rtl="0" algn="l">
              <a:lnSpc>
                <a:spcPct val="80000"/>
              </a:lnSpc>
              <a:spcBef>
                <a:spcPts val="0"/>
              </a:spcBef>
              <a:spcAft>
                <a:spcPts val="0"/>
              </a:spcAft>
              <a:buSzPts val="1280"/>
              <a:buChar char="●"/>
            </a:pPr>
            <a:r>
              <a:rPr lang="en" sz="1280"/>
              <a:t>Generator network architecture is adopted from Johnson et al., known for effective neural style transfer and super-resolution applications.</a:t>
            </a:r>
            <a:endParaRPr sz="1280"/>
          </a:p>
          <a:p>
            <a:pPr indent="-309880" lvl="0" marL="457200" rtl="0" algn="l">
              <a:lnSpc>
                <a:spcPct val="80000"/>
              </a:lnSpc>
              <a:spcBef>
                <a:spcPts val="1000"/>
              </a:spcBef>
              <a:spcAft>
                <a:spcPts val="0"/>
              </a:spcAft>
              <a:buSzPts val="1280"/>
              <a:buChar char="●"/>
            </a:pPr>
            <a:r>
              <a:rPr lang="en" sz="1280"/>
              <a:t>The network comprises:</a:t>
            </a:r>
            <a:endParaRPr sz="1280"/>
          </a:p>
          <a:p>
            <a:pPr indent="-309880" lvl="1" marL="914400" rtl="0" algn="l">
              <a:lnSpc>
                <a:spcPct val="80000"/>
              </a:lnSpc>
              <a:spcBef>
                <a:spcPts val="1000"/>
              </a:spcBef>
              <a:spcAft>
                <a:spcPts val="0"/>
              </a:spcAft>
              <a:buSzPts val="1280"/>
              <a:buChar char="○"/>
            </a:pPr>
            <a:r>
              <a:rPr lang="en" sz="1140"/>
              <a:t>Three initial convolutional layers for preliminary image processing.</a:t>
            </a:r>
            <a:endParaRPr sz="1140"/>
          </a:p>
          <a:p>
            <a:pPr indent="-309880" lvl="1" marL="914400" rtl="0" algn="l">
              <a:lnSpc>
                <a:spcPct val="80000"/>
              </a:lnSpc>
              <a:spcBef>
                <a:spcPts val="1000"/>
              </a:spcBef>
              <a:spcAft>
                <a:spcPts val="0"/>
              </a:spcAft>
              <a:buSzPts val="1280"/>
              <a:buChar char="○"/>
            </a:pPr>
            <a:r>
              <a:rPr lang="en" sz="1140"/>
              <a:t>Several residual blocks to aid complex feature learning:</a:t>
            </a:r>
            <a:endParaRPr sz="1140"/>
          </a:p>
          <a:p>
            <a:pPr indent="-309880" lvl="1" marL="914400" rtl="0" algn="l">
              <a:lnSpc>
                <a:spcPct val="80000"/>
              </a:lnSpc>
              <a:spcBef>
                <a:spcPts val="1000"/>
              </a:spcBef>
              <a:spcAft>
                <a:spcPts val="0"/>
              </a:spcAft>
              <a:buSzPts val="1280"/>
              <a:buChar char="○"/>
            </a:pPr>
            <a:r>
              <a:rPr lang="en" sz="1140"/>
              <a:t>Six blocks for images of 128x128 pixel resolution.</a:t>
            </a:r>
            <a:endParaRPr sz="1140"/>
          </a:p>
          <a:p>
            <a:pPr indent="-309880" lvl="1" marL="914400" rtl="0" algn="l">
              <a:lnSpc>
                <a:spcPct val="80000"/>
              </a:lnSpc>
              <a:spcBef>
                <a:spcPts val="1000"/>
              </a:spcBef>
              <a:spcAft>
                <a:spcPts val="0"/>
              </a:spcAft>
              <a:buSzPts val="1280"/>
              <a:buChar char="○"/>
            </a:pPr>
            <a:r>
              <a:rPr lang="en" sz="1140"/>
              <a:t>Nine blocks for images of 256x256 pixel resolution or larger.</a:t>
            </a:r>
            <a:endParaRPr sz="1140"/>
          </a:p>
          <a:p>
            <a:pPr indent="-309880" lvl="1" marL="914400" rtl="0" algn="l">
              <a:lnSpc>
                <a:spcPct val="80000"/>
              </a:lnSpc>
              <a:spcBef>
                <a:spcPts val="1000"/>
              </a:spcBef>
              <a:spcAft>
                <a:spcPts val="0"/>
              </a:spcAft>
              <a:buSzPts val="1280"/>
              <a:buChar char="○"/>
            </a:pPr>
            <a:r>
              <a:rPr lang="en" sz="1140"/>
              <a:t>Two fractionally-strided convolutions with a stride of 1/2, used for upsampling.</a:t>
            </a:r>
            <a:endParaRPr sz="1140"/>
          </a:p>
          <a:p>
            <a:pPr indent="-309880" lvl="1" marL="914400" rtl="0" algn="l">
              <a:lnSpc>
                <a:spcPct val="80000"/>
              </a:lnSpc>
              <a:spcBef>
                <a:spcPts val="1000"/>
              </a:spcBef>
              <a:spcAft>
                <a:spcPts val="0"/>
              </a:spcAft>
              <a:buSzPts val="1280"/>
              <a:buChar char="○"/>
            </a:pPr>
            <a:r>
              <a:rPr lang="en" sz="1140"/>
              <a:t>A final convolutional layer that maps features to the RGB color space.</a:t>
            </a:r>
            <a:endParaRPr sz="1140"/>
          </a:p>
          <a:p>
            <a:pPr indent="-309880" lvl="1" marL="914400" rtl="0" algn="l">
              <a:lnSpc>
                <a:spcPct val="80000"/>
              </a:lnSpc>
              <a:spcBef>
                <a:spcPts val="1000"/>
              </a:spcBef>
              <a:spcAft>
                <a:spcPts val="0"/>
              </a:spcAft>
              <a:buSzPts val="1280"/>
              <a:buChar char="○"/>
            </a:pPr>
            <a:r>
              <a:rPr lang="en" sz="1140"/>
              <a:t>Instance normalization is applied throughout the generator network, enhancing performance in style transfer tasks as indicated by Johnson et al.</a:t>
            </a:r>
            <a:endParaRPr sz="1140"/>
          </a:p>
          <a:p>
            <a:pPr indent="-309880" lvl="0" marL="457200" rtl="0" algn="l">
              <a:lnSpc>
                <a:spcPct val="80000"/>
              </a:lnSpc>
              <a:spcBef>
                <a:spcPts val="1000"/>
              </a:spcBef>
              <a:spcAft>
                <a:spcPts val="1000"/>
              </a:spcAft>
              <a:buSzPts val="1280"/>
              <a:buChar char="●"/>
            </a:pPr>
            <a:r>
              <a:rPr lang="en" sz="1280"/>
              <a:t>The discriminator network utilizes 70x70 PatchGANs, which assess whether 70x70 overlapping image patches are real or fake.</a:t>
            </a:r>
            <a:endParaRPr sz="12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944694" y="468083"/>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Training Process</a:t>
            </a:r>
            <a:endParaRPr/>
          </a:p>
        </p:txBody>
      </p:sp>
      <p:sp>
        <p:nvSpPr>
          <p:cNvPr id="250" name="Google Shape;250;p36"/>
          <p:cNvSpPr txBox="1"/>
          <p:nvPr>
            <p:ph idx="1" type="body"/>
          </p:nvPr>
        </p:nvSpPr>
        <p:spPr>
          <a:xfrm>
            <a:off x="1943359" y="1099400"/>
            <a:ext cx="6686400" cy="2833200"/>
          </a:xfrm>
          <a:prstGeom prst="rect">
            <a:avLst/>
          </a:prstGeom>
        </p:spPr>
        <p:txBody>
          <a:bodyPr anchorCtr="0" anchor="t" bIns="34275" lIns="68575" spcFirstLastPara="1" rIns="68575" wrap="square" tIns="34275">
            <a:normAutofit fontScale="77500"/>
          </a:bodyPr>
          <a:lstStyle/>
          <a:p>
            <a:pPr indent="-308607" lvl="0" marL="457200" rtl="0" algn="l">
              <a:spcBef>
                <a:spcPts val="0"/>
              </a:spcBef>
              <a:spcAft>
                <a:spcPts val="0"/>
              </a:spcAft>
              <a:buSzPct val="100000"/>
              <a:buChar char="●"/>
            </a:pPr>
            <a:r>
              <a:rPr lang="en" sz="1625"/>
              <a:t>Two techniques from recent works are applied to stabilize the model training procedure. The first technique involves modifying the LGAN by replacing the negative log-likelihood objective with a least-squares loss. This change is more stable during training and produces higher quality results.</a:t>
            </a:r>
            <a:endParaRPr sz="1625"/>
          </a:p>
          <a:p>
            <a:pPr indent="-308607" lvl="0" marL="457200" rtl="0" algn="l">
              <a:spcBef>
                <a:spcPts val="1000"/>
              </a:spcBef>
              <a:spcAft>
                <a:spcPts val="0"/>
              </a:spcAft>
              <a:buSzPct val="100000"/>
              <a:buChar char="●"/>
            </a:pPr>
            <a:r>
              <a:rPr lang="en" sz="1625"/>
              <a:t>The Generator and Discriminator are trained to minimize the Adversarial Loss. </a:t>
            </a:r>
            <a:endParaRPr sz="1625"/>
          </a:p>
          <a:p>
            <a:pPr indent="-308607" lvl="0" marL="457200" rtl="0" algn="l">
              <a:spcBef>
                <a:spcPts val="1000"/>
              </a:spcBef>
              <a:spcAft>
                <a:spcPts val="0"/>
              </a:spcAft>
              <a:buSzPct val="100000"/>
              <a:buChar char="●"/>
            </a:pPr>
            <a:r>
              <a:rPr lang="en" sz="1625"/>
              <a:t>For all experiments, the lambda (λ) value is set at 10.</a:t>
            </a:r>
            <a:endParaRPr sz="1625"/>
          </a:p>
          <a:p>
            <a:pPr indent="-308607" lvl="0" marL="457200" rtl="0" algn="l">
              <a:spcBef>
                <a:spcPts val="1000"/>
              </a:spcBef>
              <a:spcAft>
                <a:spcPts val="0"/>
              </a:spcAft>
              <a:buSzPct val="100000"/>
              <a:buChar char="●"/>
            </a:pPr>
            <a:r>
              <a:rPr lang="en" sz="1625"/>
              <a:t>The Adam solver is used with a batch size of 1.</a:t>
            </a:r>
            <a:endParaRPr sz="1625"/>
          </a:p>
          <a:p>
            <a:pPr indent="-308607" lvl="0" marL="457200" rtl="0" algn="l">
              <a:spcBef>
                <a:spcPts val="1000"/>
              </a:spcBef>
              <a:spcAft>
                <a:spcPts val="0"/>
              </a:spcAft>
              <a:buSzPct val="100000"/>
              <a:buChar char="●"/>
            </a:pPr>
            <a:r>
              <a:rPr lang="en" sz="1625"/>
              <a:t>All networks are trained from scratch with an initial learning rate of 0.0002, which is maintained for the first 100 epochs and then linearly decayed to zero over the subsequent 100 epochs.</a:t>
            </a:r>
            <a:endParaRPr sz="1625"/>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262626"/>
              </a:buClr>
              <a:buSzPts val="2700"/>
              <a:buFont typeface="Century Gothic"/>
              <a:buNone/>
            </a:pPr>
            <a:r>
              <a:rPr lang="en"/>
              <a:t>Cycle GAN Images</a:t>
            </a:r>
            <a:endParaRPr/>
          </a:p>
        </p:txBody>
      </p:sp>
      <p:sp>
        <p:nvSpPr>
          <p:cNvPr id="256" name="Google Shape;256;p37"/>
          <p:cNvSpPr txBox="1"/>
          <p:nvPr>
            <p:ph idx="1" type="body"/>
          </p:nvPr>
        </p:nvSpPr>
        <p:spPr>
          <a:xfrm>
            <a:off x="6396750" y="2172900"/>
            <a:ext cx="962700" cy="2260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SzPts val="1400"/>
              <a:buNone/>
            </a:pPr>
            <a:r>
              <a:t/>
            </a:r>
            <a:endParaRPr/>
          </a:p>
        </p:txBody>
      </p:sp>
      <p:pic>
        <p:nvPicPr>
          <p:cNvPr id="257" name="Google Shape;257;p37"/>
          <p:cNvPicPr preferRelativeResize="0"/>
          <p:nvPr/>
        </p:nvPicPr>
        <p:blipFill>
          <a:blip r:embed="rId3">
            <a:alphaModFix/>
          </a:blip>
          <a:stretch>
            <a:fillRect/>
          </a:stretch>
        </p:blipFill>
        <p:spPr>
          <a:xfrm>
            <a:off x="2253938" y="1600200"/>
            <a:ext cx="5705475" cy="29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flipH="1">
            <a:off x="6643076" y="603101"/>
            <a:ext cx="1849800" cy="834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100"/>
              <a:t>i</a:t>
            </a:r>
            <a:endParaRPr sz="100"/>
          </a:p>
        </p:txBody>
      </p:sp>
      <p:sp>
        <p:nvSpPr>
          <p:cNvPr id="263" name="Google Shape;263;p38"/>
          <p:cNvSpPr txBox="1"/>
          <p:nvPr>
            <p:ph idx="1" type="body"/>
          </p:nvPr>
        </p:nvSpPr>
        <p:spPr>
          <a:xfrm>
            <a:off x="1941909" y="1600200"/>
            <a:ext cx="6686400" cy="2833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pic>
        <p:nvPicPr>
          <p:cNvPr id="264" name="Google Shape;264;p38"/>
          <p:cNvPicPr preferRelativeResize="0"/>
          <p:nvPr/>
        </p:nvPicPr>
        <p:blipFill>
          <a:blip r:embed="rId3">
            <a:alphaModFix/>
          </a:blip>
          <a:stretch>
            <a:fillRect/>
          </a:stretch>
        </p:blipFill>
        <p:spPr>
          <a:xfrm>
            <a:off x="1941900" y="667275"/>
            <a:ext cx="6686399" cy="373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