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68" r:id="rId6"/>
  </p:sldMasterIdLst>
  <p:notesMasterIdLst>
    <p:notesMasterId r:id="rId132"/>
  </p:notesMasterIdLst>
  <p:handoutMasterIdLst>
    <p:handoutMasterId r:id="rId133"/>
  </p:handoutMasterIdLst>
  <p:sldIdLst>
    <p:sldId id="1345" r:id="rId7"/>
    <p:sldId id="1311" r:id="rId8"/>
    <p:sldId id="1413" r:id="rId9"/>
    <p:sldId id="1376" r:id="rId10"/>
    <p:sldId id="1313" r:id="rId11"/>
    <p:sldId id="1365" r:id="rId12"/>
    <p:sldId id="1366" r:id="rId13"/>
    <p:sldId id="1370" r:id="rId14"/>
    <p:sldId id="1374" r:id="rId15"/>
    <p:sldId id="1334" r:id="rId16"/>
    <p:sldId id="1285" r:id="rId17"/>
    <p:sldId id="1371" r:id="rId18"/>
    <p:sldId id="1346" r:id="rId19"/>
    <p:sldId id="1286" r:id="rId20"/>
    <p:sldId id="1372" r:id="rId21"/>
    <p:sldId id="1287" r:id="rId22"/>
    <p:sldId id="1350" r:id="rId23"/>
    <p:sldId id="1375" r:id="rId24"/>
    <p:sldId id="1335" r:id="rId25"/>
    <p:sldId id="1289" r:id="rId26"/>
    <p:sldId id="1315" r:id="rId27"/>
    <p:sldId id="1351" r:id="rId28"/>
    <p:sldId id="1336" r:id="rId29"/>
    <p:sldId id="1290" r:id="rId30"/>
    <p:sldId id="1378" r:id="rId31"/>
    <p:sldId id="1293" r:id="rId32"/>
    <p:sldId id="1292" r:id="rId33"/>
    <p:sldId id="1295" r:id="rId34"/>
    <p:sldId id="1291" r:id="rId35"/>
    <p:sldId id="1377" r:id="rId36"/>
    <p:sldId id="1342" r:id="rId37"/>
    <p:sldId id="1296" r:id="rId38"/>
    <p:sldId id="1297" r:id="rId39"/>
    <p:sldId id="1298" r:id="rId40"/>
    <p:sldId id="1341" r:id="rId41"/>
    <p:sldId id="1337" r:id="rId42"/>
    <p:sldId id="1299" r:id="rId43"/>
    <p:sldId id="1300" r:id="rId44"/>
    <p:sldId id="1379" r:id="rId45"/>
    <p:sldId id="1322" r:id="rId46"/>
    <p:sldId id="1338" r:id="rId47"/>
    <p:sldId id="1363" r:id="rId48"/>
    <p:sldId id="1328" r:id="rId49"/>
    <p:sldId id="1353" r:id="rId50"/>
    <p:sldId id="1380" r:id="rId51"/>
    <p:sldId id="1423" r:id="rId52"/>
    <p:sldId id="1422" r:id="rId53"/>
    <p:sldId id="1414" r:id="rId54"/>
    <p:sldId id="1424" r:id="rId55"/>
    <p:sldId id="1381" r:id="rId56"/>
    <p:sldId id="1382" r:id="rId57"/>
    <p:sldId id="1383" r:id="rId58"/>
    <p:sldId id="1384" r:id="rId59"/>
    <p:sldId id="1385" r:id="rId60"/>
    <p:sldId id="1386" r:id="rId61"/>
    <p:sldId id="1387" r:id="rId62"/>
    <p:sldId id="1388" r:id="rId63"/>
    <p:sldId id="1389" r:id="rId64"/>
    <p:sldId id="1333" r:id="rId65"/>
    <p:sldId id="1354" r:id="rId66"/>
    <p:sldId id="1403" r:id="rId67"/>
    <p:sldId id="1415" r:id="rId68"/>
    <p:sldId id="1405" r:id="rId69"/>
    <p:sldId id="1407" r:id="rId70"/>
    <p:sldId id="1406" r:id="rId71"/>
    <p:sldId id="1417" r:id="rId72"/>
    <p:sldId id="1425" r:id="rId73"/>
    <p:sldId id="1390" r:id="rId74"/>
    <p:sldId id="1391" r:id="rId75"/>
    <p:sldId id="1392" r:id="rId76"/>
    <p:sldId id="1393" r:id="rId77"/>
    <p:sldId id="1394" r:id="rId78"/>
    <p:sldId id="1395" r:id="rId79"/>
    <p:sldId id="1396" r:id="rId80"/>
    <p:sldId id="1397" r:id="rId81"/>
    <p:sldId id="1398" r:id="rId82"/>
    <p:sldId id="1399" r:id="rId83"/>
    <p:sldId id="1400" r:id="rId84"/>
    <p:sldId id="1402" r:id="rId85"/>
    <p:sldId id="1401" r:id="rId86"/>
    <p:sldId id="1330" r:id="rId87"/>
    <p:sldId id="1339" r:id="rId88"/>
    <p:sldId id="1332" r:id="rId89"/>
    <p:sldId id="1355" r:id="rId90"/>
    <p:sldId id="1408" r:id="rId91"/>
    <p:sldId id="1416" r:id="rId92"/>
    <p:sldId id="1410" r:id="rId93"/>
    <p:sldId id="1411" r:id="rId94"/>
    <p:sldId id="1412" r:id="rId95"/>
    <p:sldId id="1418" r:id="rId96"/>
    <p:sldId id="1419" r:id="rId97"/>
    <p:sldId id="1420" r:id="rId98"/>
    <p:sldId id="1421" r:id="rId99"/>
    <p:sldId id="1428" r:id="rId100"/>
    <p:sldId id="1427" r:id="rId101"/>
    <p:sldId id="1429" r:id="rId102"/>
    <p:sldId id="1430" r:id="rId103"/>
    <p:sldId id="1444" r:id="rId104"/>
    <p:sldId id="1467" r:id="rId105"/>
    <p:sldId id="1439" r:id="rId106"/>
    <p:sldId id="1434" r:id="rId107"/>
    <p:sldId id="1435" r:id="rId108"/>
    <p:sldId id="1436" r:id="rId109"/>
    <p:sldId id="1437" r:id="rId110"/>
    <p:sldId id="1440" r:id="rId111"/>
    <p:sldId id="1465" r:id="rId112"/>
    <p:sldId id="1466" r:id="rId113"/>
    <p:sldId id="1445" r:id="rId114"/>
    <p:sldId id="1446" r:id="rId115"/>
    <p:sldId id="1447" r:id="rId116"/>
    <p:sldId id="1450" r:id="rId117"/>
    <p:sldId id="1448" r:id="rId118"/>
    <p:sldId id="1449" r:id="rId119"/>
    <p:sldId id="1451" r:id="rId120"/>
    <p:sldId id="1452" r:id="rId121"/>
    <p:sldId id="1454" r:id="rId122"/>
    <p:sldId id="1456" r:id="rId123"/>
    <p:sldId id="1455" r:id="rId124"/>
    <p:sldId id="1460" r:id="rId125"/>
    <p:sldId id="1458" r:id="rId126"/>
    <p:sldId id="1459" r:id="rId127"/>
    <p:sldId id="1461" r:id="rId128"/>
    <p:sldId id="1462" r:id="rId129"/>
    <p:sldId id="1464" r:id="rId130"/>
    <p:sldId id="1312" r:id="rId131"/>
  </p:sldIdLst>
  <p:sldSz cx="9906000" cy="6858000" type="A4"/>
  <p:notesSz cx="9926638" cy="6797675"/>
  <p:defaultTextStyle>
    <a:defPPr>
      <a:defRPr lang="ja-JP"/>
    </a:defPPr>
    <a:lvl1pPr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1pPr>
    <a:lvl2pPr marL="4572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2pPr>
    <a:lvl3pPr marL="9144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3pPr>
    <a:lvl4pPr marL="13716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4pPr>
    <a:lvl5pPr marL="1828800" algn="l" rtl="0" eaLnBrk="0" fontAlgn="base" hangingPunct="0">
      <a:spcBef>
        <a:spcPct val="0"/>
      </a:spcBef>
      <a:spcAft>
        <a:spcPct val="0"/>
      </a:spcAft>
      <a:defRPr sz="1600" kern="1200">
        <a:solidFill>
          <a:schemeClr val="tx1"/>
        </a:solidFill>
        <a:latin typeface="Arial" charset="0"/>
        <a:ea typeface="HGP創英角ｺﾞｼｯｸUB" pitchFamily="50" charset="-128"/>
        <a:cs typeface="+mn-cs"/>
      </a:defRPr>
    </a:lvl5pPr>
    <a:lvl6pPr marL="2286000" algn="l" defTabSz="914400" rtl="0" eaLnBrk="1" latinLnBrk="0" hangingPunct="1">
      <a:defRPr sz="1600" kern="1200">
        <a:solidFill>
          <a:schemeClr val="tx1"/>
        </a:solidFill>
        <a:latin typeface="Arial" charset="0"/>
        <a:ea typeface="HGP創英角ｺﾞｼｯｸUB" pitchFamily="50" charset="-128"/>
        <a:cs typeface="+mn-cs"/>
      </a:defRPr>
    </a:lvl6pPr>
    <a:lvl7pPr marL="2743200" algn="l" defTabSz="914400" rtl="0" eaLnBrk="1" latinLnBrk="0" hangingPunct="1">
      <a:defRPr sz="1600" kern="1200">
        <a:solidFill>
          <a:schemeClr val="tx1"/>
        </a:solidFill>
        <a:latin typeface="Arial" charset="0"/>
        <a:ea typeface="HGP創英角ｺﾞｼｯｸUB" pitchFamily="50" charset="-128"/>
        <a:cs typeface="+mn-cs"/>
      </a:defRPr>
    </a:lvl7pPr>
    <a:lvl8pPr marL="3200400" algn="l" defTabSz="914400" rtl="0" eaLnBrk="1" latinLnBrk="0" hangingPunct="1">
      <a:defRPr sz="1600" kern="1200">
        <a:solidFill>
          <a:schemeClr val="tx1"/>
        </a:solidFill>
        <a:latin typeface="Arial" charset="0"/>
        <a:ea typeface="HGP創英角ｺﾞｼｯｸUB" pitchFamily="50" charset="-128"/>
        <a:cs typeface="+mn-cs"/>
      </a:defRPr>
    </a:lvl8pPr>
    <a:lvl9pPr marL="3657600" algn="l" defTabSz="914400" rtl="0" eaLnBrk="1" latinLnBrk="0" hangingPunct="1">
      <a:defRPr sz="1600" kern="1200">
        <a:solidFill>
          <a:schemeClr val="tx1"/>
        </a:solidFill>
        <a:latin typeface="Arial" charset="0"/>
        <a:ea typeface="HGP創英角ｺﾞｼｯｸUB" pitchFamily="50" charset="-128"/>
        <a:cs typeface="+mn-cs"/>
      </a:defRPr>
    </a:lvl9pPr>
  </p:defaultTextStyle>
  <p:extLst>
    <p:ext uri="{EFAFB233-063F-42B5-8137-9DF3F51BA10A}">
      <p15:sldGuideLst xmlns:p15="http://schemas.microsoft.com/office/powerpoint/2012/main">
        <p15:guide id="1" orient="horz" pos="663">
          <p15:clr>
            <a:srgbClr val="A4A3A4"/>
          </p15:clr>
        </p15:guide>
        <p15:guide id="2" pos="1669">
          <p15:clr>
            <a:srgbClr val="A4A3A4"/>
          </p15:clr>
        </p15:guide>
        <p15:guide id="3" pos="4572">
          <p15:clr>
            <a:srgbClr val="A4A3A4"/>
          </p15:clr>
        </p15:guide>
        <p15:guide id="4" pos="3120">
          <p15:clr>
            <a:srgbClr val="A4A3A4"/>
          </p15:clr>
        </p15:guide>
        <p15:guide id="5" pos="3664">
          <p15:clr>
            <a:srgbClr val="A4A3A4"/>
          </p15:clr>
        </p15:guide>
      </p15:sldGuideLst>
    </p:ext>
    <p:ext uri="{2D200454-40CA-4A62-9FC3-DE9A4176ACB9}">
      <p15:notesGuideLst xmlns:p15="http://schemas.microsoft.com/office/powerpoint/2012/main">
        <p15:guide id="1" orient="horz" pos="2141">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0066"/>
    <a:srgbClr val="99CCFF"/>
    <a:srgbClr val="6699FF"/>
    <a:srgbClr val="FFFFCC"/>
    <a:srgbClr val="FF9900"/>
    <a:srgbClr val="CCECFF"/>
    <a:srgbClr val="3399FF"/>
    <a:srgbClr val="FF3C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26" autoAdjust="0"/>
  </p:normalViewPr>
  <p:slideViewPr>
    <p:cSldViewPr showGuides="1">
      <p:cViewPr>
        <p:scale>
          <a:sx n="100" d="100"/>
          <a:sy n="100" d="100"/>
        </p:scale>
        <p:origin x="258" y="60"/>
      </p:cViewPr>
      <p:guideLst>
        <p:guide orient="horz" pos="663"/>
        <p:guide pos="1669"/>
        <p:guide pos="4572"/>
        <p:guide pos="3120"/>
        <p:guide pos="3664"/>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p:cViewPr varScale="1">
        <p:scale>
          <a:sx n="94" d="100"/>
          <a:sy n="94" d="100"/>
        </p:scale>
        <p:origin x="-2814" y="-108"/>
      </p:cViewPr>
      <p:guideLst>
        <p:guide orient="horz" pos="2141"/>
        <p:guide pos="3125"/>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presProps" Target="pres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viewProps" Target="viewProps.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notesMaster" Target="notesMasters/notes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1"/>
            <a:ext cx="4302758" cy="340421"/>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defTabSz="921349" eaLnBrk="1" hangingPunct="1">
              <a:defRPr kumimoji="1" sz="120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5623882" y="1"/>
            <a:ext cx="4302756" cy="340421"/>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algn="r" defTabSz="921349" eaLnBrk="1" hangingPunct="1">
              <a:defRPr kumimoji="1" sz="120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1" y="6457256"/>
            <a:ext cx="4302758" cy="340420"/>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defTabSz="921349" eaLnBrk="1" hangingPunct="1">
              <a:defRPr kumimoji="1" sz="120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5623882" y="6457256"/>
            <a:ext cx="4302756" cy="340420"/>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algn="r" defTabSz="921349" eaLnBrk="1" hangingPunct="1">
              <a:defRPr kumimoji="1" sz="1200">
                <a:latin typeface="Times New Roman" pitchFamily="18" charset="0"/>
                <a:ea typeface="ＭＳ Ｐゴシック" pitchFamily="50" charset="-128"/>
              </a:defRPr>
            </a:lvl1pPr>
          </a:lstStyle>
          <a:p>
            <a:pPr>
              <a:defRPr/>
            </a:pPr>
            <a:fld id="{3FED8B1C-F8CC-44CD-B815-90B5A378E59F}" type="slidenum">
              <a:rPr lang="en-US" altLang="ja-JP"/>
              <a:pPr>
                <a:defRPr/>
              </a:pPr>
              <a:t>‹#›</a:t>
            </a:fld>
            <a:endParaRPr lang="en-US" altLang="ja-JP"/>
          </a:p>
        </p:txBody>
      </p:sp>
    </p:spTree>
    <p:extLst>
      <p:ext uri="{BB962C8B-B14F-4D97-AF65-F5344CB8AC3E}">
        <p14:creationId xmlns:p14="http://schemas.microsoft.com/office/powerpoint/2010/main" val="3151516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0850" name="Rectangle 2"/>
          <p:cNvSpPr>
            <a:spLocks noGrp="1" noChangeArrowheads="1"/>
          </p:cNvSpPr>
          <p:nvPr>
            <p:ph type="hdr" sz="quarter"/>
          </p:nvPr>
        </p:nvSpPr>
        <p:spPr bwMode="auto">
          <a:xfrm>
            <a:off x="2" y="0"/>
            <a:ext cx="4266315" cy="314648"/>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defTabSz="921349" eaLnBrk="1" hangingPunct="1">
              <a:defRPr kumimoji="1" sz="1200" b="1">
                <a:latin typeface="Times New Roman" pitchFamily="18" charset="0"/>
              </a:defRPr>
            </a:lvl1pPr>
          </a:lstStyle>
          <a:p>
            <a:pPr>
              <a:defRPr/>
            </a:pPr>
            <a:endParaRPr lang="en-US" altLang="ja-JP"/>
          </a:p>
        </p:txBody>
      </p:sp>
      <p:sp>
        <p:nvSpPr>
          <p:cNvPr id="590851" name="Rectangle 3"/>
          <p:cNvSpPr>
            <a:spLocks noGrp="1" noChangeArrowheads="1"/>
          </p:cNvSpPr>
          <p:nvPr>
            <p:ph type="dt" idx="1"/>
          </p:nvPr>
        </p:nvSpPr>
        <p:spPr bwMode="auto">
          <a:xfrm>
            <a:off x="5614773" y="0"/>
            <a:ext cx="4266312" cy="314648"/>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lvl1pPr algn="r" defTabSz="921349" eaLnBrk="1" hangingPunct="1">
              <a:defRPr kumimoji="1" sz="1200" b="1">
                <a:latin typeface="Times New Roman" pitchFamily="18" charset="0"/>
              </a:defRPr>
            </a:lvl1pPr>
          </a:lstStyle>
          <a:p>
            <a:pPr>
              <a:defRPr/>
            </a:pPr>
            <a:endParaRPr lang="en-US" altLang="ja-JP"/>
          </a:p>
        </p:txBody>
      </p:sp>
      <p:sp>
        <p:nvSpPr>
          <p:cNvPr id="10244" name="Rectangle 4"/>
          <p:cNvSpPr>
            <a:spLocks noGrp="1" noRot="1" noChangeAspect="1" noChangeArrowheads="1" noTextEdit="1"/>
          </p:cNvSpPr>
          <p:nvPr>
            <p:ph type="sldImg" idx="2"/>
          </p:nvPr>
        </p:nvSpPr>
        <p:spPr bwMode="auto">
          <a:xfrm>
            <a:off x="3176588" y="525463"/>
            <a:ext cx="3640137" cy="2519362"/>
          </a:xfrm>
          <a:prstGeom prst="rect">
            <a:avLst/>
          </a:prstGeom>
          <a:noFill/>
          <a:ln w="9525">
            <a:solidFill>
              <a:srgbClr val="000000"/>
            </a:solidFill>
            <a:miter lim="800000"/>
            <a:headEnd/>
            <a:tailEnd/>
          </a:ln>
        </p:spPr>
      </p:sp>
      <p:sp>
        <p:nvSpPr>
          <p:cNvPr id="590853" name="Rectangle 5"/>
          <p:cNvSpPr>
            <a:spLocks noGrp="1" noChangeArrowheads="1"/>
          </p:cNvSpPr>
          <p:nvPr>
            <p:ph type="body" sz="quarter" idx="3"/>
          </p:nvPr>
        </p:nvSpPr>
        <p:spPr bwMode="auto">
          <a:xfrm>
            <a:off x="1348457" y="3254938"/>
            <a:ext cx="7298059" cy="3045530"/>
          </a:xfrm>
          <a:prstGeom prst="rect">
            <a:avLst/>
          </a:prstGeom>
          <a:noFill/>
          <a:ln w="9525">
            <a:noFill/>
            <a:miter lim="800000"/>
            <a:headEnd/>
            <a:tailEnd/>
          </a:ln>
          <a:effectLst/>
        </p:spPr>
        <p:txBody>
          <a:bodyPr vert="horz" wrap="square" lIns="91996" tIns="45998" rIns="91996" bIns="459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90854" name="Rectangle 6"/>
          <p:cNvSpPr>
            <a:spLocks noGrp="1" noChangeArrowheads="1"/>
          </p:cNvSpPr>
          <p:nvPr>
            <p:ph type="ftr" sz="quarter" idx="4"/>
          </p:nvPr>
        </p:nvSpPr>
        <p:spPr bwMode="auto">
          <a:xfrm>
            <a:off x="2" y="6457255"/>
            <a:ext cx="4266315" cy="315722"/>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defTabSz="921349" eaLnBrk="1" hangingPunct="1">
              <a:defRPr kumimoji="1" sz="1200" b="1">
                <a:latin typeface="Times New Roman" pitchFamily="18" charset="0"/>
              </a:defRPr>
            </a:lvl1pPr>
          </a:lstStyle>
          <a:p>
            <a:pPr>
              <a:defRPr/>
            </a:pPr>
            <a:endParaRPr lang="en-US" altLang="ja-JP"/>
          </a:p>
        </p:txBody>
      </p:sp>
      <p:sp>
        <p:nvSpPr>
          <p:cNvPr id="590855" name="Rectangle 7"/>
          <p:cNvSpPr>
            <a:spLocks noGrp="1" noChangeArrowheads="1"/>
          </p:cNvSpPr>
          <p:nvPr>
            <p:ph type="sldNum" sz="quarter" idx="5"/>
          </p:nvPr>
        </p:nvSpPr>
        <p:spPr bwMode="auto">
          <a:xfrm>
            <a:off x="5614773" y="6457255"/>
            <a:ext cx="4266312" cy="315722"/>
          </a:xfrm>
          <a:prstGeom prst="rect">
            <a:avLst/>
          </a:prstGeom>
          <a:noFill/>
          <a:ln w="9525">
            <a:noFill/>
            <a:miter lim="800000"/>
            <a:headEnd/>
            <a:tailEnd/>
          </a:ln>
          <a:effectLst/>
        </p:spPr>
        <p:txBody>
          <a:bodyPr vert="horz" wrap="square" lIns="91996" tIns="45998" rIns="91996" bIns="45998" numCol="1" anchor="b" anchorCtr="0" compatLnSpc="1">
            <a:prstTxWarp prst="textNoShape">
              <a:avLst/>
            </a:prstTxWarp>
          </a:bodyPr>
          <a:lstStyle>
            <a:lvl1pPr algn="r" defTabSz="921349" eaLnBrk="1" hangingPunct="1">
              <a:defRPr kumimoji="1" sz="1200" b="1">
                <a:latin typeface="Times New Roman" pitchFamily="18" charset="0"/>
              </a:defRPr>
            </a:lvl1pPr>
          </a:lstStyle>
          <a:p>
            <a:pPr>
              <a:defRPr/>
            </a:pPr>
            <a:fld id="{44CEF0E8-3FB9-49FC-9B8C-407BB1985865}" type="slidenum">
              <a:rPr lang="en-US" altLang="ja-JP"/>
              <a:pPr>
                <a:defRPr/>
              </a:pPr>
              <a:t>‹#›</a:t>
            </a:fld>
            <a:endParaRPr lang="en-US" altLang="ja-JP"/>
          </a:p>
        </p:txBody>
      </p:sp>
    </p:spTree>
    <p:extLst>
      <p:ext uri="{BB962C8B-B14F-4D97-AF65-F5344CB8AC3E}">
        <p14:creationId xmlns:p14="http://schemas.microsoft.com/office/powerpoint/2010/main" val="3776161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1BC37-4604-49F0-BBF1-A413111AE19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82701C14-23CA-4C74-8589-EDD53B738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C29C8E1-3123-437B-A122-F24EAEEBE1E7}"/>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5" name="フッター プレースホルダー 4">
            <a:extLst>
              <a:ext uri="{FF2B5EF4-FFF2-40B4-BE49-F238E27FC236}">
                <a16:creationId xmlns:a16="http://schemas.microsoft.com/office/drawing/2014/main" id="{DB0A91F8-2FB6-4B0C-AB18-D9E0C5FF6B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CF097F-67B5-49CF-940E-123BBF62FEEF}"/>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65703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8C104-BDBE-4CA5-9AEF-596F900B570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F06FFC-586A-49FB-A9BA-A99A022BB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2BE1CC-2395-4FFD-9ED7-B2F74772454A}"/>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5" name="フッター プレースホルダー 4">
            <a:extLst>
              <a:ext uri="{FF2B5EF4-FFF2-40B4-BE49-F238E27FC236}">
                <a16:creationId xmlns:a16="http://schemas.microsoft.com/office/drawing/2014/main" id="{5E7E5B51-DFAA-4604-A588-1A79A501EC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2E142-3A62-4970-958F-8E6C49C08A97}"/>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8620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4E3FA3-7A53-4444-9EA0-3AA34309CF4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9E67B2-747C-41C4-9BD1-BCD9DE182D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8A9986-C98F-4676-B5C5-534ED577E812}"/>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5" name="フッター プレースホルダー 4">
            <a:extLst>
              <a:ext uri="{FF2B5EF4-FFF2-40B4-BE49-F238E27FC236}">
                <a16:creationId xmlns:a16="http://schemas.microsoft.com/office/drawing/2014/main" id="{55D97A35-AEF4-4D1F-B8F1-CC290F3889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DFF7A9-7F0D-4CB5-A782-66EF2812BAC3}"/>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77627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章">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48880"/>
            <a:ext cx="9144000" cy="533400"/>
          </a:xfrm>
        </p:spPr>
        <p:txBody>
          <a:bodyPr/>
          <a:lstStyle>
            <a:lvl1pPr>
              <a:defRPr sz="3000">
                <a:solidFill>
                  <a:schemeClr val="tx1">
                    <a:lumMod val="65000"/>
                    <a:lumOff val="35000"/>
                  </a:schemeClr>
                </a:solidFill>
              </a:defRPr>
            </a:lvl1pPr>
          </a:lstStyle>
          <a:p>
            <a:r>
              <a:rPr lang="ja-JP" altLang="en-US" dirty="0"/>
              <a:t>マスタ タイトルの書式設定</a:t>
            </a:r>
          </a:p>
        </p:txBody>
      </p:sp>
      <p:cxnSp>
        <p:nvCxnSpPr>
          <p:cNvPr id="4" name="직선 연결선 3"/>
          <p:cNvCxnSpPr/>
          <p:nvPr userDrawn="1"/>
        </p:nvCxnSpPr>
        <p:spPr>
          <a:xfrm>
            <a:off x="428596" y="2214554"/>
            <a:ext cx="828000" cy="1588"/>
          </a:xfrm>
          <a:prstGeom prst="line">
            <a:avLst/>
          </a:prstGeom>
          <a:ln w="76200">
            <a:solidFill>
              <a:srgbClr val="5F60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00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Confidential">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4000">
                <a:solidFill>
                  <a:schemeClr val="tx1">
                    <a:lumMod val="65000"/>
                    <a:lumOff val="35000"/>
                  </a:schemeClr>
                </a:solidFill>
              </a:defRPr>
            </a:lvl1pPr>
          </a:lstStyle>
          <a:p>
            <a:r>
              <a:rPr lang="ja-JP" altLang="en-US" dirty="0"/>
              <a:t>マスタ タイトルの書式設定</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Confidential ">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4000">
                <a:solidFill>
                  <a:schemeClr val="tx1">
                    <a:lumMod val="65000"/>
                    <a:lumOff val="35000"/>
                  </a:schemeClr>
                </a:solidFill>
              </a:defRPr>
            </a:lvl1pPr>
          </a:lstStyle>
          <a:p>
            <a:r>
              <a:rPr lang="ja-JP" altLang="en-US" dirty="0"/>
              <a:t>マスタ タイトルの書式設定</a:t>
            </a:r>
          </a:p>
        </p:txBody>
      </p:sp>
      <p:sp>
        <p:nvSpPr>
          <p:cNvPr id="3" name="テキスト ボックス 2"/>
          <p:cNvSpPr txBox="1"/>
          <p:nvPr userDrawn="1"/>
        </p:nvSpPr>
        <p:spPr>
          <a:xfrm>
            <a:off x="8481392" y="85725"/>
            <a:ext cx="1130438" cy="307777"/>
          </a:xfrm>
          <a:prstGeom prst="rect">
            <a:avLst/>
          </a:prstGeom>
          <a:noFill/>
        </p:spPr>
        <p:txBody>
          <a:bodyPr wrap="none" rtlCol="0">
            <a:spAutoFit/>
          </a:bodyPr>
          <a:lstStyle/>
          <a:p>
            <a:pPr algn="r"/>
            <a:r>
              <a:rPr kumimoji="1" lang="en-US" altLang="ja-JP" sz="1400" dirty="0">
                <a:solidFill>
                  <a:srgbClr val="FF0000"/>
                </a:solidFill>
              </a:rPr>
              <a:t>Confidential</a:t>
            </a:r>
            <a:endParaRPr kumimoji="1" lang="ja-JP" altLang="en-US" sz="1400" dirty="0">
              <a:solidFill>
                <a:srgbClr val="FF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48880"/>
            <a:ext cx="9144000" cy="533400"/>
          </a:xfrm>
        </p:spPr>
        <p:txBody>
          <a:bodyPr/>
          <a:lstStyle>
            <a:lvl1pPr>
              <a:defRPr sz="3000">
                <a:solidFill>
                  <a:schemeClr val="tx1">
                    <a:lumMod val="65000"/>
                    <a:lumOff val="35000"/>
                  </a:schemeClr>
                </a:solidFill>
              </a:defRPr>
            </a:lvl1pPr>
          </a:lstStyle>
          <a:p>
            <a:r>
              <a:rPr lang="ja-JP" altLang="en-US" dirty="0"/>
              <a:t>マスタ タイトルの書式設定</a:t>
            </a:r>
          </a:p>
        </p:txBody>
      </p:sp>
      <p:cxnSp>
        <p:nvCxnSpPr>
          <p:cNvPr id="4" name="직선 연결선 3"/>
          <p:cNvCxnSpPr/>
          <p:nvPr userDrawn="1"/>
        </p:nvCxnSpPr>
        <p:spPr>
          <a:xfrm>
            <a:off x="428596" y="2214554"/>
            <a:ext cx="828000" cy="1588"/>
          </a:xfrm>
          <a:prstGeom prst="line">
            <a:avLst/>
          </a:prstGeom>
          <a:ln w="76200">
            <a:solidFill>
              <a:srgbClr val="5F606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179837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標準">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lumMod val="65000"/>
                    <a:lumOff val="35000"/>
                  </a:schemeClr>
                </a:solidFill>
                <a:latin typeface="+mj-ea"/>
                <a:ea typeface="+mj-ea"/>
              </a:defRPr>
            </a:lvl1pPr>
          </a:lstStyle>
          <a:p>
            <a:r>
              <a:rPr lang="ja-JP" altLang="en-US" dirty="0"/>
              <a:t>マスタ タイトルの書式設定</a:t>
            </a:r>
          </a:p>
        </p:txBody>
      </p:sp>
      <p:sp>
        <p:nvSpPr>
          <p:cNvPr id="3" name="Line 8"/>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
        <p:nvSpPr>
          <p:cNvPr id="4" name="Line 15"/>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onfidential">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lumMod val="65000"/>
                    <a:lumOff val="35000"/>
                  </a:schemeClr>
                </a:solidFill>
                <a:latin typeface="+mj-ea"/>
                <a:ea typeface="+mj-ea"/>
              </a:defRPr>
            </a:lvl1pPr>
          </a:lstStyle>
          <a:p>
            <a:r>
              <a:rPr lang="ja-JP" altLang="en-US" dirty="0"/>
              <a:t>マスタ タイトルの書式設定</a:t>
            </a:r>
          </a:p>
        </p:txBody>
      </p:sp>
      <p:sp>
        <p:nvSpPr>
          <p:cNvPr id="3" name="Line 8"/>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
        <p:nvSpPr>
          <p:cNvPr id="4" name="Line 15"/>
          <p:cNvSpPr>
            <a:spLocks noChangeShapeType="1"/>
          </p:cNvSpPr>
          <p:nvPr userDrawn="1"/>
        </p:nvSpPr>
        <p:spPr bwMode="auto">
          <a:xfrm>
            <a:off x="381000" y="914400"/>
            <a:ext cx="9144000" cy="0"/>
          </a:xfrm>
          <a:prstGeom prst="line">
            <a:avLst/>
          </a:prstGeom>
          <a:noFill/>
          <a:ln w="12700">
            <a:solidFill>
              <a:schemeClr val="bg1">
                <a:lumMod val="50000"/>
              </a:schemeClr>
            </a:solidFill>
            <a:round/>
            <a:headEnd/>
            <a:tailEnd/>
          </a:ln>
          <a:effectLst/>
        </p:spPr>
        <p:txBody>
          <a:bodyPr/>
          <a:lstStyle/>
          <a:p>
            <a:pPr>
              <a:defRPr/>
            </a:pPr>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24432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020C1-FA7A-4FDD-A6AC-004205003C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11C1BA-64C1-4DC0-A047-BC5D3451054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F47E7A-30C8-4C26-9DD0-F8346AA1948F}"/>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5" name="フッター プレースホルダー 4">
            <a:extLst>
              <a:ext uri="{FF2B5EF4-FFF2-40B4-BE49-F238E27FC236}">
                <a16:creationId xmlns:a16="http://schemas.microsoft.com/office/drawing/2014/main" id="{2A1916F3-2A32-422C-B975-41273D711F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CA47F6-6FAE-4B16-8F6D-7CBADD25F1D2}"/>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745844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78D55B-DE31-46BB-833B-395FF86D1420}"/>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3" name="フッター プレースホルダー 2">
            <a:extLst>
              <a:ext uri="{FF2B5EF4-FFF2-40B4-BE49-F238E27FC236}">
                <a16:creationId xmlns:a16="http://schemas.microsoft.com/office/drawing/2014/main" id="{228E8F53-7973-4241-9B85-57837E2C34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BD31E32-AFBA-4C3C-A6EC-213F9D6B5E48}"/>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77517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3B91-9573-4DB4-A48E-CE005D1B559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A28E41-E22E-4B60-94BB-2C72F08C1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6B79D6-27A2-48FC-9FD0-B24A6D5C2004}"/>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5" name="フッター プレースホルダー 4">
            <a:extLst>
              <a:ext uri="{FF2B5EF4-FFF2-40B4-BE49-F238E27FC236}">
                <a16:creationId xmlns:a16="http://schemas.microsoft.com/office/drawing/2014/main" id="{17EF25D7-BD62-4018-BE3B-BA5B1AE010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118E54-4362-42A5-AB82-3DEDAD1A53FD}"/>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58041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F45E6-7B02-470D-B2FD-29844E6906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4A3431-A538-48C2-B627-D4552C1FBB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69484F-D485-44D7-AD81-C0D4B18EFFD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FF7C31-5158-4290-9781-12A9FAF52D51}"/>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6" name="フッター プレースホルダー 5">
            <a:extLst>
              <a:ext uri="{FF2B5EF4-FFF2-40B4-BE49-F238E27FC236}">
                <a16:creationId xmlns:a16="http://schemas.microsoft.com/office/drawing/2014/main" id="{7DED83AB-29D9-4A0A-B31B-238D33454F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9B0238-7EC0-496C-A461-DC65F0D0AA01}"/>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349866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1E4F5-50E9-4C78-A24E-8BCBC09B151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95B4C1-6DFA-4CC9-8AA1-B569562D0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02C09FE-59A4-44EC-BFB1-67784A9541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F6E1FD-D9B0-411C-BE3D-50201E8CE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29AF66-E9B4-4FA8-908E-A6DBCF2EAF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6B5379-17F9-41C7-85DD-04FC28BAFA38}"/>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8" name="フッター プレースホルダー 7">
            <a:extLst>
              <a:ext uri="{FF2B5EF4-FFF2-40B4-BE49-F238E27FC236}">
                <a16:creationId xmlns:a16="http://schemas.microsoft.com/office/drawing/2014/main" id="{798976F4-912D-49DF-82D2-F0552594A01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1FE3BA-3E87-4F6A-9658-C057FF077EBF}"/>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303088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3ABB4-5EBF-46BE-80AB-FC4C96E7616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B5075C-E541-4118-9F8B-D436E87D825B}"/>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4" name="フッター プレースホルダー 3">
            <a:extLst>
              <a:ext uri="{FF2B5EF4-FFF2-40B4-BE49-F238E27FC236}">
                <a16:creationId xmlns:a16="http://schemas.microsoft.com/office/drawing/2014/main" id="{F92FAB40-80C1-4796-92C8-9B6FE02A47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BF002E-7FA2-47AD-A30C-6B4917B623DE}"/>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65898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78D55B-DE31-46BB-833B-395FF86D1420}"/>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3" name="フッター プレースホルダー 2">
            <a:extLst>
              <a:ext uri="{FF2B5EF4-FFF2-40B4-BE49-F238E27FC236}">
                <a16:creationId xmlns:a16="http://schemas.microsoft.com/office/drawing/2014/main" id="{228E8F53-7973-4241-9B85-57837E2C34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BD31E32-AFBA-4C3C-A6EC-213F9D6B5E48}"/>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215115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0C3AB-3CFA-4139-B808-D28F99196D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2E2281-706B-426C-A38F-0B00931D8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36F2FD-F3FF-4D1F-B374-80CC5BFA3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BBD46D-367E-456B-BA1A-905A54F185E2}"/>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6" name="フッター プレースホルダー 5">
            <a:extLst>
              <a:ext uri="{FF2B5EF4-FFF2-40B4-BE49-F238E27FC236}">
                <a16:creationId xmlns:a16="http://schemas.microsoft.com/office/drawing/2014/main" id="{ACD090DD-755E-4240-9D2C-BCC8E780C6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266E70-D75B-4828-9A20-2B5D4837DC03}"/>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395216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C9B18-77D5-4C73-AC27-07F39017A0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732F549-7475-4791-B9F5-FBABF187C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C4C34D0-808C-441F-A3E5-43F2743C8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88AA25-A364-41E2-93F1-9C9266EB0D78}"/>
              </a:ext>
            </a:extLst>
          </p:cNvPr>
          <p:cNvSpPr>
            <a:spLocks noGrp="1"/>
          </p:cNvSpPr>
          <p:nvPr>
            <p:ph type="dt" sz="half" idx="10"/>
          </p:nvPr>
        </p:nvSpPr>
        <p:spPr/>
        <p:txBody>
          <a:bodyPr/>
          <a:lstStyle/>
          <a:p>
            <a:fld id="{43EA2F84-04D5-4F05-B15B-8571D6AFE393}" type="datetimeFigureOut">
              <a:rPr kumimoji="1" lang="ja-JP" altLang="en-US" smtClean="0"/>
              <a:t>2018/12/6</a:t>
            </a:fld>
            <a:endParaRPr kumimoji="1" lang="ja-JP" altLang="en-US"/>
          </a:p>
        </p:txBody>
      </p:sp>
      <p:sp>
        <p:nvSpPr>
          <p:cNvPr id="6" name="フッター プレースホルダー 5">
            <a:extLst>
              <a:ext uri="{FF2B5EF4-FFF2-40B4-BE49-F238E27FC236}">
                <a16:creationId xmlns:a16="http://schemas.microsoft.com/office/drawing/2014/main" id="{A2DB8DFB-E9C2-445A-A390-4BE641569D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B3A123-C360-4997-B020-EA5AA8191473}"/>
              </a:ext>
            </a:extLst>
          </p:cNvPr>
          <p:cNvSpPr>
            <a:spLocks noGrp="1"/>
          </p:cNvSpPr>
          <p:nvPr>
            <p:ph type="sldNum" sz="quarter" idx="12"/>
          </p:nvPr>
        </p:nvSpPr>
        <p:spPr/>
        <p:txBody>
          <a:body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01568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E96E6F-DE9E-4BB4-BA4A-B15167406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419-613F-4635-8FCA-44F7E0844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727402-BBDF-4A3D-A92E-B8B13E4F1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A2F84-04D5-4F05-B15B-8571D6AFE393}" type="datetimeFigureOut">
              <a:rPr kumimoji="1" lang="ja-JP" altLang="en-US" smtClean="0"/>
              <a:t>2018/12/6</a:t>
            </a:fld>
            <a:endParaRPr kumimoji="1" lang="ja-JP" altLang="en-US"/>
          </a:p>
        </p:txBody>
      </p:sp>
      <p:sp>
        <p:nvSpPr>
          <p:cNvPr id="5" name="フッター プレースホルダー 4">
            <a:extLst>
              <a:ext uri="{FF2B5EF4-FFF2-40B4-BE49-F238E27FC236}">
                <a16:creationId xmlns:a16="http://schemas.microsoft.com/office/drawing/2014/main" id="{0838DAE1-13E0-4006-BE9D-A8A6940A7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A7E15B4-5610-454F-B5F6-0E2D8A778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67E7F-A81D-4C4B-9EFB-224734E6DFC0}" type="slidenum">
              <a:rPr kumimoji="1" lang="ja-JP" altLang="en-US" smtClean="0"/>
              <a:t>‹#›</a:t>
            </a:fld>
            <a:endParaRPr kumimoji="1" lang="ja-JP" altLang="en-US"/>
          </a:p>
        </p:txBody>
      </p:sp>
    </p:spTree>
    <p:extLst>
      <p:ext uri="{BB962C8B-B14F-4D97-AF65-F5344CB8AC3E}">
        <p14:creationId xmlns:p14="http://schemas.microsoft.com/office/powerpoint/2010/main" val="124595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08007" name="Rectangle 7"/>
          <p:cNvSpPr>
            <a:spLocks noGrp="1" noChangeArrowheads="1"/>
          </p:cNvSpPr>
          <p:nvPr>
            <p:ph type="title"/>
          </p:nvPr>
        </p:nvSpPr>
        <p:spPr bwMode="auto">
          <a:xfrm>
            <a:off x="381000" y="836712"/>
            <a:ext cx="9144000" cy="7200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Tree>
  </p:cSld>
  <p:clrMap bg1="lt1" tx1="dk1" bg2="lt2" tx2="dk2" accent1="accent1" accent2="accent2" accent3="accent3" accent4="accent4" accent5="accent5" accent6="accent6" hlink="hlink" folHlink="folHlink"/>
  <p:sldLayoutIdLst>
    <p:sldLayoutId id="2147483671" r:id="rId1"/>
    <p:sldLayoutId id="2147483673" r:id="rId2"/>
  </p:sldLayoutIdLst>
  <p:hf sldNum="0" hdr="0" dt="0"/>
  <p:txStyles>
    <p:titleStyle>
      <a:lvl1pPr algn="l" rtl="0" eaLnBrk="0" fontAlgn="base" hangingPunct="0">
        <a:spcBef>
          <a:spcPct val="0"/>
        </a:spcBef>
        <a:spcAft>
          <a:spcPct val="0"/>
        </a:spcAft>
        <a:defRPr kumimoji="1" sz="4000" i="0">
          <a:solidFill>
            <a:schemeClr val="tx1">
              <a:lumMod val="65000"/>
              <a:lumOff val="35000"/>
            </a:schemeClr>
          </a:solidFill>
          <a:effectLst/>
          <a:latin typeface="+mj-lt"/>
          <a:ea typeface="+mj-ea"/>
          <a:cs typeface="+mj-cs"/>
        </a:defRPr>
      </a:lvl1pPr>
      <a:lvl2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2pPr>
      <a:lvl3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3pPr>
      <a:lvl4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4pPr>
      <a:lvl5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5pPr>
      <a:lvl6pPr marL="4572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6pPr>
      <a:lvl7pPr marL="9144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7pPr>
      <a:lvl8pPr marL="13716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8pPr>
      <a:lvl9pPr marL="18288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1600">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08007" name="Rectangle 7"/>
          <p:cNvSpPr>
            <a:spLocks noGrp="1" noChangeArrowheads="1"/>
          </p:cNvSpPr>
          <p:nvPr>
            <p:ph type="title"/>
          </p:nvPr>
        </p:nvSpPr>
        <p:spPr bwMode="auto">
          <a:xfrm>
            <a:off x="381000" y="381000"/>
            <a:ext cx="91440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 name="Text Box 5"/>
          <p:cNvSpPr txBox="1">
            <a:spLocks noChangeArrowheads="1"/>
          </p:cNvSpPr>
          <p:nvPr userDrawn="1"/>
        </p:nvSpPr>
        <p:spPr bwMode="auto">
          <a:xfrm>
            <a:off x="9057456" y="6381328"/>
            <a:ext cx="1080120" cy="215444"/>
          </a:xfrm>
          <a:prstGeom prst="rect">
            <a:avLst/>
          </a:prstGeom>
          <a:noFill/>
          <a:ln w="9525">
            <a:noFill/>
            <a:miter lim="800000"/>
            <a:headEnd/>
            <a:tailEnd/>
          </a:ln>
          <a:effectLst/>
        </p:spPr>
        <p:txBody>
          <a:bodyPr wrap="square">
            <a:spAutoFit/>
          </a:bodyPr>
          <a:lstStyle/>
          <a:p>
            <a:pPr eaLnBrk="1" hangingPunct="1">
              <a:spcBef>
                <a:spcPct val="50000"/>
              </a:spcBef>
              <a:tabLst/>
              <a:defRPr/>
            </a:pPr>
            <a:r>
              <a:rPr kumimoji="1" lang="en-US" altLang="ja-JP" sz="800" b="0" dirty="0">
                <a:solidFill>
                  <a:schemeClr val="accent4">
                    <a:lumMod val="50000"/>
                    <a:lumOff val="50000"/>
                  </a:schemeClr>
                </a:solidFill>
                <a:latin typeface="Arial" pitchFamily="34" charset="0"/>
                <a:ea typeface="Arial Unicode MS" pitchFamily="50" charset="-128"/>
                <a:cs typeface="Arial" pitchFamily="34" charset="0"/>
              </a:rPr>
              <a:t>Page</a:t>
            </a:r>
            <a:r>
              <a:rPr kumimoji="1" lang="ja-JP" altLang="en-US" sz="800" b="0" dirty="0">
                <a:solidFill>
                  <a:schemeClr val="accent4">
                    <a:lumMod val="50000"/>
                    <a:lumOff val="50000"/>
                  </a:schemeClr>
                </a:solidFill>
                <a:latin typeface="Arial" pitchFamily="34" charset="0"/>
                <a:ea typeface="Arial Unicode MS" pitchFamily="50" charset="-128"/>
                <a:cs typeface="Arial" pitchFamily="34" charset="0"/>
              </a:rPr>
              <a:t>　</a:t>
            </a:r>
            <a:fld id="{0A2CB46A-8ADC-4B76-A742-2AD5EFF7C364}" type="slidenum">
              <a:rPr kumimoji="1" lang="en-US" altLang="ja-JP" sz="800" b="0" smtClean="0">
                <a:solidFill>
                  <a:schemeClr val="accent4">
                    <a:lumMod val="50000"/>
                    <a:lumOff val="50000"/>
                  </a:schemeClr>
                </a:solidFill>
                <a:latin typeface="Arial" pitchFamily="34" charset="0"/>
                <a:ea typeface="Arial Unicode MS" pitchFamily="50" charset="-128"/>
                <a:cs typeface="Arial" pitchFamily="34" charset="0"/>
              </a:rPr>
              <a:pPr eaLnBrk="1" hangingPunct="1">
                <a:spcBef>
                  <a:spcPct val="50000"/>
                </a:spcBef>
                <a:tabLst/>
                <a:defRPr/>
              </a:pPr>
              <a:t>‹#›</a:t>
            </a:fld>
            <a:endParaRPr kumimoji="1" lang="en-US" altLang="ja-JP" sz="800" b="0" dirty="0">
              <a:solidFill>
                <a:schemeClr val="accent4">
                  <a:lumMod val="50000"/>
                  <a:lumOff val="50000"/>
                </a:schemeClr>
              </a:solidFill>
              <a:latin typeface="Arial" pitchFamily="34" charset="0"/>
              <a:ea typeface="Arial Unicode MS"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9" r:id="rId1"/>
    <p:sldLayoutId id="2147483674" r:id="rId2"/>
    <p:sldLayoutId id="2147483670" r:id="rId3"/>
    <p:sldLayoutId id="2147483672" r:id="rId4"/>
    <p:sldLayoutId id="2147483675" r:id="rId5"/>
    <p:sldLayoutId id="2147483676" r:id="rId6"/>
  </p:sldLayoutIdLst>
  <p:hf sldNum="0" hdr="0" dt="0"/>
  <p:txStyles>
    <p:titleStyle>
      <a:lvl1pPr algn="l" rtl="0" eaLnBrk="0" fontAlgn="base" hangingPunct="0">
        <a:spcBef>
          <a:spcPct val="0"/>
        </a:spcBef>
        <a:spcAft>
          <a:spcPct val="0"/>
        </a:spcAft>
        <a:defRPr kumimoji="1" sz="2400" i="0">
          <a:solidFill>
            <a:schemeClr val="tx1">
              <a:lumMod val="65000"/>
              <a:lumOff val="35000"/>
            </a:schemeClr>
          </a:solidFill>
          <a:effectLst/>
          <a:latin typeface="+mj-lt"/>
          <a:ea typeface="+mj-ea"/>
          <a:cs typeface="+mj-cs"/>
        </a:defRPr>
      </a:lvl1pPr>
      <a:lvl2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2pPr>
      <a:lvl3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3pPr>
      <a:lvl4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4pPr>
      <a:lvl5pPr algn="l" rtl="0" eaLnBrk="0" fontAlgn="base" hangingPunct="0">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5pPr>
      <a:lvl6pPr marL="4572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6pPr>
      <a:lvl7pPr marL="9144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7pPr>
      <a:lvl8pPr marL="13716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8pPr>
      <a:lvl9pPr marL="1828800" algn="l" rtl="0" fontAlgn="base">
        <a:spcBef>
          <a:spcPct val="0"/>
        </a:spcBef>
        <a:spcAft>
          <a:spcPct val="0"/>
        </a:spcAft>
        <a:defRPr kumimoji="1" sz="2000">
          <a:solidFill>
            <a:schemeClr val="tx1"/>
          </a:solidFill>
          <a:effectLst>
            <a:outerShdw blurRad="38100" dist="38100" dir="2700000" algn="tl">
              <a:srgbClr val="C0C0C0"/>
            </a:outerShdw>
          </a:effectLst>
          <a:latin typeface="Arial Black" pitchFamily="34" charset="0"/>
          <a:ea typeface="HGP創英角ｺﾞｼｯｸUB" pitchFamily="50" charset="-128"/>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1600">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slide" Target="slide10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 Target="slide10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slide" Target="slide39.xml"/><Relationship Id="rId1" Type="http://schemas.openxmlformats.org/officeDocument/2006/relationships/slideLayout" Target="../slideLayouts/slideLayout7.xml"/><Relationship Id="rId4" Type="http://schemas.openxmlformats.org/officeDocument/2006/relationships/slide" Target="slide1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aaaaaaa@aaaaaa.co.jp" TargetMode="External"/><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hyperlink" Target="mailto:aaaaaaa@aaaaaa.co.j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mailto:aaaaaaa@aaaaaa.co.j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 Target="slide39.xml"/><Relationship Id="rId7" Type="http://schemas.openxmlformats.org/officeDocument/2006/relationships/slide" Target="slide42.xml"/><Relationship Id="rId2" Type="http://schemas.openxmlformats.org/officeDocument/2006/relationships/slide" Target="slide3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1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3.xml"/><Relationship Id="rId7" Type="http://schemas.openxmlformats.org/officeDocument/2006/relationships/image" Target="../media/image8.png"/><Relationship Id="rId2"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2.xml"/><Relationship Id="rId5" Type="http://schemas.openxmlformats.org/officeDocument/2006/relationships/slide" Target="slide59.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5.png"/><Relationship Id="rId7" Type="http://schemas.openxmlformats.org/officeDocument/2006/relationships/slide" Target="slide6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1.xml"/><Relationship Id="rId5" Type="http://schemas.openxmlformats.org/officeDocument/2006/relationships/slide" Target="slide59.xml"/><Relationship Id="rId4" Type="http://schemas.openxmlformats.org/officeDocument/2006/relationships/image" Target="../media/image7.png"/><Relationship Id="rId9"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slide" Target="slide6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4.xml"/><Relationship Id="rId5" Type="http://schemas.openxmlformats.org/officeDocument/2006/relationships/slide" Target="slide60.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2.xml"/><Relationship Id="rId5" Type="http://schemas.openxmlformats.org/officeDocument/2006/relationships/slide" Target="slide61.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slide" Target="slide6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4.xml"/><Relationship Id="rId5" Type="http://schemas.openxmlformats.org/officeDocument/2006/relationships/slide" Target="slide60.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1.xml"/><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6.xml"/><Relationship Id="rId5" Type="http://schemas.openxmlformats.org/officeDocument/2006/relationships/slide" Target="slide83.xml"/><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6.xml"/><Relationship Id="rId5" Type="http://schemas.openxmlformats.org/officeDocument/2006/relationships/slide" Target="slide81.xml"/><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image" Target="../media/image5.png"/><Relationship Id="rId7" Type="http://schemas.openxmlformats.org/officeDocument/2006/relationships/slide" Target="slide2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5.xml"/><Relationship Id="rId5" Type="http://schemas.openxmlformats.org/officeDocument/2006/relationships/slide" Target="slide81.xml"/><Relationship Id="rId4" Type="http://schemas.openxmlformats.org/officeDocument/2006/relationships/image" Target="../media/image8.png"/><Relationship Id="rId9"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1.xml"/><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image" Target="../media/image5.png"/><Relationship Id="rId7" Type="http://schemas.openxmlformats.org/officeDocument/2006/relationships/slide" Target="slide8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8.xml"/><Relationship Id="rId5" Type="http://schemas.openxmlformats.org/officeDocument/2006/relationships/slide" Target="slide84.xml"/><Relationship Id="rId4" Type="http://schemas.openxmlformats.org/officeDocument/2006/relationships/image" Target="../media/image8.png"/><Relationship Id="rId9"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85.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image" Target="../media/image5.png"/><Relationship Id="rId7" Type="http://schemas.openxmlformats.org/officeDocument/2006/relationships/slide" Target="slide8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88.xml"/><Relationship Id="rId5" Type="http://schemas.openxmlformats.org/officeDocument/2006/relationships/slide" Target="slide84.xml"/><Relationship Id="rId4" Type="http://schemas.openxmlformats.org/officeDocument/2006/relationships/image" Target="../media/image8.png"/><Relationship Id="rId9"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mailto:aaaaaaa@aaaaaa.co.jp"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hyperlink" Target="https://www.robotpayment.co.jp/lan/keiri_main/keshikomi/?utm_source=cpc&amp;utm_medium=google&amp;utm_campaign=mikata_google_%E6%B6%88%E8%BE%BC#key" TargetMode="Externa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107.xml"/><Relationship Id="rId5" Type="http://schemas.openxmlformats.org/officeDocument/2006/relationships/slide" Target="slide98.xml"/><Relationship Id="rId4" Type="http://schemas.openxmlformats.org/officeDocument/2006/relationships/slide" Target="slide24.xml"/></Relationships>
</file>

<file path=ppt/slides/_rels/slide9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37.xml"/><Relationship Id="rId7" Type="http://schemas.openxmlformats.org/officeDocument/2006/relationships/slide" Target="slide103.xml"/><Relationship Id="rId2"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EAB3D-CF29-4F6E-A167-E172A2A565B2}"/>
              </a:ext>
            </a:extLst>
          </p:cNvPr>
          <p:cNvSpPr>
            <a:spLocks noGrp="1"/>
          </p:cNvSpPr>
          <p:nvPr>
            <p:ph type="ctrTitle"/>
          </p:nvPr>
        </p:nvSpPr>
        <p:spPr>
          <a:xfrm>
            <a:off x="632520" y="2708921"/>
            <a:ext cx="8640960" cy="720080"/>
          </a:xfrm>
        </p:spPr>
        <p:txBody>
          <a:bodyPr anchor="ctr">
            <a:normAutofit/>
          </a:bodyPr>
          <a:lstStyle/>
          <a:p>
            <a:pPr algn="l"/>
            <a:r>
              <a:rPr kumimoji="1" lang="en-US" altLang="ja-JP" sz="4000" b="1" dirty="0">
                <a:solidFill>
                  <a:schemeClr val="tx1">
                    <a:lumMod val="65000"/>
                    <a:lumOff val="35000"/>
                  </a:schemeClr>
                </a:solidFill>
                <a:latin typeface="メイリオ" panose="020B0604030504040204" pitchFamily="50" charset="-128"/>
                <a:ea typeface="メイリオ" panose="020B0604030504040204" pitchFamily="50" charset="-128"/>
              </a:rPr>
              <a:t>VN </a:t>
            </a:r>
            <a:r>
              <a:rPr lang="en-US" altLang="ja-JP" sz="4000" b="1" dirty="0">
                <a:solidFill>
                  <a:schemeClr val="tx1">
                    <a:lumMod val="65000"/>
                    <a:lumOff val="35000"/>
                  </a:schemeClr>
                </a:solidFill>
                <a:latin typeface="メイリオ" panose="020B0604030504040204" pitchFamily="50" charset="-128"/>
                <a:ea typeface="メイリオ" panose="020B0604030504040204" pitchFamily="50" charset="-128"/>
              </a:rPr>
              <a:t>supply-side </a:t>
            </a:r>
            <a:r>
              <a:rPr lang="ja-JP" altLang="en-US" sz="4000" b="1" dirty="0">
                <a:solidFill>
                  <a:schemeClr val="tx1">
                    <a:lumMod val="65000"/>
                    <a:lumOff val="35000"/>
                  </a:schemeClr>
                </a:solidFill>
                <a:latin typeface="メイリオ" panose="020B0604030504040204" pitchFamily="50" charset="-128"/>
                <a:ea typeface="メイリオ" panose="020B0604030504040204" pitchFamily="50" charset="-128"/>
              </a:rPr>
              <a:t>仕様書</a:t>
            </a:r>
            <a:endParaRPr kumimoji="1" lang="ja-JP" altLang="en-US" sz="4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12290" name="Picture 2" descr="ãã¡ã°ã©ã¹ ã­ã´ãã®ç»åæ¤ç´¢çµæ">
            <a:extLst>
              <a:ext uri="{FF2B5EF4-FFF2-40B4-BE49-F238E27FC236}">
                <a16:creationId xmlns:a16="http://schemas.microsoft.com/office/drawing/2014/main" id="{52506392-5B65-4308-9691-4D09DBF0B5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6912" y="548680"/>
            <a:ext cx="1826568" cy="56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38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アカウント登録</a:t>
            </a:r>
          </a:p>
        </p:txBody>
      </p:sp>
    </p:spTree>
    <p:extLst>
      <p:ext uri="{BB962C8B-B14F-4D97-AF65-F5344CB8AC3E}">
        <p14:creationId xmlns:p14="http://schemas.microsoft.com/office/powerpoint/2010/main" val="4065411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2708920"/>
            <a:ext cx="7048400" cy="1477328"/>
          </a:xfrm>
          <a:prstGeom prst="rect">
            <a:avLst/>
          </a:prstGeom>
          <a:noFill/>
        </p:spPr>
        <p:txBody>
          <a:bodyPr wrap="square" rtlCol="0">
            <a:spAutoFit/>
          </a:bodyPr>
          <a:lstStyle/>
          <a:p>
            <a:pPr algn="ct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日以内にコードの認証が行われなかったため、ログインすることができません。</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下記ボタンを押下して、認証コードを再発行してください。認証コードを郵送で再送します。</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郵送された手順に従って、</a:t>
            </a: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日以内にコード認証を行ってください。</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コードが認証されるまで、本サービスにはログインすることができません。</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詳細はサポートチームまでお問い合わせください。</a:t>
            </a: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rPr>
              <a:t>aaaaaaaa@aaaaa.co.jp</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6455F602-4D7A-41F1-BE05-F9990B809115}"/>
              </a:ext>
            </a:extLst>
          </p:cNvPr>
          <p:cNvSpPr/>
          <p:nvPr/>
        </p:nvSpPr>
        <p:spPr>
          <a:xfrm>
            <a:off x="3301008" y="4571761"/>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認証コードを再発行する</a:t>
            </a:r>
          </a:p>
        </p:txBody>
      </p:sp>
      <p:sp>
        <p:nvSpPr>
          <p:cNvPr id="21" name="正方形/長方形 20">
            <a:extLst>
              <a:ext uri="{FF2B5EF4-FFF2-40B4-BE49-F238E27FC236}">
                <a16:creationId xmlns:a16="http://schemas.microsoft.com/office/drawing/2014/main" id="{666365A2-E001-4335-8B26-869303C43EA8}"/>
              </a:ext>
            </a:extLst>
          </p:cNvPr>
          <p:cNvSpPr/>
          <p:nvPr/>
        </p:nvSpPr>
        <p:spPr>
          <a:xfrm>
            <a:off x="3156992" y="4487054"/>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87174CC6-2BCB-42AE-8A06-CCE1831CD64D}"/>
              </a:ext>
            </a:extLst>
          </p:cNvPr>
          <p:cNvSpPr txBox="1"/>
          <p:nvPr/>
        </p:nvSpPr>
        <p:spPr>
          <a:xfrm>
            <a:off x="7820995" y="414966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認証コードを発行する。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ポップアップ</a:t>
            </a:r>
            <a:r>
              <a:rPr kumimoji="1" lang="ja-JP" altLang="en-US" sz="800" dirty="0">
                <a:latin typeface="メイリオ" panose="020B0604030504040204" pitchFamily="50" charset="-128"/>
                <a:ea typeface="メイリオ" panose="020B0604030504040204" pitchFamily="50" charset="-128"/>
              </a:rPr>
              <a:t>を表示する。</a:t>
            </a:r>
          </a:p>
        </p:txBody>
      </p:sp>
      <p:cxnSp>
        <p:nvCxnSpPr>
          <p:cNvPr id="23" name="コネクタ: カギ線 22">
            <a:extLst>
              <a:ext uri="{FF2B5EF4-FFF2-40B4-BE49-F238E27FC236}">
                <a16:creationId xmlns:a16="http://schemas.microsoft.com/office/drawing/2014/main" id="{D2F6DEC9-C2D5-4DF2-9BEF-1CE83C476E01}"/>
              </a:ext>
            </a:extLst>
          </p:cNvPr>
          <p:cNvCxnSpPr>
            <a:cxnSpLocks/>
            <a:stCxn id="21" idx="3"/>
            <a:endCxn id="22" idx="1"/>
          </p:cNvCxnSpPr>
          <p:nvPr/>
        </p:nvCxnSpPr>
        <p:spPr>
          <a:xfrm flipV="1">
            <a:off x="5173216" y="4318937"/>
            <a:ext cx="2647779" cy="39517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1988840"/>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コードの認証期限切れです</a:t>
            </a:r>
          </a:p>
        </p:txBody>
      </p:sp>
      <p:sp>
        <p:nvSpPr>
          <p:cNvPr id="28" name="正方形/長方形 27">
            <a:extLst>
              <a:ext uri="{FF2B5EF4-FFF2-40B4-BE49-F238E27FC236}">
                <a16:creationId xmlns:a16="http://schemas.microsoft.com/office/drawing/2014/main" id="{B5DD1C6C-1867-42CD-AB4A-B242769BDC0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9" name="正方形/長方形 28">
            <a:extLst>
              <a:ext uri="{FF2B5EF4-FFF2-40B4-BE49-F238E27FC236}">
                <a16:creationId xmlns:a16="http://schemas.microsoft.com/office/drawing/2014/main" id="{3C80F189-4326-4ECD-B4ED-5BA804618265}"/>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0" name="正方形/長方形 29">
            <a:extLst>
              <a:ext uri="{FF2B5EF4-FFF2-40B4-BE49-F238E27FC236}">
                <a16:creationId xmlns:a16="http://schemas.microsoft.com/office/drawing/2014/main" id="{8645EB77-08AD-4E80-8B07-11408F692E34}"/>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1" name="テキスト ボックス 30">
            <a:extLst>
              <a:ext uri="{FF2B5EF4-FFF2-40B4-BE49-F238E27FC236}">
                <a16:creationId xmlns:a16="http://schemas.microsoft.com/office/drawing/2014/main" id="{24B8C215-9B56-4327-8A41-1B80BC319184}"/>
              </a:ext>
            </a:extLst>
          </p:cNvPr>
          <p:cNvSpPr txBox="1"/>
          <p:nvPr/>
        </p:nvSpPr>
        <p:spPr>
          <a:xfrm>
            <a:off x="7820995" y="881901"/>
            <a:ext cx="1728192" cy="584775"/>
          </a:xfrm>
          <a:prstGeom prst="rect">
            <a:avLst/>
          </a:prstGeom>
          <a:solidFill>
            <a:srgbClr val="FF0000"/>
          </a:solidFill>
          <a:ln>
            <a:solidFill>
              <a:srgbClr val="FF0000"/>
            </a:solidFill>
          </a:ln>
        </p:spPr>
        <p:txBody>
          <a:bodyPr wrap="square" rtlCol="0">
            <a:spAutoFit/>
          </a:bodyPr>
          <a:lstStyle/>
          <a:p>
            <a:r>
              <a:rPr kumimoji="1" lang="ja-JP" altLang="en-US" sz="800" dirty="0">
                <a:solidFill>
                  <a:schemeClr val="bg1"/>
                </a:solidFill>
                <a:latin typeface="メイリオ" panose="020B0604030504040204" pitchFamily="50" charset="-128"/>
                <a:ea typeface="メイリオ" panose="020B0604030504040204" pitchFamily="50" charset="-128"/>
              </a:rPr>
              <a:t>アカウント登録時のメール認証が行われていないメールアドレスでログインした場合、本ページが表示されます。</a:t>
            </a:r>
          </a:p>
        </p:txBody>
      </p:sp>
      <p:sp>
        <p:nvSpPr>
          <p:cNvPr id="25" name="テキスト ボックス 24">
            <a:extLst>
              <a:ext uri="{FF2B5EF4-FFF2-40B4-BE49-F238E27FC236}">
                <a16:creationId xmlns:a16="http://schemas.microsoft.com/office/drawing/2014/main" id="{FC221F91-DE56-4CFF-B442-A6BC05FB2FA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7" name="正方形/長方形 26">
            <a:extLst>
              <a:ext uri="{FF2B5EF4-FFF2-40B4-BE49-F238E27FC236}">
                <a16:creationId xmlns:a16="http://schemas.microsoft.com/office/drawing/2014/main" id="{75734ABF-E432-4EB6-8D34-25F74668E9D0}"/>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572913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34" name="正方形/長方形 133">
            <a:extLst>
              <a:ext uri="{FF2B5EF4-FFF2-40B4-BE49-F238E27FC236}">
                <a16:creationId xmlns:a16="http://schemas.microsoft.com/office/drawing/2014/main" id="{38B8C546-7901-4DFA-A1E9-A78A5B499347}"/>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657869EF-103D-472E-B485-B78BC15E9CFF}"/>
              </a:ext>
            </a:extLst>
          </p:cNvPr>
          <p:cNvSpPr txBox="1"/>
          <p:nvPr/>
        </p:nvSpPr>
        <p:spPr>
          <a:xfrm>
            <a:off x="1568624" y="2636912"/>
            <a:ext cx="5328592"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郵送で送られた認証コードを入力してください。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36" name="四角形: 角を丸くする 135">
            <a:extLst>
              <a:ext uri="{FF2B5EF4-FFF2-40B4-BE49-F238E27FC236}">
                <a16:creationId xmlns:a16="http://schemas.microsoft.com/office/drawing/2014/main" id="{29E22A6C-BBCC-4AFC-8BDC-2969174420E9}"/>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コードを認証する</a:t>
            </a:r>
          </a:p>
        </p:txBody>
      </p:sp>
      <p:sp>
        <p:nvSpPr>
          <p:cNvPr id="138" name="正方形/長方形 137">
            <a:extLst>
              <a:ext uri="{FF2B5EF4-FFF2-40B4-BE49-F238E27FC236}">
                <a16:creationId xmlns:a16="http://schemas.microsoft.com/office/drawing/2014/main" id="{32EBAAB0-1918-4668-983A-813DABCED03E}"/>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266BF75-CD43-4893-AC6C-53CEA12C91CD}"/>
              </a:ext>
            </a:extLst>
          </p:cNvPr>
          <p:cNvSpPr/>
          <p:nvPr/>
        </p:nvSpPr>
        <p:spPr>
          <a:xfrm>
            <a:off x="1928664" y="3088704"/>
            <a:ext cx="4551428" cy="7723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　％％％％　％％％％　％％％％　</a:t>
            </a:r>
          </a:p>
        </p:txBody>
      </p:sp>
      <p:sp>
        <p:nvSpPr>
          <p:cNvPr id="2" name="テキスト ボックス 1">
            <a:extLst>
              <a:ext uri="{FF2B5EF4-FFF2-40B4-BE49-F238E27FC236}">
                <a16:creationId xmlns:a16="http://schemas.microsoft.com/office/drawing/2014/main" id="{67FC4CE4-E83F-47C5-A1F4-278116E0F58C}"/>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DB00ADDF-D0FB-4382-B03D-F732A9C14C92}"/>
              </a:ext>
            </a:extLst>
          </p:cNvPr>
          <p:cNvSpPr txBox="1"/>
          <p:nvPr/>
        </p:nvSpPr>
        <p:spPr>
          <a:xfrm>
            <a:off x="7833320" y="908720"/>
            <a:ext cx="1728192" cy="861774"/>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コードの正否を判定。</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正の場合は</a:t>
            </a:r>
            <a:r>
              <a:rPr kumimoji="1" lang="en-US" altLang="ja-JP" sz="1000" dirty="0">
                <a:latin typeface="メイリオ" panose="020B0604030504040204" pitchFamily="50" charset="-128"/>
                <a:ea typeface="メイリオ" panose="020B0604030504040204" pitchFamily="50" charset="-128"/>
                <a:hlinkClick r:id="rId2" action="ppaction://hlinksldjump"/>
              </a:rPr>
              <a:t>True</a:t>
            </a:r>
            <a:r>
              <a:rPr kumimoji="1" lang="ja-JP" altLang="en-US" sz="1000" dirty="0">
                <a:latin typeface="メイリオ" panose="020B0604030504040204" pitchFamily="50" charset="-128"/>
                <a:ea typeface="メイリオ" panose="020B0604030504040204" pitchFamily="50" charset="-128"/>
              </a:rPr>
              <a:t>のメッセージを、否の場合は</a:t>
            </a:r>
            <a:r>
              <a:rPr kumimoji="1" lang="en-US" altLang="ja-JP" sz="1000" dirty="0">
                <a:latin typeface="メイリオ" panose="020B0604030504040204" pitchFamily="50" charset="-128"/>
                <a:ea typeface="メイリオ" panose="020B0604030504040204" pitchFamily="50" charset="-128"/>
                <a:hlinkClick r:id="rId3" action="ppaction://hlinksldjump"/>
              </a:rPr>
              <a:t>False</a:t>
            </a:r>
            <a:r>
              <a:rPr kumimoji="1" lang="ja-JP" altLang="en-US" sz="1000" dirty="0">
                <a:latin typeface="メイリオ" panose="020B0604030504040204" pitchFamily="50" charset="-128"/>
                <a:ea typeface="メイリオ" panose="020B0604030504040204" pitchFamily="50" charset="-128"/>
              </a:rPr>
              <a:t>のメッセージを表示。</a:t>
            </a:r>
            <a:endParaRPr kumimoji="1" lang="en-US" altLang="ja-JP" sz="1000" dirty="0">
              <a:latin typeface="メイリオ" panose="020B0604030504040204" pitchFamily="50" charset="-128"/>
              <a:ea typeface="メイリオ" panose="020B0604030504040204" pitchFamily="50" charset="-128"/>
            </a:endParaRPr>
          </a:p>
        </p:txBody>
      </p:sp>
      <p:cxnSp>
        <p:nvCxnSpPr>
          <p:cNvPr id="19" name="コネクタ: カギ線 18">
            <a:extLst>
              <a:ext uri="{FF2B5EF4-FFF2-40B4-BE49-F238E27FC236}">
                <a16:creationId xmlns:a16="http://schemas.microsoft.com/office/drawing/2014/main" id="{807E0F5E-522D-4C5A-97CC-310AA0767E1B}"/>
              </a:ext>
            </a:extLst>
          </p:cNvPr>
          <p:cNvCxnSpPr>
            <a:cxnSpLocks/>
            <a:stCxn id="138" idx="3"/>
            <a:endCxn id="18" idx="1"/>
          </p:cNvCxnSpPr>
          <p:nvPr/>
        </p:nvCxnSpPr>
        <p:spPr>
          <a:xfrm flipV="1">
            <a:off x="5241032" y="1339607"/>
            <a:ext cx="2592288" cy="324152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527BF25F-B672-48C0-880E-AE8B3F22815C}"/>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6216893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マイページ</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96086"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98008928-6D44-495F-ADD5-79D27CAA696F}"/>
              </a:ext>
            </a:extLst>
          </p:cNvPr>
          <p:cNvSpPr/>
          <p:nvPr/>
        </p:nvSpPr>
        <p:spPr>
          <a:xfrm>
            <a:off x="2020255" y="1506635"/>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新規記事作成</a:t>
            </a:r>
          </a:p>
        </p:txBody>
      </p: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640903" y="2780928"/>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3296816"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1014A068-7AFF-4F47-90DB-28740A424F4F}"/>
              </a:ext>
            </a:extLst>
          </p:cNvPr>
          <p:cNvSpPr txBox="1"/>
          <p:nvPr/>
        </p:nvSpPr>
        <p:spPr>
          <a:xfrm>
            <a:off x="4160912" y="2762498"/>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067D88D-B1F2-45F0-9E45-5E4311C04890}"/>
              </a:ext>
            </a:extLst>
          </p:cNvPr>
          <p:cNvSpPr txBox="1"/>
          <p:nvPr/>
        </p:nvSpPr>
        <p:spPr>
          <a:xfrm>
            <a:off x="5745088" y="2762498"/>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勤務先</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8A132E51-8B8D-47BB-8924-B82640E77E21}"/>
              </a:ext>
            </a:extLst>
          </p:cNvPr>
          <p:cNvSpPr/>
          <p:nvPr/>
        </p:nvSpPr>
        <p:spPr>
          <a:xfrm>
            <a:off x="6537176" y="2687729"/>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2"/>
          <a:stretch>
            <a:fillRect/>
          </a:stretch>
        </p:blipFill>
        <p:spPr>
          <a:xfrm>
            <a:off x="2225908" y="2620985"/>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2432720" y="2754797"/>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1863479" y="2132856"/>
            <a:ext cx="1001289" cy="215444"/>
          </a:xfrm>
          <a:prstGeom prst="rect">
            <a:avLst/>
          </a:prstGeom>
        </p:spPr>
        <p:txBody>
          <a:bodyPr wrap="square">
            <a:spAutoFit/>
          </a:bodyPr>
          <a:lstStyle/>
          <a:p>
            <a:pPr algn="ctr"/>
            <a:r>
              <a:rPr kumimoji="1" lang="ja-JP" altLang="en-US" sz="800">
                <a:latin typeface="メイリオ" panose="020B0604030504040204" pitchFamily="50" charset="-128"/>
                <a:ea typeface="メイリオ" panose="020B0604030504040204" pitchFamily="50" charset="-128"/>
              </a:rPr>
              <a:t>職種　　　</a:t>
            </a:r>
            <a:endParaRPr kumimoji="1" lang="ja-JP" altLang="en-US"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2913C63A-A5D9-4B59-B57B-41E79F283195}"/>
              </a:ext>
            </a:extLst>
          </p:cNvPr>
          <p:cNvSpPr/>
          <p:nvPr/>
        </p:nvSpPr>
        <p:spPr>
          <a:xfrm>
            <a:off x="3224808" y="2145511"/>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4088904"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応募数（採用数）</a:t>
            </a:r>
          </a:p>
        </p:txBody>
      </p:sp>
      <p:sp>
        <p:nvSpPr>
          <p:cNvPr id="85" name="正方形/長方形 84">
            <a:extLst>
              <a:ext uri="{FF2B5EF4-FFF2-40B4-BE49-F238E27FC236}">
                <a16:creationId xmlns:a16="http://schemas.microsoft.com/office/drawing/2014/main" id="{54062F09-134E-4B1B-9530-2DB97AEF73F1}"/>
              </a:ext>
            </a:extLst>
          </p:cNvPr>
          <p:cNvSpPr/>
          <p:nvPr/>
        </p:nvSpPr>
        <p:spPr>
          <a:xfrm>
            <a:off x="4880992" y="2128574"/>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ウォッチ数</a:t>
            </a:r>
          </a:p>
        </p:txBody>
      </p:sp>
      <p:sp>
        <p:nvSpPr>
          <p:cNvPr id="95" name="正方形/長方形 94">
            <a:extLst>
              <a:ext uri="{FF2B5EF4-FFF2-40B4-BE49-F238E27FC236}">
                <a16:creationId xmlns:a16="http://schemas.microsoft.com/office/drawing/2014/main" id="{987D40A8-2201-48A5-B6C2-47A4B4DEE202}"/>
              </a:ext>
            </a:extLst>
          </p:cNvPr>
          <p:cNvSpPr/>
          <p:nvPr/>
        </p:nvSpPr>
        <p:spPr>
          <a:xfrm>
            <a:off x="5582122" y="213343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ステータス</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456784"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記事へのアクション</a:t>
            </a:r>
          </a:p>
        </p:txBody>
      </p:sp>
      <p:sp>
        <p:nvSpPr>
          <p:cNvPr id="104" name="テキスト ボックス 103">
            <a:extLst>
              <a:ext uri="{FF2B5EF4-FFF2-40B4-BE49-F238E27FC236}">
                <a16:creationId xmlns:a16="http://schemas.microsoft.com/office/drawing/2014/main" id="{38B9F278-1080-4B54-9253-25868BC9B2D6}"/>
              </a:ext>
            </a:extLst>
          </p:cNvPr>
          <p:cNvSpPr txBox="1"/>
          <p:nvPr/>
        </p:nvSpPr>
        <p:spPr>
          <a:xfrm>
            <a:off x="5025008" y="2754797"/>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B800CF36-F10A-4FBB-911F-0AA8F7F2C82A}"/>
              </a:ext>
            </a:extLst>
          </p:cNvPr>
          <p:cNvSpPr txBox="1"/>
          <p:nvPr/>
        </p:nvSpPr>
        <p:spPr>
          <a:xfrm>
            <a:off x="640903" y="3666510"/>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E884146D-7483-4E6E-9FC5-D2F80258D769}"/>
              </a:ext>
            </a:extLst>
          </p:cNvPr>
          <p:cNvSpPr txBox="1"/>
          <p:nvPr/>
        </p:nvSpPr>
        <p:spPr>
          <a:xfrm>
            <a:off x="3296816" y="3649091"/>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F590A02F-3CC6-4DC8-A341-A1451EB9B719}"/>
              </a:ext>
            </a:extLst>
          </p:cNvPr>
          <p:cNvSpPr txBox="1"/>
          <p:nvPr/>
        </p:nvSpPr>
        <p:spPr>
          <a:xfrm>
            <a:off x="4160912" y="3648080"/>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08" name="テキスト ボックス 107">
            <a:extLst>
              <a:ext uri="{FF2B5EF4-FFF2-40B4-BE49-F238E27FC236}">
                <a16:creationId xmlns:a16="http://schemas.microsoft.com/office/drawing/2014/main" id="{98B1A5EE-8132-4D22-88CF-A72341B24C2C}"/>
              </a:ext>
            </a:extLst>
          </p:cNvPr>
          <p:cNvSpPr txBox="1"/>
          <p:nvPr/>
        </p:nvSpPr>
        <p:spPr>
          <a:xfrm>
            <a:off x="5745088" y="3648080"/>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0" name="正方形/長方形 109">
            <a:extLst>
              <a:ext uri="{FF2B5EF4-FFF2-40B4-BE49-F238E27FC236}">
                <a16:creationId xmlns:a16="http://schemas.microsoft.com/office/drawing/2014/main" id="{D822184E-579E-45E8-9C5B-EF5152358E35}"/>
              </a:ext>
            </a:extLst>
          </p:cNvPr>
          <p:cNvSpPr/>
          <p:nvPr/>
        </p:nvSpPr>
        <p:spPr>
          <a:xfrm>
            <a:off x="6537176" y="3573311"/>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12" name="図 111">
            <a:extLst>
              <a:ext uri="{FF2B5EF4-FFF2-40B4-BE49-F238E27FC236}">
                <a16:creationId xmlns:a16="http://schemas.microsoft.com/office/drawing/2014/main" id="{57724865-9DB5-4A91-A960-7071F46DDCD3}"/>
              </a:ext>
            </a:extLst>
          </p:cNvPr>
          <p:cNvPicPr>
            <a:picLocks noChangeAspect="1"/>
          </p:cNvPicPr>
          <p:nvPr/>
        </p:nvPicPr>
        <p:blipFill>
          <a:blip r:embed="rId2"/>
          <a:stretch>
            <a:fillRect/>
          </a:stretch>
        </p:blipFill>
        <p:spPr>
          <a:xfrm>
            <a:off x="2225908" y="3506567"/>
            <a:ext cx="423252" cy="434246"/>
          </a:xfrm>
          <a:prstGeom prst="rect">
            <a:avLst/>
          </a:prstGeom>
        </p:spPr>
      </p:pic>
      <p:sp>
        <p:nvSpPr>
          <p:cNvPr id="113" name="テキスト ボックス 112">
            <a:extLst>
              <a:ext uri="{FF2B5EF4-FFF2-40B4-BE49-F238E27FC236}">
                <a16:creationId xmlns:a16="http://schemas.microsoft.com/office/drawing/2014/main" id="{5CEF20D3-1A4F-48F4-94E0-54DD72A86F83}"/>
              </a:ext>
            </a:extLst>
          </p:cNvPr>
          <p:cNvSpPr txBox="1"/>
          <p:nvPr/>
        </p:nvSpPr>
        <p:spPr>
          <a:xfrm>
            <a:off x="2432720" y="3640379"/>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14" name="テキスト ボックス 113">
            <a:extLst>
              <a:ext uri="{FF2B5EF4-FFF2-40B4-BE49-F238E27FC236}">
                <a16:creationId xmlns:a16="http://schemas.microsoft.com/office/drawing/2014/main" id="{4F73754A-0E08-42D1-AFF1-1F12ADAB2BA5}"/>
              </a:ext>
            </a:extLst>
          </p:cNvPr>
          <p:cNvSpPr txBox="1"/>
          <p:nvPr/>
        </p:nvSpPr>
        <p:spPr>
          <a:xfrm>
            <a:off x="5025008" y="3640379"/>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F109F2BD-0061-40ED-82FA-A841E085C997}"/>
              </a:ext>
            </a:extLst>
          </p:cNvPr>
          <p:cNvSpPr txBox="1"/>
          <p:nvPr/>
        </p:nvSpPr>
        <p:spPr>
          <a:xfrm>
            <a:off x="640903" y="4602614"/>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16" name="テキスト ボックス 115">
            <a:extLst>
              <a:ext uri="{FF2B5EF4-FFF2-40B4-BE49-F238E27FC236}">
                <a16:creationId xmlns:a16="http://schemas.microsoft.com/office/drawing/2014/main" id="{53D46F47-236B-4957-AD86-BD06E019BDFA}"/>
              </a:ext>
            </a:extLst>
          </p:cNvPr>
          <p:cNvSpPr txBox="1"/>
          <p:nvPr/>
        </p:nvSpPr>
        <p:spPr>
          <a:xfrm>
            <a:off x="3296816" y="4585195"/>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E883F3B7-38F7-478C-85FF-B6EB1D8C9ECA}"/>
              </a:ext>
            </a:extLst>
          </p:cNvPr>
          <p:cNvSpPr txBox="1"/>
          <p:nvPr/>
        </p:nvSpPr>
        <p:spPr>
          <a:xfrm>
            <a:off x="4160912" y="4584184"/>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123F184A-DFEB-411D-ACC9-53740EE11634}"/>
              </a:ext>
            </a:extLst>
          </p:cNvPr>
          <p:cNvSpPr txBox="1"/>
          <p:nvPr/>
        </p:nvSpPr>
        <p:spPr>
          <a:xfrm>
            <a:off x="5745088" y="4584184"/>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9" name="正方形/長方形 118">
            <a:extLst>
              <a:ext uri="{FF2B5EF4-FFF2-40B4-BE49-F238E27FC236}">
                <a16:creationId xmlns:a16="http://schemas.microsoft.com/office/drawing/2014/main" id="{8A83BC3A-52F1-4EBD-BDAB-A9488A27928D}"/>
              </a:ext>
            </a:extLst>
          </p:cNvPr>
          <p:cNvSpPr/>
          <p:nvPr/>
        </p:nvSpPr>
        <p:spPr>
          <a:xfrm>
            <a:off x="6537176" y="4509415"/>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21" name="図 120">
            <a:extLst>
              <a:ext uri="{FF2B5EF4-FFF2-40B4-BE49-F238E27FC236}">
                <a16:creationId xmlns:a16="http://schemas.microsoft.com/office/drawing/2014/main" id="{B99D2B72-3D9C-4D4A-A3FF-5E72BCA90C74}"/>
              </a:ext>
            </a:extLst>
          </p:cNvPr>
          <p:cNvPicPr>
            <a:picLocks noChangeAspect="1"/>
          </p:cNvPicPr>
          <p:nvPr/>
        </p:nvPicPr>
        <p:blipFill>
          <a:blip r:embed="rId2"/>
          <a:stretch>
            <a:fillRect/>
          </a:stretch>
        </p:blipFill>
        <p:spPr>
          <a:xfrm>
            <a:off x="2225908" y="4442671"/>
            <a:ext cx="423252" cy="434246"/>
          </a:xfrm>
          <a:prstGeom prst="rect">
            <a:avLst/>
          </a:prstGeom>
        </p:spPr>
      </p:pic>
      <p:sp>
        <p:nvSpPr>
          <p:cNvPr id="122" name="テキスト ボックス 121">
            <a:extLst>
              <a:ext uri="{FF2B5EF4-FFF2-40B4-BE49-F238E27FC236}">
                <a16:creationId xmlns:a16="http://schemas.microsoft.com/office/drawing/2014/main" id="{A0168B76-FBD9-436B-8F82-EB761831CA48}"/>
              </a:ext>
            </a:extLst>
          </p:cNvPr>
          <p:cNvSpPr txBox="1"/>
          <p:nvPr/>
        </p:nvSpPr>
        <p:spPr>
          <a:xfrm>
            <a:off x="2432720" y="4576483"/>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23" name="テキスト ボックス 122">
            <a:extLst>
              <a:ext uri="{FF2B5EF4-FFF2-40B4-BE49-F238E27FC236}">
                <a16:creationId xmlns:a16="http://schemas.microsoft.com/office/drawing/2014/main" id="{0D9F4A61-0CEB-40C4-8F86-3C205349E51C}"/>
              </a:ext>
            </a:extLst>
          </p:cNvPr>
          <p:cNvSpPr txBox="1"/>
          <p:nvPr/>
        </p:nvSpPr>
        <p:spPr>
          <a:xfrm>
            <a:off x="5025008" y="4576483"/>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00" y="2140727"/>
            <a:ext cx="171247" cy="171247"/>
          </a:xfrm>
          <a:prstGeom prst="rect">
            <a:avLst/>
          </a:prstGeom>
        </p:spPr>
      </p:pic>
      <p:pic>
        <p:nvPicPr>
          <p:cNvPr id="125" name="図 124">
            <a:extLst>
              <a:ext uri="{FF2B5EF4-FFF2-40B4-BE49-F238E27FC236}">
                <a16:creationId xmlns:a16="http://schemas.microsoft.com/office/drawing/2014/main" id="{96996FE4-22C3-4190-A5CF-F54547D70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136343"/>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2120873"/>
            <a:ext cx="171247" cy="171247"/>
          </a:xfrm>
          <a:prstGeom prst="rect">
            <a:avLst/>
          </a:prstGeom>
        </p:spPr>
      </p:pic>
      <p:pic>
        <p:nvPicPr>
          <p:cNvPr id="127" name="図 126">
            <a:extLst>
              <a:ext uri="{FF2B5EF4-FFF2-40B4-BE49-F238E27FC236}">
                <a16:creationId xmlns:a16="http://schemas.microsoft.com/office/drawing/2014/main" id="{ABD61317-DF30-40B0-BDC8-CDCB33AFE5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606" y="2142867"/>
            <a:ext cx="171247" cy="171247"/>
          </a:xfrm>
          <a:prstGeom prst="rect">
            <a:avLst/>
          </a:prstGeom>
        </p:spPr>
      </p:pic>
      <p:pic>
        <p:nvPicPr>
          <p:cNvPr id="128" name="図 127">
            <a:extLst>
              <a:ext uri="{FF2B5EF4-FFF2-40B4-BE49-F238E27FC236}">
                <a16:creationId xmlns:a16="http://schemas.microsoft.com/office/drawing/2014/main" id="{D9EB44DE-2285-4157-9DF2-971B01A6D6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5929" y="2130110"/>
            <a:ext cx="171247" cy="171247"/>
          </a:xfrm>
          <a:prstGeom prst="rect">
            <a:avLst/>
          </a:prstGeom>
        </p:spPr>
      </p:pic>
      <p:grpSp>
        <p:nvGrpSpPr>
          <p:cNvPr id="30" name="グループ化 29">
            <a:extLst>
              <a:ext uri="{FF2B5EF4-FFF2-40B4-BE49-F238E27FC236}">
                <a16:creationId xmlns:a16="http://schemas.microsoft.com/office/drawing/2014/main" id="{7FF46979-54E0-4882-B99F-CC42BD532A2E}"/>
              </a:ext>
            </a:extLst>
          </p:cNvPr>
          <p:cNvGrpSpPr/>
          <p:nvPr/>
        </p:nvGrpSpPr>
        <p:grpSpPr>
          <a:xfrm>
            <a:off x="4783110" y="3501108"/>
            <a:ext cx="386121" cy="292520"/>
            <a:chOff x="-88525" y="3573311"/>
            <a:chExt cx="386121" cy="292520"/>
          </a:xfrm>
        </p:grpSpPr>
        <p:sp>
          <p:nvSpPr>
            <p:cNvPr id="27" name="楕円 26">
              <a:extLst>
                <a:ext uri="{FF2B5EF4-FFF2-40B4-BE49-F238E27FC236}">
                  <a16:creationId xmlns:a16="http://schemas.microsoft.com/office/drawing/2014/main" id="{A6FDE50D-43DD-4A44-9A72-D050B6B5F8DD}"/>
                </a:ext>
              </a:extLst>
            </p:cNvPr>
            <p:cNvSpPr/>
            <p:nvPr/>
          </p:nvSpPr>
          <p:spPr>
            <a:xfrm>
              <a:off x="-79177" y="3573311"/>
              <a:ext cx="207641" cy="2157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B715393-9EFF-4B47-A6DC-058EE069B4A2}"/>
                </a:ext>
              </a:extLst>
            </p:cNvPr>
            <p:cNvSpPr txBox="1"/>
            <p:nvPr/>
          </p:nvSpPr>
          <p:spPr>
            <a:xfrm>
              <a:off x="-88525" y="3585748"/>
              <a:ext cx="386121" cy="280083"/>
            </a:xfrm>
            <a:prstGeom prst="rect">
              <a:avLst/>
            </a:prstGeom>
            <a:noFill/>
          </p:spPr>
          <p:txBody>
            <a:bodyPr wrap="square" rtlCol="0">
              <a:spAutoFit/>
            </a:bodyPr>
            <a:lstStyle/>
            <a:p>
              <a:r>
                <a:rPr kumimoji="1" lang="en-US" altLang="ja-JP" sz="1000" b="1" dirty="0">
                  <a:solidFill>
                    <a:schemeClr val="bg1"/>
                  </a:solidFill>
                  <a:latin typeface="メイリオ" panose="020B0604030504040204" pitchFamily="50" charset="-128"/>
                  <a:ea typeface="メイリオ" panose="020B0604030504040204" pitchFamily="50" charset="-128"/>
                </a:rPr>
                <a:t>!</a:t>
              </a:r>
              <a:endParaRPr kumimoji="1" lang="ja-JP" altLang="en-US" sz="1000" b="1" dirty="0">
                <a:solidFill>
                  <a:schemeClr val="bg1"/>
                </a:solidFill>
                <a:latin typeface="メイリオ" panose="020B0604030504040204" pitchFamily="50" charset="-128"/>
                <a:ea typeface="メイリオ" panose="020B0604030504040204" pitchFamily="50" charset="-128"/>
              </a:endParaRPr>
            </a:p>
          </p:txBody>
        </p:sp>
      </p:gr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3368824"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成果報酬の確認</a:t>
            </a:r>
          </a:p>
        </p:txBody>
      </p:sp>
      <p:pic>
        <p:nvPicPr>
          <p:cNvPr id="91" name="図 90">
            <a:extLst>
              <a:ext uri="{FF2B5EF4-FFF2-40B4-BE49-F238E27FC236}">
                <a16:creationId xmlns:a16="http://schemas.microsoft.com/office/drawing/2014/main" id="{C0E44EBB-57CA-4929-871E-1E05DBE467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6703" y="2134456"/>
            <a:ext cx="171247" cy="171247"/>
          </a:xfrm>
          <a:prstGeom prst="rect">
            <a:avLst/>
          </a:prstGeom>
        </p:spPr>
      </p:pic>
      <p:sp>
        <p:nvSpPr>
          <p:cNvPr id="92" name="正方形/長方形 91">
            <a:extLst>
              <a:ext uri="{FF2B5EF4-FFF2-40B4-BE49-F238E27FC236}">
                <a16:creationId xmlns:a16="http://schemas.microsoft.com/office/drawing/2014/main" id="{1E447EA3-BADE-4B46-A888-C025E117F0B7}"/>
              </a:ext>
            </a:extLst>
          </p:cNvPr>
          <p:cNvSpPr/>
          <p:nvPr/>
        </p:nvSpPr>
        <p:spPr>
          <a:xfrm>
            <a:off x="2504728" y="2132856"/>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93" name="図 92">
            <a:extLst>
              <a:ext uri="{FF2B5EF4-FFF2-40B4-BE49-F238E27FC236}">
                <a16:creationId xmlns:a16="http://schemas.microsoft.com/office/drawing/2014/main" id="{E010810B-B3E1-4ABF-BE9D-4DF56A2EEE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1811" y="2145870"/>
            <a:ext cx="171247" cy="171247"/>
          </a:xfrm>
          <a:prstGeom prst="rect">
            <a:avLst/>
          </a:prstGeom>
        </p:spPr>
      </p:pic>
      <p:sp>
        <p:nvSpPr>
          <p:cNvPr id="109" name="四角形: 角を丸くする 108">
            <a:extLst>
              <a:ext uri="{FF2B5EF4-FFF2-40B4-BE49-F238E27FC236}">
                <a16:creationId xmlns:a16="http://schemas.microsoft.com/office/drawing/2014/main" id="{83678EEE-DF9E-4B8B-A8FC-95D5B701E23C}"/>
              </a:ext>
            </a:extLst>
          </p:cNvPr>
          <p:cNvSpPr/>
          <p:nvPr/>
        </p:nvSpPr>
        <p:spPr>
          <a:xfrm>
            <a:off x="4814784"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コード認証（残％日）</a:t>
            </a:r>
          </a:p>
        </p:txBody>
      </p:sp>
      <p:sp>
        <p:nvSpPr>
          <p:cNvPr id="111" name="正方形/長方形 110">
            <a:extLst>
              <a:ext uri="{FF2B5EF4-FFF2-40B4-BE49-F238E27FC236}">
                <a16:creationId xmlns:a16="http://schemas.microsoft.com/office/drawing/2014/main" id="{2F3965A1-AEA8-4572-A598-A42024624792}"/>
              </a:ext>
            </a:extLst>
          </p:cNvPr>
          <p:cNvSpPr/>
          <p:nvPr/>
        </p:nvSpPr>
        <p:spPr>
          <a:xfrm>
            <a:off x="4736976" y="1484784"/>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0" name="テキスト ボックス 119">
            <a:extLst>
              <a:ext uri="{FF2B5EF4-FFF2-40B4-BE49-F238E27FC236}">
                <a16:creationId xmlns:a16="http://schemas.microsoft.com/office/drawing/2014/main" id="{77F12772-A33B-42D9-95A0-7A2D467D9FBD}"/>
              </a:ext>
            </a:extLst>
          </p:cNvPr>
          <p:cNvSpPr txBox="1"/>
          <p:nvPr/>
        </p:nvSpPr>
        <p:spPr>
          <a:xfrm>
            <a:off x="7833320" y="908720"/>
            <a:ext cx="1728192" cy="2092881"/>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コードが未認証の状態だと、マイページにボタンを表示します。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ボタンには、</a:t>
            </a:r>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コード認証（残％日）</a:t>
            </a:r>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を表示します。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コード認証期限までの残日数を表示させてください。</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ボタンを押下すると、</a:t>
            </a:r>
            <a:r>
              <a:rPr kumimoji="1" lang="ja-JP" altLang="en-US" sz="1000" dirty="0">
                <a:latin typeface="メイリオ" panose="020B0604030504040204" pitchFamily="50" charset="-128"/>
                <a:ea typeface="メイリオ" panose="020B0604030504040204" pitchFamily="50" charset="-128"/>
                <a:hlinkClick r:id="rId4" action="ppaction://hlinksldjump"/>
              </a:rPr>
              <a:t>ポップアップ</a:t>
            </a:r>
            <a:r>
              <a:rPr kumimoji="1" lang="ja-JP" altLang="en-US" sz="1000" dirty="0">
                <a:latin typeface="メイリオ" panose="020B0604030504040204" pitchFamily="50" charset="-128"/>
                <a:ea typeface="メイリオ" panose="020B0604030504040204" pitchFamily="50" charset="-128"/>
              </a:rPr>
              <a:t>を表示します。</a:t>
            </a:r>
          </a:p>
        </p:txBody>
      </p:sp>
      <p:cxnSp>
        <p:nvCxnSpPr>
          <p:cNvPr id="133" name="コネクタ: カギ線 132">
            <a:extLst>
              <a:ext uri="{FF2B5EF4-FFF2-40B4-BE49-F238E27FC236}">
                <a16:creationId xmlns:a16="http://schemas.microsoft.com/office/drawing/2014/main" id="{D3AF26BC-B6AB-4BA7-B42D-F96BCF13F5B4}"/>
              </a:ext>
            </a:extLst>
          </p:cNvPr>
          <p:cNvCxnSpPr>
            <a:cxnSpLocks/>
            <a:stCxn id="111" idx="0"/>
            <a:endCxn id="120" idx="1"/>
          </p:cNvCxnSpPr>
          <p:nvPr/>
        </p:nvCxnSpPr>
        <p:spPr>
          <a:xfrm rot="16200000" flipH="1">
            <a:off x="6412899" y="534740"/>
            <a:ext cx="470377" cy="2370464"/>
          </a:xfrm>
          <a:prstGeom prst="bentConnector4">
            <a:avLst>
              <a:gd name="adj1" fmla="val -48599"/>
              <a:gd name="adj2" fmla="val 6531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00DDD08E-4461-47A6-82C2-55520DAEE3F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7998173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6" name="正方形/長方形 15">
            <a:extLst>
              <a:ext uri="{FF2B5EF4-FFF2-40B4-BE49-F238E27FC236}">
                <a16:creationId xmlns:a16="http://schemas.microsoft.com/office/drawing/2014/main" id="{BF5E8E81-EE2B-44AB-AD71-AC0C63CB3E1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1FD0BFB-A9C1-45FA-9F72-B734BA08DD56}"/>
              </a:ext>
            </a:extLst>
          </p:cNvPr>
          <p:cNvSpPr txBox="1"/>
          <p:nvPr/>
        </p:nvSpPr>
        <p:spPr>
          <a:xfrm>
            <a:off x="1568624" y="3265239"/>
            <a:ext cx="5328592"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コードが認証されました。</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8A3B9EE7-582E-4C42-91E4-6035C61DC48E}"/>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19" name="正方形/長方形 18">
            <a:extLst>
              <a:ext uri="{FF2B5EF4-FFF2-40B4-BE49-F238E27FC236}">
                <a16:creationId xmlns:a16="http://schemas.microsoft.com/office/drawing/2014/main" id="{67EAD6FF-927B-4602-AA9F-081E0BC0BE3C}"/>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6D2661-2446-4FB0-BADB-ADAE2E8D8C7A}"/>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74935556-7AC1-41F9-9C0F-20DC17D94A0E}"/>
              </a:ext>
            </a:extLst>
          </p:cNvPr>
          <p:cNvSpPr txBox="1"/>
          <p:nvPr/>
        </p:nvSpPr>
        <p:spPr>
          <a:xfrm>
            <a:off x="7833320" y="908720"/>
            <a:ext cx="1728192" cy="1169551"/>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コード認証後、マイページ内の「コード認証」のボタンは非表示となります。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コード認証後、</a:t>
            </a:r>
            <a:r>
              <a:rPr kumimoji="1" lang="en-US" altLang="ja-JP" sz="1000" dirty="0">
                <a:latin typeface="メイリオ" panose="020B0604030504040204" pitchFamily="50" charset="-128"/>
                <a:ea typeface="メイリオ" panose="020B0604030504040204" pitchFamily="50" charset="-128"/>
              </a:rPr>
              <a:t>Admin</a:t>
            </a:r>
            <a:r>
              <a:rPr kumimoji="1" lang="ja-JP" altLang="en-US" sz="1000" dirty="0">
                <a:latin typeface="メイリオ" panose="020B0604030504040204" pitchFamily="50" charset="-128"/>
                <a:ea typeface="メイリオ" panose="020B0604030504040204" pitchFamily="50" charset="-128"/>
              </a:rPr>
              <a:t>ツールが認証完了のステータスに変更になります。</a:t>
            </a:r>
            <a:endParaRPr kumimoji="1" lang="en-US" altLang="ja-JP" sz="1000" dirty="0">
              <a:latin typeface="メイリオ" panose="020B0604030504040204" pitchFamily="50" charset="-128"/>
              <a:ea typeface="メイリオ" panose="020B0604030504040204" pitchFamily="50" charset="-128"/>
            </a:endParaRPr>
          </a:p>
        </p:txBody>
      </p:sp>
      <p:cxnSp>
        <p:nvCxnSpPr>
          <p:cNvPr id="24" name="コネクタ: カギ線 23">
            <a:extLst>
              <a:ext uri="{FF2B5EF4-FFF2-40B4-BE49-F238E27FC236}">
                <a16:creationId xmlns:a16="http://schemas.microsoft.com/office/drawing/2014/main" id="{9B9A241F-BEAD-4638-AB6F-A2CADB2E6809}"/>
              </a:ext>
            </a:extLst>
          </p:cNvPr>
          <p:cNvCxnSpPr>
            <a:cxnSpLocks/>
            <a:stCxn id="19" idx="3"/>
            <a:endCxn id="23" idx="1"/>
          </p:cNvCxnSpPr>
          <p:nvPr/>
        </p:nvCxnSpPr>
        <p:spPr>
          <a:xfrm flipV="1">
            <a:off x="5241032" y="1493496"/>
            <a:ext cx="2592288" cy="308763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5B97F177-EEC9-4D23-8A4C-AB5EBB4D35B4}"/>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2549532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6" name="正方形/長方形 15">
            <a:extLst>
              <a:ext uri="{FF2B5EF4-FFF2-40B4-BE49-F238E27FC236}">
                <a16:creationId xmlns:a16="http://schemas.microsoft.com/office/drawing/2014/main" id="{BF5E8E81-EE2B-44AB-AD71-AC0C63CB3E1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1FD0BFB-A9C1-45FA-9F72-B734BA08DD56}"/>
              </a:ext>
            </a:extLst>
          </p:cNvPr>
          <p:cNvSpPr txBox="1"/>
          <p:nvPr/>
        </p:nvSpPr>
        <p:spPr>
          <a:xfrm>
            <a:off x="1352600" y="3265239"/>
            <a:ext cx="5688632"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入力したコードが間違っています。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正しいコードを入力してください。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8A3B9EE7-582E-4C42-91E4-6035C61DC48E}"/>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19" name="正方形/長方形 18">
            <a:extLst>
              <a:ext uri="{FF2B5EF4-FFF2-40B4-BE49-F238E27FC236}">
                <a16:creationId xmlns:a16="http://schemas.microsoft.com/office/drawing/2014/main" id="{67EAD6FF-927B-4602-AA9F-081E0BC0BE3C}"/>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6D2661-2446-4FB0-BADB-ADAE2E8D8C7A}"/>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161460E-FE5E-42E2-BE73-36C78766238D}"/>
              </a:ext>
            </a:extLst>
          </p:cNvPr>
          <p:cNvSpPr txBox="1"/>
          <p:nvPr/>
        </p:nvSpPr>
        <p:spPr>
          <a:xfrm>
            <a:off x="7833320" y="908720"/>
            <a:ext cx="1728192" cy="861774"/>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ウインドウを閉じます。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「コード認証」のボタンは消えず、認証も完了しません。</a:t>
            </a:r>
            <a:endParaRPr kumimoji="1" lang="en-US" altLang="ja-JP" sz="1000" dirty="0">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8BC42BB5-9496-4E37-86AA-0058B3DDF983}"/>
              </a:ext>
            </a:extLst>
          </p:cNvPr>
          <p:cNvCxnSpPr>
            <a:cxnSpLocks/>
            <a:stCxn id="19" idx="3"/>
            <a:endCxn id="20" idx="1"/>
          </p:cNvCxnSpPr>
          <p:nvPr/>
        </p:nvCxnSpPr>
        <p:spPr>
          <a:xfrm flipV="1">
            <a:off x="5241032" y="1339607"/>
            <a:ext cx="2592288" cy="324152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D964B2F8-D878-46B7-827B-2517E40E4104}"/>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8228402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16" name="正方形/長方形 15">
            <a:extLst>
              <a:ext uri="{FF2B5EF4-FFF2-40B4-BE49-F238E27FC236}">
                <a16:creationId xmlns:a16="http://schemas.microsoft.com/office/drawing/2014/main" id="{BF5E8E81-EE2B-44AB-AD71-AC0C63CB3E1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1FD0BFB-A9C1-45FA-9F72-B734BA08DD56}"/>
              </a:ext>
            </a:extLst>
          </p:cNvPr>
          <p:cNvSpPr txBox="1"/>
          <p:nvPr/>
        </p:nvSpPr>
        <p:spPr>
          <a:xfrm>
            <a:off x="1352600" y="3265239"/>
            <a:ext cx="5688632"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認証コードを再発行しました。</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郵送で届いた手順に従い、コード認証を行ってください。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8A3B9EE7-582E-4C42-91E4-6035C61DC48E}"/>
              </a:ext>
            </a:extLst>
          </p:cNvPr>
          <p:cNvSpPr/>
          <p:nvPr/>
        </p:nvSpPr>
        <p:spPr>
          <a:xfrm>
            <a:off x="3296816"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19" name="正方形/長方形 18">
            <a:extLst>
              <a:ext uri="{FF2B5EF4-FFF2-40B4-BE49-F238E27FC236}">
                <a16:creationId xmlns:a16="http://schemas.microsoft.com/office/drawing/2014/main" id="{67EAD6FF-927B-4602-AA9F-081E0BC0BE3C}"/>
              </a:ext>
            </a:extLst>
          </p:cNvPr>
          <p:cNvSpPr/>
          <p:nvPr/>
        </p:nvSpPr>
        <p:spPr>
          <a:xfrm>
            <a:off x="3152800"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6D2661-2446-4FB0-BADB-ADAE2E8D8C7A}"/>
              </a:ext>
            </a:extLst>
          </p:cNvPr>
          <p:cNvSpPr txBox="1"/>
          <p:nvPr/>
        </p:nvSpPr>
        <p:spPr>
          <a:xfrm>
            <a:off x="6393160" y="2236802"/>
            <a:ext cx="720080" cy="400110"/>
          </a:xfrm>
          <a:prstGeom prst="rect">
            <a:avLst/>
          </a:prstGeom>
          <a:noFill/>
        </p:spPr>
        <p:txBody>
          <a:bodyPr wrap="square" rtlCol="0" anchor="ctr">
            <a:spAutoFit/>
          </a:bodyPr>
          <a:lstStyle/>
          <a:p>
            <a:pPr algn="ctr"/>
            <a:r>
              <a:rPr kumimoji="1" lang="en-US" altLang="ja-JP" sz="20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161460E-FE5E-42E2-BE73-36C78766238D}"/>
              </a:ext>
            </a:extLst>
          </p:cNvPr>
          <p:cNvSpPr txBox="1"/>
          <p:nvPr/>
        </p:nvSpPr>
        <p:spPr>
          <a:xfrm>
            <a:off x="7833320" y="908720"/>
            <a:ext cx="1728192" cy="1015663"/>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ウインドウを閉じ、トップページに遷移します。</a:t>
            </a:r>
            <a:endParaRPr kumimoji="1" lang="en-US" altLang="ja-JP" sz="10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発行されたコードは、</a:t>
            </a:r>
            <a:r>
              <a:rPr kumimoji="1" lang="en-US" altLang="ja-JP" sz="1000" dirty="0">
                <a:latin typeface="メイリオ" panose="020B0604030504040204" pitchFamily="50" charset="-128"/>
                <a:ea typeface="メイリオ" panose="020B0604030504040204" pitchFamily="50" charset="-128"/>
              </a:rPr>
              <a:t>Admin</a:t>
            </a:r>
            <a:r>
              <a:rPr kumimoji="1" lang="ja-JP" altLang="en-US" sz="1000" dirty="0">
                <a:latin typeface="メイリオ" panose="020B0604030504040204" pitchFamily="50" charset="-128"/>
                <a:ea typeface="メイリオ" panose="020B0604030504040204" pitchFamily="50" charset="-128"/>
              </a:rPr>
              <a:t>ツールに即時で表示されます。</a:t>
            </a:r>
            <a:endParaRPr kumimoji="1" lang="en-US" altLang="ja-JP" sz="1000" dirty="0">
              <a:latin typeface="メイリオ" panose="020B0604030504040204" pitchFamily="50" charset="-128"/>
              <a:ea typeface="メイリオ" panose="020B0604030504040204" pitchFamily="50" charset="-128"/>
            </a:endParaRPr>
          </a:p>
        </p:txBody>
      </p:sp>
      <p:cxnSp>
        <p:nvCxnSpPr>
          <p:cNvPr id="22" name="コネクタ: カギ線 21">
            <a:extLst>
              <a:ext uri="{FF2B5EF4-FFF2-40B4-BE49-F238E27FC236}">
                <a16:creationId xmlns:a16="http://schemas.microsoft.com/office/drawing/2014/main" id="{8BC42BB5-9496-4E37-86AA-0058B3DDF983}"/>
              </a:ext>
            </a:extLst>
          </p:cNvPr>
          <p:cNvCxnSpPr>
            <a:cxnSpLocks/>
            <a:stCxn id="19" idx="3"/>
            <a:endCxn id="20" idx="1"/>
          </p:cNvCxnSpPr>
          <p:nvPr/>
        </p:nvCxnSpPr>
        <p:spPr>
          <a:xfrm flipV="1">
            <a:off x="5241032" y="1416552"/>
            <a:ext cx="2592288" cy="31645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A07E91D-237C-4C25-ACD7-C76BB2735514}"/>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42253721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認証コードのリセットと再発行</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34D6E16A-43B1-4055-B534-5CA80173776B}"/>
              </a:ext>
            </a:extLst>
          </p:cNvPr>
          <p:cNvSpPr txBox="1"/>
          <p:nvPr/>
        </p:nvSpPr>
        <p:spPr>
          <a:xfrm>
            <a:off x="704528" y="1124744"/>
            <a:ext cx="7920880" cy="224676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サポートによる認証コードの再発行</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コードを紛失した、などの問い合わせへの対応に使用する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ツールから認証コードを再発行することができる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注意事項</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コードをリセット＆再発行しても、コードの初回発行日（企業情報の登録日）から</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日が経過している場合、コードが認証されるまでサービスへのログインはできない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FDFF0DD-74B1-4C2A-9932-622379A976A7}"/>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7752044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EB88EDCE-6CBE-4353-B98E-41553003A1B9}"/>
              </a:ext>
            </a:extLst>
          </p:cNvPr>
          <p:cNvGraphicFramePr>
            <a:graphicFrameLocks noGrp="1"/>
          </p:cNvGraphicFramePr>
          <p:nvPr>
            <p:extLst>
              <p:ext uri="{D42A27DB-BD31-4B8C-83A1-F6EECF244321}">
                <p14:modId xmlns:p14="http://schemas.microsoft.com/office/powerpoint/2010/main" val="4027755309"/>
              </p:ext>
            </p:extLst>
          </p:nvPr>
        </p:nvGraphicFramePr>
        <p:xfrm>
          <a:off x="139700" y="1196752"/>
          <a:ext cx="9626600" cy="3476625"/>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614220840"/>
                    </a:ext>
                  </a:extLst>
                </a:gridCol>
                <a:gridCol w="812800">
                  <a:extLst>
                    <a:ext uri="{9D8B030D-6E8A-4147-A177-3AD203B41FA5}">
                      <a16:colId xmlns:a16="http://schemas.microsoft.com/office/drawing/2014/main" val="2302406272"/>
                    </a:ext>
                  </a:extLst>
                </a:gridCol>
                <a:gridCol w="812800">
                  <a:extLst>
                    <a:ext uri="{9D8B030D-6E8A-4147-A177-3AD203B41FA5}">
                      <a16:colId xmlns:a16="http://schemas.microsoft.com/office/drawing/2014/main" val="3892738663"/>
                    </a:ext>
                  </a:extLst>
                </a:gridCol>
                <a:gridCol w="812800">
                  <a:extLst>
                    <a:ext uri="{9D8B030D-6E8A-4147-A177-3AD203B41FA5}">
                      <a16:colId xmlns:a16="http://schemas.microsoft.com/office/drawing/2014/main" val="845246966"/>
                    </a:ext>
                  </a:extLst>
                </a:gridCol>
                <a:gridCol w="812800">
                  <a:extLst>
                    <a:ext uri="{9D8B030D-6E8A-4147-A177-3AD203B41FA5}">
                      <a16:colId xmlns:a16="http://schemas.microsoft.com/office/drawing/2014/main" val="2685000882"/>
                    </a:ext>
                  </a:extLst>
                </a:gridCol>
                <a:gridCol w="812800">
                  <a:extLst>
                    <a:ext uri="{9D8B030D-6E8A-4147-A177-3AD203B41FA5}">
                      <a16:colId xmlns:a16="http://schemas.microsoft.com/office/drawing/2014/main" val="1718856781"/>
                    </a:ext>
                  </a:extLst>
                </a:gridCol>
                <a:gridCol w="812800">
                  <a:extLst>
                    <a:ext uri="{9D8B030D-6E8A-4147-A177-3AD203B41FA5}">
                      <a16:colId xmlns:a16="http://schemas.microsoft.com/office/drawing/2014/main" val="1775472295"/>
                    </a:ext>
                  </a:extLst>
                </a:gridCol>
                <a:gridCol w="812800">
                  <a:extLst>
                    <a:ext uri="{9D8B030D-6E8A-4147-A177-3AD203B41FA5}">
                      <a16:colId xmlns:a16="http://schemas.microsoft.com/office/drawing/2014/main" val="1276501314"/>
                    </a:ext>
                  </a:extLst>
                </a:gridCol>
                <a:gridCol w="812800">
                  <a:extLst>
                    <a:ext uri="{9D8B030D-6E8A-4147-A177-3AD203B41FA5}">
                      <a16:colId xmlns:a16="http://schemas.microsoft.com/office/drawing/2014/main" val="891567579"/>
                    </a:ext>
                  </a:extLst>
                </a:gridCol>
                <a:gridCol w="812800">
                  <a:extLst>
                    <a:ext uri="{9D8B030D-6E8A-4147-A177-3AD203B41FA5}">
                      <a16:colId xmlns:a16="http://schemas.microsoft.com/office/drawing/2014/main" val="2350105579"/>
                    </a:ext>
                  </a:extLst>
                </a:gridCol>
                <a:gridCol w="812800">
                  <a:extLst>
                    <a:ext uri="{9D8B030D-6E8A-4147-A177-3AD203B41FA5}">
                      <a16:colId xmlns:a16="http://schemas.microsoft.com/office/drawing/2014/main" val="1419074286"/>
                    </a:ext>
                  </a:extLst>
                </a:gridCol>
                <a:gridCol w="812800">
                  <a:extLst>
                    <a:ext uri="{9D8B030D-6E8A-4147-A177-3AD203B41FA5}">
                      <a16:colId xmlns:a16="http://schemas.microsoft.com/office/drawing/2014/main" val="1191782240"/>
                    </a:ext>
                  </a:extLst>
                </a:gridCol>
              </a:tblGrid>
              <a:tr h="571500">
                <a:tc>
                  <a:txBody>
                    <a:bodyPr/>
                    <a:lstStyle/>
                    <a:p>
                      <a:pPr algn="l" fontAlgn="ct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コード</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発行回数</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zh-TW" altLang="en-US" sz="1000" u="none" strike="noStrike">
                          <a:solidFill>
                            <a:schemeClr val="bg1"/>
                          </a:solidFill>
                          <a:effectLst/>
                          <a:latin typeface="メイリオ" panose="020B0604030504040204" pitchFamily="50" charset="-128"/>
                          <a:ea typeface="メイリオ" panose="020B0604030504040204" pitchFamily="50" charset="-128"/>
                        </a:rPr>
                        <a:t>発行日（認証期限）</a:t>
                      </a:r>
                      <a:endParaRPr lang="zh-TW"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zh-TW" altLang="en-US" sz="1000" u="none" strike="noStrike">
                          <a:solidFill>
                            <a:schemeClr val="bg1"/>
                          </a:solidFill>
                          <a:effectLst/>
                          <a:latin typeface="メイリオ" panose="020B0604030504040204" pitchFamily="50" charset="-128"/>
                          <a:ea typeface="メイリオ" panose="020B0604030504040204" pitchFamily="50" charset="-128"/>
                        </a:rPr>
                        <a:t>企業情報登録日</a:t>
                      </a:r>
                      <a:endParaRPr lang="zh-TW"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企業名</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姓名</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住所</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電話</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認証状況</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対応者</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rtl="0"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再発行</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2763930322"/>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①初回発行時</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1111 1111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2018/09/01</a:t>
                      </a:r>
                      <a:r>
                        <a:rPr lang="ja-JP" altLang="en-US" sz="1000" u="none" strike="noStrike">
                          <a:effectLst/>
                          <a:latin typeface="メイリオ" panose="020B0604030504040204" pitchFamily="50" charset="-128"/>
                          <a:ea typeface="メイリオ" panose="020B0604030504040204" pitchFamily="50" charset="-128"/>
                        </a:rPr>
                        <a:t>（</a:t>
                      </a:r>
                      <a:r>
                        <a:rPr lang="en-US" altLang="ja-JP" sz="1000" u="none" strike="noStrike">
                          <a:effectLst/>
                          <a:latin typeface="メイリオ" panose="020B0604030504040204" pitchFamily="50" charset="-128"/>
                          <a:ea typeface="メイリオ" panose="020B0604030504040204" pitchFamily="50" charset="-128"/>
                        </a:rPr>
                        <a:t>2018/09/30</a:t>
                      </a: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未認証</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　</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099113925"/>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②郵送対応時</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1111 1111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1</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2018/09/01</a:t>
                      </a:r>
                      <a:r>
                        <a:rPr lang="ja-JP" altLang="en-US" sz="1000" u="none" strike="noStrike">
                          <a:effectLst/>
                          <a:latin typeface="メイリオ" panose="020B0604030504040204" pitchFamily="50" charset="-128"/>
                          <a:ea typeface="メイリオ" panose="020B0604030504040204" pitchFamily="50" charset="-128"/>
                        </a:rPr>
                        <a:t>（</a:t>
                      </a:r>
                      <a:r>
                        <a:rPr lang="en-US" altLang="ja-JP" sz="1000" u="none" strike="noStrike">
                          <a:effectLst/>
                          <a:latin typeface="メイリオ" panose="020B0604030504040204" pitchFamily="50" charset="-128"/>
                          <a:ea typeface="メイリオ" panose="020B0604030504040204" pitchFamily="50" charset="-128"/>
                        </a:rPr>
                        <a:t>2018/09/30</a:t>
                      </a: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未認証</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夏山</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　</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692204721"/>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③認証完了</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1111 1111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2018/09/01</a:t>
                      </a:r>
                      <a:r>
                        <a:rPr lang="ja-JP" altLang="en-US" sz="1000" u="none" strike="noStrike">
                          <a:effectLst/>
                          <a:latin typeface="メイリオ" panose="020B0604030504040204" pitchFamily="50" charset="-128"/>
                          <a:ea typeface="メイリオ" panose="020B0604030504040204" pitchFamily="50" charset="-128"/>
                        </a:rPr>
                        <a:t>（</a:t>
                      </a:r>
                      <a:r>
                        <a:rPr lang="en-US" altLang="ja-JP" sz="1000" u="none" strike="noStrike">
                          <a:effectLst/>
                          <a:latin typeface="メイリオ" panose="020B0604030504040204" pitchFamily="50" charset="-128"/>
                          <a:ea typeface="メイリオ" panose="020B0604030504040204" pitchFamily="50" charset="-128"/>
                        </a:rPr>
                        <a:t>2018/09/30</a:t>
                      </a: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認証済</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夏山</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a:t>
                      </a: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2063295335"/>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④</a:t>
                      </a:r>
                      <a:r>
                        <a:rPr lang="en-US" altLang="ja-JP" sz="1000" u="none" strike="noStrike" dirty="0">
                          <a:effectLst/>
                          <a:latin typeface="メイリオ" panose="020B0604030504040204" pitchFamily="50" charset="-128"/>
                          <a:ea typeface="メイリオ" panose="020B0604030504040204" pitchFamily="50" charset="-128"/>
                        </a:rPr>
                        <a:t>30</a:t>
                      </a:r>
                      <a:r>
                        <a:rPr lang="ja-JP" altLang="en-US" sz="1000" u="none" strike="noStrike" dirty="0">
                          <a:effectLst/>
                          <a:latin typeface="メイリオ" panose="020B0604030504040204" pitchFamily="50" charset="-128"/>
                          <a:ea typeface="メイリオ" panose="020B0604030504040204" pitchFamily="50" charset="-128"/>
                        </a:rPr>
                        <a:t>日を経過して店が再発行した</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2222 2222</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2018/10/01</a:t>
                      </a:r>
                      <a:r>
                        <a:rPr lang="ja-JP" altLang="en-US" sz="1000" u="none" strike="noStrike" dirty="0">
                          <a:effectLst/>
                          <a:latin typeface="メイリオ" panose="020B0604030504040204" pitchFamily="50" charset="-128"/>
                          <a:ea typeface="メイリオ" panose="020B0604030504040204" pitchFamily="50" charset="-128"/>
                        </a:rPr>
                        <a:t>（</a:t>
                      </a:r>
                      <a:r>
                        <a:rPr lang="en-US" altLang="ja-JP" sz="1000" u="none" strike="noStrike" dirty="0">
                          <a:effectLst/>
                          <a:latin typeface="メイリオ" panose="020B0604030504040204" pitchFamily="50" charset="-128"/>
                          <a:ea typeface="メイリオ" panose="020B0604030504040204" pitchFamily="50" charset="-128"/>
                        </a:rPr>
                        <a:t>2018/10/30</a:t>
                      </a:r>
                      <a:r>
                        <a:rPr lang="ja-JP" altLang="en-US" sz="1000" u="none" strike="noStrike" dirty="0">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2018/9/1</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未認証</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　</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3741631741"/>
                  </a:ext>
                </a:extLst>
              </a:tr>
              <a:tr h="571500">
                <a:tc>
                  <a:txBody>
                    <a:bodyPr/>
                    <a:lstStyle/>
                    <a:p>
                      <a:pPr algn="l" fontAlgn="ctr"/>
                      <a:r>
                        <a:rPr lang="ja-JP" altLang="en-US" sz="1000" u="none" strike="noStrike" dirty="0">
                          <a:effectLst/>
                          <a:latin typeface="メイリオ" panose="020B0604030504040204" pitchFamily="50" charset="-128"/>
                          <a:ea typeface="メイリオ" panose="020B0604030504040204" pitchFamily="50" charset="-128"/>
                        </a:rPr>
                        <a:t>⑤問い合わせを受けてサポートが再発行した</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3333 3333</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3</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dirty="0">
                          <a:effectLst/>
                          <a:latin typeface="メイリオ" panose="020B0604030504040204" pitchFamily="50" charset="-128"/>
                          <a:ea typeface="メイリオ" panose="020B0604030504040204" pitchFamily="50" charset="-128"/>
                        </a:rPr>
                        <a:t>2018/10/15</a:t>
                      </a:r>
                      <a:r>
                        <a:rPr lang="ja-JP" altLang="en-US" sz="1000" u="none" strike="noStrike" dirty="0">
                          <a:effectLst/>
                          <a:latin typeface="メイリオ" panose="020B0604030504040204" pitchFamily="50" charset="-128"/>
                          <a:ea typeface="メイリオ" panose="020B0604030504040204" pitchFamily="50" charset="-128"/>
                        </a:rPr>
                        <a:t>（</a:t>
                      </a:r>
                      <a:r>
                        <a:rPr lang="en-US" altLang="ja-JP" sz="1000" u="none" strike="noStrike" dirty="0">
                          <a:effectLst/>
                          <a:latin typeface="メイリオ" panose="020B0604030504040204" pitchFamily="50" charset="-128"/>
                          <a:ea typeface="メイリオ" panose="020B0604030504040204" pitchFamily="50" charset="-128"/>
                        </a:rPr>
                        <a:t>2018/11/15</a:t>
                      </a:r>
                      <a:r>
                        <a:rPr lang="ja-JP" altLang="en-US" sz="1000" u="none" strike="noStrike" dirty="0">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2018/9/1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株式会社メグラス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島吉誠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zh-TW" altLang="en-US" sz="1000" u="none" strike="noStrike">
                          <a:effectLst/>
                          <a:latin typeface="メイリオ" panose="020B0604030504040204" pitchFamily="50" charset="-128"/>
                          <a:ea typeface="メイリオ" panose="020B0604030504040204" pitchFamily="50" charset="-128"/>
                        </a:rPr>
                        <a:t>愛知県名古屋市中区錦</a:t>
                      </a:r>
                      <a:r>
                        <a:rPr lang="en-US" altLang="zh-TW" sz="1000" u="none" strike="noStrike">
                          <a:effectLst/>
                          <a:latin typeface="メイリオ" panose="020B0604030504040204" pitchFamily="50" charset="-128"/>
                          <a:ea typeface="メイリオ" panose="020B0604030504040204" pitchFamily="50" charset="-128"/>
                        </a:rPr>
                        <a:t>1</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17</a:t>
                      </a:r>
                      <a:r>
                        <a:rPr lang="zh-TW" altLang="en-US" sz="1000" u="none" strike="noStrike">
                          <a:effectLst/>
                          <a:latin typeface="メイリオ" panose="020B0604030504040204" pitchFamily="50" charset="-128"/>
                          <a:ea typeface="メイリオ" panose="020B0604030504040204" pitchFamily="50" charset="-128"/>
                        </a:rPr>
                        <a:t>－</a:t>
                      </a:r>
                      <a:r>
                        <a:rPr lang="en-US" altLang="zh-TW" sz="1000" u="none" strike="noStrike">
                          <a:effectLst/>
                          <a:latin typeface="メイリオ" panose="020B0604030504040204" pitchFamily="50" charset="-128"/>
                          <a:ea typeface="メイリオ" panose="020B0604030504040204" pitchFamily="50" charset="-128"/>
                        </a:rPr>
                        <a:t>13</a:t>
                      </a:r>
                      <a:endParaRPr lang="en-US" altLang="zh-TW"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en-US" altLang="ja-JP" sz="1000" u="none" strike="noStrike">
                          <a:effectLst/>
                          <a:latin typeface="メイリオ" panose="020B0604030504040204" pitchFamily="50" charset="-128"/>
                          <a:ea typeface="メイリオ" panose="020B0604030504040204" pitchFamily="50" charset="-128"/>
                        </a:rPr>
                        <a:t>8015948536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未認証</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夏山</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4">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42175647"/>
                  </a:ext>
                </a:extLst>
              </a:tr>
            </a:tbl>
          </a:graphicData>
        </a:graphic>
      </p:graphicFrame>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ツール補足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FDFF0DD-74B1-4C2A-9932-622379A976A7}"/>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
        <p:nvSpPr>
          <p:cNvPr id="11" name="四角形: 角を丸くする 10">
            <a:extLst>
              <a:ext uri="{FF2B5EF4-FFF2-40B4-BE49-F238E27FC236}">
                <a16:creationId xmlns:a16="http://schemas.microsoft.com/office/drawing/2014/main" id="{16076FAC-81D8-4390-AC5A-D897C5BE39E1}"/>
              </a:ext>
            </a:extLst>
          </p:cNvPr>
          <p:cNvSpPr/>
          <p:nvPr/>
        </p:nvSpPr>
        <p:spPr>
          <a:xfrm>
            <a:off x="9032448" y="1879203"/>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12" name="四角形: 角を丸くする 11">
            <a:extLst>
              <a:ext uri="{FF2B5EF4-FFF2-40B4-BE49-F238E27FC236}">
                <a16:creationId xmlns:a16="http://schemas.microsoft.com/office/drawing/2014/main" id="{B8D0B3D8-BD96-47EE-9659-DC8F3A217F15}"/>
              </a:ext>
            </a:extLst>
          </p:cNvPr>
          <p:cNvSpPr/>
          <p:nvPr/>
        </p:nvSpPr>
        <p:spPr>
          <a:xfrm>
            <a:off x="8193360" y="1879203"/>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対応完了</a:t>
            </a:r>
          </a:p>
        </p:txBody>
      </p:sp>
      <p:sp>
        <p:nvSpPr>
          <p:cNvPr id="14" name="四角形: 角を丸くする 13">
            <a:extLst>
              <a:ext uri="{FF2B5EF4-FFF2-40B4-BE49-F238E27FC236}">
                <a16:creationId xmlns:a16="http://schemas.microsoft.com/office/drawing/2014/main" id="{8C27CA85-CF10-4339-A67F-0F7E17CBE0B1}"/>
              </a:ext>
            </a:extLst>
          </p:cNvPr>
          <p:cNvSpPr/>
          <p:nvPr/>
        </p:nvSpPr>
        <p:spPr>
          <a:xfrm>
            <a:off x="9032448" y="2514962"/>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16" name="四角形: 角を丸くする 15">
            <a:extLst>
              <a:ext uri="{FF2B5EF4-FFF2-40B4-BE49-F238E27FC236}">
                <a16:creationId xmlns:a16="http://schemas.microsoft.com/office/drawing/2014/main" id="{AD670BE8-68E4-4DBC-8B30-C968DE9A4B8C}"/>
              </a:ext>
            </a:extLst>
          </p:cNvPr>
          <p:cNvSpPr/>
          <p:nvPr/>
        </p:nvSpPr>
        <p:spPr>
          <a:xfrm>
            <a:off x="9032448" y="3603406"/>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17" name="四角形: 角を丸くする 16">
            <a:extLst>
              <a:ext uri="{FF2B5EF4-FFF2-40B4-BE49-F238E27FC236}">
                <a16:creationId xmlns:a16="http://schemas.microsoft.com/office/drawing/2014/main" id="{24C98390-3CF6-4998-9259-E9CB4C8679A6}"/>
              </a:ext>
            </a:extLst>
          </p:cNvPr>
          <p:cNvSpPr/>
          <p:nvPr/>
        </p:nvSpPr>
        <p:spPr>
          <a:xfrm>
            <a:off x="8196853" y="3603406"/>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対応完了</a:t>
            </a:r>
          </a:p>
        </p:txBody>
      </p:sp>
      <p:sp>
        <p:nvSpPr>
          <p:cNvPr id="22" name="四角形: 角を丸くする 21">
            <a:extLst>
              <a:ext uri="{FF2B5EF4-FFF2-40B4-BE49-F238E27FC236}">
                <a16:creationId xmlns:a16="http://schemas.microsoft.com/office/drawing/2014/main" id="{36DA258F-D6FF-485A-82F6-2CE5D7AB5AB1}"/>
              </a:ext>
            </a:extLst>
          </p:cNvPr>
          <p:cNvSpPr/>
          <p:nvPr/>
        </p:nvSpPr>
        <p:spPr>
          <a:xfrm>
            <a:off x="9032448" y="4239165"/>
            <a:ext cx="6490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再発行</a:t>
            </a:r>
          </a:p>
        </p:txBody>
      </p:sp>
      <p:sp>
        <p:nvSpPr>
          <p:cNvPr id="23" name="テキスト ボックス 22">
            <a:extLst>
              <a:ext uri="{FF2B5EF4-FFF2-40B4-BE49-F238E27FC236}">
                <a16:creationId xmlns:a16="http://schemas.microsoft.com/office/drawing/2014/main" id="{216F7B9F-1FDF-47BA-9AF1-B4996F63B290}"/>
              </a:ext>
            </a:extLst>
          </p:cNvPr>
          <p:cNvSpPr txBox="1"/>
          <p:nvPr/>
        </p:nvSpPr>
        <p:spPr>
          <a:xfrm>
            <a:off x="704528" y="4853478"/>
            <a:ext cx="7920880" cy="138499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①　企業登録が行われ、はじめてコードが発行された状態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②　郵送対応が完了した状態。「対応完了」を押下することで対応者名が表示される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③　認証が完了した状態。認証状況が認証済みとなり、再発行ボタンは表示されない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④　店が再発行したため、コード、発行回数、発行日が更新され、対応者がリセットされる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⑤　コード、発行回数、発行日が更新され、「再発行」ボタンを押した人の名前が対応者に表示される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39785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営業向けメモ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181588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出先で企業情報を登録する場合、コード認証はその場で実施をお願いする（現場に足を運んでいるため、郵送する必要性がない）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企業情報登録後、即時で</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ツールで認証コードの確認ができるため、そのコードを打ち込めば認証は完了する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上記の方法で認証が完了した場合、その場で担当者名を変更する（郵送が手動になるため、混乱を招かないように。将来的にはよい方法を考えます。</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アカウントに権限ふるとか）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9E327FF3-D1F5-46AF-8587-ACB9722A3795}"/>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6438671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運営向けメモ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73866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毎朝のルーチンタスクで、</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ツール確認、コード郵送、が発生する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誰が担当したかわかるように、対応者名のカラムを用意する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5762901B-B45A-4BD1-8F1C-56321FE467C0}"/>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66724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④アカウント登録</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681063"/>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アカウント登録</a:t>
            </a:r>
          </a:p>
        </p:txBody>
      </p:sp>
      <p:sp>
        <p:nvSpPr>
          <p:cNvPr id="9" name="正方形/長方形 8">
            <a:extLst>
              <a:ext uri="{FF2B5EF4-FFF2-40B4-BE49-F238E27FC236}">
                <a16:creationId xmlns:a16="http://schemas.microsoft.com/office/drawing/2014/main" id="{10B6D790-2B58-475E-B0DF-CAA91B232A7F}"/>
              </a:ext>
            </a:extLst>
          </p:cNvPr>
          <p:cNvSpPr/>
          <p:nvPr/>
        </p:nvSpPr>
        <p:spPr>
          <a:xfrm>
            <a:off x="3512840" y="1988840"/>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F95E36E6-ED80-40E6-868D-5B1C40345517}"/>
              </a:ext>
            </a:extLst>
          </p:cNvPr>
          <p:cNvSpPr/>
          <p:nvPr/>
        </p:nvSpPr>
        <p:spPr>
          <a:xfrm>
            <a:off x="3506192" y="2649335"/>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First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C50E310-0125-4853-95B6-5E5976803B0B}"/>
              </a:ext>
            </a:extLst>
          </p:cNvPr>
          <p:cNvSpPr/>
          <p:nvPr/>
        </p:nvSpPr>
        <p:spPr>
          <a:xfrm>
            <a:off x="3506192" y="2994941"/>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Last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0028BA4-CAC5-4AB3-BB80-7FEDD1FA4DE3}"/>
              </a:ext>
            </a:extLst>
          </p:cNvPr>
          <p:cNvSpPr/>
          <p:nvPr/>
        </p:nvSpPr>
        <p:spPr>
          <a:xfrm>
            <a:off x="3506192" y="3340547"/>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447521D3-BC6F-4D57-8ED0-DAD2D97B95DE}"/>
              </a:ext>
            </a:extLst>
          </p:cNvPr>
          <p:cNvSpPr/>
          <p:nvPr/>
        </p:nvSpPr>
        <p:spPr>
          <a:xfrm>
            <a:off x="3512840" y="3679159"/>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F8A0F131-C25C-4047-8DE6-0E6C44733A62}"/>
              </a:ext>
            </a:extLst>
          </p:cNvPr>
          <p:cNvSpPr/>
          <p:nvPr/>
        </p:nvSpPr>
        <p:spPr>
          <a:xfrm>
            <a:off x="2085005" y="4074366"/>
            <a:ext cx="4308155" cy="7571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利用規約</a:t>
            </a:r>
          </a:p>
        </p:txBody>
      </p:sp>
      <p:sp>
        <p:nvSpPr>
          <p:cNvPr id="11" name="四角形: 角を丸くする 10">
            <a:extLst>
              <a:ext uri="{FF2B5EF4-FFF2-40B4-BE49-F238E27FC236}">
                <a16:creationId xmlns:a16="http://schemas.microsoft.com/office/drawing/2014/main" id="{91D2D8DC-7C5A-4BFE-9791-AA5167BD798C}"/>
              </a:ext>
            </a:extLst>
          </p:cNvPr>
          <p:cNvSpPr/>
          <p:nvPr/>
        </p:nvSpPr>
        <p:spPr>
          <a:xfrm>
            <a:off x="2792760" y="5417061"/>
            <a:ext cx="2886967" cy="31627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利用規約に同意して企業情報の入力に進む</a:t>
            </a:r>
          </a:p>
        </p:txBody>
      </p:sp>
      <p:sp>
        <p:nvSpPr>
          <p:cNvPr id="13" name="正方形/長方形 12">
            <a:extLst>
              <a:ext uri="{FF2B5EF4-FFF2-40B4-BE49-F238E27FC236}">
                <a16:creationId xmlns:a16="http://schemas.microsoft.com/office/drawing/2014/main" id="{817BA224-9108-435B-A0E9-CC09DFAA0B76}"/>
              </a:ext>
            </a:extLst>
          </p:cNvPr>
          <p:cNvSpPr/>
          <p:nvPr/>
        </p:nvSpPr>
        <p:spPr>
          <a:xfrm>
            <a:off x="2000672" y="4005158"/>
            <a:ext cx="4464496" cy="864002"/>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2F4EA187-BAE5-4801-898A-6F0E29F3CA58}"/>
              </a:ext>
            </a:extLst>
          </p:cNvPr>
          <p:cNvSpPr/>
          <p:nvPr/>
        </p:nvSpPr>
        <p:spPr>
          <a:xfrm>
            <a:off x="2726456" y="5351150"/>
            <a:ext cx="3018632"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146A9295-BFA5-4C96-92E0-677BF3F68C4B}"/>
              </a:ext>
            </a:extLst>
          </p:cNvPr>
          <p:cNvSpPr txBox="1"/>
          <p:nvPr/>
        </p:nvSpPr>
        <p:spPr>
          <a:xfrm>
            <a:off x="7833320" y="3131095"/>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サイトの利用に関する規約。テキストは後日入れ込み。</a:t>
            </a:r>
          </a:p>
        </p:txBody>
      </p:sp>
      <p:cxnSp>
        <p:nvCxnSpPr>
          <p:cNvPr id="22" name="コネクタ: カギ線 21">
            <a:extLst>
              <a:ext uri="{FF2B5EF4-FFF2-40B4-BE49-F238E27FC236}">
                <a16:creationId xmlns:a16="http://schemas.microsoft.com/office/drawing/2014/main" id="{3DDA4C72-B97F-4FD7-908B-BACB5F91DBDD}"/>
              </a:ext>
            </a:extLst>
          </p:cNvPr>
          <p:cNvCxnSpPr>
            <a:cxnSpLocks/>
            <a:stCxn id="13" idx="3"/>
            <a:endCxn id="21" idx="1"/>
          </p:cNvCxnSpPr>
          <p:nvPr/>
        </p:nvCxnSpPr>
        <p:spPr>
          <a:xfrm flipV="1">
            <a:off x="6465168" y="3300372"/>
            <a:ext cx="1368152" cy="11367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1F972753-27B3-4AC5-AB59-CDC717E830B3}"/>
              </a:ext>
            </a:extLst>
          </p:cNvPr>
          <p:cNvCxnSpPr>
            <a:cxnSpLocks/>
            <a:stCxn id="25" idx="3"/>
            <a:endCxn id="24" idx="1"/>
          </p:cNvCxnSpPr>
          <p:nvPr/>
        </p:nvCxnSpPr>
        <p:spPr>
          <a:xfrm flipV="1">
            <a:off x="5745088" y="5008869"/>
            <a:ext cx="2075907" cy="56933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62CA40E-696C-4952-8E2C-E2AEBE8A51DF}"/>
              </a:ext>
            </a:extLst>
          </p:cNvPr>
          <p:cNvSpPr txBox="1"/>
          <p:nvPr/>
        </p:nvSpPr>
        <p:spPr>
          <a:xfrm>
            <a:off x="7820995" y="4470260"/>
            <a:ext cx="1728192" cy="1077218"/>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全項目入力済の場合、押下することでメール認証への誘導ポップアップを出力する。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→④</a:t>
            </a:r>
            <a:r>
              <a:rPr kumimoji="1" lang="en-US" altLang="ja-JP" sz="800" dirty="0">
                <a:solidFill>
                  <a:srgbClr val="FF0000"/>
                </a:solidFill>
                <a:latin typeface="メイリオ" panose="020B0604030504040204" pitchFamily="50" charset="-128"/>
                <a:ea typeface="メイリオ" panose="020B0604030504040204" pitchFamily="50" charset="-128"/>
                <a:hlinkClick r:id="rId2" action="ppaction://hlinksldjump"/>
              </a:rPr>
              <a:t>-1 </a:t>
            </a:r>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メール認証誘導画面</a:t>
            </a:r>
            <a:endParaRPr kumimoji="1" lang="en-US" altLang="ja-JP" sz="800" dirty="0">
              <a:solidFill>
                <a:srgbClr val="FF0000"/>
              </a:solidFill>
              <a:latin typeface="メイリオ" panose="020B0604030504040204" pitchFamily="50" charset="-128"/>
              <a:ea typeface="メイリオ" panose="020B0604030504040204" pitchFamily="50" charset="-128"/>
            </a:endParaRPr>
          </a:p>
          <a:p>
            <a:endParaRPr kumimoji="1" lang="en-US" altLang="ja-JP" sz="800" dirty="0">
              <a:solidFill>
                <a:srgbClr val="FF0000"/>
              </a:solidFill>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rPr>
              <a:t>ボタン押下後、登録情報は即時にサーバーに反映される（保存される）。</a:t>
            </a:r>
          </a:p>
        </p:txBody>
      </p:sp>
      <p:sp>
        <p:nvSpPr>
          <p:cNvPr id="27" name="テキスト ボックス 26">
            <a:extLst>
              <a:ext uri="{FF2B5EF4-FFF2-40B4-BE49-F238E27FC236}">
                <a16:creationId xmlns:a16="http://schemas.microsoft.com/office/drawing/2014/main" id="{0D7823E8-445C-4777-B173-BBCCFE0A4803}"/>
              </a:ext>
            </a:extLst>
          </p:cNvPr>
          <p:cNvSpPr txBox="1"/>
          <p:nvPr/>
        </p:nvSpPr>
        <p:spPr>
          <a:xfrm>
            <a:off x="2066033" y="198884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28" name="テキスト ボックス 27">
            <a:extLst>
              <a:ext uri="{FF2B5EF4-FFF2-40B4-BE49-F238E27FC236}">
                <a16:creationId xmlns:a16="http://schemas.microsoft.com/office/drawing/2014/main" id="{72CB78BC-5D8D-49A9-9AB3-DA3897311074}"/>
              </a:ext>
            </a:extLst>
          </p:cNvPr>
          <p:cNvSpPr txBox="1"/>
          <p:nvPr/>
        </p:nvSpPr>
        <p:spPr>
          <a:xfrm>
            <a:off x="2059384" y="264436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名</a:t>
            </a:r>
          </a:p>
        </p:txBody>
      </p:sp>
      <p:sp>
        <p:nvSpPr>
          <p:cNvPr id="29" name="テキスト ボックス 28">
            <a:extLst>
              <a:ext uri="{FF2B5EF4-FFF2-40B4-BE49-F238E27FC236}">
                <a16:creationId xmlns:a16="http://schemas.microsoft.com/office/drawing/2014/main" id="{23C34279-39E8-4E6A-8CD0-FF1BA629EB89}"/>
              </a:ext>
            </a:extLst>
          </p:cNvPr>
          <p:cNvSpPr txBox="1"/>
          <p:nvPr/>
        </p:nvSpPr>
        <p:spPr>
          <a:xfrm>
            <a:off x="2059383" y="299037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姓</a:t>
            </a:r>
          </a:p>
        </p:txBody>
      </p:sp>
      <p:sp>
        <p:nvSpPr>
          <p:cNvPr id="30" name="テキスト ボックス 29">
            <a:extLst>
              <a:ext uri="{FF2B5EF4-FFF2-40B4-BE49-F238E27FC236}">
                <a16:creationId xmlns:a16="http://schemas.microsoft.com/office/drawing/2014/main" id="{FFEBB60A-24B6-4748-AC56-BA98ED8133CD}"/>
              </a:ext>
            </a:extLst>
          </p:cNvPr>
          <p:cNvSpPr txBox="1"/>
          <p:nvPr/>
        </p:nvSpPr>
        <p:spPr>
          <a:xfrm>
            <a:off x="2066032" y="3345246"/>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31" name="テキスト ボックス 30">
            <a:extLst>
              <a:ext uri="{FF2B5EF4-FFF2-40B4-BE49-F238E27FC236}">
                <a16:creationId xmlns:a16="http://schemas.microsoft.com/office/drawing/2014/main" id="{E9E20F15-3AC3-431F-9055-61123F3D96E4}"/>
              </a:ext>
            </a:extLst>
          </p:cNvPr>
          <p:cNvSpPr txBox="1"/>
          <p:nvPr/>
        </p:nvSpPr>
        <p:spPr>
          <a:xfrm>
            <a:off x="2066033" y="368257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パスワード（確認）</a:t>
            </a:r>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2CFE483D-154E-4229-836F-3E6C487EE943}"/>
              </a:ext>
            </a:extLst>
          </p:cNvPr>
          <p:cNvSpPr/>
          <p:nvPr/>
        </p:nvSpPr>
        <p:spPr>
          <a:xfrm>
            <a:off x="3512840" y="2323768"/>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FED1618D-405A-407B-B6CF-2DB52500863B}"/>
              </a:ext>
            </a:extLst>
          </p:cNvPr>
          <p:cNvSpPr txBox="1"/>
          <p:nvPr/>
        </p:nvSpPr>
        <p:spPr>
          <a:xfrm>
            <a:off x="2066033" y="2323768"/>
            <a:ext cx="158417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メールアドレス（確認）</a:t>
            </a:r>
          </a:p>
        </p:txBody>
      </p:sp>
      <p:sp>
        <p:nvSpPr>
          <p:cNvPr id="36" name="正方形/長方形 35">
            <a:extLst>
              <a:ext uri="{FF2B5EF4-FFF2-40B4-BE49-F238E27FC236}">
                <a16:creationId xmlns:a16="http://schemas.microsoft.com/office/drawing/2014/main" id="{FCF3F6DB-5BD5-4FF6-A02E-902878AAA712}"/>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2" name="正方形/長方形 41">
            <a:extLst>
              <a:ext uri="{FF2B5EF4-FFF2-40B4-BE49-F238E27FC236}">
                <a16:creationId xmlns:a16="http://schemas.microsoft.com/office/drawing/2014/main" id="{02EFD835-0706-4B73-BEA1-12FAB47210E2}"/>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4" name="正方形/長方形 43">
            <a:extLst>
              <a:ext uri="{FF2B5EF4-FFF2-40B4-BE49-F238E27FC236}">
                <a16:creationId xmlns:a16="http://schemas.microsoft.com/office/drawing/2014/main" id="{5C6CBD95-7D48-4624-AC10-FEFDB61AE2FA}"/>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 name="テキスト ボックス 2">
            <a:extLst>
              <a:ext uri="{FF2B5EF4-FFF2-40B4-BE49-F238E27FC236}">
                <a16:creationId xmlns:a16="http://schemas.microsoft.com/office/drawing/2014/main" id="{4E29C338-1F15-4596-968E-8E63A2CA9608}"/>
              </a:ext>
            </a:extLst>
          </p:cNvPr>
          <p:cNvSpPr txBox="1"/>
          <p:nvPr/>
        </p:nvSpPr>
        <p:spPr>
          <a:xfrm>
            <a:off x="2085005" y="1412776"/>
            <a:ext cx="4308155"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すでにアカウントをお持ちの方は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45" name="テキスト ボックス 44">
            <a:extLst>
              <a:ext uri="{FF2B5EF4-FFF2-40B4-BE49-F238E27FC236}">
                <a16:creationId xmlns:a16="http://schemas.microsoft.com/office/drawing/2014/main" id="{13319F3E-9601-478D-B2FD-8216FEBF342A}"/>
              </a:ext>
            </a:extLst>
          </p:cNvPr>
          <p:cNvSpPr txBox="1"/>
          <p:nvPr/>
        </p:nvSpPr>
        <p:spPr>
          <a:xfrm>
            <a:off x="2085005" y="4829090"/>
            <a:ext cx="5579296" cy="400110"/>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登録メールアドレスに認証メールが届きます。</a:t>
            </a:r>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時間以内に認証をお願いいたします。</a:t>
            </a:r>
            <a:endParaRPr kumimoji="1" lang="en-US" altLang="ja-JP" sz="1000" dirty="0">
              <a:latin typeface="メイリオ" panose="020B0604030504040204" pitchFamily="50" charset="-128"/>
              <a:ea typeface="メイリオ" panose="020B0604030504040204" pitchFamily="50" charset="-128"/>
            </a:endParaRPr>
          </a:p>
        </p:txBody>
      </p:sp>
      <p:sp>
        <p:nvSpPr>
          <p:cNvPr id="46" name="正方形/長方形 45">
            <a:extLst>
              <a:ext uri="{FF2B5EF4-FFF2-40B4-BE49-F238E27FC236}">
                <a16:creationId xmlns:a16="http://schemas.microsoft.com/office/drawing/2014/main" id="{94061412-9A85-4710-B8EE-D4F3D208EA34}"/>
              </a:ext>
            </a:extLst>
          </p:cNvPr>
          <p:cNvSpPr/>
          <p:nvPr/>
        </p:nvSpPr>
        <p:spPr>
          <a:xfrm>
            <a:off x="4924979" y="1400345"/>
            <a:ext cx="532077" cy="29741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a:extLst>
              <a:ext uri="{FF2B5EF4-FFF2-40B4-BE49-F238E27FC236}">
                <a16:creationId xmlns:a16="http://schemas.microsoft.com/office/drawing/2014/main" id="{E0A37253-4375-4287-8020-0DE4E997C477}"/>
              </a:ext>
            </a:extLst>
          </p:cNvPr>
          <p:cNvSpPr txBox="1"/>
          <p:nvPr/>
        </p:nvSpPr>
        <p:spPr>
          <a:xfrm>
            <a:off x="7847396" y="88865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②のログイン画面に遷移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3" action="ppaction://hlinksldjump"/>
              </a:rPr>
              <a:t>→②ログイン</a:t>
            </a:r>
            <a:endParaRPr kumimoji="1" lang="ja-JP" altLang="en-US" sz="800" dirty="0">
              <a:latin typeface="メイリオ" panose="020B0604030504040204" pitchFamily="50" charset="-128"/>
              <a:ea typeface="メイリオ" panose="020B0604030504040204" pitchFamily="50" charset="-128"/>
            </a:endParaRPr>
          </a:p>
        </p:txBody>
      </p:sp>
      <p:cxnSp>
        <p:nvCxnSpPr>
          <p:cNvPr id="48" name="コネクタ: カギ線 47">
            <a:extLst>
              <a:ext uri="{FF2B5EF4-FFF2-40B4-BE49-F238E27FC236}">
                <a16:creationId xmlns:a16="http://schemas.microsoft.com/office/drawing/2014/main" id="{F5A78971-6199-45B5-99D7-13D135B2B1CE}"/>
              </a:ext>
            </a:extLst>
          </p:cNvPr>
          <p:cNvCxnSpPr>
            <a:cxnSpLocks/>
            <a:stCxn id="46" idx="3"/>
            <a:endCxn id="47" idx="1"/>
          </p:cNvCxnSpPr>
          <p:nvPr/>
        </p:nvCxnSpPr>
        <p:spPr>
          <a:xfrm flipV="1">
            <a:off x="5457056" y="1057927"/>
            <a:ext cx="2390340" cy="49112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F653F9-28B3-4497-9DB2-1D2CB436AEC7}"/>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5297257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ja-JP" altLang="en-US" b="1" dirty="0">
                <a:latin typeface="メイリオ" panose="020B0604030504040204" pitchFamily="50" charset="-128"/>
                <a:ea typeface="メイリオ" panose="020B0604030504040204" pitchFamily="50" charset="-128"/>
              </a:rPr>
              <a:t>応募方法の選択（電話限定応募）</a:t>
            </a:r>
            <a:endParaRPr kumimoji="1" lang="ja-JP" altLang="en-US" b="1"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E3026B7-06CB-415C-9271-08BAAD4D79B4}"/>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8101831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応募方法の選択</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418576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目的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高い日本語レベルを求める求人の場合、電話で一次面接を兼ねているという意見が多い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高い日本語レベルを求める求人は「電話のみ」の応募を、日本語レベルを求めない場合は「電話とメッセージ」の応募を、雇用主が選択できるようにするため</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方法</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掲載記事の入力画面に、応募方法の選択ができる機能を追加する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雇用主は、掲載記事の入力画面で応募方法を「電話のみ」「電話とメッセージ」のいずれかを選択できる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「電話のみ」の応募方法を選択した場合、マイページに電話のアイコンを掲示する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DemandSide</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の求人画面にも、電話限定求人であることがわかるように表示する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下記が追加になります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掲載記事の入力画面にチェックボックス追加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マイページにアイコンの追加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SupplySide</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に</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KPI</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追加（</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DemandSide</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はすでに指標としてあるため追加は不要）</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720BF443-4AE4-463D-B359-2F1770501A1C}"/>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9821104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掲載記事の入力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2648744" y="5466865"/>
            <a:ext cx="316835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記事を掲載する</a:t>
            </a:r>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908720"/>
            <a:ext cx="1728192" cy="707886"/>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hlinkClick r:id="rId2" action="ppaction://hlinksldjump"/>
              </a:rPr>
              <a:t>掲載記事</a:t>
            </a:r>
            <a:r>
              <a:rPr kumimoji="1" lang="ja-JP" altLang="en-US" sz="800" dirty="0">
                <a:latin typeface="メイリオ" panose="020B0604030504040204" pitchFamily="50" charset="-128"/>
                <a:ea typeface="メイリオ" panose="020B0604030504040204" pitchFamily="50" charset="-128"/>
              </a:rPr>
              <a:t>の入力画面の最下段に電話限定応募を追加します。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項目が多岐にわたるため、複数ページにわけて仕様を記載する。</a:t>
            </a:r>
          </a:p>
        </p:txBody>
      </p:sp>
      <p:sp>
        <p:nvSpPr>
          <p:cNvPr id="3" name="正方形/長方形 2">
            <a:extLst>
              <a:ext uri="{FF2B5EF4-FFF2-40B4-BE49-F238E27FC236}">
                <a16:creationId xmlns:a16="http://schemas.microsoft.com/office/drawing/2014/main" id="{29E8D7EE-520A-4042-A0C8-C650563E3124}"/>
              </a:ext>
            </a:extLst>
          </p:cNvPr>
          <p:cNvSpPr/>
          <p:nvPr/>
        </p:nvSpPr>
        <p:spPr>
          <a:xfrm>
            <a:off x="2072680" y="1700808"/>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勤務先の入力　⑨を参照</a:t>
            </a:r>
          </a:p>
        </p:txBody>
      </p:sp>
      <p:sp>
        <p:nvSpPr>
          <p:cNvPr id="45" name="正方形/長方形 44">
            <a:extLst>
              <a:ext uri="{FF2B5EF4-FFF2-40B4-BE49-F238E27FC236}">
                <a16:creationId xmlns:a16="http://schemas.microsoft.com/office/drawing/2014/main" id="{4B3CBA25-C28D-4DF6-870F-6CA36C49CD01}"/>
              </a:ext>
            </a:extLst>
          </p:cNvPr>
          <p:cNvSpPr/>
          <p:nvPr/>
        </p:nvSpPr>
        <p:spPr>
          <a:xfrm>
            <a:off x="2072680" y="304108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職種・業務内容の入力　⑫を参照</a:t>
            </a:r>
          </a:p>
        </p:txBody>
      </p:sp>
      <p:sp>
        <p:nvSpPr>
          <p:cNvPr id="46" name="正方形/長方形 45">
            <a:extLst>
              <a:ext uri="{FF2B5EF4-FFF2-40B4-BE49-F238E27FC236}">
                <a16:creationId xmlns:a16="http://schemas.microsoft.com/office/drawing/2014/main" id="{D9959588-1A0E-490F-BC56-F4E8B5C31165}"/>
              </a:ext>
            </a:extLst>
          </p:cNvPr>
          <p:cNvSpPr/>
          <p:nvPr/>
        </p:nvSpPr>
        <p:spPr>
          <a:xfrm>
            <a:off x="2072680" y="215492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勤務先住所の入力　⑩を参照</a:t>
            </a:r>
          </a:p>
        </p:txBody>
      </p:sp>
      <p:sp>
        <p:nvSpPr>
          <p:cNvPr id="47" name="正方形/長方形 46">
            <a:extLst>
              <a:ext uri="{FF2B5EF4-FFF2-40B4-BE49-F238E27FC236}">
                <a16:creationId xmlns:a16="http://schemas.microsoft.com/office/drawing/2014/main" id="{6D706726-F95F-4969-B7E2-8258F8000821}"/>
              </a:ext>
            </a:extLst>
          </p:cNvPr>
          <p:cNvSpPr/>
          <p:nvPr/>
        </p:nvSpPr>
        <p:spPr>
          <a:xfrm>
            <a:off x="2072680" y="260903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面接場所の入力　⑪を参照</a:t>
            </a:r>
          </a:p>
        </p:txBody>
      </p:sp>
      <p:sp>
        <p:nvSpPr>
          <p:cNvPr id="48" name="正方形/長方形 47">
            <a:extLst>
              <a:ext uri="{FF2B5EF4-FFF2-40B4-BE49-F238E27FC236}">
                <a16:creationId xmlns:a16="http://schemas.microsoft.com/office/drawing/2014/main" id="{61ACFA37-B667-4BC0-AC42-47B8EB734218}"/>
              </a:ext>
            </a:extLst>
          </p:cNvPr>
          <p:cNvSpPr/>
          <p:nvPr/>
        </p:nvSpPr>
        <p:spPr>
          <a:xfrm>
            <a:off x="2072680" y="393305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役に立つスキルの入力　⑭を参照</a:t>
            </a:r>
          </a:p>
        </p:txBody>
      </p:sp>
      <p:sp>
        <p:nvSpPr>
          <p:cNvPr id="49" name="正方形/長方形 48">
            <a:extLst>
              <a:ext uri="{FF2B5EF4-FFF2-40B4-BE49-F238E27FC236}">
                <a16:creationId xmlns:a16="http://schemas.microsoft.com/office/drawing/2014/main" id="{08E83F9F-E2D6-4AA1-8052-575FB4C70BD7}"/>
              </a:ext>
            </a:extLst>
          </p:cNvPr>
          <p:cNvSpPr/>
          <p:nvPr/>
        </p:nvSpPr>
        <p:spPr>
          <a:xfrm>
            <a:off x="2072680" y="4387170"/>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仕事で大事なことの入力　⑮を参照</a:t>
            </a:r>
          </a:p>
        </p:txBody>
      </p:sp>
      <p:sp>
        <p:nvSpPr>
          <p:cNvPr id="52" name="正方形/長方形 51">
            <a:extLst>
              <a:ext uri="{FF2B5EF4-FFF2-40B4-BE49-F238E27FC236}">
                <a16:creationId xmlns:a16="http://schemas.microsoft.com/office/drawing/2014/main" id="{9491C54B-A144-4270-8054-1BA8F01856BD}"/>
              </a:ext>
            </a:extLst>
          </p:cNvPr>
          <p:cNvSpPr/>
          <p:nvPr/>
        </p:nvSpPr>
        <p:spPr>
          <a:xfrm>
            <a:off x="2072680" y="347313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勤務時間の入力　⑬を参照</a:t>
            </a:r>
          </a:p>
        </p:txBody>
      </p:sp>
      <p:sp>
        <p:nvSpPr>
          <p:cNvPr id="18" name="正方形/長方形 17">
            <a:extLst>
              <a:ext uri="{FF2B5EF4-FFF2-40B4-BE49-F238E27FC236}">
                <a16:creationId xmlns:a16="http://schemas.microsoft.com/office/drawing/2014/main" id="{D8C37CE1-3381-4898-BB73-47F6B6D7EEA3}"/>
              </a:ext>
            </a:extLst>
          </p:cNvPr>
          <p:cNvSpPr/>
          <p:nvPr/>
        </p:nvSpPr>
        <p:spPr>
          <a:xfrm>
            <a:off x="1940988" y="4790918"/>
            <a:ext cx="4668195" cy="532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A37CA745-A0D7-461D-A0DE-79205C8F99C0}"/>
              </a:ext>
            </a:extLst>
          </p:cNvPr>
          <p:cNvCxnSpPr>
            <a:cxnSpLocks/>
            <a:stCxn id="18" idx="3"/>
            <a:endCxn id="20" idx="1"/>
          </p:cNvCxnSpPr>
          <p:nvPr/>
        </p:nvCxnSpPr>
        <p:spPr>
          <a:xfrm flipV="1">
            <a:off x="6609183" y="3958317"/>
            <a:ext cx="1211812" cy="109877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D91FB9E-33C8-4E3F-AB09-D941ECFCABAB}"/>
              </a:ext>
            </a:extLst>
          </p:cNvPr>
          <p:cNvSpPr txBox="1"/>
          <p:nvPr/>
        </p:nvSpPr>
        <p:spPr>
          <a:xfrm>
            <a:off x="7820995" y="378904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ここに電話限定応募のチェックボックスを追加します。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3DAE34CF-3867-401E-B97D-0E456864C4A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2637636A-3D99-4A76-BFC8-E410C059D646}"/>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682CE783-8589-463C-BEE2-4CB683C4BFB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564681-9CEF-4DD7-8841-1BC87372F1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DA0C5A5F-9A79-4EB4-AF49-C6A18D7140B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C919AFCC-C148-4B0E-9BB2-EA03A276B8F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2" name="正方形/長方形 31">
            <a:extLst>
              <a:ext uri="{FF2B5EF4-FFF2-40B4-BE49-F238E27FC236}">
                <a16:creationId xmlns:a16="http://schemas.microsoft.com/office/drawing/2014/main" id="{7E6CAA93-11BB-4CBD-95E0-94DC4857384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69F3966B-56A7-4978-BA8A-7B72233F1E8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4" name="テキスト ボックス 33">
            <a:extLst>
              <a:ext uri="{FF2B5EF4-FFF2-40B4-BE49-F238E27FC236}">
                <a16:creationId xmlns:a16="http://schemas.microsoft.com/office/drawing/2014/main" id="{429A20DC-4F5A-47B7-83B0-5CC997F279B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6" name="正方形/長方形 35">
            <a:extLst>
              <a:ext uri="{FF2B5EF4-FFF2-40B4-BE49-F238E27FC236}">
                <a16:creationId xmlns:a16="http://schemas.microsoft.com/office/drawing/2014/main" id="{F29636FA-56D7-49D9-8A18-A37501981589}"/>
              </a:ext>
            </a:extLst>
          </p:cNvPr>
          <p:cNvSpPr/>
          <p:nvPr/>
        </p:nvSpPr>
        <p:spPr>
          <a:xfrm>
            <a:off x="2072680" y="484709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応募方法の選択</a:t>
            </a:r>
          </a:p>
        </p:txBody>
      </p:sp>
      <p:sp>
        <p:nvSpPr>
          <p:cNvPr id="31" name="正方形/長方形 30">
            <a:extLst>
              <a:ext uri="{FF2B5EF4-FFF2-40B4-BE49-F238E27FC236}">
                <a16:creationId xmlns:a16="http://schemas.microsoft.com/office/drawing/2014/main" id="{C55E96AC-09D8-4225-AEB0-7EB7121E9EF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1852974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掲載記事の入力画面</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ヘッダー</a:t>
            </a:r>
          </a:p>
        </p:txBody>
      </p:sp>
      <p:sp>
        <p:nvSpPr>
          <p:cNvPr id="78" name="正方形/長方形 77">
            <a:extLst>
              <a:ext uri="{FF2B5EF4-FFF2-40B4-BE49-F238E27FC236}">
                <a16:creationId xmlns:a16="http://schemas.microsoft.com/office/drawing/2014/main" id="{E9E931B2-7FA0-4EA7-8DD1-9307B58D530A}"/>
              </a:ext>
            </a:extLst>
          </p:cNvPr>
          <p:cNvSpPr/>
          <p:nvPr/>
        </p:nvSpPr>
        <p:spPr>
          <a:xfrm>
            <a:off x="2018920" y="1700808"/>
            <a:ext cx="4518256"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CF118721-A7DD-4AFA-9A7F-27C77AB5C0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応募者への連絡方法の選択</a:t>
            </a:r>
          </a:p>
        </p:txBody>
      </p:sp>
      <p:sp>
        <p:nvSpPr>
          <p:cNvPr id="24" name="四角形: 角を丸くする 23">
            <a:extLst>
              <a:ext uri="{FF2B5EF4-FFF2-40B4-BE49-F238E27FC236}">
                <a16:creationId xmlns:a16="http://schemas.microsoft.com/office/drawing/2014/main" id="{C3587774-1318-40D6-B03A-943423708DDB}"/>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0CC1891F-3B4F-4D06-9380-318C1E61023D}"/>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5BE1139C-2BAA-4382-BDC8-38BBD156109C}"/>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9C42204B-D1F1-49BB-968F-3C44315CFFC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0A14E8C3-386D-4725-80F4-2D967AC6771F}"/>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F3D06CD9-3538-4797-8118-AA862C8EBEC2}"/>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2" name="テキスト ボックス 31">
            <a:extLst>
              <a:ext uri="{FF2B5EF4-FFF2-40B4-BE49-F238E27FC236}">
                <a16:creationId xmlns:a16="http://schemas.microsoft.com/office/drawing/2014/main" id="{67D228BD-E13D-4DC1-9E68-CA1212C1C37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 name="フローチャート: 処理 1">
            <a:extLst>
              <a:ext uri="{FF2B5EF4-FFF2-40B4-BE49-F238E27FC236}">
                <a16:creationId xmlns:a16="http://schemas.microsoft.com/office/drawing/2014/main" id="{7B5E1C30-8570-4A4C-8420-CC3EFCC7FE08}"/>
              </a:ext>
            </a:extLst>
          </p:cNvPr>
          <p:cNvSpPr/>
          <p:nvPr/>
        </p:nvSpPr>
        <p:spPr>
          <a:xfrm>
            <a:off x="2216696" y="2132856"/>
            <a:ext cx="396044" cy="37666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処理 30">
            <a:extLst>
              <a:ext uri="{FF2B5EF4-FFF2-40B4-BE49-F238E27FC236}">
                <a16:creationId xmlns:a16="http://schemas.microsoft.com/office/drawing/2014/main" id="{72EC9B18-487E-48B6-BC97-FCC7FF9415BB}"/>
              </a:ext>
            </a:extLst>
          </p:cNvPr>
          <p:cNvSpPr/>
          <p:nvPr/>
        </p:nvSpPr>
        <p:spPr>
          <a:xfrm>
            <a:off x="2216696" y="2742927"/>
            <a:ext cx="396044" cy="37666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261ED5-3405-4B35-906D-47B6CE3C6469}"/>
              </a:ext>
            </a:extLst>
          </p:cNvPr>
          <p:cNvSpPr txBox="1"/>
          <p:nvPr/>
        </p:nvSpPr>
        <p:spPr>
          <a:xfrm>
            <a:off x="2756756" y="2125888"/>
            <a:ext cx="3636404" cy="400110"/>
          </a:xfrm>
          <a:prstGeom prst="rect">
            <a:avLst/>
          </a:prstGeom>
          <a:noFill/>
        </p:spPr>
        <p:txBody>
          <a:bodyPr wrap="square" rtlCol="0">
            <a:spAutoFit/>
          </a:bodyPr>
          <a:lstStyle/>
          <a:p>
            <a:r>
              <a:rPr kumimoji="1" lang="ja-JP" altLang="en-US" sz="1000" b="1" dirty="0">
                <a:latin typeface="メイリオ" panose="020B0604030504040204" pitchFamily="50" charset="-128"/>
                <a:ea typeface="メイリオ" panose="020B0604030504040204" pitchFamily="50" charset="-128"/>
              </a:rPr>
              <a:t>電話のみ</a:t>
            </a:r>
            <a:endParaRPr kumimoji="1" lang="en-US" altLang="ja-JP" sz="1000" b="1"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高い日本語レベルを求める仕事にオススメです。</a:t>
            </a:r>
          </a:p>
        </p:txBody>
      </p:sp>
      <p:sp>
        <p:nvSpPr>
          <p:cNvPr id="33" name="テキスト ボックス 32">
            <a:extLst>
              <a:ext uri="{FF2B5EF4-FFF2-40B4-BE49-F238E27FC236}">
                <a16:creationId xmlns:a16="http://schemas.microsoft.com/office/drawing/2014/main" id="{2299D50E-DCA9-4765-B9E9-1120CA205956}"/>
              </a:ext>
            </a:extLst>
          </p:cNvPr>
          <p:cNvSpPr txBox="1"/>
          <p:nvPr/>
        </p:nvSpPr>
        <p:spPr>
          <a:xfrm>
            <a:off x="2756756" y="2741114"/>
            <a:ext cx="3636404" cy="400110"/>
          </a:xfrm>
          <a:prstGeom prst="rect">
            <a:avLst/>
          </a:prstGeom>
          <a:noFill/>
        </p:spPr>
        <p:txBody>
          <a:bodyPr wrap="square" rtlCol="0">
            <a:spAutoFit/>
          </a:bodyPr>
          <a:lstStyle/>
          <a:p>
            <a:r>
              <a:rPr kumimoji="1" lang="ja-JP" altLang="en-US" sz="1000" b="1" dirty="0">
                <a:latin typeface="メイリオ" panose="020B0604030504040204" pitchFamily="50" charset="-128"/>
                <a:ea typeface="メイリオ" panose="020B0604030504040204" pitchFamily="50" charset="-128"/>
              </a:rPr>
              <a:t>電話とメッセージ</a:t>
            </a:r>
            <a:endParaRPr kumimoji="1" lang="en-US" altLang="ja-JP" sz="1000" b="1"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よりたくさんの応募を期待できます。</a:t>
            </a:r>
          </a:p>
        </p:txBody>
      </p:sp>
      <p:sp>
        <p:nvSpPr>
          <p:cNvPr id="34" name="正方形/長方形 33">
            <a:extLst>
              <a:ext uri="{FF2B5EF4-FFF2-40B4-BE49-F238E27FC236}">
                <a16:creationId xmlns:a16="http://schemas.microsoft.com/office/drawing/2014/main" id="{DE6FA535-891E-4A86-8952-4AC9255A962C}"/>
              </a:ext>
            </a:extLst>
          </p:cNvPr>
          <p:cNvSpPr/>
          <p:nvPr/>
        </p:nvSpPr>
        <p:spPr>
          <a:xfrm>
            <a:off x="2108684" y="1992753"/>
            <a:ext cx="612068" cy="12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コネクタ: カギ線 34">
            <a:extLst>
              <a:ext uri="{FF2B5EF4-FFF2-40B4-BE49-F238E27FC236}">
                <a16:creationId xmlns:a16="http://schemas.microsoft.com/office/drawing/2014/main" id="{6916BDD5-431C-4A16-9EC4-064D1326BCC6}"/>
              </a:ext>
            </a:extLst>
          </p:cNvPr>
          <p:cNvCxnSpPr>
            <a:cxnSpLocks/>
            <a:stCxn id="34" idx="2"/>
            <a:endCxn id="36" idx="1"/>
          </p:cNvCxnSpPr>
          <p:nvPr/>
        </p:nvCxnSpPr>
        <p:spPr>
          <a:xfrm rot="16200000" flipH="1">
            <a:off x="4781190" y="918511"/>
            <a:ext cx="673333" cy="540627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8EBD6F1-F701-4D76-98BE-19F29DA450BA}"/>
              </a:ext>
            </a:extLst>
          </p:cNvPr>
          <p:cNvSpPr txBox="1"/>
          <p:nvPr/>
        </p:nvSpPr>
        <p:spPr>
          <a:xfrm>
            <a:off x="7820995" y="378904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チェックボックス。かならずどちらかを選択。</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FEBCF89E-EFEA-46E0-81E0-D37BF557F3B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934466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マイページ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マイページ</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5980062"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98008928-6D44-495F-ADD5-79D27CAA696F}"/>
              </a:ext>
            </a:extLst>
          </p:cNvPr>
          <p:cNvSpPr/>
          <p:nvPr/>
        </p:nvSpPr>
        <p:spPr>
          <a:xfrm>
            <a:off x="2020255" y="1506635"/>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新規記事作成</a:t>
            </a:r>
          </a:p>
        </p:txBody>
      </p: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640903" y="2780928"/>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3296816"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1014A068-7AFF-4F47-90DB-28740A424F4F}"/>
              </a:ext>
            </a:extLst>
          </p:cNvPr>
          <p:cNvSpPr txBox="1"/>
          <p:nvPr/>
        </p:nvSpPr>
        <p:spPr>
          <a:xfrm>
            <a:off x="4160912" y="2762498"/>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067D88D-B1F2-45F0-9E45-5E4311C04890}"/>
              </a:ext>
            </a:extLst>
          </p:cNvPr>
          <p:cNvSpPr txBox="1"/>
          <p:nvPr/>
        </p:nvSpPr>
        <p:spPr>
          <a:xfrm>
            <a:off x="5745088" y="2762498"/>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勤務先</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8A132E51-8B8D-47BB-8924-B82640E77E21}"/>
              </a:ext>
            </a:extLst>
          </p:cNvPr>
          <p:cNvSpPr/>
          <p:nvPr/>
        </p:nvSpPr>
        <p:spPr>
          <a:xfrm>
            <a:off x="6537176" y="2687729"/>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2"/>
          <a:stretch>
            <a:fillRect/>
          </a:stretch>
        </p:blipFill>
        <p:spPr>
          <a:xfrm>
            <a:off x="2225908" y="2620985"/>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2432720" y="2754797"/>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1863479" y="2132856"/>
            <a:ext cx="1001289" cy="215444"/>
          </a:xfrm>
          <a:prstGeom prst="rect">
            <a:avLst/>
          </a:prstGeom>
        </p:spPr>
        <p:txBody>
          <a:bodyPr wrap="square">
            <a:spAutoFit/>
          </a:bodyPr>
          <a:lstStyle/>
          <a:p>
            <a:pPr algn="ctr"/>
            <a:r>
              <a:rPr kumimoji="1" lang="ja-JP" altLang="en-US" sz="800">
                <a:latin typeface="メイリオ" panose="020B0604030504040204" pitchFamily="50" charset="-128"/>
                <a:ea typeface="メイリオ" panose="020B0604030504040204" pitchFamily="50" charset="-128"/>
              </a:rPr>
              <a:t>職種　　　</a:t>
            </a:r>
            <a:endParaRPr kumimoji="1" lang="ja-JP" altLang="en-US"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2913C63A-A5D9-4B59-B57B-41E79F283195}"/>
              </a:ext>
            </a:extLst>
          </p:cNvPr>
          <p:cNvSpPr/>
          <p:nvPr/>
        </p:nvSpPr>
        <p:spPr>
          <a:xfrm>
            <a:off x="3224808" y="2145511"/>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4088904"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応募数（採用数）</a:t>
            </a:r>
          </a:p>
        </p:txBody>
      </p:sp>
      <p:sp>
        <p:nvSpPr>
          <p:cNvPr id="85" name="正方形/長方形 84">
            <a:extLst>
              <a:ext uri="{FF2B5EF4-FFF2-40B4-BE49-F238E27FC236}">
                <a16:creationId xmlns:a16="http://schemas.microsoft.com/office/drawing/2014/main" id="{54062F09-134E-4B1B-9530-2DB97AEF73F1}"/>
              </a:ext>
            </a:extLst>
          </p:cNvPr>
          <p:cNvSpPr/>
          <p:nvPr/>
        </p:nvSpPr>
        <p:spPr>
          <a:xfrm>
            <a:off x="4880992" y="2128574"/>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ウォッチ数</a:t>
            </a:r>
          </a:p>
        </p:txBody>
      </p:sp>
      <p:sp>
        <p:nvSpPr>
          <p:cNvPr id="95" name="正方形/長方形 94">
            <a:extLst>
              <a:ext uri="{FF2B5EF4-FFF2-40B4-BE49-F238E27FC236}">
                <a16:creationId xmlns:a16="http://schemas.microsoft.com/office/drawing/2014/main" id="{987D40A8-2201-48A5-B6C2-47A4B4DEE202}"/>
              </a:ext>
            </a:extLst>
          </p:cNvPr>
          <p:cNvSpPr/>
          <p:nvPr/>
        </p:nvSpPr>
        <p:spPr>
          <a:xfrm>
            <a:off x="5582122" y="213343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ステータス</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456784"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記事へのアクション</a:t>
            </a:r>
          </a:p>
        </p:txBody>
      </p:sp>
      <p:sp>
        <p:nvSpPr>
          <p:cNvPr id="104" name="テキスト ボックス 103">
            <a:extLst>
              <a:ext uri="{FF2B5EF4-FFF2-40B4-BE49-F238E27FC236}">
                <a16:creationId xmlns:a16="http://schemas.microsoft.com/office/drawing/2014/main" id="{38B9F278-1080-4B54-9253-25868BC9B2D6}"/>
              </a:ext>
            </a:extLst>
          </p:cNvPr>
          <p:cNvSpPr txBox="1"/>
          <p:nvPr/>
        </p:nvSpPr>
        <p:spPr>
          <a:xfrm>
            <a:off x="5025008" y="2754797"/>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B800CF36-F10A-4FBB-911F-0AA8F7F2C82A}"/>
              </a:ext>
            </a:extLst>
          </p:cNvPr>
          <p:cNvSpPr txBox="1"/>
          <p:nvPr/>
        </p:nvSpPr>
        <p:spPr>
          <a:xfrm>
            <a:off x="640903" y="3666510"/>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E884146D-7483-4E6E-9FC5-D2F80258D769}"/>
              </a:ext>
            </a:extLst>
          </p:cNvPr>
          <p:cNvSpPr txBox="1"/>
          <p:nvPr/>
        </p:nvSpPr>
        <p:spPr>
          <a:xfrm>
            <a:off x="3296816" y="3649091"/>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F590A02F-3CC6-4DC8-A341-A1451EB9B719}"/>
              </a:ext>
            </a:extLst>
          </p:cNvPr>
          <p:cNvSpPr txBox="1"/>
          <p:nvPr/>
        </p:nvSpPr>
        <p:spPr>
          <a:xfrm>
            <a:off x="4160912" y="3648080"/>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08" name="テキスト ボックス 107">
            <a:extLst>
              <a:ext uri="{FF2B5EF4-FFF2-40B4-BE49-F238E27FC236}">
                <a16:creationId xmlns:a16="http://schemas.microsoft.com/office/drawing/2014/main" id="{98B1A5EE-8132-4D22-88CF-A72341B24C2C}"/>
              </a:ext>
            </a:extLst>
          </p:cNvPr>
          <p:cNvSpPr txBox="1"/>
          <p:nvPr/>
        </p:nvSpPr>
        <p:spPr>
          <a:xfrm>
            <a:off x="5745088" y="3648080"/>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0" name="正方形/長方形 109">
            <a:extLst>
              <a:ext uri="{FF2B5EF4-FFF2-40B4-BE49-F238E27FC236}">
                <a16:creationId xmlns:a16="http://schemas.microsoft.com/office/drawing/2014/main" id="{D822184E-579E-45E8-9C5B-EF5152358E35}"/>
              </a:ext>
            </a:extLst>
          </p:cNvPr>
          <p:cNvSpPr/>
          <p:nvPr/>
        </p:nvSpPr>
        <p:spPr>
          <a:xfrm>
            <a:off x="6537176" y="3573311"/>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12" name="図 111">
            <a:extLst>
              <a:ext uri="{FF2B5EF4-FFF2-40B4-BE49-F238E27FC236}">
                <a16:creationId xmlns:a16="http://schemas.microsoft.com/office/drawing/2014/main" id="{57724865-9DB5-4A91-A960-7071F46DDCD3}"/>
              </a:ext>
            </a:extLst>
          </p:cNvPr>
          <p:cNvPicPr>
            <a:picLocks noChangeAspect="1"/>
          </p:cNvPicPr>
          <p:nvPr/>
        </p:nvPicPr>
        <p:blipFill>
          <a:blip r:embed="rId2"/>
          <a:stretch>
            <a:fillRect/>
          </a:stretch>
        </p:blipFill>
        <p:spPr>
          <a:xfrm>
            <a:off x="2225908" y="3506567"/>
            <a:ext cx="423252" cy="434246"/>
          </a:xfrm>
          <a:prstGeom prst="rect">
            <a:avLst/>
          </a:prstGeom>
        </p:spPr>
      </p:pic>
      <p:sp>
        <p:nvSpPr>
          <p:cNvPr id="113" name="テキスト ボックス 112">
            <a:extLst>
              <a:ext uri="{FF2B5EF4-FFF2-40B4-BE49-F238E27FC236}">
                <a16:creationId xmlns:a16="http://schemas.microsoft.com/office/drawing/2014/main" id="{5CEF20D3-1A4F-48F4-94E0-54DD72A86F83}"/>
              </a:ext>
            </a:extLst>
          </p:cNvPr>
          <p:cNvSpPr txBox="1"/>
          <p:nvPr/>
        </p:nvSpPr>
        <p:spPr>
          <a:xfrm>
            <a:off x="2432720" y="3640379"/>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14" name="テキスト ボックス 113">
            <a:extLst>
              <a:ext uri="{FF2B5EF4-FFF2-40B4-BE49-F238E27FC236}">
                <a16:creationId xmlns:a16="http://schemas.microsoft.com/office/drawing/2014/main" id="{4F73754A-0E08-42D1-AFF1-1F12ADAB2BA5}"/>
              </a:ext>
            </a:extLst>
          </p:cNvPr>
          <p:cNvSpPr txBox="1"/>
          <p:nvPr/>
        </p:nvSpPr>
        <p:spPr>
          <a:xfrm>
            <a:off x="5025008" y="3640379"/>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F109F2BD-0061-40ED-82FA-A841E085C997}"/>
              </a:ext>
            </a:extLst>
          </p:cNvPr>
          <p:cNvSpPr txBox="1"/>
          <p:nvPr/>
        </p:nvSpPr>
        <p:spPr>
          <a:xfrm>
            <a:off x="640903" y="4602614"/>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p>
          <a:p>
            <a:endParaRPr kumimoji="1" lang="en-US" altLang="ja-JP" sz="800" u="sng" dirty="0">
              <a:latin typeface="メイリオ" panose="020B0604030504040204" pitchFamily="50" charset="-128"/>
              <a:ea typeface="メイリオ" panose="020B0604030504040204" pitchFamily="50" charset="-128"/>
            </a:endParaRPr>
          </a:p>
        </p:txBody>
      </p:sp>
      <p:sp>
        <p:nvSpPr>
          <p:cNvPr id="116" name="テキスト ボックス 115">
            <a:extLst>
              <a:ext uri="{FF2B5EF4-FFF2-40B4-BE49-F238E27FC236}">
                <a16:creationId xmlns:a16="http://schemas.microsoft.com/office/drawing/2014/main" id="{53D46F47-236B-4957-AD86-BD06E019BDFA}"/>
              </a:ext>
            </a:extLst>
          </p:cNvPr>
          <p:cNvSpPr txBox="1"/>
          <p:nvPr/>
        </p:nvSpPr>
        <p:spPr>
          <a:xfrm>
            <a:off x="3296816" y="4585195"/>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E883F3B7-38F7-478C-85FF-B6EB1D8C9ECA}"/>
              </a:ext>
            </a:extLst>
          </p:cNvPr>
          <p:cNvSpPr txBox="1"/>
          <p:nvPr/>
        </p:nvSpPr>
        <p:spPr>
          <a:xfrm>
            <a:off x="4160912" y="4584184"/>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123F184A-DFEB-411D-ACC9-53740EE11634}"/>
              </a:ext>
            </a:extLst>
          </p:cNvPr>
          <p:cNvSpPr txBox="1"/>
          <p:nvPr/>
        </p:nvSpPr>
        <p:spPr>
          <a:xfrm>
            <a:off x="5745088" y="4584184"/>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9" name="正方形/長方形 118">
            <a:extLst>
              <a:ext uri="{FF2B5EF4-FFF2-40B4-BE49-F238E27FC236}">
                <a16:creationId xmlns:a16="http://schemas.microsoft.com/office/drawing/2014/main" id="{8A83BC3A-52F1-4EBD-BDAB-A9488A27928D}"/>
              </a:ext>
            </a:extLst>
          </p:cNvPr>
          <p:cNvSpPr/>
          <p:nvPr/>
        </p:nvSpPr>
        <p:spPr>
          <a:xfrm>
            <a:off x="6537176" y="4509415"/>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21" name="図 120">
            <a:extLst>
              <a:ext uri="{FF2B5EF4-FFF2-40B4-BE49-F238E27FC236}">
                <a16:creationId xmlns:a16="http://schemas.microsoft.com/office/drawing/2014/main" id="{B99D2B72-3D9C-4D4A-A3FF-5E72BCA90C74}"/>
              </a:ext>
            </a:extLst>
          </p:cNvPr>
          <p:cNvPicPr>
            <a:picLocks noChangeAspect="1"/>
          </p:cNvPicPr>
          <p:nvPr/>
        </p:nvPicPr>
        <p:blipFill>
          <a:blip r:embed="rId2"/>
          <a:stretch>
            <a:fillRect/>
          </a:stretch>
        </p:blipFill>
        <p:spPr>
          <a:xfrm>
            <a:off x="2225908" y="4442671"/>
            <a:ext cx="423252" cy="434246"/>
          </a:xfrm>
          <a:prstGeom prst="rect">
            <a:avLst/>
          </a:prstGeom>
        </p:spPr>
      </p:pic>
      <p:sp>
        <p:nvSpPr>
          <p:cNvPr id="122" name="テキスト ボックス 121">
            <a:extLst>
              <a:ext uri="{FF2B5EF4-FFF2-40B4-BE49-F238E27FC236}">
                <a16:creationId xmlns:a16="http://schemas.microsoft.com/office/drawing/2014/main" id="{A0168B76-FBD9-436B-8F82-EB761831CA48}"/>
              </a:ext>
            </a:extLst>
          </p:cNvPr>
          <p:cNvSpPr txBox="1"/>
          <p:nvPr/>
        </p:nvSpPr>
        <p:spPr>
          <a:xfrm>
            <a:off x="2432720" y="4576483"/>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23" name="テキスト ボックス 122">
            <a:extLst>
              <a:ext uri="{FF2B5EF4-FFF2-40B4-BE49-F238E27FC236}">
                <a16:creationId xmlns:a16="http://schemas.microsoft.com/office/drawing/2014/main" id="{0D9F4A61-0CEB-40C4-8F86-3C205349E51C}"/>
              </a:ext>
            </a:extLst>
          </p:cNvPr>
          <p:cNvSpPr txBox="1"/>
          <p:nvPr/>
        </p:nvSpPr>
        <p:spPr>
          <a:xfrm>
            <a:off x="5025008" y="4576483"/>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00" y="2140727"/>
            <a:ext cx="171247" cy="171247"/>
          </a:xfrm>
          <a:prstGeom prst="rect">
            <a:avLst/>
          </a:prstGeom>
        </p:spPr>
      </p:pic>
      <p:pic>
        <p:nvPicPr>
          <p:cNvPr id="125" name="図 124">
            <a:extLst>
              <a:ext uri="{FF2B5EF4-FFF2-40B4-BE49-F238E27FC236}">
                <a16:creationId xmlns:a16="http://schemas.microsoft.com/office/drawing/2014/main" id="{96996FE4-22C3-4190-A5CF-F54547D70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136343"/>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2120873"/>
            <a:ext cx="171247" cy="171247"/>
          </a:xfrm>
          <a:prstGeom prst="rect">
            <a:avLst/>
          </a:prstGeom>
        </p:spPr>
      </p:pic>
      <p:pic>
        <p:nvPicPr>
          <p:cNvPr id="127" name="図 126">
            <a:extLst>
              <a:ext uri="{FF2B5EF4-FFF2-40B4-BE49-F238E27FC236}">
                <a16:creationId xmlns:a16="http://schemas.microsoft.com/office/drawing/2014/main" id="{ABD61317-DF30-40B0-BDC8-CDCB33AFE5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606" y="2142867"/>
            <a:ext cx="171247" cy="171247"/>
          </a:xfrm>
          <a:prstGeom prst="rect">
            <a:avLst/>
          </a:prstGeom>
        </p:spPr>
      </p:pic>
      <p:pic>
        <p:nvPicPr>
          <p:cNvPr id="128" name="図 127">
            <a:extLst>
              <a:ext uri="{FF2B5EF4-FFF2-40B4-BE49-F238E27FC236}">
                <a16:creationId xmlns:a16="http://schemas.microsoft.com/office/drawing/2014/main" id="{D9EB44DE-2285-4157-9DF2-971B01A6D6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5929" y="2130110"/>
            <a:ext cx="171247" cy="171247"/>
          </a:xfrm>
          <a:prstGeom prst="rect">
            <a:avLst/>
          </a:prstGeom>
        </p:spPr>
      </p:pic>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3579049"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成果報酬の確認</a:t>
            </a:r>
          </a:p>
        </p:txBody>
      </p:sp>
      <p:pic>
        <p:nvPicPr>
          <p:cNvPr id="91" name="図 90">
            <a:extLst>
              <a:ext uri="{FF2B5EF4-FFF2-40B4-BE49-F238E27FC236}">
                <a16:creationId xmlns:a16="http://schemas.microsoft.com/office/drawing/2014/main" id="{C0E44EBB-57CA-4929-871E-1E05DBE467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6703" y="2134456"/>
            <a:ext cx="171247" cy="171247"/>
          </a:xfrm>
          <a:prstGeom prst="rect">
            <a:avLst/>
          </a:prstGeom>
        </p:spPr>
      </p:pic>
      <p:sp>
        <p:nvSpPr>
          <p:cNvPr id="92" name="正方形/長方形 91">
            <a:extLst>
              <a:ext uri="{FF2B5EF4-FFF2-40B4-BE49-F238E27FC236}">
                <a16:creationId xmlns:a16="http://schemas.microsoft.com/office/drawing/2014/main" id="{1E447EA3-BADE-4B46-A888-C025E117F0B7}"/>
              </a:ext>
            </a:extLst>
          </p:cNvPr>
          <p:cNvSpPr/>
          <p:nvPr/>
        </p:nvSpPr>
        <p:spPr>
          <a:xfrm>
            <a:off x="2504728" y="2132856"/>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93" name="図 92">
            <a:extLst>
              <a:ext uri="{FF2B5EF4-FFF2-40B4-BE49-F238E27FC236}">
                <a16:creationId xmlns:a16="http://schemas.microsoft.com/office/drawing/2014/main" id="{E010810B-B3E1-4ABF-BE9D-4DF56A2EEE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1811" y="2145870"/>
            <a:ext cx="171247" cy="171247"/>
          </a:xfrm>
          <a:prstGeom prst="rect">
            <a:avLst/>
          </a:prstGeom>
        </p:spPr>
      </p:pic>
      <p:pic>
        <p:nvPicPr>
          <p:cNvPr id="109" name="図 108">
            <a:extLst>
              <a:ext uri="{FF2B5EF4-FFF2-40B4-BE49-F238E27FC236}">
                <a16:creationId xmlns:a16="http://schemas.microsoft.com/office/drawing/2014/main" id="{32F95AC8-DC84-4C14-B0B9-C6DB0C42F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755" y="2611517"/>
            <a:ext cx="123465" cy="123465"/>
          </a:xfrm>
          <a:prstGeom prst="rect">
            <a:avLst/>
          </a:prstGeom>
        </p:spPr>
      </p:pic>
      <p:pic>
        <p:nvPicPr>
          <p:cNvPr id="133" name="図 132">
            <a:extLst>
              <a:ext uri="{FF2B5EF4-FFF2-40B4-BE49-F238E27FC236}">
                <a16:creationId xmlns:a16="http://schemas.microsoft.com/office/drawing/2014/main" id="{09AA4650-8305-4335-B8A3-38889DC1D4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729" y="2600643"/>
            <a:ext cx="134339" cy="134339"/>
          </a:xfrm>
          <a:prstGeom prst="rect">
            <a:avLst/>
          </a:prstGeom>
        </p:spPr>
      </p:pic>
      <p:pic>
        <p:nvPicPr>
          <p:cNvPr id="134" name="図 133">
            <a:extLst>
              <a:ext uri="{FF2B5EF4-FFF2-40B4-BE49-F238E27FC236}">
                <a16:creationId xmlns:a16="http://schemas.microsoft.com/office/drawing/2014/main" id="{59C29701-A275-4BB1-844A-D00A4DA23E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169" y="3511034"/>
            <a:ext cx="123465" cy="123465"/>
          </a:xfrm>
          <a:prstGeom prst="rect">
            <a:avLst/>
          </a:prstGeom>
        </p:spPr>
      </p:pic>
      <p:sp>
        <p:nvSpPr>
          <p:cNvPr id="135" name="正方形/長方形 134">
            <a:extLst>
              <a:ext uri="{FF2B5EF4-FFF2-40B4-BE49-F238E27FC236}">
                <a16:creationId xmlns:a16="http://schemas.microsoft.com/office/drawing/2014/main" id="{0C8BC760-8D1E-4534-9598-CBDEF48EE6BD}"/>
              </a:ext>
            </a:extLst>
          </p:cNvPr>
          <p:cNvSpPr/>
          <p:nvPr/>
        </p:nvSpPr>
        <p:spPr>
          <a:xfrm>
            <a:off x="587726" y="2501615"/>
            <a:ext cx="612068" cy="370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4D3CBDCD-446C-4AC1-8B01-C5F4D505EBA9}"/>
              </a:ext>
            </a:extLst>
          </p:cNvPr>
          <p:cNvSpPr/>
          <p:nvPr/>
        </p:nvSpPr>
        <p:spPr>
          <a:xfrm>
            <a:off x="587726" y="3376302"/>
            <a:ext cx="612068" cy="370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コネクタ: カギ線 136">
            <a:extLst>
              <a:ext uri="{FF2B5EF4-FFF2-40B4-BE49-F238E27FC236}">
                <a16:creationId xmlns:a16="http://schemas.microsoft.com/office/drawing/2014/main" id="{A3B87C99-08F0-454D-8743-D9AA9167E0DF}"/>
              </a:ext>
            </a:extLst>
          </p:cNvPr>
          <p:cNvCxnSpPr>
            <a:cxnSpLocks/>
            <a:stCxn id="136" idx="2"/>
            <a:endCxn id="138" idx="1"/>
          </p:cNvCxnSpPr>
          <p:nvPr/>
        </p:nvCxnSpPr>
        <p:spPr>
          <a:xfrm rot="16200000" flipH="1">
            <a:off x="3556717" y="1083676"/>
            <a:ext cx="1601321" cy="692723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FD1362E6-798F-4581-A000-B00F54CB61C3}"/>
              </a:ext>
            </a:extLst>
          </p:cNvPr>
          <p:cNvSpPr txBox="1"/>
          <p:nvPr/>
        </p:nvSpPr>
        <p:spPr>
          <a:xfrm>
            <a:off x="7820995" y="5178678"/>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電話のみの応募の場合、電話のアイコンを表示します。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139" name="コネクタ: カギ線 138">
            <a:extLst>
              <a:ext uri="{FF2B5EF4-FFF2-40B4-BE49-F238E27FC236}">
                <a16:creationId xmlns:a16="http://schemas.microsoft.com/office/drawing/2014/main" id="{A4666475-CE8F-47B9-91BF-95A3BEC87568}"/>
              </a:ext>
            </a:extLst>
          </p:cNvPr>
          <p:cNvCxnSpPr>
            <a:cxnSpLocks/>
            <a:stCxn id="135" idx="0"/>
            <a:endCxn id="140" idx="1"/>
          </p:cNvCxnSpPr>
          <p:nvPr/>
        </p:nvCxnSpPr>
        <p:spPr>
          <a:xfrm rot="5400000" flipH="1" flipV="1">
            <a:off x="4200530" y="-1138787"/>
            <a:ext cx="333632" cy="694717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D5A58214-AE14-4190-9F76-96F24B37408D}"/>
              </a:ext>
            </a:extLst>
          </p:cNvPr>
          <p:cNvSpPr txBox="1"/>
          <p:nvPr/>
        </p:nvSpPr>
        <p:spPr>
          <a:xfrm>
            <a:off x="7840933" y="193715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電話とメッセージでの応募が可能な場合、電話とメッセージのアイコンを表示します。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73" name="正方形/長方形 72">
            <a:extLst>
              <a:ext uri="{FF2B5EF4-FFF2-40B4-BE49-F238E27FC236}">
                <a16:creationId xmlns:a16="http://schemas.microsoft.com/office/drawing/2014/main" id="{3FBA77A2-C488-4B75-B6E1-BCB8DF6C5B1B}"/>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2251296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ja-JP" altLang="en-US" b="1" dirty="0">
                <a:latin typeface="メイリオ" panose="020B0604030504040204" pitchFamily="50" charset="-128"/>
                <a:ea typeface="メイリオ" panose="020B0604030504040204" pitchFamily="50" charset="-128"/>
              </a:rPr>
              <a:t>編集履歴のログ</a:t>
            </a:r>
            <a:endParaRPr kumimoji="1" lang="ja-JP" altLang="en-US" b="1"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46EA8647-7EC9-429D-9EE1-D272ABA6739C}"/>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42943040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編集履歴のログ</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2542137-2059-4579-B07B-BC84047EC94B}"/>
              </a:ext>
            </a:extLst>
          </p:cNvPr>
          <p:cNvSpPr txBox="1"/>
          <p:nvPr/>
        </p:nvSpPr>
        <p:spPr>
          <a:xfrm>
            <a:off x="704528" y="1124744"/>
            <a:ext cx="8588718" cy="418576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スライド</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39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でご質問いただいていた件です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編集履歴のログ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ツールで確認が可能</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記事の、下記の</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a:t>
            </a:r>
            <a:r>
              <a:rPr kumimoji="1" lang="ja-JP" altLang="en-US" sz="1400" dirty="0" err="1">
                <a:solidFill>
                  <a:schemeClr val="tx1">
                    <a:lumMod val="65000"/>
                    <a:lumOff val="35000"/>
                  </a:schemeClr>
                </a:solidFill>
                <a:latin typeface="メイリオ" panose="020B0604030504040204" pitchFamily="50" charset="-128"/>
                <a:ea typeface="メイリオ" panose="020B0604030504040204" pitchFamily="50" charset="-128"/>
              </a:rPr>
              <a:t>つの</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ログが確認できる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記事ステータスのログ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記事ステータスのログ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下記の</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4</a:t>
            </a:r>
            <a:r>
              <a:rPr kumimoji="1" lang="ja-JP" altLang="en-US" sz="1400" dirty="0" err="1">
                <a:solidFill>
                  <a:schemeClr val="tx1">
                    <a:lumMod val="65000"/>
                    <a:lumOff val="35000"/>
                  </a:schemeClr>
                </a:solidFill>
                <a:latin typeface="メイリオ" panose="020B0604030504040204" pitchFamily="50" charset="-128"/>
                <a:ea typeface="メイリオ" panose="020B0604030504040204" pitchFamily="50" charset="-128"/>
              </a:rPr>
              <a:t>つの</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ログが確認できる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詳細は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新規掲載　記事が新規で掲載された日時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掲載停止　記事の掲載が停止された日時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記事編集　　　記事内容が編集され、上書き保存された日時　</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掲載再開　記事の掲載が再開された日時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lvl="2"/>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編集ログ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編集ログは、記事内容の変更内容を表示します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詳細は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B403DCA9-7DF8-449A-B95A-0965AD97969E}"/>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40847847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01F0A42B-356E-44A2-9125-E16860B24C2D}"/>
              </a:ext>
            </a:extLst>
          </p:cNvPr>
          <p:cNvGraphicFramePr>
            <a:graphicFrameLocks noGrp="1"/>
          </p:cNvGraphicFramePr>
          <p:nvPr>
            <p:extLst>
              <p:ext uri="{D42A27DB-BD31-4B8C-83A1-F6EECF244321}">
                <p14:modId xmlns:p14="http://schemas.microsoft.com/office/powerpoint/2010/main" val="3026896882"/>
              </p:ext>
            </p:extLst>
          </p:nvPr>
        </p:nvGraphicFramePr>
        <p:xfrm>
          <a:off x="640904" y="1268760"/>
          <a:ext cx="8588718" cy="1747440"/>
        </p:xfrm>
        <a:graphic>
          <a:graphicData uri="http://schemas.openxmlformats.org/drawingml/2006/table">
            <a:tbl>
              <a:tblPr>
                <a:tableStyleId>{5C22544A-7EE6-4342-B048-85BDC9FD1C3A}</a:tableStyleId>
              </a:tblPr>
              <a:tblGrid>
                <a:gridCol w="2862906">
                  <a:extLst>
                    <a:ext uri="{9D8B030D-6E8A-4147-A177-3AD203B41FA5}">
                      <a16:colId xmlns:a16="http://schemas.microsoft.com/office/drawing/2014/main" val="1566792523"/>
                    </a:ext>
                  </a:extLst>
                </a:gridCol>
                <a:gridCol w="2862906">
                  <a:extLst>
                    <a:ext uri="{9D8B030D-6E8A-4147-A177-3AD203B41FA5}">
                      <a16:colId xmlns:a16="http://schemas.microsoft.com/office/drawing/2014/main" val="3986436413"/>
                    </a:ext>
                  </a:extLst>
                </a:gridCol>
                <a:gridCol w="2862906">
                  <a:extLst>
                    <a:ext uri="{9D8B030D-6E8A-4147-A177-3AD203B41FA5}">
                      <a16:colId xmlns:a16="http://schemas.microsoft.com/office/drawing/2014/main" val="388228467"/>
                    </a:ext>
                  </a:extLst>
                </a:gridCol>
              </a:tblGrid>
              <a:tr h="349488">
                <a:tc>
                  <a:txBody>
                    <a:bodyPr/>
                    <a:lstStyle/>
                    <a:p>
                      <a:pPr algn="ctr"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日時</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変更前ステータス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変更後のステータス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1264190367"/>
                  </a:ext>
                </a:extLst>
              </a:tr>
              <a:tr h="349488">
                <a:tc>
                  <a:txBody>
                    <a:bodyPr/>
                    <a:lstStyle/>
                    <a:p>
                      <a:pPr algn="ctr" fontAlgn="ct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4</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a:t>
                      </a:r>
                      <a:r>
                        <a:rPr lang="en-US" altLang="ja-JP" sz="1000" u="none" strike="noStrike" dirty="0">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掲載停止</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掲載再開</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414857962"/>
                  </a:ext>
                </a:extLst>
              </a:tr>
              <a:tr h="349488">
                <a:tc>
                  <a:txBody>
                    <a:bodyPr/>
                    <a:lstStyle/>
                    <a:p>
                      <a:pPr algn="ctr" fontAlgn="ctr"/>
                      <a:r>
                        <a:rPr lang="en-US" altLang="ja-JP" sz="1000" u="none" strike="noStrike">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a:solidFill>
                            <a:schemeClr val="tx1"/>
                          </a:solidFill>
                          <a:effectLst/>
                          <a:latin typeface="メイリオ" panose="020B0604030504040204" pitchFamily="50" charset="-128"/>
                          <a:ea typeface="メイリオ" panose="020B0604030504040204" pitchFamily="50" charset="-128"/>
                        </a:rPr>
                        <a:t>3</a:t>
                      </a:r>
                      <a:r>
                        <a:rPr lang="ja-JP" altLang="en-US" sz="1000" u="none" strike="noStrike">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a:solidFill>
                            <a:schemeClr val="tx1"/>
                          </a:solidFill>
                          <a:effectLst/>
                          <a:latin typeface="メイリオ" panose="020B0604030504040204" pitchFamily="50" charset="-128"/>
                          <a:ea typeface="メイリオ" panose="020B0604030504040204" pitchFamily="50" charset="-128"/>
                        </a:rPr>
                        <a:t>17</a:t>
                      </a: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r>
                        <a:rPr lang="en-US" altLang="ja-JP" sz="1000" u="none" strike="noStrike">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記事編集</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solidFill>
                            <a:schemeClr val="tx1"/>
                          </a:solidFill>
                          <a:effectLst/>
                          <a:latin typeface="メイリオ" panose="020B0604030504040204" pitchFamily="50" charset="-128"/>
                          <a:ea typeface="メイリオ" panose="020B0604030504040204" pitchFamily="50" charset="-128"/>
                        </a:rPr>
                        <a:t>掲載停止</a:t>
                      </a:r>
                      <a:endParaRPr lang="ja-JP" altLang="en-US"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741564836"/>
                  </a:ext>
                </a:extLst>
              </a:tr>
              <a:tr h="349488">
                <a:tc>
                  <a:txBody>
                    <a:bodyPr/>
                    <a:lstStyle/>
                    <a:p>
                      <a:pPr algn="ctr" fontAlgn="ctr"/>
                      <a:r>
                        <a:rPr lang="en-US" altLang="ja-JP" sz="1000" u="none" strike="noStrike">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a:solidFill>
                            <a:schemeClr val="tx1"/>
                          </a:solidFill>
                          <a:effectLst/>
                          <a:latin typeface="メイリオ" panose="020B0604030504040204" pitchFamily="50" charset="-128"/>
                          <a:ea typeface="メイリオ" panose="020B0604030504040204" pitchFamily="50" charset="-128"/>
                        </a:rPr>
                        <a:t>2</a:t>
                      </a:r>
                      <a:r>
                        <a:rPr lang="ja-JP" altLang="en-US" sz="1000" u="none" strike="noStrike">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a:solidFill>
                            <a:schemeClr val="tx1"/>
                          </a:solidFill>
                          <a:effectLst/>
                          <a:latin typeface="メイリオ" panose="020B0604030504040204" pitchFamily="50" charset="-128"/>
                          <a:ea typeface="メイリオ" panose="020B0604030504040204" pitchFamily="50" charset="-128"/>
                        </a:rPr>
                        <a:t>15</a:t>
                      </a: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r>
                        <a:rPr lang="en-US" altLang="ja-JP" sz="1000" u="none" strike="noStrike">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新規掲載</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記事編集</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312936423"/>
                  </a:ext>
                </a:extLst>
              </a:tr>
              <a:tr h="349488">
                <a:tc>
                  <a:txBody>
                    <a:bodyPr/>
                    <a:lstStyle/>
                    <a:p>
                      <a:pPr algn="ctr" fontAlgn="ctr"/>
                      <a:r>
                        <a:rPr lang="en-US" altLang="ja-JP" sz="1000" u="none" strike="noStrike">
                          <a:solidFill>
                            <a:schemeClr val="tx1"/>
                          </a:solidFill>
                          <a:effectLst/>
                          <a:latin typeface="メイリオ" panose="020B0604030504040204" pitchFamily="50" charset="-128"/>
                          <a:ea typeface="メイリオ" panose="020B0604030504040204" pitchFamily="50" charset="-128"/>
                        </a:rPr>
                        <a:t>2018</a:t>
                      </a:r>
                      <a:r>
                        <a:rPr lang="ja-JP" altLang="en-US" sz="1000" u="none" strike="noStrike">
                          <a:solidFill>
                            <a:schemeClr val="tx1"/>
                          </a:solidFill>
                          <a:effectLst/>
                          <a:latin typeface="メイリオ" panose="020B0604030504040204" pitchFamily="50" charset="-128"/>
                          <a:ea typeface="メイリオ" panose="020B0604030504040204" pitchFamily="50" charset="-128"/>
                        </a:rPr>
                        <a:t>年</a:t>
                      </a:r>
                      <a:r>
                        <a:rPr lang="en-US" altLang="ja-JP" sz="1000" u="none" strike="noStrike">
                          <a:solidFill>
                            <a:schemeClr val="tx1"/>
                          </a:solidFill>
                          <a:effectLst/>
                          <a:latin typeface="メイリオ" panose="020B0604030504040204" pitchFamily="50" charset="-128"/>
                          <a:ea typeface="メイリオ" panose="020B0604030504040204" pitchFamily="50" charset="-128"/>
                        </a:rPr>
                        <a:t>10</a:t>
                      </a:r>
                      <a:r>
                        <a:rPr lang="ja-JP" altLang="en-US" sz="1000" u="none" strike="noStrike">
                          <a:solidFill>
                            <a:schemeClr val="tx1"/>
                          </a:solidFill>
                          <a:effectLst/>
                          <a:latin typeface="メイリオ" panose="020B0604030504040204" pitchFamily="50" charset="-128"/>
                          <a:ea typeface="メイリオ" panose="020B0604030504040204" pitchFamily="50" charset="-128"/>
                        </a:rPr>
                        <a:t>月</a:t>
                      </a:r>
                      <a:r>
                        <a:rPr lang="en-US" altLang="ja-JP" sz="1000" u="none" strike="noStrike">
                          <a:solidFill>
                            <a:schemeClr val="tx1"/>
                          </a:solidFill>
                          <a:effectLst/>
                          <a:latin typeface="メイリオ" panose="020B0604030504040204" pitchFamily="50" charset="-128"/>
                          <a:ea typeface="メイリオ" panose="020B0604030504040204" pitchFamily="50" charset="-128"/>
                        </a:rPr>
                        <a:t>1</a:t>
                      </a:r>
                      <a:r>
                        <a:rPr lang="ja-JP" altLang="en-US" sz="1000" u="none" strike="noStrike">
                          <a:solidFill>
                            <a:schemeClr val="tx1"/>
                          </a:solidFill>
                          <a:effectLst/>
                          <a:latin typeface="メイリオ" panose="020B0604030504040204" pitchFamily="50" charset="-128"/>
                          <a:ea typeface="メイリオ" panose="020B0604030504040204" pitchFamily="50" charset="-128"/>
                        </a:rPr>
                        <a:t>日</a:t>
                      </a:r>
                      <a:r>
                        <a:rPr lang="en-US" altLang="ja-JP" sz="1000" u="none" strike="noStrike">
                          <a:solidFill>
                            <a:schemeClr val="tx1"/>
                          </a:solidFill>
                          <a:effectLst/>
                          <a:latin typeface="メイリオ" panose="020B0604030504040204" pitchFamily="50" charset="-128"/>
                          <a:ea typeface="メイリオ" panose="020B0604030504040204" pitchFamily="50" charset="-128"/>
                        </a:rPr>
                        <a:t>13</a:t>
                      </a: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r>
                        <a:rPr lang="en-US" altLang="ja-JP" sz="1000" u="none" strike="noStrike">
                          <a:solidFill>
                            <a:schemeClr val="tx1"/>
                          </a:solidFill>
                          <a:effectLst/>
                          <a:latin typeface="メイリオ" panose="020B0604030504040204" pitchFamily="50" charset="-128"/>
                          <a:ea typeface="メイリオ" panose="020B0604030504040204" pitchFamily="50" charset="-128"/>
                        </a:rPr>
                        <a:t>00</a:t>
                      </a:r>
                      <a:endParaRPr lang="en-US" altLang="ja-JP"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solidFill>
                            <a:schemeClr val="tx1"/>
                          </a:solidFill>
                          <a:effectLst/>
                          <a:latin typeface="メイリオ" panose="020B0604030504040204" pitchFamily="50" charset="-128"/>
                          <a:ea typeface="メイリオ" panose="020B0604030504040204" pitchFamily="50" charset="-128"/>
                        </a:rPr>
                        <a:t>－</a:t>
                      </a:r>
                      <a:endParaRPr lang="ja-JP" altLang="en-US" sz="1000" b="0"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solidFill>
                            <a:schemeClr val="tx1"/>
                          </a:solidFill>
                          <a:effectLst/>
                          <a:latin typeface="メイリオ" panose="020B0604030504040204" pitchFamily="50" charset="-128"/>
                          <a:ea typeface="メイリオ" panose="020B0604030504040204" pitchFamily="50" charset="-128"/>
                        </a:rPr>
                        <a:t>新規掲載</a:t>
                      </a:r>
                      <a:endParaRPr lang="ja-JP" altLang="en-US" sz="10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342978720"/>
                  </a:ext>
                </a:extLst>
              </a:tr>
            </a:tbl>
          </a:graphicData>
        </a:graphic>
      </p:graphicFrame>
      <p:sp>
        <p:nvSpPr>
          <p:cNvPr id="3" name="テキスト ボックス 2">
            <a:extLst>
              <a:ext uri="{FF2B5EF4-FFF2-40B4-BE49-F238E27FC236}">
                <a16:creationId xmlns:a16="http://schemas.microsoft.com/office/drawing/2014/main" id="{4F48F60D-03BC-4804-99BC-0AA4F612459F}"/>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記事ステータスのログ</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5FB2D4BB-FC56-42FC-AFB2-5515533300A2}"/>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8014612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4701300-59DF-41DA-AFAB-54516FC4C64F}"/>
              </a:ext>
            </a:extLst>
          </p:cNvPr>
          <p:cNvGraphicFramePr>
            <a:graphicFrameLocks noGrp="1"/>
          </p:cNvGraphicFramePr>
          <p:nvPr>
            <p:extLst>
              <p:ext uri="{D42A27DB-BD31-4B8C-83A1-F6EECF244321}">
                <p14:modId xmlns:p14="http://schemas.microsoft.com/office/powerpoint/2010/main" val="1824520984"/>
              </p:ext>
            </p:extLst>
          </p:nvPr>
        </p:nvGraphicFramePr>
        <p:xfrm>
          <a:off x="632520" y="980740"/>
          <a:ext cx="8640960" cy="5472596"/>
        </p:xfrm>
        <a:graphic>
          <a:graphicData uri="http://schemas.openxmlformats.org/drawingml/2006/table">
            <a:tbl>
              <a:tblPr>
                <a:tableStyleId>{5C22544A-7EE6-4342-B048-85BDC9FD1C3A}</a:tableStyleId>
              </a:tblPr>
              <a:tblGrid>
                <a:gridCol w="1728192">
                  <a:extLst>
                    <a:ext uri="{9D8B030D-6E8A-4147-A177-3AD203B41FA5}">
                      <a16:colId xmlns:a16="http://schemas.microsoft.com/office/drawing/2014/main" val="3805571828"/>
                    </a:ext>
                  </a:extLst>
                </a:gridCol>
                <a:gridCol w="1728192">
                  <a:extLst>
                    <a:ext uri="{9D8B030D-6E8A-4147-A177-3AD203B41FA5}">
                      <a16:colId xmlns:a16="http://schemas.microsoft.com/office/drawing/2014/main" val="3427143273"/>
                    </a:ext>
                  </a:extLst>
                </a:gridCol>
                <a:gridCol w="1728192">
                  <a:extLst>
                    <a:ext uri="{9D8B030D-6E8A-4147-A177-3AD203B41FA5}">
                      <a16:colId xmlns:a16="http://schemas.microsoft.com/office/drawing/2014/main" val="353112216"/>
                    </a:ext>
                  </a:extLst>
                </a:gridCol>
                <a:gridCol w="1728192">
                  <a:extLst>
                    <a:ext uri="{9D8B030D-6E8A-4147-A177-3AD203B41FA5}">
                      <a16:colId xmlns:a16="http://schemas.microsoft.com/office/drawing/2014/main" val="1793759740"/>
                    </a:ext>
                  </a:extLst>
                </a:gridCol>
                <a:gridCol w="1728192">
                  <a:extLst>
                    <a:ext uri="{9D8B030D-6E8A-4147-A177-3AD203B41FA5}">
                      <a16:colId xmlns:a16="http://schemas.microsoft.com/office/drawing/2014/main" val="1081737473"/>
                    </a:ext>
                  </a:extLst>
                </a:gridCol>
              </a:tblGrid>
              <a:tr h="147908">
                <a:tc>
                  <a:txBody>
                    <a:bodyPr/>
                    <a:lstStyle/>
                    <a:p>
                      <a:pPr algn="ctr" fontAlgn="ctr"/>
                      <a:r>
                        <a:rPr lang="ja-JP" altLang="en-US" sz="800" u="none" strike="noStrike" dirty="0">
                          <a:solidFill>
                            <a:schemeClr val="bg1"/>
                          </a:solidFill>
                          <a:effectLst/>
                          <a:latin typeface="メイリオ" panose="020B0604030504040204" pitchFamily="50" charset="-128"/>
                          <a:ea typeface="メイリオ" panose="020B0604030504040204" pitchFamily="50" charset="-128"/>
                        </a:rPr>
                        <a:t>日時</a:t>
                      </a:r>
                      <a:endParaRPr lang="ja-JP"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ja-JP" altLang="en-US" sz="800" u="none" strike="noStrike" dirty="0">
                          <a:solidFill>
                            <a:schemeClr val="bg1"/>
                          </a:solidFill>
                          <a:effectLst/>
                          <a:latin typeface="メイリオ" panose="020B0604030504040204" pitchFamily="50" charset="-128"/>
                          <a:ea typeface="メイリオ" panose="020B0604030504040204" pitchFamily="50" charset="-128"/>
                        </a:rPr>
                        <a:t>大項目</a:t>
                      </a:r>
                      <a:endParaRPr lang="ja-JP"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ja-JP" altLang="en-US" sz="800" u="none" strike="noStrike" dirty="0">
                          <a:solidFill>
                            <a:schemeClr val="bg1"/>
                          </a:solidFill>
                          <a:effectLst/>
                          <a:latin typeface="メイリオ" panose="020B0604030504040204" pitchFamily="50" charset="-128"/>
                          <a:ea typeface="メイリオ" panose="020B0604030504040204" pitchFamily="50" charset="-128"/>
                        </a:rPr>
                        <a:t>中項目</a:t>
                      </a:r>
                      <a:endParaRPr lang="ja-JP"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zh-TW" altLang="en-US" sz="800" u="none" strike="noStrike" dirty="0">
                          <a:solidFill>
                            <a:schemeClr val="bg1"/>
                          </a:solidFill>
                          <a:effectLst/>
                          <a:latin typeface="メイリオ" panose="020B0604030504040204" pitchFamily="50" charset="-128"/>
                          <a:ea typeface="メイリオ" panose="020B0604030504040204" pitchFamily="50" charset="-128"/>
                        </a:rPr>
                        <a:t>小項目（変更前）</a:t>
                      </a:r>
                      <a:endParaRPr lang="zh-TW"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tc>
                  <a:txBody>
                    <a:bodyPr/>
                    <a:lstStyle/>
                    <a:p>
                      <a:pPr algn="ctr" fontAlgn="ctr"/>
                      <a:r>
                        <a:rPr lang="zh-TW" altLang="en-US" sz="800" u="none" strike="noStrike" dirty="0">
                          <a:solidFill>
                            <a:schemeClr val="bg1"/>
                          </a:solidFill>
                          <a:effectLst/>
                          <a:latin typeface="メイリオ" panose="020B0604030504040204" pitchFamily="50" charset="-128"/>
                          <a:ea typeface="メイリオ" panose="020B0604030504040204" pitchFamily="50" charset="-128"/>
                        </a:rPr>
                        <a:t>小項目（変更後）</a:t>
                      </a:r>
                      <a:endParaRPr lang="zh-TW" altLang="en-US" sz="800" b="0" i="0" u="none" strike="noStrike" dirty="0">
                        <a:solidFill>
                          <a:schemeClr val="bg1"/>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50000"/>
                      </a:schemeClr>
                    </a:solidFill>
                  </a:tcPr>
                </a:tc>
                <a:extLst>
                  <a:ext uri="{0D108BD9-81ED-4DB2-BD59-A6C34878D82A}">
                    <a16:rowId xmlns:a16="http://schemas.microsoft.com/office/drawing/2014/main" val="13020892"/>
                  </a:ext>
                </a:extLst>
              </a:tr>
              <a:tr h="147908">
                <a:tc rowSpan="36">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編集された日時</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rowSpan="2">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勤務先</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rowSpan="36">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変更前の情報</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rowSpan="36">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変更後の情報</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extLst>
                  <a:ext uri="{0D108BD9-81ED-4DB2-BD59-A6C34878D82A}">
                    <a16:rowId xmlns:a16="http://schemas.microsoft.com/office/drawing/2014/main" val="378991868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勤務先名（半角英数）</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68167336"/>
                  </a:ext>
                </a:extLst>
              </a:tr>
              <a:tr h="147908">
                <a:tc vMerge="1">
                  <a:txBody>
                    <a:bodyPr/>
                    <a:lstStyle/>
                    <a:p>
                      <a:endParaRPr kumimoji="1" lang="ja-JP" altLang="en-US"/>
                    </a:p>
                  </a:txBody>
                  <a:tcPr/>
                </a:tc>
                <a:tc rowSpan="9">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勤務先住所</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郵便番号</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85775093"/>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都道府県</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897100383"/>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17108947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2</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84323242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丁目・番地</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00885414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建物名</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836873640"/>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zh-CN"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建物名（半角英数）</a:t>
                      </a:r>
                      <a:endParaRPr lang="zh-CN"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56744135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1931722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最寄り駅からの移動時間</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30952673"/>
                  </a:ext>
                </a:extLst>
              </a:tr>
              <a:tr h="147908">
                <a:tc vMerge="1">
                  <a:txBody>
                    <a:bodyPr/>
                    <a:lstStyle/>
                    <a:p>
                      <a:endParaRPr kumimoji="1" lang="ja-JP" altLang="en-US"/>
                    </a:p>
                  </a:txBody>
                  <a:tcPr/>
                </a:tc>
                <a:tc rowSpan="9">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面接場所</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郵便番号</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951113934"/>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都道府県</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375131711"/>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568328581"/>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市区町村</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2</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576353095"/>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丁目・番地</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26420683"/>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建物名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172989635"/>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zh-CN"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建物名（半角英数）</a:t>
                      </a:r>
                      <a:endParaRPr lang="zh-CN"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10691205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最寄り駅名</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665640246"/>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最寄り駅からの移動時間</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703797228"/>
                  </a:ext>
                </a:extLst>
              </a:tr>
              <a:tr h="147908">
                <a:tc vMerge="1">
                  <a:txBody>
                    <a:bodyPr/>
                    <a:lstStyle/>
                    <a:p>
                      <a:endParaRPr kumimoji="1" lang="ja-JP" altLang="en-US"/>
                    </a:p>
                  </a:txBody>
                  <a:tcPr/>
                </a:tc>
                <a:tc rowSpan="4">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職種・業務内容</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17879050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職務内容</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543832420"/>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時給</a:t>
                      </a:r>
                      <a:r>
                        <a:rPr 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MIN</a:t>
                      </a:r>
                      <a:endParaRPr 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421894265"/>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時給</a:t>
                      </a:r>
                      <a:r>
                        <a:rPr 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MAX</a:t>
                      </a:r>
                      <a:endParaRPr 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391799581"/>
                  </a:ext>
                </a:extLst>
              </a:tr>
              <a:tr h="147908">
                <a:tc vMerge="1">
                  <a:txBody>
                    <a:bodyPr/>
                    <a:lstStyle/>
                    <a:p>
                      <a:endParaRPr kumimoji="1" lang="ja-JP" altLang="en-US"/>
                    </a:p>
                  </a:txBody>
                  <a:tcPr/>
                </a:tc>
                <a:tc rowSpan="3">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77937371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2</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979869597"/>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勤務時間</a:t>
                      </a:r>
                      <a:r>
                        <a:rPr lang="en-US" altLang="ja-JP"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3</a:t>
                      </a:r>
                      <a:endParaRPr lang="en-US" altLang="ja-JP"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987193865"/>
                  </a:ext>
                </a:extLst>
              </a:tr>
              <a:tr h="147908">
                <a:tc vMerge="1">
                  <a:txBody>
                    <a:bodyPr/>
                    <a:lstStyle/>
                    <a:p>
                      <a:endParaRPr kumimoji="1" lang="ja-JP" altLang="en-US"/>
                    </a:p>
                  </a:txBody>
                  <a:tcPr/>
                </a:tc>
                <a:tc rowSpan="4">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役に立つスキル</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日本語能力</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89599209"/>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仕事経験①</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745822828"/>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仕事経験②</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851156939"/>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仕事経験③</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70639685"/>
                  </a:ext>
                </a:extLst>
              </a:tr>
              <a:tr h="147908">
                <a:tc vMerge="1">
                  <a:txBody>
                    <a:bodyPr/>
                    <a:lstStyle/>
                    <a:p>
                      <a:endParaRPr kumimoji="1" lang="ja-JP" altLang="en-US"/>
                    </a:p>
                  </a:txBody>
                  <a:tcPr/>
                </a:tc>
                <a:tc rowSpan="3">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仕事で大事なこと①</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57092922"/>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仕事で大事なこと②</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940028434"/>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仕事で大事なこと③</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598763409"/>
                  </a:ext>
                </a:extLst>
              </a:tr>
              <a:tr h="147908">
                <a:tc vMerge="1">
                  <a:txBody>
                    <a:bodyPr/>
                    <a:lstStyle/>
                    <a:p>
                      <a:endParaRPr kumimoji="1" lang="ja-JP" altLang="en-US"/>
                    </a:p>
                  </a:txBody>
                  <a:tcPr/>
                </a:tc>
                <a:tc rowSpan="2">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応募方法</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a:txBody>
                    <a:bodyPr/>
                    <a:lstStyle/>
                    <a:p>
                      <a:pPr algn="ctr" fontAlgn="ctr"/>
                      <a:r>
                        <a:rPr lang="ja-JP" altLang="en-US" sz="8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電話のみ</a:t>
                      </a:r>
                      <a:endParaRPr lang="ja-JP" altLang="en-US" sz="8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454272739"/>
                  </a:ext>
                </a:extLst>
              </a:tr>
              <a:tr h="147908">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電話とメッセージ</a:t>
                      </a:r>
                      <a:endParaRPr lang="ja-JP" altLang="en-US" sz="8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4704" marR="4704" marT="4704" marB="0" anchor="ctr">
                    <a:solidFill>
                      <a:schemeClr val="accent6">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948345529"/>
                  </a:ext>
                </a:extLst>
              </a:tr>
            </a:tbl>
          </a:graphicData>
        </a:graphic>
      </p:graphicFrame>
      <p:sp>
        <p:nvSpPr>
          <p:cNvPr id="5" name="テキスト ボックス 4">
            <a:extLst>
              <a:ext uri="{FF2B5EF4-FFF2-40B4-BE49-F238E27FC236}">
                <a16:creationId xmlns:a16="http://schemas.microsoft.com/office/drawing/2014/main" id="{2A6C6ABA-3E8C-4250-AFED-6EC435671C5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編集履歴のログ</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D75188D3-4111-469B-855C-710C4137FE98}"/>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1701537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ja-JP" altLang="en-US" b="1" dirty="0">
                <a:latin typeface="メイリオ" panose="020B0604030504040204" pitchFamily="50" charset="-128"/>
                <a:ea typeface="メイリオ" panose="020B0604030504040204" pitchFamily="50" charset="-128"/>
              </a:rPr>
              <a:t>ホームページ・ログイン補足</a:t>
            </a:r>
            <a:endParaRPr kumimoji="1" lang="ja-JP" altLang="en-US"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8F8AFCAF-6E31-42D4-B8FF-98B3DEFC56AA}"/>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追加</a:t>
            </a:r>
          </a:p>
        </p:txBody>
      </p:sp>
    </p:spTree>
    <p:extLst>
      <p:ext uri="{BB962C8B-B14F-4D97-AF65-F5344CB8AC3E}">
        <p14:creationId xmlns:p14="http://schemas.microsoft.com/office/powerpoint/2010/main" val="141918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アカウント登録</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681063"/>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アカウント登録</a:t>
            </a:r>
          </a:p>
        </p:txBody>
      </p:sp>
      <p:sp>
        <p:nvSpPr>
          <p:cNvPr id="9" name="正方形/長方形 8">
            <a:extLst>
              <a:ext uri="{FF2B5EF4-FFF2-40B4-BE49-F238E27FC236}">
                <a16:creationId xmlns:a16="http://schemas.microsoft.com/office/drawing/2014/main" id="{10B6D790-2B58-475E-B0DF-CAA91B232A7F}"/>
              </a:ext>
            </a:extLst>
          </p:cNvPr>
          <p:cNvSpPr/>
          <p:nvPr/>
        </p:nvSpPr>
        <p:spPr>
          <a:xfrm>
            <a:off x="3512840" y="1988840"/>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F95E36E6-ED80-40E6-868D-5B1C40345517}"/>
              </a:ext>
            </a:extLst>
          </p:cNvPr>
          <p:cNvSpPr/>
          <p:nvPr/>
        </p:nvSpPr>
        <p:spPr>
          <a:xfrm>
            <a:off x="3506192" y="2649335"/>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First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C50E310-0125-4853-95B6-5E5976803B0B}"/>
              </a:ext>
            </a:extLst>
          </p:cNvPr>
          <p:cNvSpPr/>
          <p:nvPr/>
        </p:nvSpPr>
        <p:spPr>
          <a:xfrm>
            <a:off x="3506192" y="2994941"/>
            <a:ext cx="2880320"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Last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0028BA4-CAC5-4AB3-BB80-7FEDD1FA4DE3}"/>
              </a:ext>
            </a:extLst>
          </p:cNvPr>
          <p:cNvSpPr/>
          <p:nvPr/>
        </p:nvSpPr>
        <p:spPr>
          <a:xfrm>
            <a:off x="3506192" y="3340547"/>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447521D3-BC6F-4D57-8ED0-DAD2D97B95DE}"/>
              </a:ext>
            </a:extLst>
          </p:cNvPr>
          <p:cNvSpPr/>
          <p:nvPr/>
        </p:nvSpPr>
        <p:spPr>
          <a:xfrm>
            <a:off x="3512840" y="3679159"/>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F8A0F131-C25C-4047-8DE6-0E6C44733A62}"/>
              </a:ext>
            </a:extLst>
          </p:cNvPr>
          <p:cNvSpPr/>
          <p:nvPr/>
        </p:nvSpPr>
        <p:spPr>
          <a:xfrm>
            <a:off x="2085005" y="4074366"/>
            <a:ext cx="4308155" cy="7571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利用規約</a:t>
            </a:r>
          </a:p>
        </p:txBody>
      </p:sp>
      <p:sp>
        <p:nvSpPr>
          <p:cNvPr id="11" name="四角形: 角を丸くする 10">
            <a:extLst>
              <a:ext uri="{FF2B5EF4-FFF2-40B4-BE49-F238E27FC236}">
                <a16:creationId xmlns:a16="http://schemas.microsoft.com/office/drawing/2014/main" id="{91D2D8DC-7C5A-4BFE-9791-AA5167BD798C}"/>
              </a:ext>
            </a:extLst>
          </p:cNvPr>
          <p:cNvSpPr/>
          <p:nvPr/>
        </p:nvSpPr>
        <p:spPr>
          <a:xfrm>
            <a:off x="2792760" y="5417061"/>
            <a:ext cx="2886967" cy="31627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利用規約に同意して企業情報の入力に進む</a:t>
            </a:r>
          </a:p>
        </p:txBody>
      </p:sp>
      <p:sp>
        <p:nvSpPr>
          <p:cNvPr id="12" name="テキスト ボックス 11">
            <a:extLst>
              <a:ext uri="{FF2B5EF4-FFF2-40B4-BE49-F238E27FC236}">
                <a16:creationId xmlns:a16="http://schemas.microsoft.com/office/drawing/2014/main" id="{409443E6-739C-4EE3-9186-F215E0C69ECD}"/>
              </a:ext>
            </a:extLst>
          </p:cNvPr>
          <p:cNvSpPr txBox="1"/>
          <p:nvPr/>
        </p:nvSpPr>
        <p:spPr>
          <a:xfrm>
            <a:off x="2085005" y="4829090"/>
            <a:ext cx="4308155" cy="400110"/>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登録メールアドレスに認証メールが届きます。</a:t>
            </a:r>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時間以内に認証をお願いいたします。</a:t>
            </a:r>
          </a:p>
        </p:txBody>
      </p:sp>
      <p:sp>
        <p:nvSpPr>
          <p:cNvPr id="27" name="テキスト ボックス 26">
            <a:extLst>
              <a:ext uri="{FF2B5EF4-FFF2-40B4-BE49-F238E27FC236}">
                <a16:creationId xmlns:a16="http://schemas.microsoft.com/office/drawing/2014/main" id="{0D7823E8-445C-4777-B173-BBCCFE0A4803}"/>
              </a:ext>
            </a:extLst>
          </p:cNvPr>
          <p:cNvSpPr txBox="1"/>
          <p:nvPr/>
        </p:nvSpPr>
        <p:spPr>
          <a:xfrm>
            <a:off x="2066033" y="198884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28" name="テキスト ボックス 27">
            <a:extLst>
              <a:ext uri="{FF2B5EF4-FFF2-40B4-BE49-F238E27FC236}">
                <a16:creationId xmlns:a16="http://schemas.microsoft.com/office/drawing/2014/main" id="{72CB78BC-5D8D-49A9-9AB3-DA3897311074}"/>
              </a:ext>
            </a:extLst>
          </p:cNvPr>
          <p:cNvSpPr txBox="1"/>
          <p:nvPr/>
        </p:nvSpPr>
        <p:spPr>
          <a:xfrm>
            <a:off x="2059384" y="264436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名</a:t>
            </a:r>
          </a:p>
        </p:txBody>
      </p:sp>
      <p:sp>
        <p:nvSpPr>
          <p:cNvPr id="29" name="テキスト ボックス 28">
            <a:extLst>
              <a:ext uri="{FF2B5EF4-FFF2-40B4-BE49-F238E27FC236}">
                <a16:creationId xmlns:a16="http://schemas.microsoft.com/office/drawing/2014/main" id="{23C34279-39E8-4E6A-8CD0-FF1BA629EB89}"/>
              </a:ext>
            </a:extLst>
          </p:cNvPr>
          <p:cNvSpPr txBox="1"/>
          <p:nvPr/>
        </p:nvSpPr>
        <p:spPr>
          <a:xfrm>
            <a:off x="2059383" y="299037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姓</a:t>
            </a:r>
          </a:p>
        </p:txBody>
      </p:sp>
      <p:sp>
        <p:nvSpPr>
          <p:cNvPr id="30" name="テキスト ボックス 29">
            <a:extLst>
              <a:ext uri="{FF2B5EF4-FFF2-40B4-BE49-F238E27FC236}">
                <a16:creationId xmlns:a16="http://schemas.microsoft.com/office/drawing/2014/main" id="{FFEBB60A-24B6-4748-AC56-BA98ED8133CD}"/>
              </a:ext>
            </a:extLst>
          </p:cNvPr>
          <p:cNvSpPr txBox="1"/>
          <p:nvPr/>
        </p:nvSpPr>
        <p:spPr>
          <a:xfrm>
            <a:off x="2066032" y="3345246"/>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31" name="テキスト ボックス 30">
            <a:extLst>
              <a:ext uri="{FF2B5EF4-FFF2-40B4-BE49-F238E27FC236}">
                <a16:creationId xmlns:a16="http://schemas.microsoft.com/office/drawing/2014/main" id="{E9E20F15-3AC3-431F-9055-61123F3D96E4}"/>
              </a:ext>
            </a:extLst>
          </p:cNvPr>
          <p:cNvSpPr txBox="1"/>
          <p:nvPr/>
        </p:nvSpPr>
        <p:spPr>
          <a:xfrm>
            <a:off x="2066033" y="368257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パスワード（確認）</a:t>
            </a:r>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2CFE483D-154E-4229-836F-3E6C487EE943}"/>
              </a:ext>
            </a:extLst>
          </p:cNvPr>
          <p:cNvSpPr/>
          <p:nvPr/>
        </p:nvSpPr>
        <p:spPr>
          <a:xfrm>
            <a:off x="3512840" y="2323768"/>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Confirm 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FED1618D-405A-407B-B6CF-2DB52500863B}"/>
              </a:ext>
            </a:extLst>
          </p:cNvPr>
          <p:cNvSpPr txBox="1"/>
          <p:nvPr/>
        </p:nvSpPr>
        <p:spPr>
          <a:xfrm>
            <a:off x="2066033" y="2323768"/>
            <a:ext cx="158417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メールアドレス（確認）</a:t>
            </a:r>
          </a:p>
        </p:txBody>
      </p:sp>
      <p:sp>
        <p:nvSpPr>
          <p:cNvPr id="36" name="正方形/長方形 35">
            <a:extLst>
              <a:ext uri="{FF2B5EF4-FFF2-40B4-BE49-F238E27FC236}">
                <a16:creationId xmlns:a16="http://schemas.microsoft.com/office/drawing/2014/main" id="{FCF3F6DB-5BD5-4FF6-A02E-902878AAA712}"/>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2" name="正方形/長方形 41">
            <a:extLst>
              <a:ext uri="{FF2B5EF4-FFF2-40B4-BE49-F238E27FC236}">
                <a16:creationId xmlns:a16="http://schemas.microsoft.com/office/drawing/2014/main" id="{02EFD835-0706-4B73-BEA1-12FAB47210E2}"/>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4" name="正方形/長方形 43">
            <a:extLst>
              <a:ext uri="{FF2B5EF4-FFF2-40B4-BE49-F238E27FC236}">
                <a16:creationId xmlns:a16="http://schemas.microsoft.com/office/drawing/2014/main" id="{5C6CBD95-7D48-4624-AC10-FEFDB61AE2FA}"/>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 name="テキスト ボックス 2">
            <a:extLst>
              <a:ext uri="{FF2B5EF4-FFF2-40B4-BE49-F238E27FC236}">
                <a16:creationId xmlns:a16="http://schemas.microsoft.com/office/drawing/2014/main" id="{4E29C338-1F15-4596-968E-8E63A2CA9608}"/>
              </a:ext>
            </a:extLst>
          </p:cNvPr>
          <p:cNvSpPr txBox="1"/>
          <p:nvPr/>
        </p:nvSpPr>
        <p:spPr>
          <a:xfrm>
            <a:off x="2085005" y="1412776"/>
            <a:ext cx="4308155"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すでにアカウントをお持ちの方は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45" name="テキスト ボックス 44">
            <a:extLst>
              <a:ext uri="{FF2B5EF4-FFF2-40B4-BE49-F238E27FC236}">
                <a16:creationId xmlns:a16="http://schemas.microsoft.com/office/drawing/2014/main" id="{7818B48F-C404-4F73-9A80-EBF7B58BA730}"/>
              </a:ext>
            </a:extLst>
          </p:cNvPr>
          <p:cNvSpPr txBox="1"/>
          <p:nvPr/>
        </p:nvSpPr>
        <p:spPr>
          <a:xfrm>
            <a:off x="2072680" y="5189130"/>
            <a:ext cx="4308155" cy="246221"/>
          </a:xfrm>
          <a:prstGeom prst="rect">
            <a:avLst/>
          </a:prstGeom>
          <a:noFill/>
        </p:spPr>
        <p:txBody>
          <a:bodyPr wrap="square" rtlCol="0">
            <a:spAutoFit/>
          </a:bodyPr>
          <a:lstStyle/>
          <a:p>
            <a:pPr algn="ctr"/>
            <a:r>
              <a:rPr kumimoji="1" lang="en-US" altLang="ja-JP" sz="1000" dirty="0">
                <a:solidFill>
                  <a:srgbClr val="FF0000"/>
                </a:solidFill>
                <a:latin typeface="メイリオ" panose="020B0604030504040204" pitchFamily="50" charset="-128"/>
                <a:ea typeface="メイリオ" panose="020B0604030504040204" pitchFamily="50" charset="-128"/>
              </a:rPr>
              <a:t>%</a:t>
            </a:r>
            <a:r>
              <a:rPr kumimoji="1" lang="ja-JP" altLang="en-US" sz="1000" dirty="0">
                <a:solidFill>
                  <a:srgbClr val="FF0000"/>
                </a:solidFill>
                <a:latin typeface="メイリオ" panose="020B0604030504040204" pitchFamily="50" charset="-128"/>
                <a:ea typeface="メイリオ" panose="020B0604030504040204" pitchFamily="50" charset="-128"/>
              </a:rPr>
              <a:t>が未入力です</a:t>
            </a:r>
          </a:p>
        </p:txBody>
      </p:sp>
      <p:sp>
        <p:nvSpPr>
          <p:cNvPr id="46" name="テキスト ボックス 45">
            <a:extLst>
              <a:ext uri="{FF2B5EF4-FFF2-40B4-BE49-F238E27FC236}">
                <a16:creationId xmlns:a16="http://schemas.microsoft.com/office/drawing/2014/main" id="{20AADEB7-D71E-4500-A8C9-853A573FB273}"/>
              </a:ext>
            </a:extLst>
          </p:cNvPr>
          <p:cNvSpPr txBox="1"/>
          <p:nvPr/>
        </p:nvSpPr>
        <p:spPr>
          <a:xfrm>
            <a:off x="7820995"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④</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のチェックに合わせたエラーメッセージを出力する。</a:t>
            </a:r>
          </a:p>
        </p:txBody>
      </p:sp>
      <p:cxnSp>
        <p:nvCxnSpPr>
          <p:cNvPr id="4" name="コネクタ: カギ線 3">
            <a:extLst>
              <a:ext uri="{FF2B5EF4-FFF2-40B4-BE49-F238E27FC236}">
                <a16:creationId xmlns:a16="http://schemas.microsoft.com/office/drawing/2014/main" id="{7EE1F2DF-2D36-4D1A-BE69-15D4F65F5529}"/>
              </a:ext>
            </a:extLst>
          </p:cNvPr>
          <p:cNvCxnSpPr>
            <a:cxnSpLocks/>
            <a:stCxn id="25" idx="3"/>
            <a:endCxn id="46" idx="1"/>
          </p:cNvCxnSpPr>
          <p:nvPr/>
        </p:nvCxnSpPr>
        <p:spPr>
          <a:xfrm flipV="1">
            <a:off x="4953000" y="1077997"/>
            <a:ext cx="2867995" cy="427228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2F4EA187-BAE5-4801-898A-6F0E29F3CA58}"/>
              </a:ext>
            </a:extLst>
          </p:cNvPr>
          <p:cNvSpPr/>
          <p:nvPr/>
        </p:nvSpPr>
        <p:spPr>
          <a:xfrm>
            <a:off x="3512840" y="5157192"/>
            <a:ext cx="1440160" cy="38618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a:extLst>
              <a:ext uri="{FF2B5EF4-FFF2-40B4-BE49-F238E27FC236}">
                <a16:creationId xmlns:a16="http://schemas.microsoft.com/office/drawing/2014/main" id="{C24EF2C7-B359-49F7-A0C1-F5AB12E839F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4295900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①ホームページ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　　　　　　　　　　　会社概要　理念・ビジョン　お問い合わせ　企業ログイン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1" name="正方形/長方形 10">
            <a:extLst>
              <a:ext uri="{FF2B5EF4-FFF2-40B4-BE49-F238E27FC236}">
                <a16:creationId xmlns:a16="http://schemas.microsoft.com/office/drawing/2014/main" id="{8420A651-C054-4BC0-AA68-352E2092C8E7}"/>
              </a:ext>
            </a:extLst>
          </p:cNvPr>
          <p:cNvSpPr/>
          <p:nvPr/>
        </p:nvSpPr>
        <p:spPr>
          <a:xfrm>
            <a:off x="1352600" y="1484784"/>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サービスについて</a:t>
            </a:r>
          </a:p>
        </p:txBody>
      </p:sp>
      <p:sp>
        <p:nvSpPr>
          <p:cNvPr id="12" name="正方形/長方形 11">
            <a:extLst>
              <a:ext uri="{FF2B5EF4-FFF2-40B4-BE49-F238E27FC236}">
                <a16:creationId xmlns:a16="http://schemas.microsoft.com/office/drawing/2014/main" id="{F4E44768-7639-4AA3-A855-C3DAA1726FD4}"/>
              </a:ext>
            </a:extLst>
          </p:cNvPr>
          <p:cNvSpPr/>
          <p:nvPr/>
        </p:nvSpPr>
        <p:spPr>
          <a:xfrm>
            <a:off x="1352600" y="2517867"/>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会社概要</a:t>
            </a:r>
          </a:p>
        </p:txBody>
      </p:sp>
      <p:sp>
        <p:nvSpPr>
          <p:cNvPr id="13" name="正方形/長方形 12">
            <a:extLst>
              <a:ext uri="{FF2B5EF4-FFF2-40B4-BE49-F238E27FC236}">
                <a16:creationId xmlns:a16="http://schemas.microsoft.com/office/drawing/2014/main" id="{EE23E376-2AE3-4602-B118-20C8368F2C6B}"/>
              </a:ext>
            </a:extLst>
          </p:cNvPr>
          <p:cNvSpPr/>
          <p:nvPr/>
        </p:nvSpPr>
        <p:spPr>
          <a:xfrm>
            <a:off x="1352600" y="3550950"/>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理念・ビジョン</a:t>
            </a:r>
          </a:p>
        </p:txBody>
      </p:sp>
      <p:sp>
        <p:nvSpPr>
          <p:cNvPr id="15" name="正方形/長方形 14">
            <a:extLst>
              <a:ext uri="{FF2B5EF4-FFF2-40B4-BE49-F238E27FC236}">
                <a16:creationId xmlns:a16="http://schemas.microsoft.com/office/drawing/2014/main" id="{4862CABE-2ADC-40B9-BEA9-EF72E7121327}"/>
              </a:ext>
            </a:extLst>
          </p:cNvPr>
          <p:cNvSpPr/>
          <p:nvPr/>
        </p:nvSpPr>
        <p:spPr>
          <a:xfrm>
            <a:off x="1352600" y="4606099"/>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お問い合わせ</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DC427F52-539A-4BE1-AB69-17693260F36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2" name="四角形: 角を丸くする 21">
            <a:extLst>
              <a:ext uri="{FF2B5EF4-FFF2-40B4-BE49-F238E27FC236}">
                <a16:creationId xmlns:a16="http://schemas.microsoft.com/office/drawing/2014/main" id="{49ACF523-B8DA-456C-AE9D-22016BB22CB8}"/>
              </a:ext>
            </a:extLst>
          </p:cNvPr>
          <p:cNvSpPr/>
          <p:nvPr/>
        </p:nvSpPr>
        <p:spPr>
          <a:xfrm>
            <a:off x="4232920" y="1715057"/>
            <a:ext cx="1164763" cy="483472"/>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仕事を探す</a:t>
            </a:r>
          </a:p>
        </p:txBody>
      </p:sp>
      <p:sp>
        <p:nvSpPr>
          <p:cNvPr id="23" name="四角形: 角を丸くする 22">
            <a:extLst>
              <a:ext uri="{FF2B5EF4-FFF2-40B4-BE49-F238E27FC236}">
                <a16:creationId xmlns:a16="http://schemas.microsoft.com/office/drawing/2014/main" id="{1A1EB73C-5764-4728-B3AF-DB4064117BAF}"/>
              </a:ext>
            </a:extLst>
          </p:cNvPr>
          <p:cNvSpPr/>
          <p:nvPr/>
        </p:nvSpPr>
        <p:spPr>
          <a:xfrm>
            <a:off x="5541699" y="1700808"/>
            <a:ext cx="1164763" cy="51525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求人を掲載する</a:t>
            </a:r>
          </a:p>
        </p:txBody>
      </p:sp>
      <p:sp>
        <p:nvSpPr>
          <p:cNvPr id="24" name="正方形/長方形 23">
            <a:extLst>
              <a:ext uri="{FF2B5EF4-FFF2-40B4-BE49-F238E27FC236}">
                <a16:creationId xmlns:a16="http://schemas.microsoft.com/office/drawing/2014/main" id="{5B4FEB4F-26F1-4EC9-ACD0-888D29465BB5}"/>
              </a:ext>
            </a:extLst>
          </p:cNvPr>
          <p:cNvSpPr/>
          <p:nvPr/>
        </p:nvSpPr>
        <p:spPr>
          <a:xfrm>
            <a:off x="6700976" y="977395"/>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言語選択▼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企業ロゴ</a:t>
            </a:r>
          </a:p>
        </p:txBody>
      </p:sp>
      <p:sp>
        <p:nvSpPr>
          <p:cNvPr id="26" name="正方形/長方形 25">
            <a:extLst>
              <a:ext uri="{FF2B5EF4-FFF2-40B4-BE49-F238E27FC236}">
                <a16:creationId xmlns:a16="http://schemas.microsoft.com/office/drawing/2014/main" id="{F693B85A-77A7-4FC1-B6A9-A1CE877DC8D7}"/>
              </a:ext>
            </a:extLst>
          </p:cNvPr>
          <p:cNvSpPr/>
          <p:nvPr/>
        </p:nvSpPr>
        <p:spPr>
          <a:xfrm>
            <a:off x="6609184" y="859234"/>
            <a:ext cx="1055117" cy="48530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45A5695F-C600-4032-AC3C-F47B487BB5BC}"/>
              </a:ext>
            </a:extLst>
          </p:cNvPr>
          <p:cNvSpPr txBox="1"/>
          <p:nvPr/>
        </p:nvSpPr>
        <p:spPr>
          <a:xfrm>
            <a:off x="7833320" y="900009"/>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言語切り替え。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・日本語（デフォルト）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・ベトナム語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・英語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・ひらがな</a:t>
            </a:r>
          </a:p>
        </p:txBody>
      </p:sp>
      <p:sp>
        <p:nvSpPr>
          <p:cNvPr id="29" name="正方形/長方形 28">
            <a:extLst>
              <a:ext uri="{FF2B5EF4-FFF2-40B4-BE49-F238E27FC236}">
                <a16:creationId xmlns:a16="http://schemas.microsoft.com/office/drawing/2014/main" id="{583F370F-27AD-4FFC-98E0-F0D3E443F34B}"/>
              </a:ext>
            </a:extLst>
          </p:cNvPr>
          <p:cNvSpPr/>
          <p:nvPr/>
        </p:nvSpPr>
        <p:spPr>
          <a:xfrm>
            <a:off x="4130734" y="1658815"/>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15DF3DFE-8733-4098-BC87-ACE5D067D0B6}"/>
              </a:ext>
            </a:extLst>
          </p:cNvPr>
          <p:cNvSpPr txBox="1"/>
          <p:nvPr/>
        </p:nvSpPr>
        <p:spPr>
          <a:xfrm>
            <a:off x="7833320" y="3420289"/>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アプリの</a:t>
            </a:r>
            <a:r>
              <a:rPr kumimoji="1" lang="en-US" altLang="ja-JP" sz="800" dirty="0">
                <a:latin typeface="メイリオ" panose="020B0604030504040204" pitchFamily="50" charset="-128"/>
                <a:ea typeface="メイリオ" panose="020B0604030504040204" pitchFamily="50" charset="-128"/>
              </a:rPr>
              <a:t>DL</a:t>
            </a:r>
            <a:r>
              <a:rPr kumimoji="1" lang="ja-JP" altLang="en-US" sz="800" dirty="0">
                <a:latin typeface="メイリオ" panose="020B0604030504040204" pitchFamily="50" charset="-128"/>
                <a:ea typeface="メイリオ" panose="020B0604030504040204" pitchFamily="50" charset="-128"/>
              </a:rPr>
              <a:t>ページへ誘導。ページ詳細は後送。</a:t>
            </a:r>
            <a:endParaRPr kumimoji="1" lang="en-US" altLang="ja-JP" sz="800" dirty="0">
              <a:latin typeface="メイリオ" panose="020B0604030504040204" pitchFamily="50" charset="-128"/>
              <a:ea typeface="メイリオ" panose="020B0604030504040204" pitchFamily="50" charset="-128"/>
            </a:endParaRPr>
          </a:p>
        </p:txBody>
      </p:sp>
      <p:cxnSp>
        <p:nvCxnSpPr>
          <p:cNvPr id="31" name="コネクタ: カギ線 30">
            <a:extLst>
              <a:ext uri="{FF2B5EF4-FFF2-40B4-BE49-F238E27FC236}">
                <a16:creationId xmlns:a16="http://schemas.microsoft.com/office/drawing/2014/main" id="{7B3CF944-ABDF-467B-A8B2-6941F287F92A}"/>
              </a:ext>
            </a:extLst>
          </p:cNvPr>
          <p:cNvCxnSpPr>
            <a:cxnSpLocks/>
            <a:stCxn id="29" idx="2"/>
            <a:endCxn id="30" idx="1"/>
          </p:cNvCxnSpPr>
          <p:nvPr/>
        </p:nvCxnSpPr>
        <p:spPr>
          <a:xfrm rot="16200000" flipH="1">
            <a:off x="5629932" y="1386177"/>
            <a:ext cx="1337665" cy="306911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F8362C89-B0F7-4BA6-A791-C5A16BECF067}"/>
              </a:ext>
            </a:extLst>
          </p:cNvPr>
          <p:cNvSpPr/>
          <p:nvPr/>
        </p:nvSpPr>
        <p:spPr>
          <a:xfrm>
            <a:off x="5500849" y="1669047"/>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a:extLst>
              <a:ext uri="{FF2B5EF4-FFF2-40B4-BE49-F238E27FC236}">
                <a16:creationId xmlns:a16="http://schemas.microsoft.com/office/drawing/2014/main" id="{EFBBF295-9110-4CA9-BB01-FA9B7A226AA1}"/>
              </a:ext>
            </a:extLst>
          </p:cNvPr>
          <p:cNvSpPr txBox="1"/>
          <p:nvPr/>
        </p:nvSpPr>
        <p:spPr>
          <a:xfrm>
            <a:off x="7833320" y="256548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アカウント登録へ遷移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→④アカウント登録</a:t>
            </a:r>
            <a:endParaRPr kumimoji="1" lang="en-US" altLang="ja-JP" sz="800" dirty="0">
              <a:latin typeface="メイリオ" panose="020B0604030504040204" pitchFamily="50" charset="-128"/>
              <a:ea typeface="メイリオ" panose="020B0604030504040204" pitchFamily="50" charset="-128"/>
            </a:endParaRPr>
          </a:p>
        </p:txBody>
      </p:sp>
      <p:cxnSp>
        <p:nvCxnSpPr>
          <p:cNvPr id="38" name="コネクタ: カギ線 37">
            <a:extLst>
              <a:ext uri="{FF2B5EF4-FFF2-40B4-BE49-F238E27FC236}">
                <a16:creationId xmlns:a16="http://schemas.microsoft.com/office/drawing/2014/main" id="{905E4E09-D3CB-4295-9984-9482122265D0}"/>
              </a:ext>
            </a:extLst>
          </p:cNvPr>
          <p:cNvCxnSpPr>
            <a:cxnSpLocks/>
            <a:stCxn id="36" idx="2"/>
            <a:endCxn id="37" idx="1"/>
          </p:cNvCxnSpPr>
          <p:nvPr/>
        </p:nvCxnSpPr>
        <p:spPr>
          <a:xfrm rot="16200000" flipH="1">
            <a:off x="6747508" y="1648949"/>
            <a:ext cx="472628" cy="169899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B3EB85D2-5AD4-41A5-A243-5026D7B2248A}"/>
              </a:ext>
            </a:extLst>
          </p:cNvPr>
          <p:cNvSpPr/>
          <p:nvPr/>
        </p:nvSpPr>
        <p:spPr>
          <a:xfrm>
            <a:off x="5704579" y="859234"/>
            <a:ext cx="858709" cy="481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0BEAA4A4-BBCB-47F9-A55C-10A26D3E2FDB}"/>
              </a:ext>
            </a:extLst>
          </p:cNvPr>
          <p:cNvSpPr txBox="1"/>
          <p:nvPr/>
        </p:nvSpPr>
        <p:spPr>
          <a:xfrm>
            <a:off x="7833320" y="492839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ログイン画面に遷移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→②ログイン</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43" name="コネクタ: カギ線 42">
            <a:extLst>
              <a:ext uri="{FF2B5EF4-FFF2-40B4-BE49-F238E27FC236}">
                <a16:creationId xmlns:a16="http://schemas.microsoft.com/office/drawing/2014/main" id="{0A31ABAB-66DC-4000-877C-9486BA25C221}"/>
              </a:ext>
            </a:extLst>
          </p:cNvPr>
          <p:cNvCxnSpPr>
            <a:cxnSpLocks/>
            <a:stCxn id="41" idx="1"/>
            <a:endCxn id="42" idx="1"/>
          </p:cNvCxnSpPr>
          <p:nvPr/>
        </p:nvCxnSpPr>
        <p:spPr>
          <a:xfrm rot="10800000" flipH="1" flipV="1">
            <a:off x="5704578" y="1100001"/>
            <a:ext cx="2128741" cy="3997668"/>
          </a:xfrm>
          <a:prstGeom prst="bentConnector3">
            <a:avLst>
              <a:gd name="adj1" fmla="val -901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256C00C8-863D-4C34-8BF5-510E18AA9AE6}"/>
              </a:ext>
            </a:extLst>
          </p:cNvPr>
          <p:cNvCxnSpPr>
            <a:stCxn id="26" idx="2"/>
            <a:endCxn id="27" idx="1"/>
          </p:cNvCxnSpPr>
          <p:nvPr/>
        </p:nvCxnSpPr>
        <p:spPr>
          <a:xfrm rot="5400000" flipH="1" flipV="1">
            <a:off x="7439738" y="950956"/>
            <a:ext cx="90585" cy="696577"/>
          </a:xfrm>
          <a:prstGeom prst="bentConnector4">
            <a:avLst>
              <a:gd name="adj1" fmla="val -252360"/>
              <a:gd name="adj2" fmla="val 878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13788D5B-EE11-4EE1-98B6-6685D28705F5}"/>
              </a:ext>
            </a:extLst>
          </p:cNvPr>
          <p:cNvSpPr/>
          <p:nvPr/>
        </p:nvSpPr>
        <p:spPr>
          <a:xfrm>
            <a:off x="1507125" y="2262132"/>
            <a:ext cx="6616352" cy="25599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企業ホームページは作成不要です。</a:t>
            </a:r>
          </a:p>
        </p:txBody>
      </p:sp>
      <p:sp>
        <p:nvSpPr>
          <p:cNvPr id="39" name="正方形/長方形 38">
            <a:extLst>
              <a:ext uri="{FF2B5EF4-FFF2-40B4-BE49-F238E27FC236}">
                <a16:creationId xmlns:a16="http://schemas.microsoft.com/office/drawing/2014/main" id="{D1EB619A-21BD-4AB8-BEED-4E6DB561A0D0}"/>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2620891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265A7F-3BC8-4DD0-9F07-C1357CD93EA7}"/>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トップページに関しての補足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4926304A-86AE-40A2-AC96-72C9A70AC714}"/>
              </a:ext>
            </a:extLst>
          </p:cNvPr>
          <p:cNvSpPr/>
          <p:nvPr/>
        </p:nvSpPr>
        <p:spPr>
          <a:xfrm>
            <a:off x="1280592" y="2060848"/>
            <a:ext cx="1224136" cy="86409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企業</a:t>
            </a: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HP</a:t>
            </a:r>
          </a:p>
          <a:p>
            <a:pPr algn="ctr"/>
            <a:r>
              <a:rPr kumimoji="1" lang="en-US" altLang="ja-JP" dirty="0">
                <a:solidFill>
                  <a:srgbClr val="FF000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作成不要</a:t>
            </a:r>
          </a:p>
        </p:txBody>
      </p:sp>
      <p:sp>
        <p:nvSpPr>
          <p:cNvPr id="5" name="正方形/長方形 4">
            <a:extLst>
              <a:ext uri="{FF2B5EF4-FFF2-40B4-BE49-F238E27FC236}">
                <a16:creationId xmlns:a16="http://schemas.microsoft.com/office/drawing/2014/main" id="{B2307C8D-DA70-4D39-9265-F49FC29E6BD5}"/>
              </a:ext>
            </a:extLst>
          </p:cNvPr>
          <p:cNvSpPr/>
          <p:nvPr/>
        </p:nvSpPr>
        <p:spPr>
          <a:xfrm>
            <a:off x="4016896" y="2060848"/>
            <a:ext cx="1224136" cy="86409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VN TOP</a:t>
            </a:r>
          </a:p>
          <a:p>
            <a:pPr algn="ctr"/>
            <a:r>
              <a:rPr kumimoji="1" lang="en-US" altLang="ja-JP" dirty="0">
                <a:solidFill>
                  <a:srgbClr val="FF000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作成不要</a:t>
            </a:r>
          </a:p>
        </p:txBody>
      </p:sp>
      <p:sp>
        <p:nvSpPr>
          <p:cNvPr id="6" name="正方形/長方形 5">
            <a:extLst>
              <a:ext uri="{FF2B5EF4-FFF2-40B4-BE49-F238E27FC236}">
                <a16:creationId xmlns:a16="http://schemas.microsoft.com/office/drawing/2014/main" id="{BBB3B780-C415-437F-8B3A-F614007892F7}"/>
              </a:ext>
            </a:extLst>
          </p:cNvPr>
          <p:cNvSpPr/>
          <p:nvPr/>
        </p:nvSpPr>
        <p:spPr>
          <a:xfrm>
            <a:off x="6753200" y="2060848"/>
            <a:ext cx="122413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VN</a:t>
            </a:r>
          </a:p>
          <a:p>
            <a:pPr algn="ct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サービス</a:t>
            </a:r>
          </a:p>
        </p:txBody>
      </p:sp>
      <p:cxnSp>
        <p:nvCxnSpPr>
          <p:cNvPr id="8" name="直線矢印コネクタ 7">
            <a:extLst>
              <a:ext uri="{FF2B5EF4-FFF2-40B4-BE49-F238E27FC236}">
                <a16:creationId xmlns:a16="http://schemas.microsoft.com/office/drawing/2014/main" id="{73CC82D1-1F4F-4455-B857-8D3EA533F517}"/>
              </a:ext>
            </a:extLst>
          </p:cNvPr>
          <p:cNvCxnSpPr>
            <a:stCxn id="4" idx="3"/>
            <a:endCxn id="5" idx="1"/>
          </p:cNvCxnSpPr>
          <p:nvPr/>
        </p:nvCxnSpPr>
        <p:spPr>
          <a:xfrm>
            <a:off x="2504728" y="2492896"/>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0F5D163-7CCC-4FD8-9672-3A0D5DD99615}"/>
              </a:ext>
            </a:extLst>
          </p:cNvPr>
          <p:cNvCxnSpPr>
            <a:cxnSpLocks/>
            <a:stCxn id="5" idx="3"/>
            <a:endCxn id="6" idx="1"/>
          </p:cNvCxnSpPr>
          <p:nvPr/>
        </p:nvCxnSpPr>
        <p:spPr>
          <a:xfrm>
            <a:off x="5241032" y="2492896"/>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66EC3CB-0ED9-4FD6-9BF6-3372DDA2BFA6}"/>
              </a:ext>
            </a:extLst>
          </p:cNvPr>
          <p:cNvSpPr txBox="1"/>
          <p:nvPr/>
        </p:nvSpPr>
        <p:spPr>
          <a:xfrm>
            <a:off x="1280592" y="3121803"/>
            <a:ext cx="3960440" cy="523220"/>
          </a:xfrm>
          <a:prstGeom prst="rect">
            <a:avLst/>
          </a:prstGeom>
          <a:noFill/>
        </p:spPr>
        <p:txBody>
          <a:bodyPr wrap="square" rtlCol="0">
            <a:spAutoFit/>
          </a:bodyPr>
          <a:lstStyle/>
          <a:p>
            <a:r>
              <a:rPr kumimoji="1" lang="ja-JP" altLang="en-US" sz="1400" dirty="0">
                <a:solidFill>
                  <a:srgbClr val="FF0000"/>
                </a:solidFill>
                <a:latin typeface="メイリオ" panose="020B0604030504040204" pitchFamily="50" charset="-128"/>
                <a:ea typeface="メイリオ" panose="020B0604030504040204" pitchFamily="50" charset="-128"/>
              </a:rPr>
              <a:t>企業</a:t>
            </a:r>
            <a:r>
              <a:rPr kumimoji="1" lang="en-US" altLang="ja-JP" sz="1400" dirty="0">
                <a:solidFill>
                  <a:srgbClr val="FF0000"/>
                </a:solidFill>
                <a:latin typeface="メイリオ" panose="020B0604030504040204" pitchFamily="50" charset="-128"/>
                <a:ea typeface="メイリオ" panose="020B0604030504040204" pitchFamily="50" charset="-128"/>
              </a:rPr>
              <a:t>HP</a:t>
            </a:r>
            <a:r>
              <a:rPr kumimoji="1" lang="ja-JP" altLang="en-US" sz="1400" dirty="0" err="1">
                <a:solidFill>
                  <a:srgbClr val="FF0000"/>
                </a:solidFill>
                <a:latin typeface="メイリオ" panose="020B0604030504040204" pitchFamily="50" charset="-128"/>
                <a:ea typeface="メイリオ" panose="020B0604030504040204" pitchFamily="50" charset="-128"/>
              </a:rPr>
              <a:t>、</a:t>
            </a:r>
            <a:r>
              <a:rPr kumimoji="1" lang="en-US" altLang="ja-JP" sz="1400" dirty="0">
                <a:solidFill>
                  <a:srgbClr val="FF0000"/>
                </a:solidFill>
                <a:latin typeface="メイリオ" panose="020B0604030504040204" pitchFamily="50" charset="-128"/>
                <a:ea typeface="メイリオ" panose="020B0604030504040204" pitchFamily="50" charset="-128"/>
              </a:rPr>
              <a:t>VN</a:t>
            </a:r>
            <a:r>
              <a:rPr kumimoji="1" lang="ja-JP" altLang="en-US" sz="1400" dirty="0">
                <a:solidFill>
                  <a:srgbClr val="FF0000"/>
                </a:solidFill>
                <a:latin typeface="メイリオ" panose="020B0604030504040204" pitchFamily="50" charset="-128"/>
                <a:ea typeface="メイリオ" panose="020B0604030504040204" pitchFamily="50" charset="-128"/>
              </a:rPr>
              <a:t>サービスのトップページは日本で作成します。</a:t>
            </a:r>
          </a:p>
        </p:txBody>
      </p:sp>
      <p:sp>
        <p:nvSpPr>
          <p:cNvPr id="16" name="テキスト ボックス 15">
            <a:extLst>
              <a:ext uri="{FF2B5EF4-FFF2-40B4-BE49-F238E27FC236}">
                <a16:creationId xmlns:a16="http://schemas.microsoft.com/office/drawing/2014/main" id="{96A1B8BC-751A-4325-A81E-7C8EB04CBA01}"/>
              </a:ext>
            </a:extLst>
          </p:cNvPr>
          <p:cNvSpPr txBox="1"/>
          <p:nvPr/>
        </p:nvSpPr>
        <p:spPr>
          <a:xfrm>
            <a:off x="6321152" y="3121803"/>
            <a:ext cx="2952328" cy="523220"/>
          </a:xfrm>
          <a:prstGeom prst="rect">
            <a:avLst/>
          </a:prstGeom>
          <a:noFill/>
        </p:spPr>
        <p:txBody>
          <a:bodyPr wrap="square" rtlCol="0">
            <a:spAutoFit/>
          </a:bodyPr>
          <a:lstStyle/>
          <a:p>
            <a:r>
              <a:rPr kumimoji="1" lang="en-US" altLang="ja-JP" sz="1400" dirty="0">
                <a:solidFill>
                  <a:srgbClr val="FF0000"/>
                </a:solidFill>
                <a:latin typeface="メイリオ" panose="020B0604030504040204" pitchFamily="50" charset="-128"/>
                <a:ea typeface="メイリオ" panose="020B0604030504040204" pitchFamily="50" charset="-128"/>
              </a:rPr>
              <a:t>VN</a:t>
            </a:r>
            <a:r>
              <a:rPr kumimoji="1" lang="ja-JP" altLang="en-US" sz="1400" dirty="0">
                <a:solidFill>
                  <a:srgbClr val="FF0000"/>
                </a:solidFill>
                <a:latin typeface="メイリオ" panose="020B0604030504040204" pitchFamily="50" charset="-128"/>
                <a:ea typeface="メイリオ" panose="020B0604030504040204" pitchFamily="50" charset="-128"/>
              </a:rPr>
              <a:t>サービス以下の作成をお願いします。②のログイン以降です。</a:t>
            </a:r>
          </a:p>
        </p:txBody>
      </p:sp>
      <p:sp>
        <p:nvSpPr>
          <p:cNvPr id="11" name="正方形/長方形 10">
            <a:extLst>
              <a:ext uri="{FF2B5EF4-FFF2-40B4-BE49-F238E27FC236}">
                <a16:creationId xmlns:a16="http://schemas.microsoft.com/office/drawing/2014/main" id="{5A00B221-CF95-4349-8B4B-A56D48E75C0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6222703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265A7F-3BC8-4DD0-9F07-C1357CD93EA7}"/>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ログインの補足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5A00B221-CF95-4349-8B4B-A56D48E75C03}"/>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pic>
        <p:nvPicPr>
          <p:cNvPr id="7" name="図 6">
            <a:extLst>
              <a:ext uri="{FF2B5EF4-FFF2-40B4-BE49-F238E27FC236}">
                <a16:creationId xmlns:a16="http://schemas.microsoft.com/office/drawing/2014/main" id="{7DCBB8E1-AB18-4A97-9FE6-F8E53F9269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54" y="1592796"/>
            <a:ext cx="6910563" cy="3564396"/>
          </a:xfrm>
          <a:prstGeom prst="rect">
            <a:avLst/>
          </a:prstGeom>
        </p:spPr>
      </p:pic>
      <p:sp>
        <p:nvSpPr>
          <p:cNvPr id="13" name="正方形/長方形 12">
            <a:extLst>
              <a:ext uri="{FF2B5EF4-FFF2-40B4-BE49-F238E27FC236}">
                <a16:creationId xmlns:a16="http://schemas.microsoft.com/office/drawing/2014/main" id="{CAC8A7DD-D7EA-42F4-ABF5-F94AC0DF0B9B}"/>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D3C5728-DE69-4343-B00F-3F2B5BC1435B}"/>
              </a:ext>
            </a:extLst>
          </p:cNvPr>
          <p:cNvSpPr/>
          <p:nvPr/>
        </p:nvSpPr>
        <p:spPr>
          <a:xfrm>
            <a:off x="6681192" y="1484784"/>
            <a:ext cx="1008112" cy="553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C8AC0D-52FF-420B-AA46-85221960837E}"/>
              </a:ext>
            </a:extLst>
          </p:cNvPr>
          <p:cNvSpPr txBox="1"/>
          <p:nvPr/>
        </p:nvSpPr>
        <p:spPr>
          <a:xfrm>
            <a:off x="7833320" y="908720"/>
            <a:ext cx="1728192" cy="707886"/>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未ログイン状態の場合は、ログインを表示。</a:t>
            </a:r>
            <a:endParaRPr kumimoji="1" lang="en-US" altLang="ja-JP"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ログインした状態では、ログアウトを表示。</a:t>
            </a:r>
          </a:p>
        </p:txBody>
      </p:sp>
      <p:cxnSp>
        <p:nvCxnSpPr>
          <p:cNvPr id="17" name="コネクタ: カギ線 16">
            <a:extLst>
              <a:ext uri="{FF2B5EF4-FFF2-40B4-BE49-F238E27FC236}">
                <a16:creationId xmlns:a16="http://schemas.microsoft.com/office/drawing/2014/main" id="{2658E56B-01A6-43AD-A55F-8F1507D5116C}"/>
              </a:ext>
            </a:extLst>
          </p:cNvPr>
          <p:cNvCxnSpPr>
            <a:stCxn id="10" idx="0"/>
            <a:endCxn id="14" idx="1"/>
          </p:cNvCxnSpPr>
          <p:nvPr/>
        </p:nvCxnSpPr>
        <p:spPr>
          <a:xfrm rot="5400000" flipH="1" flipV="1">
            <a:off x="7398224" y="1049688"/>
            <a:ext cx="222121" cy="64807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1267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F041974-543B-4D77-83AF-ECB68C26214D}"/>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ログインの補足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D9A57651-E9D0-4C13-8177-2E8A6B523D38}"/>
              </a:ext>
            </a:extLst>
          </p:cNvPr>
          <p:cNvSpPr/>
          <p:nvPr/>
        </p:nvSpPr>
        <p:spPr>
          <a:xfrm>
            <a:off x="1136576" y="1880882"/>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ログインを押下</a:t>
            </a:r>
          </a:p>
        </p:txBody>
      </p:sp>
      <p:sp>
        <p:nvSpPr>
          <p:cNvPr id="4" name="正方形/長方形 3">
            <a:extLst>
              <a:ext uri="{FF2B5EF4-FFF2-40B4-BE49-F238E27FC236}">
                <a16:creationId xmlns:a16="http://schemas.microsoft.com/office/drawing/2014/main" id="{458F8858-ADB6-4FD0-8EB6-49653829ABF9}"/>
              </a:ext>
            </a:extLst>
          </p:cNvPr>
          <p:cNvSpPr/>
          <p:nvPr/>
        </p:nvSpPr>
        <p:spPr>
          <a:xfrm>
            <a:off x="3233192" y="1880882"/>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②ログインへ</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31F7C458-B36C-40BD-B414-F39DC9E80855}"/>
              </a:ext>
            </a:extLst>
          </p:cNvPr>
          <p:cNvSpPr txBox="1"/>
          <p:nvPr/>
        </p:nvSpPr>
        <p:spPr>
          <a:xfrm>
            <a:off x="1208584" y="1268760"/>
            <a:ext cx="5904656" cy="338554"/>
          </a:xfrm>
          <a:prstGeom prst="rect">
            <a:avLst/>
          </a:prstGeom>
          <a:noFill/>
        </p:spPr>
        <p:txBody>
          <a:bodyPr wrap="square" rtlCol="0">
            <a:spAutoFit/>
          </a:bodyPr>
          <a:lstStyle/>
          <a:p>
            <a:r>
              <a:rPr kumimoji="1" lang="ja-JP" altLang="en-US" dirty="0">
                <a:solidFill>
                  <a:srgbClr val="FF0000"/>
                </a:solidFill>
                <a:latin typeface="メイリオ" panose="020B0604030504040204" pitchFamily="50" charset="-128"/>
                <a:ea typeface="メイリオ" panose="020B0604030504040204" pitchFamily="50" charset="-128"/>
              </a:rPr>
              <a:t>＊未ログイン状態で、ログインを押下したとき。</a:t>
            </a:r>
          </a:p>
        </p:txBody>
      </p:sp>
      <p:sp>
        <p:nvSpPr>
          <p:cNvPr id="8" name="テキスト ボックス 7">
            <a:extLst>
              <a:ext uri="{FF2B5EF4-FFF2-40B4-BE49-F238E27FC236}">
                <a16:creationId xmlns:a16="http://schemas.microsoft.com/office/drawing/2014/main" id="{CB842D84-FF34-4E49-B5C9-627DC687D85F}"/>
              </a:ext>
            </a:extLst>
          </p:cNvPr>
          <p:cNvSpPr txBox="1"/>
          <p:nvPr/>
        </p:nvSpPr>
        <p:spPr>
          <a:xfrm>
            <a:off x="1208584" y="3544668"/>
            <a:ext cx="5904656" cy="338554"/>
          </a:xfrm>
          <a:prstGeom prst="rect">
            <a:avLst/>
          </a:prstGeom>
          <a:noFill/>
        </p:spPr>
        <p:txBody>
          <a:bodyPr wrap="square" rtlCol="0">
            <a:spAutoFit/>
          </a:bodyPr>
          <a:lstStyle/>
          <a:p>
            <a:r>
              <a:rPr kumimoji="1" lang="ja-JP" altLang="en-US" dirty="0">
                <a:solidFill>
                  <a:srgbClr val="FF0000"/>
                </a:solidFill>
                <a:latin typeface="メイリオ" panose="020B0604030504040204" pitchFamily="50" charset="-128"/>
                <a:ea typeface="メイリオ" panose="020B0604030504040204" pitchFamily="50" charset="-128"/>
              </a:rPr>
              <a:t>＊ログイン状態で、ログアウトを押下したとき。</a:t>
            </a:r>
          </a:p>
        </p:txBody>
      </p:sp>
      <p:cxnSp>
        <p:nvCxnSpPr>
          <p:cNvPr id="10" name="直線矢印コネクタ 9">
            <a:extLst>
              <a:ext uri="{FF2B5EF4-FFF2-40B4-BE49-F238E27FC236}">
                <a16:creationId xmlns:a16="http://schemas.microsoft.com/office/drawing/2014/main" id="{EEDEFBB4-271F-4C4B-AA47-8FFE63767773}"/>
              </a:ext>
            </a:extLst>
          </p:cNvPr>
          <p:cNvCxnSpPr>
            <a:stCxn id="3" idx="3"/>
            <a:endCxn id="4" idx="1"/>
          </p:cNvCxnSpPr>
          <p:nvPr/>
        </p:nvCxnSpPr>
        <p:spPr>
          <a:xfrm>
            <a:off x="2424336" y="2384938"/>
            <a:ext cx="80885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1C44B3E1-1BD7-4E11-95F7-7A7C233D34AF}"/>
              </a:ext>
            </a:extLst>
          </p:cNvPr>
          <p:cNvSpPr/>
          <p:nvPr/>
        </p:nvSpPr>
        <p:spPr>
          <a:xfrm>
            <a:off x="1136576" y="4329860"/>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ログアウトを</a:t>
            </a:r>
            <a:endParaRPr kumimoji="1" lang="en-US" altLang="ja-JP" sz="12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押下</a:t>
            </a:r>
          </a:p>
        </p:txBody>
      </p:sp>
      <p:sp>
        <p:nvSpPr>
          <p:cNvPr id="12" name="正方形/長方形 11">
            <a:extLst>
              <a:ext uri="{FF2B5EF4-FFF2-40B4-BE49-F238E27FC236}">
                <a16:creationId xmlns:a16="http://schemas.microsoft.com/office/drawing/2014/main" id="{8A992283-5E35-4F5A-9DE0-338C9B3E35F2}"/>
              </a:ext>
            </a:extLst>
          </p:cNvPr>
          <p:cNvSpPr/>
          <p:nvPr/>
        </p:nvSpPr>
        <p:spPr>
          <a:xfrm>
            <a:off x="3233192" y="4329860"/>
            <a:ext cx="1287760" cy="100811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②ログイン・ログアウト時へ</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88878794-AA75-417C-95DA-E2B14E743058}"/>
              </a:ext>
            </a:extLst>
          </p:cNvPr>
          <p:cNvCxnSpPr>
            <a:stCxn id="11" idx="3"/>
            <a:endCxn id="12" idx="1"/>
          </p:cNvCxnSpPr>
          <p:nvPr/>
        </p:nvCxnSpPr>
        <p:spPr>
          <a:xfrm>
            <a:off x="2424336" y="4833916"/>
            <a:ext cx="80885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5956D783-1E23-4F96-9282-ACF9958E4961}"/>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7737263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②ログイン</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ログアウト時</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9A23ED9A-ACB7-4E82-AFEB-6C7953C59FCD}"/>
              </a:ext>
            </a:extLst>
          </p:cNvPr>
          <p:cNvSpPr/>
          <p:nvPr/>
        </p:nvSpPr>
        <p:spPr>
          <a:xfrm>
            <a:off x="3512840" y="2616656"/>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D42846C5-1C5C-4DD3-9552-907F4DE87304}"/>
              </a:ext>
            </a:extLst>
          </p:cNvPr>
          <p:cNvSpPr/>
          <p:nvPr/>
        </p:nvSpPr>
        <p:spPr>
          <a:xfrm>
            <a:off x="3506192" y="3048704"/>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D9B5FCA-ABCE-4B7E-A0C4-2C683EC25F87}"/>
              </a:ext>
            </a:extLst>
          </p:cNvPr>
          <p:cNvSpPr txBox="1"/>
          <p:nvPr/>
        </p:nvSpPr>
        <p:spPr>
          <a:xfrm>
            <a:off x="2066033" y="261665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39" name="テキスト ボックス 38">
            <a:extLst>
              <a:ext uri="{FF2B5EF4-FFF2-40B4-BE49-F238E27FC236}">
                <a16:creationId xmlns:a16="http://schemas.microsoft.com/office/drawing/2014/main" id="{27AF5744-44BF-4E9D-B19E-151A9EBB017B}"/>
              </a:ext>
            </a:extLst>
          </p:cNvPr>
          <p:cNvSpPr txBox="1"/>
          <p:nvPr/>
        </p:nvSpPr>
        <p:spPr>
          <a:xfrm>
            <a:off x="2066032" y="305340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40" name="四角形: 角を丸くする 39">
            <a:extLst>
              <a:ext uri="{FF2B5EF4-FFF2-40B4-BE49-F238E27FC236}">
                <a16:creationId xmlns:a16="http://schemas.microsoft.com/office/drawing/2014/main" id="{565F95C2-1AC1-4150-9BBC-0D371BCA8C48}"/>
              </a:ext>
            </a:extLst>
          </p:cNvPr>
          <p:cNvSpPr/>
          <p:nvPr/>
        </p:nvSpPr>
        <p:spPr>
          <a:xfrm>
            <a:off x="3302159" y="3755567"/>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ログイン</a:t>
            </a:r>
          </a:p>
        </p:txBody>
      </p:sp>
      <p:sp>
        <p:nvSpPr>
          <p:cNvPr id="2" name="テキスト ボックス 1">
            <a:extLst>
              <a:ext uri="{FF2B5EF4-FFF2-40B4-BE49-F238E27FC236}">
                <a16:creationId xmlns:a16="http://schemas.microsoft.com/office/drawing/2014/main" id="{A752CD47-3183-4CBC-9CBD-A07D84883006}"/>
              </a:ext>
            </a:extLst>
          </p:cNvPr>
          <p:cNvSpPr txBox="1"/>
          <p:nvPr/>
        </p:nvSpPr>
        <p:spPr>
          <a:xfrm>
            <a:off x="2504728" y="4262899"/>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アカウントをお持ちでない方は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26" name="テキスト ボックス 25">
            <a:extLst>
              <a:ext uri="{FF2B5EF4-FFF2-40B4-BE49-F238E27FC236}">
                <a16:creationId xmlns:a16="http://schemas.microsoft.com/office/drawing/2014/main" id="{C32865FA-F9EF-41D8-A6BE-7890CA76C90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 name="テキスト ボックス 3">
            <a:extLst>
              <a:ext uri="{FF2B5EF4-FFF2-40B4-BE49-F238E27FC236}">
                <a16:creationId xmlns:a16="http://schemas.microsoft.com/office/drawing/2014/main" id="{9FD3DA4A-A62A-4013-B946-D2EDE506D919}"/>
              </a:ext>
            </a:extLst>
          </p:cNvPr>
          <p:cNvSpPr txBox="1"/>
          <p:nvPr/>
        </p:nvSpPr>
        <p:spPr>
          <a:xfrm>
            <a:off x="2066033" y="1965489"/>
            <a:ext cx="4320480" cy="338554"/>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ログアウトしました。</a:t>
            </a:r>
          </a:p>
        </p:txBody>
      </p:sp>
      <p:sp>
        <p:nvSpPr>
          <p:cNvPr id="28" name="正方形/長方形 27">
            <a:extLst>
              <a:ext uri="{FF2B5EF4-FFF2-40B4-BE49-F238E27FC236}">
                <a16:creationId xmlns:a16="http://schemas.microsoft.com/office/drawing/2014/main" id="{484D6AF1-C4D8-4754-A110-19FB88E56354}"/>
              </a:ext>
            </a:extLst>
          </p:cNvPr>
          <p:cNvSpPr/>
          <p:nvPr/>
        </p:nvSpPr>
        <p:spPr>
          <a:xfrm>
            <a:off x="3080792" y="1921006"/>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CB50BAFE-377C-4A8D-A424-FB33992390F4}"/>
              </a:ext>
            </a:extLst>
          </p:cNvPr>
          <p:cNvSpPr txBox="1"/>
          <p:nvPr/>
        </p:nvSpPr>
        <p:spPr>
          <a:xfrm>
            <a:off x="7833320" y="155679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ログアウト後は、ログアウトしたことがわかるようにメッセージを表示します。</a:t>
            </a:r>
            <a:endParaRPr kumimoji="1" lang="en-US" altLang="ja-JP" sz="800" dirty="0">
              <a:latin typeface="メイリオ" panose="020B0604030504040204" pitchFamily="50" charset="-128"/>
              <a:ea typeface="メイリオ" panose="020B0604030504040204" pitchFamily="50" charset="-128"/>
            </a:endParaRPr>
          </a:p>
        </p:txBody>
      </p:sp>
      <p:cxnSp>
        <p:nvCxnSpPr>
          <p:cNvPr id="30" name="コネクタ: カギ線 29">
            <a:extLst>
              <a:ext uri="{FF2B5EF4-FFF2-40B4-BE49-F238E27FC236}">
                <a16:creationId xmlns:a16="http://schemas.microsoft.com/office/drawing/2014/main" id="{08A59269-D502-41CC-8344-82FEC8F1C7B3}"/>
              </a:ext>
            </a:extLst>
          </p:cNvPr>
          <p:cNvCxnSpPr>
            <a:cxnSpLocks/>
            <a:stCxn id="28" idx="3"/>
            <a:endCxn id="29" idx="1"/>
          </p:cNvCxnSpPr>
          <p:nvPr/>
        </p:nvCxnSpPr>
        <p:spPr>
          <a:xfrm flipV="1">
            <a:off x="5385048" y="1787625"/>
            <a:ext cx="2448272" cy="31102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E163CA47-D1BE-4272-82DB-84D6265DE1DF}"/>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0162193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ãã¡ã°ã©ã¹ ã­ã´ãã®ç»åæ¤ç´¢çµæ">
            <a:extLst>
              <a:ext uri="{FF2B5EF4-FFF2-40B4-BE49-F238E27FC236}">
                <a16:creationId xmlns:a16="http://schemas.microsoft.com/office/drawing/2014/main" id="{695B52F3-F02B-489E-9102-8E08E95329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6912" y="548680"/>
            <a:ext cx="1826568" cy="56928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1">
            <a:extLst>
              <a:ext uri="{FF2B5EF4-FFF2-40B4-BE49-F238E27FC236}">
                <a16:creationId xmlns:a16="http://schemas.microsoft.com/office/drawing/2014/main" id="{A5A6FAC8-C72C-4C3A-BD12-B27751282BC9}"/>
              </a:ext>
            </a:extLst>
          </p:cNvPr>
          <p:cNvSpPr txBox="1">
            <a:spLocks/>
          </p:cNvSpPr>
          <p:nvPr/>
        </p:nvSpPr>
        <p:spPr>
          <a:xfrm>
            <a:off x="632520" y="2708921"/>
            <a:ext cx="8640960" cy="720080"/>
          </a:xfrm>
          <a:prstGeom prst="rect">
            <a:avLst/>
          </a:prstGeom>
        </p:spPr>
        <p:txBody>
          <a:bodyPr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auto">
              <a:spcAft>
                <a:spcPts val="0"/>
              </a:spcAft>
            </a:pPr>
            <a:r>
              <a:rPr lang="en-US" altLang="ja-JP" sz="4000" b="1" dirty="0">
                <a:solidFill>
                  <a:schemeClr val="tx1">
                    <a:lumMod val="65000"/>
                    <a:lumOff val="35000"/>
                  </a:schemeClr>
                </a:solidFill>
                <a:latin typeface="メイリオ" panose="020B0604030504040204" pitchFamily="50" charset="-128"/>
                <a:ea typeface="メイリオ" panose="020B0604030504040204" pitchFamily="50" charset="-128"/>
              </a:rPr>
              <a:t>Thank you.</a:t>
            </a:r>
            <a:endParaRPr lang="ja-JP" altLang="en-US" sz="4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8565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-2</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メール認証誘導</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F62CA40E-696C-4952-8E2C-E2AEBE8A51DF}"/>
              </a:ext>
            </a:extLst>
          </p:cNvPr>
          <p:cNvSpPr txBox="1"/>
          <p:nvPr/>
        </p:nvSpPr>
        <p:spPr>
          <a:xfrm>
            <a:off x="7820995" y="3645024"/>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ポップアップウインドウを閉じて、次の画面に進む。</a:t>
            </a:r>
            <a:endParaRPr kumimoji="1" lang="en-US" altLang="ja-JP" sz="800" dirty="0">
              <a:latin typeface="メイリオ" panose="020B0604030504040204" pitchFamily="50" charset="-128"/>
              <a:ea typeface="メイリオ" panose="020B0604030504040204" pitchFamily="50" charset="-128"/>
              <a:hlinkClick r:id="rId2" action="ppaction://hlinksldjump"/>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→⑧企業情報入力に進む</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36F5CF61-18BF-410F-811A-777724241B47}"/>
              </a:ext>
            </a:extLst>
          </p:cNvPr>
          <p:cNvSpPr/>
          <p:nvPr/>
        </p:nvSpPr>
        <p:spPr>
          <a:xfrm>
            <a:off x="1352600" y="1700808"/>
            <a:ext cx="5760640" cy="35283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47913523-04AB-4AA5-8197-20285E6CF3CB}"/>
              </a:ext>
            </a:extLst>
          </p:cNvPr>
          <p:cNvSpPr/>
          <p:nvPr/>
        </p:nvSpPr>
        <p:spPr>
          <a:xfrm>
            <a:off x="3080792" y="4558237"/>
            <a:ext cx="232782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企業情報の入力に進む</a:t>
            </a:r>
          </a:p>
        </p:txBody>
      </p:sp>
      <p:sp>
        <p:nvSpPr>
          <p:cNvPr id="55" name="テキスト ボックス 54">
            <a:extLst>
              <a:ext uri="{FF2B5EF4-FFF2-40B4-BE49-F238E27FC236}">
                <a16:creationId xmlns:a16="http://schemas.microsoft.com/office/drawing/2014/main" id="{B57A40AC-F657-4B75-9CBC-334973470CB2}"/>
              </a:ext>
            </a:extLst>
          </p:cNvPr>
          <p:cNvSpPr txBox="1"/>
          <p:nvPr/>
        </p:nvSpPr>
        <p:spPr>
          <a:xfrm>
            <a:off x="1352600" y="2204864"/>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メールアドレスを認証してください</a:t>
            </a:r>
          </a:p>
        </p:txBody>
      </p:sp>
      <p:sp>
        <p:nvSpPr>
          <p:cNvPr id="56" name="テキスト ボックス 55">
            <a:extLst>
              <a:ext uri="{FF2B5EF4-FFF2-40B4-BE49-F238E27FC236}">
                <a16:creationId xmlns:a16="http://schemas.microsoft.com/office/drawing/2014/main" id="{D159F5C1-F205-4634-83A9-FFF1A7C339C5}"/>
              </a:ext>
            </a:extLst>
          </p:cNvPr>
          <p:cNvSpPr txBox="1"/>
          <p:nvPr/>
        </p:nvSpPr>
        <p:spPr>
          <a:xfrm>
            <a:off x="6537176" y="1876762"/>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7" name="正方形/長方形 56">
            <a:extLst>
              <a:ext uri="{FF2B5EF4-FFF2-40B4-BE49-F238E27FC236}">
                <a16:creationId xmlns:a16="http://schemas.microsoft.com/office/drawing/2014/main" id="{6A5AACCC-FCA7-4C3A-91C4-83EC457F5A3B}"/>
              </a:ext>
            </a:extLst>
          </p:cNvPr>
          <p:cNvSpPr/>
          <p:nvPr/>
        </p:nvSpPr>
        <p:spPr>
          <a:xfrm>
            <a:off x="1424608" y="2636912"/>
            <a:ext cx="5616624" cy="165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tx1"/>
                </a:solidFill>
                <a:latin typeface="メイリオ" panose="020B0604030504040204" pitchFamily="50" charset="-128"/>
                <a:ea typeface="メイリオ" panose="020B0604030504040204" pitchFamily="50" charset="-128"/>
                <a:hlinkClick r:id="rId3"/>
              </a:rPr>
              <a:t>aaaaaaa@aaaaaa.co.jp</a:t>
            </a:r>
            <a:r>
              <a:rPr kumimoji="1" lang="en-US" altLang="ja-JP" sz="1000" dirty="0">
                <a:solidFill>
                  <a:schemeClr val="tx1"/>
                </a:solidFill>
                <a:latin typeface="メイリオ" panose="020B0604030504040204" pitchFamily="50" charset="-128"/>
                <a:ea typeface="メイリオ" panose="020B0604030504040204" pitchFamily="50" charset="-128"/>
              </a:rPr>
              <a:t> </a:t>
            </a:r>
            <a:r>
              <a:rPr kumimoji="1" lang="ja-JP" altLang="en-US" sz="1000" dirty="0">
                <a:solidFill>
                  <a:schemeClr val="tx1"/>
                </a:solidFill>
                <a:latin typeface="メイリオ" panose="020B0604030504040204" pitchFamily="50" charset="-128"/>
                <a:ea typeface="メイリオ" panose="020B0604030504040204" pitchFamily="50" charset="-128"/>
              </a:rPr>
              <a:t>に確認用のメールを送信しました。</a:t>
            </a:r>
            <a:endParaRPr kumimoji="1" lang="en-US" altLang="ja-JP" sz="1000" dirty="0">
              <a:solidFill>
                <a:schemeClr val="tx1"/>
              </a:solidFill>
              <a:latin typeface="メイリオ" panose="020B0604030504040204" pitchFamily="50" charset="-128"/>
              <a:ea typeface="メイリオ" panose="020B0604030504040204" pitchFamily="50" charset="-128"/>
            </a:endParaRPr>
          </a:p>
          <a:p>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en-US" altLang="ja-JP" sz="1000" dirty="0">
                <a:solidFill>
                  <a:schemeClr val="tx1"/>
                </a:solidFill>
                <a:latin typeface="メイリオ" panose="020B0604030504040204" pitchFamily="50" charset="-128"/>
                <a:ea typeface="メイリオ" panose="020B0604030504040204" pitchFamily="50" charset="-128"/>
              </a:rPr>
              <a:t>24</a:t>
            </a:r>
            <a:r>
              <a:rPr kumimoji="1" lang="ja-JP" altLang="en-US" sz="1000" dirty="0">
                <a:solidFill>
                  <a:schemeClr val="tx1"/>
                </a:solidFill>
                <a:latin typeface="メイリオ" panose="020B0604030504040204" pitchFamily="50" charset="-128"/>
                <a:ea typeface="メイリオ" panose="020B0604030504040204" pitchFamily="50" charset="-128"/>
              </a:rPr>
              <a:t>時間以内にメールを確認し、メール内の</a:t>
            </a:r>
            <a:r>
              <a:rPr kumimoji="1" lang="en-US" altLang="ja-JP" sz="1000" dirty="0">
                <a:solidFill>
                  <a:schemeClr val="tx1"/>
                </a:solidFill>
                <a:latin typeface="メイリオ" panose="020B0604030504040204" pitchFamily="50" charset="-128"/>
                <a:ea typeface="メイリオ" panose="020B0604030504040204" pitchFamily="50" charset="-128"/>
              </a:rPr>
              <a:t>URL</a:t>
            </a:r>
            <a:r>
              <a:rPr kumimoji="1" lang="ja-JP" altLang="en-US" sz="1000" dirty="0">
                <a:solidFill>
                  <a:schemeClr val="tx1"/>
                </a:solidFill>
                <a:latin typeface="メイリオ" panose="020B0604030504040204" pitchFamily="50" charset="-128"/>
                <a:ea typeface="メイリオ" panose="020B0604030504040204" pitchFamily="50" charset="-128"/>
              </a:rPr>
              <a:t>からメールアドレスの認証を行ってください。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a:p>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en-US" altLang="ja-JP" sz="1000" dirty="0">
                <a:solidFill>
                  <a:schemeClr val="tx1"/>
                </a:solidFill>
                <a:latin typeface="メイリオ" panose="020B0604030504040204" pitchFamily="50" charset="-128"/>
                <a:ea typeface="メイリオ" panose="020B0604030504040204" pitchFamily="50" charset="-128"/>
              </a:rPr>
              <a:t>24</a:t>
            </a:r>
            <a:r>
              <a:rPr kumimoji="1" lang="ja-JP" altLang="en-US" sz="1000" dirty="0">
                <a:solidFill>
                  <a:schemeClr val="tx1"/>
                </a:solidFill>
                <a:latin typeface="メイリオ" panose="020B0604030504040204" pitchFamily="50" charset="-128"/>
                <a:ea typeface="メイリオ" panose="020B0604030504040204" pitchFamily="50" charset="-128"/>
              </a:rPr>
              <a:t>時間以内にメールアドレスの認証が行われない場合、記事の掲載が停止されます。</a:t>
            </a:r>
          </a:p>
        </p:txBody>
      </p:sp>
      <p:sp>
        <p:nvSpPr>
          <p:cNvPr id="88" name="正方形/長方形 87">
            <a:extLst>
              <a:ext uri="{FF2B5EF4-FFF2-40B4-BE49-F238E27FC236}">
                <a16:creationId xmlns:a16="http://schemas.microsoft.com/office/drawing/2014/main" id="{966B1846-FE53-4D1B-BBFE-F734BA3DE661}"/>
              </a:ext>
            </a:extLst>
          </p:cNvPr>
          <p:cNvSpPr/>
          <p:nvPr/>
        </p:nvSpPr>
        <p:spPr>
          <a:xfrm>
            <a:off x="2939340" y="4459907"/>
            <a:ext cx="2702866" cy="481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コネクタ: カギ線 2">
            <a:extLst>
              <a:ext uri="{FF2B5EF4-FFF2-40B4-BE49-F238E27FC236}">
                <a16:creationId xmlns:a16="http://schemas.microsoft.com/office/drawing/2014/main" id="{6BF01048-A19B-4E32-91B9-51CDF3439A26}"/>
              </a:ext>
            </a:extLst>
          </p:cNvPr>
          <p:cNvCxnSpPr>
            <a:stCxn id="88" idx="3"/>
            <a:endCxn id="24" idx="1"/>
          </p:cNvCxnSpPr>
          <p:nvPr/>
        </p:nvCxnSpPr>
        <p:spPr>
          <a:xfrm flipV="1">
            <a:off x="5642206" y="3875857"/>
            <a:ext cx="2178789" cy="82468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F9A7DE80-C9D6-43B5-A1E0-9971713A461F}"/>
              </a:ext>
            </a:extLst>
          </p:cNvPr>
          <p:cNvSpPr/>
          <p:nvPr/>
        </p:nvSpPr>
        <p:spPr>
          <a:xfrm>
            <a:off x="7833320" y="900592"/>
            <a:ext cx="1740517" cy="2961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ポップアップ</a:t>
            </a:r>
          </a:p>
        </p:txBody>
      </p:sp>
      <p:sp>
        <p:nvSpPr>
          <p:cNvPr id="19" name="テキスト ボックス 18">
            <a:extLst>
              <a:ext uri="{FF2B5EF4-FFF2-40B4-BE49-F238E27FC236}">
                <a16:creationId xmlns:a16="http://schemas.microsoft.com/office/drawing/2014/main" id="{9A30E9B9-3B6D-4571-9ADE-AD4FF4C6B8F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85190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④</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-2</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アカウント登録時の入力項目チェック</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50082B68-23B8-487A-BE05-CAD874ACA483}"/>
              </a:ext>
            </a:extLst>
          </p:cNvPr>
          <p:cNvSpPr/>
          <p:nvPr/>
        </p:nvSpPr>
        <p:spPr>
          <a:xfrm>
            <a:off x="1352600" y="98583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④</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アカウント</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情報の入力確認</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フローチャート: 判断 20">
            <a:extLst>
              <a:ext uri="{FF2B5EF4-FFF2-40B4-BE49-F238E27FC236}">
                <a16:creationId xmlns:a16="http://schemas.microsoft.com/office/drawing/2014/main" id="{6A93F1FE-3896-4A19-B59F-AEE4017DE6E4}"/>
              </a:ext>
            </a:extLst>
          </p:cNvPr>
          <p:cNvSpPr/>
          <p:nvPr/>
        </p:nvSpPr>
        <p:spPr>
          <a:xfrm>
            <a:off x="2564793" y="985831"/>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a:t>
            </a:r>
          </a:p>
        </p:txBody>
      </p:sp>
      <p:cxnSp>
        <p:nvCxnSpPr>
          <p:cNvPr id="23" name="直線矢印コネクタ 22">
            <a:extLst>
              <a:ext uri="{FF2B5EF4-FFF2-40B4-BE49-F238E27FC236}">
                <a16:creationId xmlns:a16="http://schemas.microsoft.com/office/drawing/2014/main" id="{BA818AAC-1A92-4A31-BC41-99EEA6F8BD5C}"/>
              </a:ext>
            </a:extLst>
          </p:cNvPr>
          <p:cNvCxnSpPr>
            <a:cxnSpLocks/>
            <a:stCxn id="17" idx="3"/>
            <a:endCxn id="21" idx="1"/>
          </p:cNvCxnSpPr>
          <p:nvPr/>
        </p:nvCxnSpPr>
        <p:spPr>
          <a:xfrm>
            <a:off x="2312940" y="1345871"/>
            <a:ext cx="251853"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フローチャート: 判断 37">
            <a:extLst>
              <a:ext uri="{FF2B5EF4-FFF2-40B4-BE49-F238E27FC236}">
                <a16:creationId xmlns:a16="http://schemas.microsoft.com/office/drawing/2014/main" id="{0140A9C8-4A84-411E-9AC9-7973A93F0AB1}"/>
              </a:ext>
            </a:extLst>
          </p:cNvPr>
          <p:cNvSpPr/>
          <p:nvPr/>
        </p:nvSpPr>
        <p:spPr>
          <a:xfrm>
            <a:off x="3788929" y="985829"/>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メアド確認用</a:t>
            </a:r>
          </a:p>
        </p:txBody>
      </p:sp>
      <p:sp>
        <p:nvSpPr>
          <p:cNvPr id="39" name="フローチャート: 判断 38">
            <a:extLst>
              <a:ext uri="{FF2B5EF4-FFF2-40B4-BE49-F238E27FC236}">
                <a16:creationId xmlns:a16="http://schemas.microsoft.com/office/drawing/2014/main" id="{D008D869-EDF8-4CCE-A540-2DC68AC46FDE}"/>
              </a:ext>
            </a:extLst>
          </p:cNvPr>
          <p:cNvSpPr/>
          <p:nvPr/>
        </p:nvSpPr>
        <p:spPr>
          <a:xfrm>
            <a:off x="5013065" y="990110"/>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メアド重複</a:t>
            </a:r>
          </a:p>
        </p:txBody>
      </p:sp>
      <p:sp>
        <p:nvSpPr>
          <p:cNvPr id="40" name="フローチャート: 判断 39">
            <a:extLst>
              <a:ext uri="{FF2B5EF4-FFF2-40B4-BE49-F238E27FC236}">
                <a16:creationId xmlns:a16="http://schemas.microsoft.com/office/drawing/2014/main" id="{047B3A39-DF8A-4063-82A3-8BA1C0B62467}"/>
              </a:ext>
            </a:extLst>
          </p:cNvPr>
          <p:cNvSpPr/>
          <p:nvPr/>
        </p:nvSpPr>
        <p:spPr>
          <a:xfrm>
            <a:off x="6237201" y="990110"/>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名前</a:t>
            </a:r>
          </a:p>
        </p:txBody>
      </p:sp>
      <p:sp>
        <p:nvSpPr>
          <p:cNvPr id="41" name="フローチャート: 判断 40">
            <a:extLst>
              <a:ext uri="{FF2B5EF4-FFF2-40B4-BE49-F238E27FC236}">
                <a16:creationId xmlns:a16="http://schemas.microsoft.com/office/drawing/2014/main" id="{2A585B03-DD88-4B26-B727-C665A587C971}"/>
              </a:ext>
            </a:extLst>
          </p:cNvPr>
          <p:cNvSpPr/>
          <p:nvPr/>
        </p:nvSpPr>
        <p:spPr>
          <a:xfrm>
            <a:off x="7461337" y="985831"/>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姓</a:t>
            </a:r>
          </a:p>
        </p:txBody>
      </p:sp>
      <p:sp>
        <p:nvSpPr>
          <p:cNvPr id="42" name="フローチャート: 判断 41">
            <a:extLst>
              <a:ext uri="{FF2B5EF4-FFF2-40B4-BE49-F238E27FC236}">
                <a16:creationId xmlns:a16="http://schemas.microsoft.com/office/drawing/2014/main" id="{76251B03-C056-465F-BE36-FD7D42D619D0}"/>
              </a:ext>
            </a:extLst>
          </p:cNvPr>
          <p:cNvSpPr/>
          <p:nvPr/>
        </p:nvSpPr>
        <p:spPr>
          <a:xfrm>
            <a:off x="2301406" y="2852936"/>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3" name="フローチャート: 判断 42">
            <a:extLst>
              <a:ext uri="{FF2B5EF4-FFF2-40B4-BE49-F238E27FC236}">
                <a16:creationId xmlns:a16="http://schemas.microsoft.com/office/drawing/2014/main" id="{105C67E0-2905-44F9-B9D7-399518416E03}"/>
              </a:ext>
            </a:extLst>
          </p:cNvPr>
          <p:cNvSpPr/>
          <p:nvPr/>
        </p:nvSpPr>
        <p:spPr>
          <a:xfrm>
            <a:off x="3504156" y="2852936"/>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r>
              <a:rPr kumimoji="1" lang="ja-JP" altLang="en-US" sz="800" dirty="0">
                <a:solidFill>
                  <a:schemeClr val="tx1"/>
                </a:solidFill>
                <a:latin typeface="メイリオ" panose="020B0604030504040204" pitchFamily="50" charset="-128"/>
                <a:ea typeface="メイリオ" panose="020B0604030504040204" pitchFamily="50" charset="-128"/>
              </a:rPr>
              <a:t>確認</a:t>
            </a:r>
          </a:p>
        </p:txBody>
      </p:sp>
      <p:cxnSp>
        <p:nvCxnSpPr>
          <p:cNvPr id="44" name="直線矢印コネクタ 43">
            <a:extLst>
              <a:ext uri="{FF2B5EF4-FFF2-40B4-BE49-F238E27FC236}">
                <a16:creationId xmlns:a16="http://schemas.microsoft.com/office/drawing/2014/main" id="{4A313E64-E17F-4B1D-B033-B1239C7FE86A}"/>
              </a:ext>
            </a:extLst>
          </p:cNvPr>
          <p:cNvCxnSpPr>
            <a:cxnSpLocks/>
            <a:stCxn id="21" idx="3"/>
            <a:endCxn id="38" idx="1"/>
          </p:cNvCxnSpPr>
          <p:nvPr/>
        </p:nvCxnSpPr>
        <p:spPr>
          <a:xfrm flipV="1">
            <a:off x="3525133" y="1345869"/>
            <a:ext cx="263796" cy="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1FC48040-64DC-423B-BCE9-3C89B32C888C}"/>
              </a:ext>
            </a:extLst>
          </p:cNvPr>
          <p:cNvCxnSpPr>
            <a:cxnSpLocks/>
            <a:stCxn id="38" idx="3"/>
            <a:endCxn id="39" idx="1"/>
          </p:cNvCxnSpPr>
          <p:nvPr/>
        </p:nvCxnSpPr>
        <p:spPr>
          <a:xfrm>
            <a:off x="4749269" y="1345869"/>
            <a:ext cx="263796" cy="428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5F74692-CDEF-4D67-B7C9-ECF60C083845}"/>
              </a:ext>
            </a:extLst>
          </p:cNvPr>
          <p:cNvCxnSpPr>
            <a:cxnSpLocks/>
            <a:stCxn id="39" idx="3"/>
            <a:endCxn id="40" idx="1"/>
          </p:cNvCxnSpPr>
          <p:nvPr/>
        </p:nvCxnSpPr>
        <p:spPr>
          <a:xfrm>
            <a:off x="5973405" y="1350150"/>
            <a:ext cx="26379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96B29286-E31D-47AE-A2F4-4BA0F7B944C0}"/>
              </a:ext>
            </a:extLst>
          </p:cNvPr>
          <p:cNvCxnSpPr>
            <a:cxnSpLocks/>
            <a:stCxn id="40" idx="3"/>
            <a:endCxn id="41" idx="1"/>
          </p:cNvCxnSpPr>
          <p:nvPr/>
        </p:nvCxnSpPr>
        <p:spPr>
          <a:xfrm flipV="1">
            <a:off x="7197541" y="1345871"/>
            <a:ext cx="263796" cy="427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7100E098-CEFF-4FBF-9CA1-114CEA9042FF}"/>
              </a:ext>
            </a:extLst>
          </p:cNvPr>
          <p:cNvCxnSpPr>
            <a:cxnSpLocks/>
            <a:stCxn id="42" idx="3"/>
            <a:endCxn id="43" idx="1"/>
          </p:cNvCxnSpPr>
          <p:nvPr/>
        </p:nvCxnSpPr>
        <p:spPr>
          <a:xfrm>
            <a:off x="3261746" y="3212976"/>
            <a:ext cx="24241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5908877F-23DE-4656-B376-CB3EFC8EDB5E}"/>
              </a:ext>
            </a:extLst>
          </p:cNvPr>
          <p:cNvCxnSpPr>
            <a:cxnSpLocks/>
            <a:stCxn id="43" idx="3"/>
            <a:endCxn id="111" idx="1"/>
          </p:cNvCxnSpPr>
          <p:nvPr/>
        </p:nvCxnSpPr>
        <p:spPr>
          <a:xfrm>
            <a:off x="4464496" y="3212976"/>
            <a:ext cx="294573" cy="684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741B684-1A4F-4734-8707-7BEC8B285D1E}"/>
              </a:ext>
            </a:extLst>
          </p:cNvPr>
          <p:cNvSpPr/>
          <p:nvPr/>
        </p:nvSpPr>
        <p:spPr>
          <a:xfrm>
            <a:off x="2564793" y="185851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エラー①</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CB530166-BE5F-4736-8C2C-B031632AD801}"/>
              </a:ext>
            </a:extLst>
          </p:cNvPr>
          <p:cNvSpPr/>
          <p:nvPr/>
        </p:nvSpPr>
        <p:spPr>
          <a:xfrm>
            <a:off x="3788520" y="184995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エラー②</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a:extLst>
              <a:ext uri="{FF2B5EF4-FFF2-40B4-BE49-F238E27FC236}">
                <a16:creationId xmlns:a16="http://schemas.microsoft.com/office/drawing/2014/main" id="{A1EA212E-FB9C-4A88-9822-5785A0F1594D}"/>
              </a:ext>
            </a:extLst>
          </p:cNvPr>
          <p:cNvSpPr/>
          <p:nvPr/>
        </p:nvSpPr>
        <p:spPr>
          <a:xfrm>
            <a:off x="5018687" y="1844824"/>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エラー③</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a:extLst>
              <a:ext uri="{FF2B5EF4-FFF2-40B4-BE49-F238E27FC236}">
                <a16:creationId xmlns:a16="http://schemas.microsoft.com/office/drawing/2014/main" id="{21F95610-BCFB-4C48-8797-F5C8FB0F9B99}"/>
              </a:ext>
            </a:extLst>
          </p:cNvPr>
          <p:cNvSpPr/>
          <p:nvPr/>
        </p:nvSpPr>
        <p:spPr>
          <a:xfrm>
            <a:off x="6237118" y="1846067"/>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エラー④</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a:extLst>
              <a:ext uri="{FF2B5EF4-FFF2-40B4-BE49-F238E27FC236}">
                <a16:creationId xmlns:a16="http://schemas.microsoft.com/office/drawing/2014/main" id="{8D4BD702-9146-429B-BAB1-9101CABBA6AD}"/>
              </a:ext>
            </a:extLst>
          </p:cNvPr>
          <p:cNvSpPr/>
          <p:nvPr/>
        </p:nvSpPr>
        <p:spPr>
          <a:xfrm>
            <a:off x="7467285" y="1844824"/>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エラー⑤</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7" name="正方形/長方形 66">
            <a:extLst>
              <a:ext uri="{FF2B5EF4-FFF2-40B4-BE49-F238E27FC236}">
                <a16:creationId xmlns:a16="http://schemas.microsoft.com/office/drawing/2014/main" id="{0F2609CA-854F-4FD5-811D-73AF5BC25E83}"/>
              </a:ext>
            </a:extLst>
          </p:cNvPr>
          <p:cNvSpPr/>
          <p:nvPr/>
        </p:nvSpPr>
        <p:spPr>
          <a:xfrm>
            <a:off x="2301406" y="3729041"/>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エラー⑥</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728A0454-3ACC-4077-B505-1152E95943A1}"/>
              </a:ext>
            </a:extLst>
          </p:cNvPr>
          <p:cNvSpPr/>
          <p:nvPr/>
        </p:nvSpPr>
        <p:spPr>
          <a:xfrm>
            <a:off x="3504156" y="3721642"/>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エラー⑦</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279CFF38-E91C-474C-A9DB-DE56B220A8F4}"/>
              </a:ext>
            </a:extLst>
          </p:cNvPr>
          <p:cNvSpPr txBox="1"/>
          <p:nvPr/>
        </p:nvSpPr>
        <p:spPr>
          <a:xfrm>
            <a:off x="3272930" y="98582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87323CE5-8455-45AA-9B03-354501D3D697}"/>
              </a:ext>
            </a:extLst>
          </p:cNvPr>
          <p:cNvSpPr txBox="1"/>
          <p:nvPr/>
        </p:nvSpPr>
        <p:spPr>
          <a:xfrm>
            <a:off x="2475436" y="1576703"/>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1" name="テキスト ボックス 100">
            <a:extLst>
              <a:ext uri="{FF2B5EF4-FFF2-40B4-BE49-F238E27FC236}">
                <a16:creationId xmlns:a16="http://schemas.microsoft.com/office/drawing/2014/main" id="{F7D8F772-91A8-4E7B-BE52-FABCB265346E}"/>
              </a:ext>
            </a:extLst>
          </p:cNvPr>
          <p:cNvSpPr txBox="1"/>
          <p:nvPr/>
        </p:nvSpPr>
        <p:spPr>
          <a:xfrm>
            <a:off x="4497066" y="98499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2" name="テキスト ボックス 101">
            <a:extLst>
              <a:ext uri="{FF2B5EF4-FFF2-40B4-BE49-F238E27FC236}">
                <a16:creationId xmlns:a16="http://schemas.microsoft.com/office/drawing/2014/main" id="{4BD8F7E9-67DF-48AE-8D4A-C70F2569B707}"/>
              </a:ext>
            </a:extLst>
          </p:cNvPr>
          <p:cNvSpPr txBox="1"/>
          <p:nvPr/>
        </p:nvSpPr>
        <p:spPr>
          <a:xfrm>
            <a:off x="3699572" y="1575873"/>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D20C239D-93CE-45FD-8AD7-DAB0D5F93D4A}"/>
              </a:ext>
            </a:extLst>
          </p:cNvPr>
          <p:cNvSpPr txBox="1"/>
          <p:nvPr/>
        </p:nvSpPr>
        <p:spPr>
          <a:xfrm>
            <a:off x="6962687" y="992678"/>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4" name="テキスト ボックス 103">
            <a:extLst>
              <a:ext uri="{FF2B5EF4-FFF2-40B4-BE49-F238E27FC236}">
                <a16:creationId xmlns:a16="http://schemas.microsoft.com/office/drawing/2014/main" id="{C6016FCF-E7C6-4B2B-B71F-068CBB003393}"/>
              </a:ext>
            </a:extLst>
          </p:cNvPr>
          <p:cNvSpPr txBox="1"/>
          <p:nvPr/>
        </p:nvSpPr>
        <p:spPr>
          <a:xfrm>
            <a:off x="6021177" y="1583552"/>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ED89430D-76BD-400D-BED4-C33BDDBB8DF9}"/>
              </a:ext>
            </a:extLst>
          </p:cNvPr>
          <p:cNvSpPr txBox="1"/>
          <p:nvPr/>
        </p:nvSpPr>
        <p:spPr>
          <a:xfrm>
            <a:off x="8169474" y="99010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9AC27C25-CA2A-4C89-BBBB-F4956BF71CC8}"/>
              </a:ext>
            </a:extLst>
          </p:cNvPr>
          <p:cNvSpPr txBox="1"/>
          <p:nvPr/>
        </p:nvSpPr>
        <p:spPr>
          <a:xfrm>
            <a:off x="7227964" y="1580983"/>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3368E3BD-99E7-4E86-8248-32B3D12A6A47}"/>
              </a:ext>
            </a:extLst>
          </p:cNvPr>
          <p:cNvSpPr txBox="1"/>
          <p:nvPr/>
        </p:nvSpPr>
        <p:spPr>
          <a:xfrm>
            <a:off x="2954884" y="2857215"/>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08" name="テキスト ボックス 107">
            <a:extLst>
              <a:ext uri="{FF2B5EF4-FFF2-40B4-BE49-F238E27FC236}">
                <a16:creationId xmlns:a16="http://schemas.microsoft.com/office/drawing/2014/main" id="{FF74AB91-6A63-45EC-AAE1-1BE73DA184F3}"/>
              </a:ext>
            </a:extLst>
          </p:cNvPr>
          <p:cNvSpPr txBox="1"/>
          <p:nvPr/>
        </p:nvSpPr>
        <p:spPr>
          <a:xfrm>
            <a:off x="2072680" y="344808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09" name="テキスト ボックス 108">
            <a:extLst>
              <a:ext uri="{FF2B5EF4-FFF2-40B4-BE49-F238E27FC236}">
                <a16:creationId xmlns:a16="http://schemas.microsoft.com/office/drawing/2014/main" id="{FCA047D8-256F-40C2-866C-01E57B3437D9}"/>
              </a:ext>
            </a:extLst>
          </p:cNvPr>
          <p:cNvSpPr txBox="1"/>
          <p:nvPr/>
        </p:nvSpPr>
        <p:spPr>
          <a:xfrm>
            <a:off x="4140285" y="2857215"/>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10" name="テキスト ボックス 109">
            <a:extLst>
              <a:ext uri="{FF2B5EF4-FFF2-40B4-BE49-F238E27FC236}">
                <a16:creationId xmlns:a16="http://schemas.microsoft.com/office/drawing/2014/main" id="{27215AA0-B266-44BA-97E5-665E7F9CACDD}"/>
              </a:ext>
            </a:extLst>
          </p:cNvPr>
          <p:cNvSpPr txBox="1"/>
          <p:nvPr/>
        </p:nvSpPr>
        <p:spPr>
          <a:xfrm>
            <a:off x="3220161" y="3448089"/>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11" name="フローチャート: 判断 110">
            <a:extLst>
              <a:ext uri="{FF2B5EF4-FFF2-40B4-BE49-F238E27FC236}">
                <a16:creationId xmlns:a16="http://schemas.microsoft.com/office/drawing/2014/main" id="{C94EFAD1-1877-4C97-BB8B-6BD5782CAEA5}"/>
              </a:ext>
            </a:extLst>
          </p:cNvPr>
          <p:cNvSpPr/>
          <p:nvPr/>
        </p:nvSpPr>
        <p:spPr>
          <a:xfrm>
            <a:off x="4759069" y="2859784"/>
            <a:ext cx="960340" cy="720079"/>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r>
              <a:rPr kumimoji="1" lang="ja-JP" altLang="en-US" sz="800" dirty="0">
                <a:solidFill>
                  <a:schemeClr val="tx1"/>
                </a:solidFill>
                <a:latin typeface="メイリオ" panose="020B0604030504040204" pitchFamily="50" charset="-128"/>
                <a:ea typeface="メイリオ" panose="020B0604030504040204" pitchFamily="50" charset="-128"/>
              </a:rPr>
              <a:t>重複</a:t>
            </a:r>
          </a:p>
        </p:txBody>
      </p:sp>
      <p:sp>
        <p:nvSpPr>
          <p:cNvPr id="117" name="正方形/長方形 116">
            <a:extLst>
              <a:ext uri="{FF2B5EF4-FFF2-40B4-BE49-F238E27FC236}">
                <a16:creationId xmlns:a16="http://schemas.microsoft.com/office/drawing/2014/main" id="{B5A7EC5A-B912-46EC-8CAE-60BD1F6D6A1A}"/>
              </a:ext>
            </a:extLst>
          </p:cNvPr>
          <p:cNvSpPr/>
          <p:nvPr/>
        </p:nvSpPr>
        <p:spPr>
          <a:xfrm>
            <a:off x="4760789" y="3717032"/>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エラー⑧</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a:extLst>
              <a:ext uri="{FF2B5EF4-FFF2-40B4-BE49-F238E27FC236}">
                <a16:creationId xmlns:a16="http://schemas.microsoft.com/office/drawing/2014/main" id="{7307B320-C928-42C0-962A-516E27747C10}"/>
              </a:ext>
            </a:extLst>
          </p:cNvPr>
          <p:cNvSpPr/>
          <p:nvPr/>
        </p:nvSpPr>
        <p:spPr>
          <a:xfrm>
            <a:off x="6033120" y="2862590"/>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アカウント</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情報の入力確認</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完了</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25" name="コネクタ: カギ線 124">
            <a:extLst>
              <a:ext uri="{FF2B5EF4-FFF2-40B4-BE49-F238E27FC236}">
                <a16:creationId xmlns:a16="http://schemas.microsoft.com/office/drawing/2014/main" id="{D1FDD62B-094B-49E3-B518-804B1AFE58F6}"/>
              </a:ext>
            </a:extLst>
          </p:cNvPr>
          <p:cNvCxnSpPr>
            <a:cxnSpLocks/>
            <a:stCxn id="41" idx="3"/>
            <a:endCxn id="42" idx="1"/>
          </p:cNvCxnSpPr>
          <p:nvPr/>
        </p:nvCxnSpPr>
        <p:spPr>
          <a:xfrm flipH="1">
            <a:off x="2301406" y="1345871"/>
            <a:ext cx="6120271" cy="1867105"/>
          </a:xfrm>
          <a:prstGeom prst="bentConnector5">
            <a:avLst>
              <a:gd name="adj1" fmla="val -3735"/>
              <a:gd name="adj2" fmla="val 71455"/>
              <a:gd name="adj3" fmla="val 1185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539E7ED8-F4D5-4563-90E4-B9525D746BD2}"/>
              </a:ext>
            </a:extLst>
          </p:cNvPr>
          <p:cNvCxnSpPr>
            <a:cxnSpLocks/>
            <a:stCxn id="21" idx="2"/>
            <a:endCxn id="62" idx="0"/>
          </p:cNvCxnSpPr>
          <p:nvPr/>
        </p:nvCxnSpPr>
        <p:spPr>
          <a:xfrm>
            <a:off x="3044963" y="1705910"/>
            <a:ext cx="0" cy="1526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5ACD71FC-3F40-4915-B13D-75C28B7FEDF2}"/>
              </a:ext>
            </a:extLst>
          </p:cNvPr>
          <p:cNvCxnSpPr>
            <a:cxnSpLocks/>
            <a:stCxn id="38" idx="2"/>
            <a:endCxn id="63" idx="0"/>
          </p:cNvCxnSpPr>
          <p:nvPr/>
        </p:nvCxnSpPr>
        <p:spPr>
          <a:xfrm flipH="1">
            <a:off x="4268690" y="1705908"/>
            <a:ext cx="409" cy="1440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45">
            <a:extLst>
              <a:ext uri="{FF2B5EF4-FFF2-40B4-BE49-F238E27FC236}">
                <a16:creationId xmlns:a16="http://schemas.microsoft.com/office/drawing/2014/main" id="{1AEB1A76-53AB-465C-9DBE-31C0E38BCFAF}"/>
              </a:ext>
            </a:extLst>
          </p:cNvPr>
          <p:cNvCxnSpPr>
            <a:cxnSpLocks/>
            <a:stCxn id="39" idx="2"/>
            <a:endCxn id="64" idx="0"/>
          </p:cNvCxnSpPr>
          <p:nvPr/>
        </p:nvCxnSpPr>
        <p:spPr>
          <a:xfrm>
            <a:off x="5493235" y="1710189"/>
            <a:ext cx="5622" cy="1346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AFB09211-A4B1-4997-8B75-5DA87D52D356}"/>
              </a:ext>
            </a:extLst>
          </p:cNvPr>
          <p:cNvCxnSpPr>
            <a:cxnSpLocks/>
            <a:stCxn id="40" idx="2"/>
            <a:endCxn id="65" idx="0"/>
          </p:cNvCxnSpPr>
          <p:nvPr/>
        </p:nvCxnSpPr>
        <p:spPr>
          <a:xfrm flipH="1">
            <a:off x="6717288" y="1710189"/>
            <a:ext cx="83" cy="1358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71ABE7FE-DC1F-49B0-BAB5-8D10357F4A3E}"/>
              </a:ext>
            </a:extLst>
          </p:cNvPr>
          <p:cNvCxnSpPr>
            <a:cxnSpLocks/>
            <a:stCxn id="41" idx="2"/>
            <a:endCxn id="66" idx="0"/>
          </p:cNvCxnSpPr>
          <p:nvPr/>
        </p:nvCxnSpPr>
        <p:spPr>
          <a:xfrm>
            <a:off x="7941507" y="1705910"/>
            <a:ext cx="5948" cy="1389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836B20A6-D75F-4362-B9F5-E03470357137}"/>
              </a:ext>
            </a:extLst>
          </p:cNvPr>
          <p:cNvCxnSpPr>
            <a:cxnSpLocks/>
            <a:stCxn id="42" idx="2"/>
            <a:endCxn id="67" idx="0"/>
          </p:cNvCxnSpPr>
          <p:nvPr/>
        </p:nvCxnSpPr>
        <p:spPr>
          <a:xfrm>
            <a:off x="2781576" y="3573015"/>
            <a:ext cx="0" cy="1560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513FED6D-5E36-43FA-8B9A-44E124248796}"/>
              </a:ext>
            </a:extLst>
          </p:cNvPr>
          <p:cNvCxnSpPr>
            <a:cxnSpLocks/>
            <a:stCxn id="43" idx="2"/>
            <a:endCxn id="68" idx="0"/>
          </p:cNvCxnSpPr>
          <p:nvPr/>
        </p:nvCxnSpPr>
        <p:spPr>
          <a:xfrm>
            <a:off x="3984326" y="3573015"/>
            <a:ext cx="0" cy="1486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2290D7D0-1804-480F-BCC4-40E3EF6C535B}"/>
              </a:ext>
            </a:extLst>
          </p:cNvPr>
          <p:cNvCxnSpPr>
            <a:cxnSpLocks/>
            <a:stCxn id="111" idx="2"/>
            <a:endCxn id="117" idx="0"/>
          </p:cNvCxnSpPr>
          <p:nvPr/>
        </p:nvCxnSpPr>
        <p:spPr>
          <a:xfrm>
            <a:off x="5239239" y="3579863"/>
            <a:ext cx="1720" cy="1371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矢印コネクタ 169">
            <a:extLst>
              <a:ext uri="{FF2B5EF4-FFF2-40B4-BE49-F238E27FC236}">
                <a16:creationId xmlns:a16="http://schemas.microsoft.com/office/drawing/2014/main" id="{30E45EFF-F8DB-4E36-AC2E-56C00E7C535E}"/>
              </a:ext>
            </a:extLst>
          </p:cNvPr>
          <p:cNvCxnSpPr>
            <a:cxnSpLocks/>
            <a:stCxn id="111" idx="3"/>
            <a:endCxn id="123" idx="1"/>
          </p:cNvCxnSpPr>
          <p:nvPr/>
        </p:nvCxnSpPr>
        <p:spPr>
          <a:xfrm>
            <a:off x="5719409" y="3219824"/>
            <a:ext cx="313711" cy="280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CAA4A34F-3444-4705-A198-F125E0FE96B5}"/>
              </a:ext>
            </a:extLst>
          </p:cNvPr>
          <p:cNvSpPr txBox="1"/>
          <p:nvPr/>
        </p:nvSpPr>
        <p:spPr>
          <a:xfrm>
            <a:off x="5805153" y="980728"/>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75" name="テキスト ボックス 174">
            <a:extLst>
              <a:ext uri="{FF2B5EF4-FFF2-40B4-BE49-F238E27FC236}">
                <a16:creationId xmlns:a16="http://schemas.microsoft.com/office/drawing/2014/main" id="{737D1EE1-2F3C-43DA-A8B5-235DCD9D98B1}"/>
              </a:ext>
            </a:extLst>
          </p:cNvPr>
          <p:cNvSpPr txBox="1"/>
          <p:nvPr/>
        </p:nvSpPr>
        <p:spPr>
          <a:xfrm>
            <a:off x="5007659" y="1571602"/>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182" name="テキスト ボックス 181">
            <a:extLst>
              <a:ext uri="{FF2B5EF4-FFF2-40B4-BE49-F238E27FC236}">
                <a16:creationId xmlns:a16="http://schemas.microsoft.com/office/drawing/2014/main" id="{7AD5D092-F7FD-4226-849A-D576A5F7B613}"/>
              </a:ext>
            </a:extLst>
          </p:cNvPr>
          <p:cNvSpPr txBox="1"/>
          <p:nvPr/>
        </p:nvSpPr>
        <p:spPr>
          <a:xfrm>
            <a:off x="5433170" y="2858010"/>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183" name="テキスト ボックス 182">
            <a:extLst>
              <a:ext uri="{FF2B5EF4-FFF2-40B4-BE49-F238E27FC236}">
                <a16:creationId xmlns:a16="http://schemas.microsoft.com/office/drawing/2014/main" id="{3CAA2DF0-981E-4216-B6C8-BECD82B74F08}"/>
              </a:ext>
            </a:extLst>
          </p:cNvPr>
          <p:cNvSpPr txBox="1"/>
          <p:nvPr/>
        </p:nvSpPr>
        <p:spPr>
          <a:xfrm>
            <a:off x="4513046" y="3448884"/>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graphicFrame>
        <p:nvGraphicFramePr>
          <p:cNvPr id="188" name="表 187">
            <a:extLst>
              <a:ext uri="{FF2B5EF4-FFF2-40B4-BE49-F238E27FC236}">
                <a16:creationId xmlns:a16="http://schemas.microsoft.com/office/drawing/2014/main" id="{EBFCF3A1-BDDE-4806-BBEE-0CE200C5AC8A}"/>
              </a:ext>
            </a:extLst>
          </p:cNvPr>
          <p:cNvGraphicFramePr>
            <a:graphicFrameLocks noGrp="1"/>
          </p:cNvGraphicFramePr>
          <p:nvPr>
            <p:extLst>
              <p:ext uri="{D42A27DB-BD31-4B8C-83A1-F6EECF244321}">
                <p14:modId xmlns:p14="http://schemas.microsoft.com/office/powerpoint/2010/main" val="1393428214"/>
              </p:ext>
            </p:extLst>
          </p:nvPr>
        </p:nvGraphicFramePr>
        <p:xfrm>
          <a:off x="640904" y="4535274"/>
          <a:ext cx="8560568" cy="1918062"/>
        </p:xfrm>
        <a:graphic>
          <a:graphicData uri="http://schemas.openxmlformats.org/drawingml/2006/table">
            <a:tbl>
              <a:tblPr>
                <a:tableStyleId>{5C22544A-7EE6-4342-B048-85BDC9FD1C3A}</a:tableStyleId>
              </a:tblPr>
              <a:tblGrid>
                <a:gridCol w="1161484">
                  <a:extLst>
                    <a:ext uri="{9D8B030D-6E8A-4147-A177-3AD203B41FA5}">
                      <a16:colId xmlns:a16="http://schemas.microsoft.com/office/drawing/2014/main" val="2479641701"/>
                    </a:ext>
                  </a:extLst>
                </a:gridCol>
                <a:gridCol w="3654668">
                  <a:extLst>
                    <a:ext uri="{9D8B030D-6E8A-4147-A177-3AD203B41FA5}">
                      <a16:colId xmlns:a16="http://schemas.microsoft.com/office/drawing/2014/main" val="4063376370"/>
                    </a:ext>
                  </a:extLst>
                </a:gridCol>
                <a:gridCol w="3744416">
                  <a:extLst>
                    <a:ext uri="{9D8B030D-6E8A-4147-A177-3AD203B41FA5}">
                      <a16:colId xmlns:a16="http://schemas.microsoft.com/office/drawing/2014/main" val="3318276394"/>
                    </a:ext>
                  </a:extLst>
                </a:gridCol>
              </a:tblGrid>
              <a:tr h="213118">
                <a:tc>
                  <a:txBody>
                    <a:bodyPr/>
                    <a:lstStyle/>
                    <a:p>
                      <a:pPr algn="ctr" fontAlgn="ct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未入力</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間違い</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2420753737"/>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エラー①</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メールアドレスを入力してください。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313754959"/>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エラー②</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メールアドレス（確認用）を入力してください。</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598628176"/>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エラー③</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メールアドレスが一致しません。</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903264593"/>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エラー④</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名を入力してください。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609690076"/>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エラー⑤</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姓を入力してください。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775904661"/>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エラー⑥</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パスワードを入力してください。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22034560"/>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エラー⑦</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パスワード（確認用）を入力してください。</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812310807"/>
                  </a:ext>
                </a:extLst>
              </a:tr>
              <a:tr h="213118">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エラー⑧</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パスワードが一致しません。</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802409980"/>
                  </a:ext>
                </a:extLst>
              </a:tr>
            </a:tbl>
          </a:graphicData>
        </a:graphic>
      </p:graphicFrame>
      <p:sp>
        <p:nvSpPr>
          <p:cNvPr id="191" name="テキスト ボックス 190">
            <a:extLst>
              <a:ext uri="{FF2B5EF4-FFF2-40B4-BE49-F238E27FC236}">
                <a16:creationId xmlns:a16="http://schemas.microsoft.com/office/drawing/2014/main" id="{DE20E317-8306-40A9-A0F7-79508E25A081}"/>
              </a:ext>
            </a:extLst>
          </p:cNvPr>
          <p:cNvSpPr txBox="1"/>
          <p:nvPr/>
        </p:nvSpPr>
        <p:spPr>
          <a:xfrm>
            <a:off x="640904" y="6525344"/>
            <a:ext cx="8560568" cy="246221"/>
          </a:xfrm>
          <a:prstGeom prst="rect">
            <a:avLst/>
          </a:prstGeom>
          <a:noFill/>
        </p:spPr>
        <p:txBody>
          <a:bodyPr wrap="square" rtlCol="0">
            <a:spAutoFit/>
          </a:bodyPr>
          <a:lstStyle/>
          <a:p>
            <a:r>
              <a:rPr kumimoji="1" lang="ja-JP" altLang="en-US" sz="1000" dirty="0">
                <a:solidFill>
                  <a:srgbClr val="FF0000"/>
                </a:solidFill>
                <a:latin typeface="メイリオ" panose="020B0604030504040204" pitchFamily="50" charset="-128"/>
                <a:ea typeface="メイリオ" panose="020B0604030504040204" pitchFamily="50" charset="-128"/>
              </a:rPr>
              <a:t>＊すべてのエラーを洗い出してはいません。ご了承くださいませ。</a:t>
            </a:r>
          </a:p>
        </p:txBody>
      </p:sp>
      <p:sp>
        <p:nvSpPr>
          <p:cNvPr id="192" name="正方形/長方形 191">
            <a:extLst>
              <a:ext uri="{FF2B5EF4-FFF2-40B4-BE49-F238E27FC236}">
                <a16:creationId xmlns:a16="http://schemas.microsoft.com/office/drawing/2014/main" id="{23630934-AC9B-41B9-BE23-FF238C64633D}"/>
              </a:ext>
            </a:extLst>
          </p:cNvPr>
          <p:cNvSpPr/>
          <p:nvPr/>
        </p:nvSpPr>
        <p:spPr>
          <a:xfrm>
            <a:off x="7263793" y="2859783"/>
            <a:ext cx="96034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④</a:t>
            </a:r>
            <a:r>
              <a:rPr kumimoji="1" lang="en-US" altLang="ja-JP" sz="800" dirty="0">
                <a:solidFill>
                  <a:schemeClr val="tx1"/>
                </a:solidFill>
                <a:latin typeface="メイリオ" panose="020B0604030504040204" pitchFamily="50" charset="-128"/>
                <a:ea typeface="メイリオ" panose="020B0604030504040204" pitchFamily="50" charset="-128"/>
              </a:rPr>
              <a:t>-2</a:t>
            </a:r>
          </a:p>
          <a:p>
            <a:pPr algn="ctr"/>
            <a:r>
              <a:rPr kumimoji="1" lang="ja-JP" altLang="en-US" sz="800" dirty="0">
                <a:solidFill>
                  <a:schemeClr val="tx1"/>
                </a:solidFill>
                <a:latin typeface="メイリオ" panose="020B0604030504040204" pitchFamily="50" charset="-128"/>
                <a:ea typeface="メイリオ" panose="020B0604030504040204" pitchFamily="50" charset="-128"/>
              </a:rPr>
              <a:t>ポップアップ</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表示</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93" name="直線矢印コネクタ 192">
            <a:extLst>
              <a:ext uri="{FF2B5EF4-FFF2-40B4-BE49-F238E27FC236}">
                <a16:creationId xmlns:a16="http://schemas.microsoft.com/office/drawing/2014/main" id="{03D9A1BD-2710-4703-9B6A-9D64DCB7AAA6}"/>
              </a:ext>
            </a:extLst>
          </p:cNvPr>
          <p:cNvCxnSpPr>
            <a:cxnSpLocks/>
            <a:stCxn id="123" idx="3"/>
            <a:endCxn id="192" idx="1"/>
          </p:cNvCxnSpPr>
          <p:nvPr/>
        </p:nvCxnSpPr>
        <p:spPr>
          <a:xfrm flipV="1">
            <a:off x="6993460" y="3219823"/>
            <a:ext cx="270333" cy="28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7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⑤メアド確認メール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四角形: 角を丸くする 36">
            <a:extLst>
              <a:ext uri="{FF2B5EF4-FFF2-40B4-BE49-F238E27FC236}">
                <a16:creationId xmlns:a16="http://schemas.microsoft.com/office/drawing/2014/main" id="{B5F2ACC3-AA8D-4D11-8DB3-018F26203602}"/>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8" name="正方形/長方形 37">
            <a:extLst>
              <a:ext uri="{FF2B5EF4-FFF2-40B4-BE49-F238E27FC236}">
                <a16:creationId xmlns:a16="http://schemas.microsoft.com/office/drawing/2014/main" id="{5B86009E-0CDC-4453-90F0-B05420577B5F}"/>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9" name="正方形/長方形 38">
            <a:extLst>
              <a:ext uri="{FF2B5EF4-FFF2-40B4-BE49-F238E27FC236}">
                <a16:creationId xmlns:a16="http://schemas.microsoft.com/office/drawing/2014/main" id="{0A04DE82-D287-45F0-A5F7-7EA85AA561A5}"/>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75635BCE-6A7F-4629-A878-BEBC7107F185}"/>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90B6808-33E3-4E2D-9B62-D7603409D0BC}"/>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952D79F6-240F-4CC6-9EBA-2EAF3F6DB8FB}"/>
              </a:ext>
            </a:extLst>
          </p:cNvPr>
          <p:cNvSpPr/>
          <p:nvPr/>
        </p:nvSpPr>
        <p:spPr>
          <a:xfrm>
            <a:off x="1277898" y="1376405"/>
            <a:ext cx="5832648" cy="4401205"/>
          </a:xfrm>
          <a:prstGeom prst="rect">
            <a:avLst/>
          </a:prstGeom>
        </p:spPr>
        <p:txBody>
          <a:bodyPr wrap="square">
            <a:spAutoFit/>
          </a:bodyPr>
          <a:lstStyle/>
          <a:p>
            <a:r>
              <a:rPr lang="ja-JP" altLang="en-US" sz="1000" dirty="0">
                <a:latin typeface="メイリオ" panose="020B0604030504040204" pitchFamily="50" charset="-128"/>
                <a:ea typeface="メイリオ" panose="020B0604030504040204" pitchFamily="50" charset="-128"/>
              </a:rPr>
              <a:t>件名/</a:t>
            </a:r>
          </a:p>
          <a:p>
            <a:r>
              <a:rPr lang="ja-JP" altLang="en-US" sz="1000" dirty="0">
                <a:latin typeface="メイリオ" panose="020B0604030504040204" pitchFamily="50" charset="-128"/>
                <a:ea typeface="メイリオ" panose="020B0604030504040204" pitchFamily="50" charset="-128"/>
              </a:rPr>
              <a:t>[VN] メールアドレスの確認をお願いします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本文/</a:t>
            </a:r>
          </a:p>
          <a:p>
            <a:r>
              <a:rPr lang="ja-JP" altLang="en-US" sz="1000" dirty="0">
                <a:latin typeface="メイリオ" panose="020B0604030504040204" pitchFamily="50" charset="-128"/>
                <a:ea typeface="メイリオ" panose="020B0604030504040204" pitchFamily="50" charset="-128"/>
              </a:rPr>
              <a:t>いつもVNをご利用いただき、ありがとうございます。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本メールは、現在ご登録いただいたメールアドレス確認のためにお送りしています。</a:t>
            </a:r>
          </a:p>
          <a:p>
            <a:r>
              <a:rPr lang="ja-JP" altLang="en-US" sz="1000" dirty="0">
                <a:latin typeface="メイリオ" panose="020B0604030504040204" pitchFamily="50" charset="-128"/>
                <a:ea typeface="メイリオ" panose="020B0604030504040204" pitchFamily="50" charset="-128"/>
              </a:rPr>
              <a:t>下記URLをクリックして、認証を完了してください（現在は仮登録の状態です）。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https://aaaaaaaaaaaaaaaaaaaaaaaaaaaaaaaaaa</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本メールはVN新規登録会員および認証が未完了の方に自動送信しています。</a:t>
            </a:r>
          </a:p>
          <a:p>
            <a:r>
              <a:rPr lang="ja-JP" altLang="en-US" sz="1000" dirty="0">
                <a:latin typeface="メイリオ" panose="020B0604030504040204" pitchFamily="50" charset="-128"/>
                <a:ea typeface="メイリオ" panose="020B0604030504040204" pitchFamily="50" charset="-128"/>
              </a:rPr>
              <a:t>お心当たりのない方は、このメールを破棄してください。</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ご不明な点がございましたら、お気軽にサポートまでお問い合わせ下さい。</a:t>
            </a:r>
          </a:p>
          <a:p>
            <a:r>
              <a:rPr lang="ja-JP" altLang="en-US" sz="1000" dirty="0">
                <a:latin typeface="メイリオ" panose="020B0604030504040204" pitchFamily="50" charset="-128"/>
                <a:ea typeface="メイリオ" panose="020B0604030504040204" pitchFamily="50" charset="-128"/>
              </a:rPr>
              <a:t>VNを今後ともよろしくお願いいたします。</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▼VN</a:t>
            </a:r>
          </a:p>
          <a:p>
            <a:r>
              <a:rPr lang="ja-JP" altLang="en-US" sz="1000" dirty="0">
                <a:latin typeface="メイリオ" panose="020B0604030504040204" pitchFamily="50" charset="-128"/>
                <a:ea typeface="メイリオ" panose="020B0604030504040204" pitchFamily="50" charset="-128"/>
              </a:rPr>
              <a:t>https://aaaaaaaaaaaaaaaaaaaaaa</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▼サポート窓口</a:t>
            </a:r>
          </a:p>
          <a:p>
            <a:r>
              <a:rPr lang="ja-JP" altLang="en-US" sz="1000" dirty="0">
                <a:latin typeface="メイリオ" panose="020B0604030504040204" pitchFamily="50" charset="-128"/>
                <a:ea typeface="メイリオ" panose="020B0604030504040204" pitchFamily="50" charset="-128"/>
              </a:rPr>
              <a:t>aaaa@aaa.cc</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▼よくあるご質問</a:t>
            </a:r>
          </a:p>
          <a:p>
            <a:r>
              <a:rPr lang="ja-JP" altLang="en-US" sz="1000" dirty="0">
                <a:latin typeface="メイリオ" panose="020B0604030504040204" pitchFamily="50" charset="-128"/>
                <a:ea typeface="メイリオ" panose="020B0604030504040204" pitchFamily="50" charset="-128"/>
              </a:rPr>
              <a:t>https://aaaaaaaaaaaaaaaaaaaaaa</a:t>
            </a:r>
          </a:p>
          <a:p>
            <a:endParaRPr lang="ja-JP" altLang="en-US" sz="1000" dirty="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a:t>
            </a:r>
          </a:p>
          <a:p>
            <a:r>
              <a:rPr lang="ja-JP" altLang="en-US" sz="1000" dirty="0">
                <a:latin typeface="メイリオ" panose="020B0604030504040204" pitchFamily="50" charset="-128"/>
                <a:ea typeface="メイリオ" panose="020B0604030504040204" pitchFamily="50" charset="-128"/>
              </a:rPr>
              <a:t>よいめぐりを世の中へ</a:t>
            </a:r>
          </a:p>
        </p:txBody>
      </p:sp>
      <p:sp>
        <p:nvSpPr>
          <p:cNvPr id="12" name="テキスト ボックス 11">
            <a:extLst>
              <a:ext uri="{FF2B5EF4-FFF2-40B4-BE49-F238E27FC236}">
                <a16:creationId xmlns:a16="http://schemas.microsoft.com/office/drawing/2014/main" id="{6A53ADDB-F07C-4FE0-A792-5F9FDF802C1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24390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⑥認証成功</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3235042"/>
            <a:ext cx="7048400" cy="553998"/>
          </a:xfrm>
          <a:prstGeom prst="rect">
            <a:avLst/>
          </a:prstGeom>
          <a:noFill/>
        </p:spPr>
        <p:txBody>
          <a:bodyPr wrap="square" rtlCol="0">
            <a:spAutoFit/>
          </a:bodyPr>
          <a:lstStyle/>
          <a:p>
            <a:pPr algn="ctr"/>
            <a:r>
              <a:rPr kumimoji="1" lang="en-US" altLang="ja-JP" sz="1000" dirty="0">
                <a:latin typeface="メイリオ" panose="020B0604030504040204" pitchFamily="50" charset="-128"/>
                <a:ea typeface="メイリオ" panose="020B0604030504040204" pitchFamily="50" charset="-128"/>
                <a:hlinkClick r:id="rId2"/>
              </a:rPr>
              <a:t>aaaaaaa@aaaaaa.co.jp</a:t>
            </a:r>
            <a:r>
              <a:rPr kumimoji="1" lang="en-US" altLang="ja-JP" sz="1000" dirty="0">
                <a:latin typeface="メイリオ" panose="020B0604030504040204" pitchFamily="50" charset="-128"/>
                <a:ea typeface="メイリオ" panose="020B0604030504040204" pitchFamily="50" charset="-128"/>
              </a:rPr>
              <a:t> </a:t>
            </a:r>
            <a:r>
              <a:rPr kumimoji="1" lang="ja-JP" altLang="en-US" sz="1000" dirty="0">
                <a:latin typeface="メイリオ" panose="020B0604030504040204" pitchFamily="50" charset="-128"/>
                <a:ea typeface="メイリオ" panose="020B0604030504040204" pitchFamily="50" charset="-128"/>
              </a:rPr>
              <a:t>のメールアドレスの確認が完了しました。</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dirty="0">
                <a:latin typeface="メイリオ" panose="020B0604030504040204" pitchFamily="50" charset="-128"/>
                <a:ea typeface="メイリオ" panose="020B0604030504040204" pitchFamily="50" charset="-128"/>
              </a:rPr>
              <a:t>このページは</a:t>
            </a:r>
            <a:r>
              <a:rPr kumimoji="1" lang="en-US" altLang="ja-JP" sz="1000" dirty="0">
                <a:latin typeface="メイリオ" panose="020B0604030504040204" pitchFamily="50" charset="-128"/>
                <a:ea typeface="メイリオ" panose="020B0604030504040204" pitchFamily="50" charset="-128"/>
              </a:rPr>
              <a:t>10</a:t>
            </a:r>
            <a:r>
              <a:rPr kumimoji="1" lang="ja-JP" altLang="en-US" sz="1000" dirty="0">
                <a:latin typeface="メイリオ" panose="020B0604030504040204" pitchFamily="50" charset="-128"/>
                <a:ea typeface="メイリオ" panose="020B0604030504040204" pitchFamily="50" charset="-128"/>
              </a:rPr>
              <a:t>秒後に自動で移動します。</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2092786"/>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メールアドレスが確認できました</a:t>
            </a:r>
          </a:p>
        </p:txBody>
      </p:sp>
      <p:sp>
        <p:nvSpPr>
          <p:cNvPr id="25" name="四角形: 角を丸くする 24">
            <a:extLst>
              <a:ext uri="{FF2B5EF4-FFF2-40B4-BE49-F238E27FC236}">
                <a16:creationId xmlns:a16="http://schemas.microsoft.com/office/drawing/2014/main" id="{137C7B0A-7FA4-40D0-BAFE-4D075CE6A3F9}"/>
              </a:ext>
            </a:extLst>
          </p:cNvPr>
          <p:cNvSpPr/>
          <p:nvPr/>
        </p:nvSpPr>
        <p:spPr>
          <a:xfrm>
            <a:off x="3301008" y="4593827"/>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すぐに移動する</a:t>
            </a:r>
          </a:p>
        </p:txBody>
      </p:sp>
      <p:sp>
        <p:nvSpPr>
          <p:cNvPr id="26" name="正方形/長方形 25">
            <a:extLst>
              <a:ext uri="{FF2B5EF4-FFF2-40B4-BE49-F238E27FC236}">
                <a16:creationId xmlns:a16="http://schemas.microsoft.com/office/drawing/2014/main" id="{D1234124-6169-4EA5-9A82-ECA8801758B1}"/>
              </a:ext>
            </a:extLst>
          </p:cNvPr>
          <p:cNvSpPr/>
          <p:nvPr/>
        </p:nvSpPr>
        <p:spPr>
          <a:xfrm>
            <a:off x="3156992" y="4509120"/>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B5955669-D3E2-4D5B-B0FC-924CF1EB6743}"/>
              </a:ext>
            </a:extLst>
          </p:cNvPr>
          <p:cNvSpPr txBox="1"/>
          <p:nvPr/>
        </p:nvSpPr>
        <p:spPr>
          <a:xfrm>
            <a:off x="7820995" y="364560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hlinkClick r:id="rId3" action="ppaction://hlinksldjump"/>
              </a:rPr>
              <a:t>メール認証時のルール</a:t>
            </a:r>
            <a:r>
              <a:rPr kumimoji="1" lang="ja-JP" altLang="en-US" sz="800" dirty="0">
                <a:latin typeface="メイリオ" panose="020B0604030504040204" pitchFamily="50" charset="-128"/>
                <a:ea typeface="メイリオ" panose="020B0604030504040204" pitchFamily="50" charset="-128"/>
              </a:rPr>
              <a:t>に従って遷移する</a:t>
            </a:r>
          </a:p>
        </p:txBody>
      </p:sp>
      <p:cxnSp>
        <p:nvCxnSpPr>
          <p:cNvPr id="28" name="コネクタ: カギ線 27">
            <a:extLst>
              <a:ext uri="{FF2B5EF4-FFF2-40B4-BE49-F238E27FC236}">
                <a16:creationId xmlns:a16="http://schemas.microsoft.com/office/drawing/2014/main" id="{EC14DDE7-8533-45F6-861E-0E8DBC577A9C}"/>
              </a:ext>
            </a:extLst>
          </p:cNvPr>
          <p:cNvCxnSpPr>
            <a:cxnSpLocks/>
            <a:stCxn id="26" idx="3"/>
            <a:endCxn id="27" idx="1"/>
          </p:cNvCxnSpPr>
          <p:nvPr/>
        </p:nvCxnSpPr>
        <p:spPr>
          <a:xfrm flipV="1">
            <a:off x="5173216" y="3814881"/>
            <a:ext cx="2647779" cy="9212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538C1970-6E11-4B3B-B9AC-E0BFD532B490}"/>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0" name="正方形/長方形 29">
            <a:extLst>
              <a:ext uri="{FF2B5EF4-FFF2-40B4-BE49-F238E27FC236}">
                <a16:creationId xmlns:a16="http://schemas.microsoft.com/office/drawing/2014/main" id="{729CD5CA-5299-4D83-801F-698E9AABC55F}"/>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1" name="正方形/長方形 30">
            <a:extLst>
              <a:ext uri="{FF2B5EF4-FFF2-40B4-BE49-F238E27FC236}">
                <a16:creationId xmlns:a16="http://schemas.microsoft.com/office/drawing/2014/main" id="{D1DBDA5C-7E0B-4758-B5A4-852090CBE86F}"/>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21" name="テキスト ボックス 20">
            <a:extLst>
              <a:ext uri="{FF2B5EF4-FFF2-40B4-BE49-F238E27FC236}">
                <a16:creationId xmlns:a16="http://schemas.microsoft.com/office/drawing/2014/main" id="{9F7FDD74-9307-4E85-80D0-9A9CED7F062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4639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⑦認証失敗</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1352600" y="2708920"/>
            <a:ext cx="5760640" cy="1169551"/>
          </a:xfrm>
          <a:prstGeom prst="rect">
            <a:avLst/>
          </a:prstGeom>
          <a:noFill/>
        </p:spPr>
        <p:txBody>
          <a:bodyPr wrap="square" rtlCol="0">
            <a:spAutoFit/>
          </a:bodyPr>
          <a:lstStyle/>
          <a:p>
            <a:pPr algn="ctr"/>
            <a:r>
              <a:rPr kumimoji="1" lang="en-US" altLang="ja-JP" sz="1000" dirty="0">
                <a:latin typeface="メイリオ" panose="020B0604030504040204" pitchFamily="50" charset="-128"/>
                <a:ea typeface="メイリオ" panose="020B0604030504040204" pitchFamily="50" charset="-128"/>
                <a:hlinkClick r:id="rId2"/>
              </a:rPr>
              <a:t>aaaaaaa@aaaaaa.co.jp</a:t>
            </a:r>
            <a:r>
              <a:rPr kumimoji="1" lang="en-US" altLang="ja-JP" sz="1000" dirty="0">
                <a:latin typeface="メイリオ" panose="020B0604030504040204" pitchFamily="50" charset="-128"/>
                <a:ea typeface="メイリオ" panose="020B0604030504040204" pitchFamily="50" charset="-128"/>
              </a:rPr>
              <a:t> </a:t>
            </a:r>
            <a:r>
              <a:rPr kumimoji="1" lang="ja-JP" altLang="en-US" sz="1000" dirty="0">
                <a:latin typeface="メイリオ" panose="020B0604030504040204" pitchFamily="50" charset="-128"/>
                <a:ea typeface="メイリオ" panose="020B0604030504040204" pitchFamily="50" charset="-128"/>
              </a:rPr>
              <a:t>に再度メールアドレス確認用の認証メールを送信しました。</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dirty="0">
                <a:latin typeface="メイリオ" panose="020B0604030504040204" pitchFamily="50" charset="-128"/>
                <a:ea typeface="メイリオ" panose="020B0604030504040204" pitchFamily="50" charset="-128"/>
              </a:rPr>
              <a:t>認証メール内のアドレスをクリックすると、メールアドレスの認証が完了します。</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時間以内に、認証メール内のアドレスをクリックし、メール認証を行ってください。</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b="1" dirty="0">
                <a:solidFill>
                  <a:srgbClr val="FF0000"/>
                </a:solidFill>
                <a:latin typeface="メイリオ" panose="020B0604030504040204" pitchFamily="50" charset="-128"/>
                <a:ea typeface="メイリオ" panose="020B0604030504040204" pitchFamily="50" charset="-128"/>
              </a:rPr>
              <a:t>メール認証が完了するまで掲載記事は停止し、マイページへのアクセスができません。</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6455F602-4D7A-41F1-BE05-F9990B809115}"/>
              </a:ext>
            </a:extLst>
          </p:cNvPr>
          <p:cNvSpPr/>
          <p:nvPr/>
        </p:nvSpPr>
        <p:spPr>
          <a:xfrm>
            <a:off x="3301008" y="4593827"/>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トップページへ</a:t>
            </a:r>
          </a:p>
        </p:txBody>
      </p:sp>
      <p:sp>
        <p:nvSpPr>
          <p:cNvPr id="21" name="正方形/長方形 20">
            <a:extLst>
              <a:ext uri="{FF2B5EF4-FFF2-40B4-BE49-F238E27FC236}">
                <a16:creationId xmlns:a16="http://schemas.microsoft.com/office/drawing/2014/main" id="{666365A2-E001-4335-8B26-869303C43EA8}"/>
              </a:ext>
            </a:extLst>
          </p:cNvPr>
          <p:cNvSpPr/>
          <p:nvPr/>
        </p:nvSpPr>
        <p:spPr>
          <a:xfrm>
            <a:off x="3156992" y="4509120"/>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87174CC6-2BCB-42AE-8A06-CCE1831CD64D}"/>
              </a:ext>
            </a:extLst>
          </p:cNvPr>
          <p:cNvSpPr txBox="1"/>
          <p:nvPr/>
        </p:nvSpPr>
        <p:spPr>
          <a:xfrm>
            <a:off x="7820995" y="2534707"/>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トップページに遷移する。</a:t>
            </a:r>
          </a:p>
        </p:txBody>
      </p:sp>
      <p:cxnSp>
        <p:nvCxnSpPr>
          <p:cNvPr id="23" name="コネクタ: カギ線 22">
            <a:extLst>
              <a:ext uri="{FF2B5EF4-FFF2-40B4-BE49-F238E27FC236}">
                <a16:creationId xmlns:a16="http://schemas.microsoft.com/office/drawing/2014/main" id="{D2F6DEC9-C2D5-4DF2-9BEF-1CE83C476E01}"/>
              </a:ext>
            </a:extLst>
          </p:cNvPr>
          <p:cNvCxnSpPr>
            <a:cxnSpLocks/>
            <a:stCxn id="21" idx="3"/>
            <a:endCxn id="22" idx="1"/>
          </p:cNvCxnSpPr>
          <p:nvPr/>
        </p:nvCxnSpPr>
        <p:spPr>
          <a:xfrm flipV="1">
            <a:off x="5173216" y="2642429"/>
            <a:ext cx="2647779" cy="209374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1988840"/>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メールアドレスの確認ができませんでした</a:t>
            </a:r>
          </a:p>
        </p:txBody>
      </p:sp>
      <p:sp>
        <p:nvSpPr>
          <p:cNvPr id="25" name="正方形/長方形 24">
            <a:extLst>
              <a:ext uri="{FF2B5EF4-FFF2-40B4-BE49-F238E27FC236}">
                <a16:creationId xmlns:a16="http://schemas.microsoft.com/office/drawing/2014/main" id="{EF24C3A0-5C45-4B37-986F-8604D4B1B3E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6" name="正方形/長方形 25">
            <a:extLst>
              <a:ext uri="{FF2B5EF4-FFF2-40B4-BE49-F238E27FC236}">
                <a16:creationId xmlns:a16="http://schemas.microsoft.com/office/drawing/2014/main" id="{99DF56F6-644E-4B91-962F-7F8DAE7CF5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27" name="正方形/長方形 26">
            <a:extLst>
              <a:ext uri="{FF2B5EF4-FFF2-40B4-BE49-F238E27FC236}">
                <a16:creationId xmlns:a16="http://schemas.microsoft.com/office/drawing/2014/main" id="{16BA2E8C-13D5-400A-8807-78B56959569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28" name="テキスト ボックス 27">
            <a:extLst>
              <a:ext uri="{FF2B5EF4-FFF2-40B4-BE49-F238E27FC236}">
                <a16:creationId xmlns:a16="http://schemas.microsoft.com/office/drawing/2014/main" id="{35C07632-45E9-47B2-B854-5676E3A4B96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21732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メール認証時の流れ</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1488BD9-58B4-4BE6-90E5-8BF393F552C7}"/>
              </a:ext>
            </a:extLst>
          </p:cNvPr>
          <p:cNvSpPr txBox="1"/>
          <p:nvPr/>
        </p:nvSpPr>
        <p:spPr>
          <a:xfrm>
            <a:off x="640904" y="3058502"/>
            <a:ext cx="8588719" cy="1600438"/>
          </a:xfrm>
          <a:prstGeom prst="rect">
            <a:avLst/>
          </a:prstGeom>
          <a:noFill/>
        </p:spPr>
        <p:txBody>
          <a:bodyPr wrap="square" rtlCol="0">
            <a:spAutoFit/>
          </a:bodyPr>
          <a:lstStyle/>
          <a:p>
            <a:r>
              <a:rPr kumimoji="1" lang="en-US" altLang="ja-JP" sz="1400" dirty="0">
                <a:solidFill>
                  <a:srgbClr val="FF0000"/>
                </a:solidFill>
                <a:latin typeface="メイリオ" panose="020B0604030504040204" pitchFamily="50" charset="-128"/>
                <a:ea typeface="メイリオ" panose="020B0604030504040204" pitchFamily="50" charset="-128"/>
              </a:rPr>
              <a:t>*1</a:t>
            </a:r>
            <a:r>
              <a:rPr kumimoji="1" lang="ja-JP" altLang="en-US" sz="1400" dirty="0">
                <a:solidFill>
                  <a:srgbClr val="FF0000"/>
                </a:solidFill>
                <a:latin typeface="メイリオ" panose="020B0604030504040204" pitchFamily="50" charset="-128"/>
                <a:ea typeface="メイリオ" panose="020B0604030504040204" pitchFamily="50" charset="-128"/>
              </a:rPr>
              <a:t>　ログイン時と同じ処理</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lvl="1"/>
            <a:r>
              <a:rPr kumimoji="1" lang="ja-JP" altLang="en-US" sz="1400" dirty="0">
                <a:solidFill>
                  <a:srgbClr val="FF0000"/>
                </a:solidFill>
                <a:latin typeface="メイリオ" panose="020B0604030504040204" pitchFamily="50" charset="-128"/>
                <a:ea typeface="メイリオ" panose="020B0604030504040204" pitchFamily="50" charset="-128"/>
              </a:rPr>
              <a:t>認証完了時、その時点での最終登録地点のページに遷移する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lvl="1"/>
            <a:r>
              <a:rPr kumimoji="1" lang="ja-JP" altLang="en-US" sz="1400" dirty="0">
                <a:solidFill>
                  <a:srgbClr val="FF0000"/>
                </a:solidFill>
                <a:latin typeface="メイリオ" panose="020B0604030504040204" pitchFamily="50" charset="-128"/>
                <a:ea typeface="メイリオ" panose="020B0604030504040204" pitchFamily="50" charset="-128"/>
              </a:rPr>
              <a:t>（企業情報→掲載記事→マイページ）</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lvl="1"/>
            <a:endParaRPr kumimoji="1" lang="en-US" altLang="ja-JP" sz="1400" dirty="0">
              <a:latin typeface="メイリオ" panose="020B0604030504040204" pitchFamily="50" charset="-128"/>
              <a:ea typeface="メイリオ" panose="020B0604030504040204" pitchFamily="50" charset="-128"/>
            </a:endParaRPr>
          </a:p>
          <a:p>
            <a:pPr lvl="1"/>
            <a:r>
              <a:rPr kumimoji="1" lang="ja-JP" altLang="en-US" sz="1400" dirty="0">
                <a:latin typeface="メイリオ" panose="020B0604030504040204" pitchFamily="50" charset="-128"/>
                <a:ea typeface="メイリオ" panose="020B0604030504040204" pitchFamily="50" charset="-128"/>
              </a:rPr>
              <a:t>企業情報が未入力であれば企業情報に遷移</a:t>
            </a:r>
            <a:endParaRPr kumimoji="1" lang="en-US" altLang="ja-JP" sz="1400" dirty="0">
              <a:latin typeface="メイリオ" panose="020B0604030504040204" pitchFamily="50" charset="-128"/>
              <a:ea typeface="メイリオ" panose="020B0604030504040204" pitchFamily="50" charset="-128"/>
            </a:endParaRPr>
          </a:p>
          <a:p>
            <a:pPr lvl="1"/>
            <a:r>
              <a:rPr kumimoji="1" lang="ja-JP" altLang="en-US" sz="1400" dirty="0">
                <a:latin typeface="メイリオ" panose="020B0604030504040204" pitchFamily="50" charset="-128"/>
                <a:ea typeface="メイリオ" panose="020B0604030504040204" pitchFamily="50" charset="-128"/>
              </a:rPr>
              <a:t>掲載記事が未入力であれば掲載記事に遷移</a:t>
            </a:r>
            <a:endParaRPr kumimoji="1" lang="en-US" altLang="ja-JP" sz="1400" dirty="0">
              <a:latin typeface="メイリオ" panose="020B0604030504040204" pitchFamily="50" charset="-128"/>
              <a:ea typeface="メイリオ" panose="020B0604030504040204" pitchFamily="50" charset="-128"/>
            </a:endParaRPr>
          </a:p>
          <a:p>
            <a:pPr lvl="1"/>
            <a:r>
              <a:rPr kumimoji="1" lang="ja-JP" altLang="en-US" sz="1400" dirty="0">
                <a:latin typeface="メイリオ" panose="020B0604030504040204" pitchFamily="50" charset="-128"/>
                <a:ea typeface="メイリオ" panose="020B0604030504040204" pitchFamily="50" charset="-128"/>
              </a:rPr>
              <a:t>企業情報、掲載記事の入力が完了していればマイページに遷移</a:t>
            </a:r>
          </a:p>
        </p:txBody>
      </p:sp>
      <p:sp>
        <p:nvSpPr>
          <p:cNvPr id="17" name="正方形/長方形 16">
            <a:extLst>
              <a:ext uri="{FF2B5EF4-FFF2-40B4-BE49-F238E27FC236}">
                <a16:creationId xmlns:a16="http://schemas.microsoft.com/office/drawing/2014/main" id="{50082B68-23B8-487A-BE05-CAD874ACA483}"/>
              </a:ext>
            </a:extLst>
          </p:cNvPr>
          <p:cNvSpPr/>
          <p:nvPr/>
        </p:nvSpPr>
        <p:spPr>
          <a:xfrm>
            <a:off x="920552" y="1060286"/>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④</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アカウント</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情報入力完了</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15851955-4708-4F97-AACF-88F839787076}"/>
              </a:ext>
            </a:extLst>
          </p:cNvPr>
          <p:cNvSpPr/>
          <p:nvPr/>
        </p:nvSpPr>
        <p:spPr>
          <a:xfrm>
            <a:off x="6455984" y="2147386"/>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⑦</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認証不可</a:t>
            </a:r>
          </a:p>
        </p:txBody>
      </p:sp>
      <p:sp>
        <p:nvSpPr>
          <p:cNvPr id="22" name="正方形/長方形 21">
            <a:extLst>
              <a:ext uri="{FF2B5EF4-FFF2-40B4-BE49-F238E27FC236}">
                <a16:creationId xmlns:a16="http://schemas.microsoft.com/office/drawing/2014/main" id="{41330CBF-98B9-4704-A097-F8676953A9EC}"/>
              </a:ext>
            </a:extLst>
          </p:cNvPr>
          <p:cNvSpPr/>
          <p:nvPr/>
        </p:nvSpPr>
        <p:spPr>
          <a:xfrm>
            <a:off x="6455984" y="1054860"/>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⑥</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認証成功</a:t>
            </a:r>
          </a:p>
        </p:txBody>
      </p:sp>
      <p:cxnSp>
        <p:nvCxnSpPr>
          <p:cNvPr id="23" name="直線矢印コネクタ 22">
            <a:extLst>
              <a:ext uri="{FF2B5EF4-FFF2-40B4-BE49-F238E27FC236}">
                <a16:creationId xmlns:a16="http://schemas.microsoft.com/office/drawing/2014/main" id="{BA818AAC-1A92-4A31-BC41-99EEA6F8BD5C}"/>
              </a:ext>
            </a:extLst>
          </p:cNvPr>
          <p:cNvCxnSpPr>
            <a:cxnSpLocks/>
            <a:stCxn id="17" idx="3"/>
            <a:endCxn id="24" idx="1"/>
          </p:cNvCxnSpPr>
          <p:nvPr/>
        </p:nvCxnSpPr>
        <p:spPr>
          <a:xfrm flipV="1">
            <a:off x="1952900" y="1448437"/>
            <a:ext cx="350704" cy="6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17644985-3D55-46C0-9400-B4BDB0B91054}"/>
              </a:ext>
            </a:extLst>
          </p:cNvPr>
          <p:cNvCxnSpPr>
            <a:cxnSpLocks/>
            <a:stCxn id="22" idx="3"/>
            <a:endCxn id="31" idx="1"/>
          </p:cNvCxnSpPr>
          <p:nvPr/>
        </p:nvCxnSpPr>
        <p:spPr>
          <a:xfrm flipV="1">
            <a:off x="7488332" y="1441522"/>
            <a:ext cx="344988" cy="21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D66ED73-76DA-4739-9829-315737517FED}"/>
              </a:ext>
            </a:extLst>
          </p:cNvPr>
          <p:cNvSpPr/>
          <p:nvPr/>
        </p:nvSpPr>
        <p:spPr>
          <a:xfrm>
            <a:off x="7833320" y="1052736"/>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マイページ</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遷移</a:t>
            </a:r>
            <a:r>
              <a:rPr kumimoji="1" lang="ja-JP" altLang="en-US" sz="800" dirty="0">
                <a:solidFill>
                  <a:srgbClr val="FF0000"/>
                </a:solidFill>
                <a:latin typeface="メイリオ" panose="020B0604030504040204" pitchFamily="50" charset="-128"/>
                <a:ea typeface="メイリオ" panose="020B0604030504040204" pitchFamily="50" charset="-128"/>
              </a:rPr>
              <a:t>（</a:t>
            </a:r>
            <a:r>
              <a:rPr kumimoji="1" lang="en-US" altLang="ja-JP" sz="800" dirty="0">
                <a:solidFill>
                  <a:srgbClr val="FF0000"/>
                </a:solidFill>
                <a:latin typeface="メイリオ" panose="020B0604030504040204" pitchFamily="50" charset="-128"/>
                <a:ea typeface="メイリオ" panose="020B0604030504040204" pitchFamily="50" charset="-128"/>
              </a:rPr>
              <a:t>*1</a:t>
            </a:r>
            <a:r>
              <a:rPr kumimoji="1" lang="ja-JP" altLang="en-US" sz="800" dirty="0">
                <a:solidFill>
                  <a:srgbClr val="FF0000"/>
                </a:solidFill>
                <a:latin typeface="メイリオ" panose="020B0604030504040204" pitchFamily="50" charset="-128"/>
                <a:ea typeface="メイリオ" panose="020B0604030504040204" pitchFamily="50" charset="-128"/>
              </a:rPr>
              <a:t>）</a:t>
            </a:r>
          </a:p>
        </p:txBody>
      </p:sp>
      <p:sp>
        <p:nvSpPr>
          <p:cNvPr id="32" name="正方形/長方形 31">
            <a:extLst>
              <a:ext uri="{FF2B5EF4-FFF2-40B4-BE49-F238E27FC236}">
                <a16:creationId xmlns:a16="http://schemas.microsoft.com/office/drawing/2014/main" id="{EB3B06FC-044E-442D-A5B8-3633665128F3}"/>
              </a:ext>
            </a:extLst>
          </p:cNvPr>
          <p:cNvSpPr/>
          <p:nvPr/>
        </p:nvSpPr>
        <p:spPr>
          <a:xfrm>
            <a:off x="7833320" y="2147404"/>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メアド確認用</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自動メール配信</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33" name="直線矢印コネクタ 32">
            <a:extLst>
              <a:ext uri="{FF2B5EF4-FFF2-40B4-BE49-F238E27FC236}">
                <a16:creationId xmlns:a16="http://schemas.microsoft.com/office/drawing/2014/main" id="{24BCAFAE-6AAF-411B-9F74-3C99CEA454D8}"/>
              </a:ext>
            </a:extLst>
          </p:cNvPr>
          <p:cNvCxnSpPr>
            <a:cxnSpLocks/>
            <a:stCxn id="20" idx="3"/>
            <a:endCxn id="32" idx="1"/>
          </p:cNvCxnSpPr>
          <p:nvPr/>
        </p:nvCxnSpPr>
        <p:spPr>
          <a:xfrm>
            <a:off x="7488332" y="2536172"/>
            <a:ext cx="344988" cy="1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判断 42">
            <a:extLst>
              <a:ext uri="{FF2B5EF4-FFF2-40B4-BE49-F238E27FC236}">
                <a16:creationId xmlns:a16="http://schemas.microsoft.com/office/drawing/2014/main" id="{105C67E0-2905-44F9-B9D7-399518416E03}"/>
              </a:ext>
            </a:extLst>
          </p:cNvPr>
          <p:cNvSpPr/>
          <p:nvPr/>
        </p:nvSpPr>
        <p:spPr>
          <a:xfrm>
            <a:off x="5072932" y="1054862"/>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24H</a:t>
            </a:r>
            <a:r>
              <a:rPr kumimoji="1" lang="ja-JP" altLang="en-US" sz="800" dirty="0">
                <a:solidFill>
                  <a:schemeClr val="tx1"/>
                </a:solidFill>
                <a:latin typeface="メイリオ" panose="020B0604030504040204" pitchFamily="50" charset="-128"/>
                <a:ea typeface="メイリオ" panose="020B0604030504040204" pitchFamily="50" charset="-128"/>
              </a:rPr>
              <a:t>以内？</a:t>
            </a:r>
          </a:p>
        </p:txBody>
      </p:sp>
      <p:sp>
        <p:nvSpPr>
          <p:cNvPr id="24" name="正方形/長方形 23">
            <a:extLst>
              <a:ext uri="{FF2B5EF4-FFF2-40B4-BE49-F238E27FC236}">
                <a16:creationId xmlns:a16="http://schemas.microsoft.com/office/drawing/2014/main" id="{49A134E5-C440-4581-8072-6E60CCB86CC9}"/>
              </a:ext>
            </a:extLst>
          </p:cNvPr>
          <p:cNvSpPr/>
          <p:nvPr/>
        </p:nvSpPr>
        <p:spPr>
          <a:xfrm>
            <a:off x="2303604" y="1059651"/>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メアド確認用</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自動メール配信</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76FA0CD2-F38F-46A0-8959-E737BBA82E3E}"/>
              </a:ext>
            </a:extLst>
          </p:cNvPr>
          <p:cNvSpPr/>
          <p:nvPr/>
        </p:nvSpPr>
        <p:spPr>
          <a:xfrm>
            <a:off x="3689880" y="1054862"/>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⑤</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確認用メールから</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アクセス</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26" name="直線矢印コネクタ 25">
            <a:extLst>
              <a:ext uri="{FF2B5EF4-FFF2-40B4-BE49-F238E27FC236}">
                <a16:creationId xmlns:a16="http://schemas.microsoft.com/office/drawing/2014/main" id="{BDCB8C1B-A7FF-43C0-8C55-A5AC96B3245E}"/>
              </a:ext>
            </a:extLst>
          </p:cNvPr>
          <p:cNvCxnSpPr>
            <a:cxnSpLocks/>
            <a:stCxn id="24" idx="3"/>
            <a:endCxn id="25" idx="1"/>
          </p:cNvCxnSpPr>
          <p:nvPr/>
        </p:nvCxnSpPr>
        <p:spPr>
          <a:xfrm flipV="1">
            <a:off x="3335952" y="1443648"/>
            <a:ext cx="353928" cy="478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296EC87-158E-41A5-ABCC-15A4074F9AEC}"/>
              </a:ext>
            </a:extLst>
          </p:cNvPr>
          <p:cNvCxnSpPr>
            <a:cxnSpLocks/>
            <a:stCxn id="25" idx="3"/>
            <a:endCxn id="43" idx="1"/>
          </p:cNvCxnSpPr>
          <p:nvPr/>
        </p:nvCxnSpPr>
        <p:spPr>
          <a:xfrm>
            <a:off x="4722228" y="1443648"/>
            <a:ext cx="350704"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17B0B8F6-45D9-411F-B760-7BC755FE9617}"/>
              </a:ext>
            </a:extLst>
          </p:cNvPr>
          <p:cNvCxnSpPr>
            <a:cxnSpLocks/>
            <a:stCxn id="43" idx="3"/>
            <a:endCxn id="22" idx="1"/>
          </p:cNvCxnSpPr>
          <p:nvPr/>
        </p:nvCxnSpPr>
        <p:spPr>
          <a:xfrm flipV="1">
            <a:off x="6105280" y="1443646"/>
            <a:ext cx="350704" cy="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A0A53A85-5C82-4DE9-AD50-C5F48E5FDEC5}"/>
              </a:ext>
            </a:extLst>
          </p:cNvPr>
          <p:cNvCxnSpPr>
            <a:stCxn id="43" idx="2"/>
            <a:endCxn id="20" idx="1"/>
          </p:cNvCxnSpPr>
          <p:nvPr/>
        </p:nvCxnSpPr>
        <p:spPr>
          <a:xfrm rot="16200000" flipH="1">
            <a:off x="5670676" y="1750863"/>
            <a:ext cx="703739" cy="86687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81D2A8F3-7F3C-402F-B60C-CC1C938CE684}"/>
              </a:ext>
            </a:extLst>
          </p:cNvPr>
          <p:cNvSpPr txBox="1"/>
          <p:nvPr/>
        </p:nvSpPr>
        <p:spPr>
          <a:xfrm>
            <a:off x="5847280" y="1168108"/>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8178AEF8-53F2-4C99-8ACE-382744A0D7CA}"/>
              </a:ext>
            </a:extLst>
          </p:cNvPr>
          <p:cNvSpPr txBox="1"/>
          <p:nvPr/>
        </p:nvSpPr>
        <p:spPr>
          <a:xfrm>
            <a:off x="5049786" y="1758982"/>
            <a:ext cx="515999"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5701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lang="ja-JP" altLang="en-US" b="1" dirty="0">
                <a:latin typeface="メイリオ" panose="020B0604030504040204" pitchFamily="50" charset="-128"/>
                <a:ea typeface="メイリオ" panose="020B0604030504040204" pitchFamily="50" charset="-128"/>
              </a:rPr>
              <a:t>企業情報</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35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更新履歴</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0C8C82C7-0847-4E54-A896-F8CF32AF5B47}"/>
              </a:ext>
            </a:extLst>
          </p:cNvPr>
          <p:cNvSpPr txBox="1"/>
          <p:nvPr/>
        </p:nvSpPr>
        <p:spPr>
          <a:xfrm>
            <a:off x="704528" y="1124744"/>
            <a:ext cx="8280920" cy="569386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8</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初版作成</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8</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21</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全ページ修正（遷移修正、文言見直し）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応募フローを全体修正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職種・職務内容リスト作成</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アピールポイントリスト作成</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8</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23</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アカウント登録時フロー見直し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メールアドレスの</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Confirm</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24</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時間以内に認証されなかった場合のフロー修正</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メールアドレス未認証時のログインフロー追加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掲載記事情報の一部調整</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郵便番号間違い時のアラート処理</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役に立つスキル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日本語能力追加、仕事経験追加（職種・職務内容）</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応募者リスト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面接日の再設定の繰返し回数を明示</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応募者詳細情報の個人情報（住所、メアド、電話）</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ステータス変更（内定、不採用、採用、採用取消）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初出社日の案内機能を追加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リスト更新</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職種・職務内容（アイコン案・ピクトグラム追加）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アピールポイント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日本語レベル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コミュニケーション</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35062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⑧企業情報入力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企業情報の入力</a:t>
            </a:r>
          </a:p>
        </p:txBody>
      </p:sp>
      <p:sp>
        <p:nvSpPr>
          <p:cNvPr id="9" name="正方形/長方形 8">
            <a:extLst>
              <a:ext uri="{FF2B5EF4-FFF2-40B4-BE49-F238E27FC236}">
                <a16:creationId xmlns:a16="http://schemas.microsoft.com/office/drawing/2014/main" id="{10B6D790-2B58-475E-B0DF-CAA91B232A7F}"/>
              </a:ext>
            </a:extLst>
          </p:cNvPr>
          <p:cNvSpPr/>
          <p:nvPr/>
        </p:nvSpPr>
        <p:spPr>
          <a:xfrm>
            <a:off x="3573249" y="1700808"/>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会社名</a:t>
            </a:r>
          </a:p>
        </p:txBody>
      </p:sp>
      <p:sp>
        <p:nvSpPr>
          <p:cNvPr id="17" name="正方形/長方形 16">
            <a:extLst>
              <a:ext uri="{FF2B5EF4-FFF2-40B4-BE49-F238E27FC236}">
                <a16:creationId xmlns:a16="http://schemas.microsoft.com/office/drawing/2014/main" id="{F95E36E6-ED80-40E6-868D-5B1C40345517}"/>
              </a:ext>
            </a:extLst>
          </p:cNvPr>
          <p:cNvSpPr/>
          <p:nvPr/>
        </p:nvSpPr>
        <p:spPr>
          <a:xfrm>
            <a:off x="3573249" y="2016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Company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C50E310-0125-4853-95B6-5E5976803B0B}"/>
              </a:ext>
            </a:extLst>
          </p:cNvPr>
          <p:cNvSpPr/>
          <p:nvPr/>
        </p:nvSpPr>
        <p:spPr>
          <a:xfrm>
            <a:off x="3566944" y="233136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endParaRPr kumimoji="1" lang="en-US" altLang="ja-JP"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0028BA4-CAC5-4AB3-BB80-7FEDD1FA4DE3}"/>
              </a:ext>
            </a:extLst>
          </p:cNvPr>
          <p:cNvSpPr/>
          <p:nvPr/>
        </p:nvSpPr>
        <p:spPr>
          <a:xfrm>
            <a:off x="3574297" y="2644504"/>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447521D3-BC6F-4D57-8ED0-DAD2D97B95DE}"/>
              </a:ext>
            </a:extLst>
          </p:cNvPr>
          <p:cNvSpPr/>
          <p:nvPr/>
        </p:nvSpPr>
        <p:spPr>
          <a:xfrm>
            <a:off x="3560169" y="2969056"/>
            <a:ext cx="1505521"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573030"/>
            <a:ext cx="1728192" cy="280076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自動入力をしない場合、都道府県＞市区町村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＞市区町村</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の順で選択を行う。</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上位の項目が未選択の場合、下位の項目は選択できない（表示されない）。</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：都道府県が未選択の場合、市区町村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は選択することができない</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：都道府県で「青森県」を選択することで、はじめて市区町村で「青森市」が選択できるようになる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上位の項目が変更された場合、下位の項目はリセット。</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が入力された状態で、都道府県を変更した場合、市区町村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は入力がリセットされる</a:t>
            </a:r>
          </a:p>
        </p:txBody>
      </p:sp>
      <p:sp>
        <p:nvSpPr>
          <p:cNvPr id="22" name="四角形: 角を丸くする 21">
            <a:extLst>
              <a:ext uri="{FF2B5EF4-FFF2-40B4-BE49-F238E27FC236}">
                <a16:creationId xmlns:a16="http://schemas.microsoft.com/office/drawing/2014/main" id="{C9253DFD-484A-424F-BE97-FE2299C11F42}"/>
              </a:ext>
            </a:extLst>
          </p:cNvPr>
          <p:cNvSpPr/>
          <p:nvPr/>
        </p:nvSpPr>
        <p:spPr>
          <a:xfrm>
            <a:off x="5151120" y="2971723"/>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23" name="正方形/長方形 22">
            <a:extLst>
              <a:ext uri="{FF2B5EF4-FFF2-40B4-BE49-F238E27FC236}">
                <a16:creationId xmlns:a16="http://schemas.microsoft.com/office/drawing/2014/main" id="{C3C165B0-A139-410A-8303-09E5E2B4A81C}"/>
              </a:ext>
            </a:extLst>
          </p:cNvPr>
          <p:cNvSpPr/>
          <p:nvPr/>
        </p:nvSpPr>
        <p:spPr>
          <a:xfrm>
            <a:off x="3566944" y="3298965"/>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4" name="正方形/長方形 23">
            <a:extLst>
              <a:ext uri="{FF2B5EF4-FFF2-40B4-BE49-F238E27FC236}">
                <a16:creationId xmlns:a16="http://schemas.microsoft.com/office/drawing/2014/main" id="{AA29DF4C-23F7-4708-AF63-AE26B52BD052}"/>
              </a:ext>
            </a:extLst>
          </p:cNvPr>
          <p:cNvSpPr/>
          <p:nvPr/>
        </p:nvSpPr>
        <p:spPr>
          <a:xfrm>
            <a:off x="3574297" y="364091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6" name="正方形/長方形 25">
            <a:extLst>
              <a:ext uri="{FF2B5EF4-FFF2-40B4-BE49-F238E27FC236}">
                <a16:creationId xmlns:a16="http://schemas.microsoft.com/office/drawing/2014/main" id="{902BDD9D-5558-4D46-B71B-768DDD9B851D}"/>
              </a:ext>
            </a:extLst>
          </p:cNvPr>
          <p:cNvSpPr/>
          <p:nvPr/>
        </p:nvSpPr>
        <p:spPr>
          <a:xfrm>
            <a:off x="3562590" y="3962391"/>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7" name="正方形/長方形 26">
            <a:extLst>
              <a:ext uri="{FF2B5EF4-FFF2-40B4-BE49-F238E27FC236}">
                <a16:creationId xmlns:a16="http://schemas.microsoft.com/office/drawing/2014/main" id="{3DDDF94E-2BB7-45A7-A6DD-4FD9917A8DE6}"/>
              </a:ext>
            </a:extLst>
          </p:cNvPr>
          <p:cNvSpPr/>
          <p:nvPr/>
        </p:nvSpPr>
        <p:spPr>
          <a:xfrm>
            <a:off x="3564152" y="4296521"/>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28" name="正方形/長方形 27">
            <a:extLst>
              <a:ext uri="{FF2B5EF4-FFF2-40B4-BE49-F238E27FC236}">
                <a16:creationId xmlns:a16="http://schemas.microsoft.com/office/drawing/2014/main" id="{9C12D622-5F63-42FF-A092-95A8E2BD4F89}"/>
              </a:ext>
            </a:extLst>
          </p:cNvPr>
          <p:cNvSpPr/>
          <p:nvPr/>
        </p:nvSpPr>
        <p:spPr>
          <a:xfrm>
            <a:off x="3569958" y="4623740"/>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29" name="正方形/長方形 28">
            <a:extLst>
              <a:ext uri="{FF2B5EF4-FFF2-40B4-BE49-F238E27FC236}">
                <a16:creationId xmlns:a16="http://schemas.microsoft.com/office/drawing/2014/main" id="{B6E544AF-C286-4DBB-B62C-C12FCAF8AE0C}"/>
              </a:ext>
            </a:extLst>
          </p:cNvPr>
          <p:cNvSpPr/>
          <p:nvPr/>
        </p:nvSpPr>
        <p:spPr>
          <a:xfrm>
            <a:off x="3574297" y="4948239"/>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3008784" y="5466865"/>
            <a:ext cx="230425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求人記事の作成に進む</a:t>
            </a:r>
          </a:p>
        </p:txBody>
      </p:sp>
      <p:sp>
        <p:nvSpPr>
          <p:cNvPr id="31" name="テキスト ボックス 30">
            <a:extLst>
              <a:ext uri="{FF2B5EF4-FFF2-40B4-BE49-F238E27FC236}">
                <a16:creationId xmlns:a16="http://schemas.microsoft.com/office/drawing/2014/main" id="{0D54908A-7465-4D69-9EC1-84914E564309}"/>
              </a:ext>
            </a:extLst>
          </p:cNvPr>
          <p:cNvSpPr txBox="1"/>
          <p:nvPr/>
        </p:nvSpPr>
        <p:spPr>
          <a:xfrm>
            <a:off x="1928665" y="2030651"/>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会社名（半角英数）</a:t>
            </a:r>
          </a:p>
        </p:txBody>
      </p:sp>
      <p:sp>
        <p:nvSpPr>
          <p:cNvPr id="32" name="テキスト ボックス 31">
            <a:extLst>
              <a:ext uri="{FF2B5EF4-FFF2-40B4-BE49-F238E27FC236}">
                <a16:creationId xmlns:a16="http://schemas.microsoft.com/office/drawing/2014/main" id="{D8D23709-1D71-4BD2-B896-1E7DFFA91674}"/>
              </a:ext>
            </a:extLst>
          </p:cNvPr>
          <p:cNvSpPr txBox="1"/>
          <p:nvPr/>
        </p:nvSpPr>
        <p:spPr>
          <a:xfrm>
            <a:off x="1928664" y="23488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業種</a:t>
            </a:r>
          </a:p>
        </p:txBody>
      </p:sp>
      <p:sp>
        <p:nvSpPr>
          <p:cNvPr id="33" name="テキスト ボックス 32">
            <a:extLst>
              <a:ext uri="{FF2B5EF4-FFF2-40B4-BE49-F238E27FC236}">
                <a16:creationId xmlns:a16="http://schemas.microsoft.com/office/drawing/2014/main" id="{6307705C-9AF9-48A7-8641-510F861B5CA7}"/>
              </a:ext>
            </a:extLst>
          </p:cNvPr>
          <p:cNvSpPr txBox="1"/>
          <p:nvPr/>
        </p:nvSpPr>
        <p:spPr>
          <a:xfrm>
            <a:off x="1935313" y="267872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電話（半角数字・－なし）</a:t>
            </a:r>
          </a:p>
        </p:txBody>
      </p:sp>
      <p:sp>
        <p:nvSpPr>
          <p:cNvPr id="34" name="テキスト ボックス 33">
            <a:extLst>
              <a:ext uri="{FF2B5EF4-FFF2-40B4-BE49-F238E27FC236}">
                <a16:creationId xmlns:a16="http://schemas.microsoft.com/office/drawing/2014/main" id="{B5DB3AE1-9F9C-4E97-B9D7-533F836C70F5}"/>
              </a:ext>
            </a:extLst>
          </p:cNvPr>
          <p:cNvSpPr txBox="1"/>
          <p:nvPr/>
        </p:nvSpPr>
        <p:spPr>
          <a:xfrm>
            <a:off x="1935313" y="2966755"/>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35" name="テキスト ボックス 34">
            <a:extLst>
              <a:ext uri="{FF2B5EF4-FFF2-40B4-BE49-F238E27FC236}">
                <a16:creationId xmlns:a16="http://schemas.microsoft.com/office/drawing/2014/main" id="{E5621CD4-5968-4879-B8E1-407022AE12FB}"/>
              </a:ext>
            </a:extLst>
          </p:cNvPr>
          <p:cNvSpPr txBox="1"/>
          <p:nvPr/>
        </p:nvSpPr>
        <p:spPr>
          <a:xfrm>
            <a:off x="1935313" y="33267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36" name="テキスト ボックス 35">
            <a:extLst>
              <a:ext uri="{FF2B5EF4-FFF2-40B4-BE49-F238E27FC236}">
                <a16:creationId xmlns:a16="http://schemas.microsoft.com/office/drawing/2014/main" id="{C2986F2D-DEE7-4608-B0AA-900B810C034F}"/>
              </a:ext>
            </a:extLst>
          </p:cNvPr>
          <p:cNvSpPr txBox="1"/>
          <p:nvPr/>
        </p:nvSpPr>
        <p:spPr>
          <a:xfrm>
            <a:off x="1936881" y="368683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37" name="テキスト ボックス 36">
            <a:extLst>
              <a:ext uri="{FF2B5EF4-FFF2-40B4-BE49-F238E27FC236}">
                <a16:creationId xmlns:a16="http://schemas.microsoft.com/office/drawing/2014/main" id="{7636855C-541C-49CF-80C4-D1BFB35D1849}"/>
              </a:ext>
            </a:extLst>
          </p:cNvPr>
          <p:cNvSpPr txBox="1"/>
          <p:nvPr/>
        </p:nvSpPr>
        <p:spPr>
          <a:xfrm>
            <a:off x="1935313" y="400506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14025252-E1C5-4D32-BAF2-F2E5B92B7C81}"/>
              </a:ext>
            </a:extLst>
          </p:cNvPr>
          <p:cNvSpPr txBox="1"/>
          <p:nvPr/>
        </p:nvSpPr>
        <p:spPr>
          <a:xfrm>
            <a:off x="1935312" y="4334907"/>
            <a:ext cx="1656185"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a:t>
            </a:r>
          </a:p>
        </p:txBody>
      </p:sp>
      <p:sp>
        <p:nvSpPr>
          <p:cNvPr id="39" name="テキスト ボックス 38">
            <a:extLst>
              <a:ext uri="{FF2B5EF4-FFF2-40B4-BE49-F238E27FC236}">
                <a16:creationId xmlns:a16="http://schemas.microsoft.com/office/drawing/2014/main" id="{BFE6F199-1B1A-4689-811C-315AF256EB6A}"/>
              </a:ext>
            </a:extLst>
          </p:cNvPr>
          <p:cNvSpPr txBox="1"/>
          <p:nvPr/>
        </p:nvSpPr>
        <p:spPr>
          <a:xfrm>
            <a:off x="1935312" y="465313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40" name="テキスト ボックス 39">
            <a:extLst>
              <a:ext uri="{FF2B5EF4-FFF2-40B4-BE49-F238E27FC236}">
                <a16:creationId xmlns:a16="http://schemas.microsoft.com/office/drawing/2014/main" id="{1DDFED03-1D35-481D-8392-07186C3A3CF2}"/>
              </a:ext>
            </a:extLst>
          </p:cNvPr>
          <p:cNvSpPr txBox="1"/>
          <p:nvPr/>
        </p:nvSpPr>
        <p:spPr>
          <a:xfrm>
            <a:off x="1928664" y="4982979"/>
            <a:ext cx="19188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41" name="正方形/長方形 40">
            <a:extLst>
              <a:ext uri="{FF2B5EF4-FFF2-40B4-BE49-F238E27FC236}">
                <a16:creationId xmlns:a16="http://schemas.microsoft.com/office/drawing/2014/main" id="{C17F5141-9E2F-41EA-A26A-58FFE88568D0}"/>
              </a:ext>
            </a:extLst>
          </p:cNvPr>
          <p:cNvSpPr/>
          <p:nvPr/>
        </p:nvSpPr>
        <p:spPr>
          <a:xfrm>
            <a:off x="3518544" y="3295062"/>
            <a:ext cx="3018632" cy="998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2" name="正方形/長方形 41">
            <a:extLst>
              <a:ext uri="{FF2B5EF4-FFF2-40B4-BE49-F238E27FC236}">
                <a16:creationId xmlns:a16="http://schemas.microsoft.com/office/drawing/2014/main" id="{AECF2C6A-BD97-438C-9297-D32408AB6345}"/>
              </a:ext>
            </a:extLst>
          </p:cNvPr>
          <p:cNvSpPr/>
          <p:nvPr/>
        </p:nvSpPr>
        <p:spPr>
          <a:xfrm>
            <a:off x="5073312" y="2941357"/>
            <a:ext cx="1451759" cy="297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1713002"/>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郵便番号を入力した状態で押下すると、都道府県・市区町村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err="1">
                <a:latin typeface="メイリオ" panose="020B0604030504040204" pitchFamily="50" charset="-128"/>
                <a:ea typeface="メイリオ" panose="020B0604030504040204" pitchFamily="50" charset="-128"/>
              </a:rPr>
              <a:t>までが</a:t>
            </a:r>
            <a:r>
              <a:rPr kumimoji="1" lang="ja-JP" altLang="en-US" sz="800" dirty="0">
                <a:latin typeface="メイリオ" panose="020B0604030504040204" pitchFamily="50" charset="-128"/>
                <a:ea typeface="メイリオ" panose="020B0604030504040204" pitchFamily="50" charset="-128"/>
              </a:rPr>
              <a:t>自動入力される。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郵便番号が間違っている場合は、エラーアラートを出力。</a:t>
            </a:r>
          </a:p>
        </p:txBody>
      </p:sp>
      <p:cxnSp>
        <p:nvCxnSpPr>
          <p:cNvPr id="44" name="コネクタ: カギ線 43">
            <a:extLst>
              <a:ext uri="{FF2B5EF4-FFF2-40B4-BE49-F238E27FC236}">
                <a16:creationId xmlns:a16="http://schemas.microsoft.com/office/drawing/2014/main" id="{045A09AD-4D36-4D82-A762-222BF32D95DC}"/>
              </a:ext>
            </a:extLst>
          </p:cNvPr>
          <p:cNvCxnSpPr>
            <a:cxnSpLocks/>
            <a:stCxn id="42" idx="3"/>
            <a:endCxn id="43" idx="1"/>
          </p:cNvCxnSpPr>
          <p:nvPr/>
        </p:nvCxnSpPr>
        <p:spPr>
          <a:xfrm flipV="1">
            <a:off x="6525071" y="2066945"/>
            <a:ext cx="1308249" cy="102331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コネクタ: カギ線 50">
            <a:extLst>
              <a:ext uri="{FF2B5EF4-FFF2-40B4-BE49-F238E27FC236}">
                <a16:creationId xmlns:a16="http://schemas.microsoft.com/office/drawing/2014/main" id="{D574C825-B440-4D73-A9FE-3540480CF0E6}"/>
              </a:ext>
            </a:extLst>
          </p:cNvPr>
          <p:cNvCxnSpPr>
            <a:cxnSpLocks/>
            <a:stCxn id="41" idx="3"/>
            <a:endCxn id="15" idx="1"/>
          </p:cNvCxnSpPr>
          <p:nvPr/>
        </p:nvCxnSpPr>
        <p:spPr>
          <a:xfrm>
            <a:off x="6537176" y="3794079"/>
            <a:ext cx="1296144" cy="17933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32E1D6A-7421-4BC9-8F31-44F415AA66CF}"/>
              </a:ext>
            </a:extLst>
          </p:cNvPr>
          <p:cNvSpPr txBox="1"/>
          <p:nvPr/>
        </p:nvSpPr>
        <p:spPr>
          <a:xfrm>
            <a:off x="1928664" y="170752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a:t>
            </a:r>
          </a:p>
        </p:txBody>
      </p:sp>
      <p:sp>
        <p:nvSpPr>
          <p:cNvPr id="53" name="正方形/長方形 52">
            <a:extLst>
              <a:ext uri="{FF2B5EF4-FFF2-40B4-BE49-F238E27FC236}">
                <a16:creationId xmlns:a16="http://schemas.microsoft.com/office/drawing/2014/main" id="{A72D6870-2A81-4BF5-B437-EF0EBC662D54}"/>
              </a:ext>
            </a:extLst>
          </p:cNvPr>
          <p:cNvSpPr/>
          <p:nvPr/>
        </p:nvSpPr>
        <p:spPr>
          <a:xfrm>
            <a:off x="2726456" y="5351150"/>
            <a:ext cx="3018632" cy="454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コネクタ: カギ線 53">
            <a:extLst>
              <a:ext uri="{FF2B5EF4-FFF2-40B4-BE49-F238E27FC236}">
                <a16:creationId xmlns:a16="http://schemas.microsoft.com/office/drawing/2014/main" id="{A48EA512-AB67-49AF-9D3A-BD9701BF7822}"/>
              </a:ext>
            </a:extLst>
          </p:cNvPr>
          <p:cNvCxnSpPr>
            <a:cxnSpLocks/>
            <a:stCxn id="53" idx="3"/>
            <a:endCxn id="55" idx="1"/>
          </p:cNvCxnSpPr>
          <p:nvPr/>
        </p:nvCxnSpPr>
        <p:spPr>
          <a:xfrm>
            <a:off x="5745088" y="5578207"/>
            <a:ext cx="2075907" cy="38588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8A2B8F29-316B-4CC3-BCE4-3E20612CD229}"/>
              </a:ext>
            </a:extLst>
          </p:cNvPr>
          <p:cNvSpPr txBox="1"/>
          <p:nvPr/>
        </p:nvSpPr>
        <p:spPr>
          <a:xfrm>
            <a:off x="7820995" y="573325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全項目入力済の場合、掲載記事の入力に遷移する。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→掲載記事</a:t>
            </a:r>
            <a:r>
              <a:rPr kumimoji="1" lang="zh-TW" altLang="en-US" sz="800" dirty="0">
                <a:solidFill>
                  <a:srgbClr val="FF0000"/>
                </a:solidFill>
                <a:latin typeface="メイリオ" panose="020B0604030504040204" pitchFamily="50" charset="-128"/>
                <a:ea typeface="メイリオ" panose="020B0604030504040204" pitchFamily="50" charset="-128"/>
                <a:hlinkClick r:id="rId2" action="ppaction://hlinksldjump"/>
              </a:rPr>
              <a:t>入力</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6B8977D5-75E3-47FE-8D43-59CF0521FBC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57" name="正方形/長方形 56">
            <a:extLst>
              <a:ext uri="{FF2B5EF4-FFF2-40B4-BE49-F238E27FC236}">
                <a16:creationId xmlns:a16="http://schemas.microsoft.com/office/drawing/2014/main" id="{C61BA093-8BD8-4A49-8695-BB7FC8F4CE74}"/>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58" name="正方形/長方形 57">
            <a:extLst>
              <a:ext uri="{FF2B5EF4-FFF2-40B4-BE49-F238E27FC236}">
                <a16:creationId xmlns:a16="http://schemas.microsoft.com/office/drawing/2014/main" id="{446D15E4-BDA8-45FE-BB30-44F766A982CF}"/>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56857D66-8875-4BF5-9DFD-9BF767D4B6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8BEE96B3-7CFC-4C89-9450-93532BDD28F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a:extLst>
              <a:ext uri="{FF2B5EF4-FFF2-40B4-BE49-F238E27FC236}">
                <a16:creationId xmlns:a16="http://schemas.microsoft.com/office/drawing/2014/main" id="{FEAE3656-F778-4F8C-99DB-60B1BA9F416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8" name="正方形/長方形 47">
            <a:extLst>
              <a:ext uri="{FF2B5EF4-FFF2-40B4-BE49-F238E27FC236}">
                <a16:creationId xmlns:a16="http://schemas.microsoft.com/office/drawing/2014/main" id="{AB7262EA-7D52-41A8-89F1-9DBA9153708B}"/>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9" name="正方形/長方形 48">
            <a:extLst>
              <a:ext uri="{FF2B5EF4-FFF2-40B4-BE49-F238E27FC236}">
                <a16:creationId xmlns:a16="http://schemas.microsoft.com/office/drawing/2014/main" id="{6B4334BE-2DBF-4741-A50D-66FFE2DD9A4C}"/>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50" name="テキスト ボックス 49">
            <a:extLst>
              <a:ext uri="{FF2B5EF4-FFF2-40B4-BE49-F238E27FC236}">
                <a16:creationId xmlns:a16="http://schemas.microsoft.com/office/drawing/2014/main" id="{54CD013D-88FE-4DCF-919F-04FDE486B98B}"/>
              </a:ext>
            </a:extLst>
          </p:cNvPr>
          <p:cNvSpPr txBox="1"/>
          <p:nvPr/>
        </p:nvSpPr>
        <p:spPr>
          <a:xfrm>
            <a:off x="7833320" y="878060"/>
            <a:ext cx="1728192" cy="215444"/>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MAX</a:t>
            </a:r>
            <a:r>
              <a:rPr kumimoji="1" lang="ja-JP" altLang="en-US" sz="800" dirty="0">
                <a:latin typeface="メイリオ" panose="020B0604030504040204" pitchFamily="50" charset="-128"/>
                <a:ea typeface="メイリオ" panose="020B0604030504040204" pitchFamily="50" charset="-128"/>
              </a:rPr>
              <a:t>全角</a:t>
            </a:r>
            <a:r>
              <a:rPr kumimoji="1" lang="en-US" altLang="ja-JP" sz="800" dirty="0">
                <a:latin typeface="メイリオ" panose="020B0604030504040204" pitchFamily="50" charset="-128"/>
                <a:ea typeface="メイリオ" panose="020B0604030504040204" pitchFamily="50" charset="-128"/>
              </a:rPr>
              <a:t>20W</a:t>
            </a:r>
            <a:endParaRPr kumimoji="1" lang="ja-JP" altLang="en-US" sz="800" dirty="0">
              <a:latin typeface="メイリオ" panose="020B0604030504040204" pitchFamily="50" charset="-128"/>
              <a:ea typeface="メイリオ" panose="020B0604030504040204" pitchFamily="50" charset="-128"/>
            </a:endParaRPr>
          </a:p>
        </p:txBody>
      </p:sp>
      <p:cxnSp>
        <p:nvCxnSpPr>
          <p:cNvPr id="61" name="コネクタ: カギ線 60">
            <a:extLst>
              <a:ext uri="{FF2B5EF4-FFF2-40B4-BE49-F238E27FC236}">
                <a16:creationId xmlns:a16="http://schemas.microsoft.com/office/drawing/2014/main" id="{28726320-FE35-4F35-9619-3541291D1662}"/>
              </a:ext>
            </a:extLst>
          </p:cNvPr>
          <p:cNvCxnSpPr>
            <a:cxnSpLocks/>
            <a:stCxn id="63" idx="3"/>
            <a:endCxn id="50" idx="1"/>
          </p:cNvCxnSpPr>
          <p:nvPr/>
        </p:nvCxnSpPr>
        <p:spPr>
          <a:xfrm flipV="1">
            <a:off x="6537175" y="985782"/>
            <a:ext cx="1296145" cy="83635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F6483688-A452-4241-9CFF-D5AAC78E0AC1}"/>
              </a:ext>
            </a:extLst>
          </p:cNvPr>
          <p:cNvSpPr/>
          <p:nvPr/>
        </p:nvSpPr>
        <p:spPr>
          <a:xfrm>
            <a:off x="3495078" y="1673257"/>
            <a:ext cx="3042097"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テキスト ボックス 63">
            <a:extLst>
              <a:ext uri="{FF2B5EF4-FFF2-40B4-BE49-F238E27FC236}">
                <a16:creationId xmlns:a16="http://schemas.microsoft.com/office/drawing/2014/main" id="{63C7D959-D06C-4194-A510-428FFC8C0D6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746589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⑧</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企業情報入力（エラー表示）</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企業情報の入力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3008784" y="5466865"/>
            <a:ext cx="230425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求人記事の作成に進む</a:t>
            </a:r>
          </a:p>
        </p:txBody>
      </p:sp>
      <p:sp>
        <p:nvSpPr>
          <p:cNvPr id="45" name="テキスト ボックス 44">
            <a:extLst>
              <a:ext uri="{FF2B5EF4-FFF2-40B4-BE49-F238E27FC236}">
                <a16:creationId xmlns:a16="http://schemas.microsoft.com/office/drawing/2014/main" id="{1ED3BE77-0B0F-4950-B532-AF94FAC27220}"/>
              </a:ext>
            </a:extLst>
          </p:cNvPr>
          <p:cNvSpPr txBox="1"/>
          <p:nvPr/>
        </p:nvSpPr>
        <p:spPr>
          <a:xfrm>
            <a:off x="7820995" y="4686235"/>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エラー表示のルールは、アカウント登録、企業情報の入力と同じ。</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説明は割愛します。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任意の項目、建物名、建物名（英語）は未入力でも構わない。</a:t>
            </a:r>
          </a:p>
        </p:txBody>
      </p:sp>
      <p:sp>
        <p:nvSpPr>
          <p:cNvPr id="46" name="テキスト ボックス 45">
            <a:extLst>
              <a:ext uri="{FF2B5EF4-FFF2-40B4-BE49-F238E27FC236}">
                <a16:creationId xmlns:a16="http://schemas.microsoft.com/office/drawing/2014/main" id="{28B50C52-2CE6-416A-9623-B3E71926A52F}"/>
              </a:ext>
            </a:extLst>
          </p:cNvPr>
          <p:cNvSpPr txBox="1"/>
          <p:nvPr/>
        </p:nvSpPr>
        <p:spPr>
          <a:xfrm>
            <a:off x="2072680" y="5251411"/>
            <a:ext cx="4308155" cy="246221"/>
          </a:xfrm>
          <a:prstGeom prst="rect">
            <a:avLst/>
          </a:prstGeom>
          <a:noFill/>
        </p:spPr>
        <p:txBody>
          <a:bodyPr wrap="square" rtlCol="0">
            <a:spAutoFit/>
          </a:bodyPr>
          <a:lstStyle/>
          <a:p>
            <a:pPr algn="ctr"/>
            <a:r>
              <a:rPr kumimoji="1" lang="ja-JP" altLang="en-US" sz="1000" dirty="0">
                <a:solidFill>
                  <a:srgbClr val="FF0000"/>
                </a:solidFill>
                <a:latin typeface="メイリオ" panose="020B0604030504040204" pitchFamily="50" charset="-128"/>
                <a:ea typeface="メイリオ" panose="020B0604030504040204" pitchFamily="50" charset="-128"/>
              </a:rPr>
              <a:t>会社名が未入力です</a:t>
            </a:r>
          </a:p>
        </p:txBody>
      </p:sp>
      <p:cxnSp>
        <p:nvCxnSpPr>
          <p:cNvPr id="54" name="コネクタ: カギ線 53">
            <a:extLst>
              <a:ext uri="{FF2B5EF4-FFF2-40B4-BE49-F238E27FC236}">
                <a16:creationId xmlns:a16="http://schemas.microsoft.com/office/drawing/2014/main" id="{7542C051-94B4-4322-9B9C-C337489EBC44}"/>
              </a:ext>
            </a:extLst>
          </p:cNvPr>
          <p:cNvCxnSpPr>
            <a:cxnSpLocks/>
            <a:stCxn id="53" idx="3"/>
            <a:endCxn id="45" idx="1"/>
          </p:cNvCxnSpPr>
          <p:nvPr/>
        </p:nvCxnSpPr>
        <p:spPr>
          <a:xfrm flipV="1">
            <a:off x="5241032" y="5101734"/>
            <a:ext cx="2579963" cy="2666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D12495CD-5E4A-487A-AC8F-8E01C5F3D0BC}"/>
              </a:ext>
            </a:extLst>
          </p:cNvPr>
          <p:cNvSpPr txBox="1"/>
          <p:nvPr/>
        </p:nvSpPr>
        <p:spPr>
          <a:xfrm>
            <a:off x="7833320" y="207304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郵便番号が間違っている場合、アラートウインドウを表示。</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→⑧</a:t>
            </a:r>
            <a:r>
              <a:rPr kumimoji="1" lang="en-US" altLang="ja-JP" sz="800" dirty="0">
                <a:solidFill>
                  <a:srgbClr val="FF0000"/>
                </a:solidFill>
                <a:latin typeface="メイリオ" panose="020B0604030504040204" pitchFamily="50" charset="-128"/>
                <a:ea typeface="メイリオ" panose="020B0604030504040204" pitchFamily="50" charset="-128"/>
                <a:hlinkClick r:id="rId2" action="ppaction://hlinksldjump"/>
              </a:rPr>
              <a:t>-3</a:t>
            </a:r>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を開く</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57" name="四角形: 角を丸くする 56">
            <a:extLst>
              <a:ext uri="{FF2B5EF4-FFF2-40B4-BE49-F238E27FC236}">
                <a16:creationId xmlns:a16="http://schemas.microsoft.com/office/drawing/2014/main" id="{679D6EB9-AFFD-4C8D-8973-683DF8A7C919}"/>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58" name="正方形/長方形 57">
            <a:extLst>
              <a:ext uri="{FF2B5EF4-FFF2-40B4-BE49-F238E27FC236}">
                <a16:creationId xmlns:a16="http://schemas.microsoft.com/office/drawing/2014/main" id="{D9907905-C8E6-459B-8985-BE9B54EF37A8}"/>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59" name="正方形/長方形 58">
            <a:extLst>
              <a:ext uri="{FF2B5EF4-FFF2-40B4-BE49-F238E27FC236}">
                <a16:creationId xmlns:a16="http://schemas.microsoft.com/office/drawing/2014/main" id="{0628C1AB-4FAC-410B-94C2-89C3B219918F}"/>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5D8B380D-FF6E-4A91-A488-2503B917DFF9}"/>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922D8DC6-6B2E-454B-8153-6E87ACA29D5E}"/>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a:extLst>
              <a:ext uri="{FF2B5EF4-FFF2-40B4-BE49-F238E27FC236}">
                <a16:creationId xmlns:a16="http://schemas.microsoft.com/office/drawing/2014/main" id="{3CA086C2-3935-4F10-A90C-6629549887B2}"/>
              </a:ext>
            </a:extLst>
          </p:cNvPr>
          <p:cNvSpPr/>
          <p:nvPr/>
        </p:nvSpPr>
        <p:spPr>
          <a:xfrm>
            <a:off x="3573249" y="1700808"/>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会社名</a:t>
            </a:r>
          </a:p>
        </p:txBody>
      </p:sp>
      <p:sp>
        <p:nvSpPr>
          <p:cNvPr id="48" name="正方形/長方形 47">
            <a:extLst>
              <a:ext uri="{FF2B5EF4-FFF2-40B4-BE49-F238E27FC236}">
                <a16:creationId xmlns:a16="http://schemas.microsoft.com/office/drawing/2014/main" id="{FC1DACAF-D82B-4B49-B6F2-75F03130E117}"/>
              </a:ext>
            </a:extLst>
          </p:cNvPr>
          <p:cNvSpPr/>
          <p:nvPr/>
        </p:nvSpPr>
        <p:spPr>
          <a:xfrm>
            <a:off x="3573249" y="2016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Company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9" name="正方形/長方形 48">
            <a:extLst>
              <a:ext uri="{FF2B5EF4-FFF2-40B4-BE49-F238E27FC236}">
                <a16:creationId xmlns:a16="http://schemas.microsoft.com/office/drawing/2014/main" id="{B628842B-DB34-4CEF-95E4-111D5089417C}"/>
              </a:ext>
            </a:extLst>
          </p:cNvPr>
          <p:cNvSpPr/>
          <p:nvPr/>
        </p:nvSpPr>
        <p:spPr>
          <a:xfrm>
            <a:off x="3566944" y="233136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endParaRPr kumimoji="1" lang="en-US" altLang="ja-JP"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0" name="正方形/長方形 49">
            <a:extLst>
              <a:ext uri="{FF2B5EF4-FFF2-40B4-BE49-F238E27FC236}">
                <a16:creationId xmlns:a16="http://schemas.microsoft.com/office/drawing/2014/main" id="{9ACDC4C4-E442-44DF-9CB7-99A76CC0DD51}"/>
              </a:ext>
            </a:extLst>
          </p:cNvPr>
          <p:cNvSpPr/>
          <p:nvPr/>
        </p:nvSpPr>
        <p:spPr>
          <a:xfrm>
            <a:off x="3574297" y="2644504"/>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1" name="正方形/長方形 50">
            <a:extLst>
              <a:ext uri="{FF2B5EF4-FFF2-40B4-BE49-F238E27FC236}">
                <a16:creationId xmlns:a16="http://schemas.microsoft.com/office/drawing/2014/main" id="{ABDFD505-0728-4D4C-8029-E7F9FBEB41FE}"/>
              </a:ext>
            </a:extLst>
          </p:cNvPr>
          <p:cNvSpPr/>
          <p:nvPr/>
        </p:nvSpPr>
        <p:spPr>
          <a:xfrm>
            <a:off x="3560169" y="2969056"/>
            <a:ext cx="1505521"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1263A8DB-3529-4FD6-B880-6B1613E212FB}"/>
              </a:ext>
            </a:extLst>
          </p:cNvPr>
          <p:cNvSpPr/>
          <p:nvPr/>
        </p:nvSpPr>
        <p:spPr>
          <a:xfrm>
            <a:off x="5151120" y="2971723"/>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62" name="正方形/長方形 61">
            <a:extLst>
              <a:ext uri="{FF2B5EF4-FFF2-40B4-BE49-F238E27FC236}">
                <a16:creationId xmlns:a16="http://schemas.microsoft.com/office/drawing/2014/main" id="{751B2ACD-6F47-4D20-B182-D9138726C346}"/>
              </a:ext>
            </a:extLst>
          </p:cNvPr>
          <p:cNvSpPr/>
          <p:nvPr/>
        </p:nvSpPr>
        <p:spPr>
          <a:xfrm>
            <a:off x="3566944" y="3298965"/>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4" name="正方形/長方形 63">
            <a:extLst>
              <a:ext uri="{FF2B5EF4-FFF2-40B4-BE49-F238E27FC236}">
                <a16:creationId xmlns:a16="http://schemas.microsoft.com/office/drawing/2014/main" id="{8EFD54FB-D34B-436D-A82D-A6726BA2BB7B}"/>
              </a:ext>
            </a:extLst>
          </p:cNvPr>
          <p:cNvSpPr/>
          <p:nvPr/>
        </p:nvSpPr>
        <p:spPr>
          <a:xfrm>
            <a:off x="3574297" y="3640912"/>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5" name="正方形/長方形 64">
            <a:extLst>
              <a:ext uri="{FF2B5EF4-FFF2-40B4-BE49-F238E27FC236}">
                <a16:creationId xmlns:a16="http://schemas.microsoft.com/office/drawing/2014/main" id="{A2F3D7E0-525B-4AB4-BF0A-A0E6D62B3FF6}"/>
              </a:ext>
            </a:extLst>
          </p:cNvPr>
          <p:cNvSpPr/>
          <p:nvPr/>
        </p:nvSpPr>
        <p:spPr>
          <a:xfrm>
            <a:off x="3562590" y="3962391"/>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6" name="正方形/長方形 65">
            <a:extLst>
              <a:ext uri="{FF2B5EF4-FFF2-40B4-BE49-F238E27FC236}">
                <a16:creationId xmlns:a16="http://schemas.microsoft.com/office/drawing/2014/main" id="{B41042D2-7E55-4429-9CFC-B5A8CADD17A8}"/>
              </a:ext>
            </a:extLst>
          </p:cNvPr>
          <p:cNvSpPr/>
          <p:nvPr/>
        </p:nvSpPr>
        <p:spPr>
          <a:xfrm>
            <a:off x="3564152" y="4296521"/>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67" name="正方形/長方形 66">
            <a:extLst>
              <a:ext uri="{FF2B5EF4-FFF2-40B4-BE49-F238E27FC236}">
                <a16:creationId xmlns:a16="http://schemas.microsoft.com/office/drawing/2014/main" id="{996F09A3-E028-4FC2-B08D-6E0897234A3E}"/>
              </a:ext>
            </a:extLst>
          </p:cNvPr>
          <p:cNvSpPr/>
          <p:nvPr/>
        </p:nvSpPr>
        <p:spPr>
          <a:xfrm>
            <a:off x="3569958" y="4623740"/>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68" name="正方形/長方形 67">
            <a:extLst>
              <a:ext uri="{FF2B5EF4-FFF2-40B4-BE49-F238E27FC236}">
                <a16:creationId xmlns:a16="http://schemas.microsoft.com/office/drawing/2014/main" id="{1014128F-C4EF-4524-BCFA-3E700571D1BD}"/>
              </a:ext>
            </a:extLst>
          </p:cNvPr>
          <p:cNvSpPr/>
          <p:nvPr/>
        </p:nvSpPr>
        <p:spPr>
          <a:xfrm>
            <a:off x="3574297" y="4948239"/>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81" name="正方形/長方形 80">
            <a:extLst>
              <a:ext uri="{FF2B5EF4-FFF2-40B4-BE49-F238E27FC236}">
                <a16:creationId xmlns:a16="http://schemas.microsoft.com/office/drawing/2014/main" id="{0398A400-078D-4A1E-9B6C-DB0505786480}"/>
              </a:ext>
            </a:extLst>
          </p:cNvPr>
          <p:cNvSpPr/>
          <p:nvPr/>
        </p:nvSpPr>
        <p:spPr>
          <a:xfrm>
            <a:off x="5073312" y="2941357"/>
            <a:ext cx="1451759" cy="297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3" name="正方形/長方形 52">
            <a:extLst>
              <a:ext uri="{FF2B5EF4-FFF2-40B4-BE49-F238E27FC236}">
                <a16:creationId xmlns:a16="http://schemas.microsoft.com/office/drawing/2014/main" id="{3B7561C1-6599-4257-8FA9-5CDBE3971588}"/>
              </a:ext>
            </a:extLst>
          </p:cNvPr>
          <p:cNvSpPr/>
          <p:nvPr/>
        </p:nvSpPr>
        <p:spPr>
          <a:xfrm>
            <a:off x="3224808" y="5219473"/>
            <a:ext cx="2016224"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テキスト ボックス 51">
            <a:extLst>
              <a:ext uri="{FF2B5EF4-FFF2-40B4-BE49-F238E27FC236}">
                <a16:creationId xmlns:a16="http://schemas.microsoft.com/office/drawing/2014/main" id="{A2CE5638-F50D-42A7-98B3-28A2931EC2C8}"/>
              </a:ext>
            </a:extLst>
          </p:cNvPr>
          <p:cNvSpPr txBox="1"/>
          <p:nvPr/>
        </p:nvSpPr>
        <p:spPr>
          <a:xfrm>
            <a:off x="1928665" y="2030651"/>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会社名（半角英数）</a:t>
            </a:r>
          </a:p>
        </p:txBody>
      </p:sp>
      <p:sp>
        <p:nvSpPr>
          <p:cNvPr id="83" name="テキスト ボックス 82">
            <a:extLst>
              <a:ext uri="{FF2B5EF4-FFF2-40B4-BE49-F238E27FC236}">
                <a16:creationId xmlns:a16="http://schemas.microsoft.com/office/drawing/2014/main" id="{0CBA0CF9-61E7-4C61-9B81-A54F03013F83}"/>
              </a:ext>
            </a:extLst>
          </p:cNvPr>
          <p:cNvSpPr txBox="1"/>
          <p:nvPr/>
        </p:nvSpPr>
        <p:spPr>
          <a:xfrm>
            <a:off x="1928664" y="23488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業種</a:t>
            </a:r>
          </a:p>
        </p:txBody>
      </p:sp>
      <p:sp>
        <p:nvSpPr>
          <p:cNvPr id="84" name="テキスト ボックス 83">
            <a:extLst>
              <a:ext uri="{FF2B5EF4-FFF2-40B4-BE49-F238E27FC236}">
                <a16:creationId xmlns:a16="http://schemas.microsoft.com/office/drawing/2014/main" id="{984ED8EA-BF6A-4715-943B-021CA15FAD6A}"/>
              </a:ext>
            </a:extLst>
          </p:cNvPr>
          <p:cNvSpPr txBox="1"/>
          <p:nvPr/>
        </p:nvSpPr>
        <p:spPr>
          <a:xfrm>
            <a:off x="1935313" y="267872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電話（半角数字・－なし）</a:t>
            </a:r>
          </a:p>
        </p:txBody>
      </p:sp>
      <p:sp>
        <p:nvSpPr>
          <p:cNvPr id="85" name="テキスト ボックス 84">
            <a:extLst>
              <a:ext uri="{FF2B5EF4-FFF2-40B4-BE49-F238E27FC236}">
                <a16:creationId xmlns:a16="http://schemas.microsoft.com/office/drawing/2014/main" id="{B41D205D-777D-47C2-A8F1-44F10B2E37B7}"/>
              </a:ext>
            </a:extLst>
          </p:cNvPr>
          <p:cNvSpPr txBox="1"/>
          <p:nvPr/>
        </p:nvSpPr>
        <p:spPr>
          <a:xfrm>
            <a:off x="1935313" y="2966755"/>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86" name="テキスト ボックス 85">
            <a:extLst>
              <a:ext uri="{FF2B5EF4-FFF2-40B4-BE49-F238E27FC236}">
                <a16:creationId xmlns:a16="http://schemas.microsoft.com/office/drawing/2014/main" id="{E16BCC49-BD35-4676-AE2C-B4DDD971A743}"/>
              </a:ext>
            </a:extLst>
          </p:cNvPr>
          <p:cNvSpPr txBox="1"/>
          <p:nvPr/>
        </p:nvSpPr>
        <p:spPr>
          <a:xfrm>
            <a:off x="1935313" y="33267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87" name="テキスト ボックス 86">
            <a:extLst>
              <a:ext uri="{FF2B5EF4-FFF2-40B4-BE49-F238E27FC236}">
                <a16:creationId xmlns:a16="http://schemas.microsoft.com/office/drawing/2014/main" id="{D4B6BC92-DA82-400D-8A8A-8B6E7E9B3E64}"/>
              </a:ext>
            </a:extLst>
          </p:cNvPr>
          <p:cNvSpPr txBox="1"/>
          <p:nvPr/>
        </p:nvSpPr>
        <p:spPr>
          <a:xfrm>
            <a:off x="1936881" y="368683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88" name="テキスト ボックス 87">
            <a:extLst>
              <a:ext uri="{FF2B5EF4-FFF2-40B4-BE49-F238E27FC236}">
                <a16:creationId xmlns:a16="http://schemas.microsoft.com/office/drawing/2014/main" id="{E2D9AD39-16D0-493A-8F95-179DEB266AD4}"/>
              </a:ext>
            </a:extLst>
          </p:cNvPr>
          <p:cNvSpPr txBox="1"/>
          <p:nvPr/>
        </p:nvSpPr>
        <p:spPr>
          <a:xfrm>
            <a:off x="1935313" y="400506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89" name="テキスト ボックス 88">
            <a:extLst>
              <a:ext uri="{FF2B5EF4-FFF2-40B4-BE49-F238E27FC236}">
                <a16:creationId xmlns:a16="http://schemas.microsoft.com/office/drawing/2014/main" id="{47B00FE9-D9E2-430F-874C-D2740B0F2D19}"/>
              </a:ext>
            </a:extLst>
          </p:cNvPr>
          <p:cNvSpPr txBox="1"/>
          <p:nvPr/>
        </p:nvSpPr>
        <p:spPr>
          <a:xfrm>
            <a:off x="1935312" y="4334907"/>
            <a:ext cx="1656185"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a:t>
            </a:r>
          </a:p>
        </p:txBody>
      </p:sp>
      <p:sp>
        <p:nvSpPr>
          <p:cNvPr id="90" name="テキスト ボックス 89">
            <a:extLst>
              <a:ext uri="{FF2B5EF4-FFF2-40B4-BE49-F238E27FC236}">
                <a16:creationId xmlns:a16="http://schemas.microsoft.com/office/drawing/2014/main" id="{0D2AD849-7C3E-43E9-A119-2D278CD2A5A1}"/>
              </a:ext>
            </a:extLst>
          </p:cNvPr>
          <p:cNvSpPr txBox="1"/>
          <p:nvPr/>
        </p:nvSpPr>
        <p:spPr>
          <a:xfrm>
            <a:off x="1935312" y="465313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91" name="テキスト ボックス 90">
            <a:extLst>
              <a:ext uri="{FF2B5EF4-FFF2-40B4-BE49-F238E27FC236}">
                <a16:creationId xmlns:a16="http://schemas.microsoft.com/office/drawing/2014/main" id="{D00EF2BC-2FB9-48C0-A57A-54E78998A802}"/>
              </a:ext>
            </a:extLst>
          </p:cNvPr>
          <p:cNvSpPr txBox="1"/>
          <p:nvPr/>
        </p:nvSpPr>
        <p:spPr>
          <a:xfrm>
            <a:off x="1928664" y="4982979"/>
            <a:ext cx="19188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92" name="テキスト ボックス 91">
            <a:extLst>
              <a:ext uri="{FF2B5EF4-FFF2-40B4-BE49-F238E27FC236}">
                <a16:creationId xmlns:a16="http://schemas.microsoft.com/office/drawing/2014/main" id="{543DFBB1-FABD-4A45-AFB2-79137A3BEDCE}"/>
              </a:ext>
            </a:extLst>
          </p:cNvPr>
          <p:cNvSpPr txBox="1"/>
          <p:nvPr/>
        </p:nvSpPr>
        <p:spPr>
          <a:xfrm>
            <a:off x="1928664" y="1707520"/>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会社名</a:t>
            </a:r>
          </a:p>
        </p:txBody>
      </p:sp>
      <p:sp>
        <p:nvSpPr>
          <p:cNvPr id="93" name="正方形/長方形 92">
            <a:extLst>
              <a:ext uri="{FF2B5EF4-FFF2-40B4-BE49-F238E27FC236}">
                <a16:creationId xmlns:a16="http://schemas.microsoft.com/office/drawing/2014/main" id="{26F8C935-2581-4201-98C4-B1B21233775C}"/>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94" name="正方形/長方形 93">
            <a:extLst>
              <a:ext uri="{FF2B5EF4-FFF2-40B4-BE49-F238E27FC236}">
                <a16:creationId xmlns:a16="http://schemas.microsoft.com/office/drawing/2014/main" id="{E709606E-3014-4067-86E0-D5C8AF45171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95" name="正方形/長方形 94">
            <a:extLst>
              <a:ext uri="{FF2B5EF4-FFF2-40B4-BE49-F238E27FC236}">
                <a16:creationId xmlns:a16="http://schemas.microsoft.com/office/drawing/2014/main" id="{99304950-66C2-467A-AD16-79C7917F2AC1}"/>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cxnSp>
        <p:nvCxnSpPr>
          <p:cNvPr id="44" name="コネクタ: カギ線 43">
            <a:extLst>
              <a:ext uri="{FF2B5EF4-FFF2-40B4-BE49-F238E27FC236}">
                <a16:creationId xmlns:a16="http://schemas.microsoft.com/office/drawing/2014/main" id="{045A09AD-4D36-4D82-A762-222BF32D95DC}"/>
              </a:ext>
            </a:extLst>
          </p:cNvPr>
          <p:cNvCxnSpPr>
            <a:cxnSpLocks/>
            <a:stCxn id="81" idx="3"/>
            <a:endCxn id="55" idx="1"/>
          </p:cNvCxnSpPr>
          <p:nvPr/>
        </p:nvCxnSpPr>
        <p:spPr>
          <a:xfrm flipV="1">
            <a:off x="6525071" y="2303875"/>
            <a:ext cx="1308249" cy="7863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ED4BA06A-E06E-4DE1-96A6-CC5973E0803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45215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⑧</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-3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郵便番号間違い</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2313AA0C-2079-4F60-BB09-DED9DFBABF03}"/>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F655123E-D9F5-4554-8F71-D418E22C5D59}"/>
              </a:ext>
            </a:extLst>
          </p:cNvPr>
          <p:cNvSpPr txBox="1"/>
          <p:nvPr/>
        </p:nvSpPr>
        <p:spPr>
          <a:xfrm>
            <a:off x="7820995" y="2780928"/>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アラートを閉じます。</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43" name="正方形/長方形 42">
            <a:extLst>
              <a:ext uri="{FF2B5EF4-FFF2-40B4-BE49-F238E27FC236}">
                <a16:creationId xmlns:a16="http://schemas.microsoft.com/office/drawing/2014/main" id="{A5840F1B-3D26-4799-B9A5-75EB4B299FEA}"/>
              </a:ext>
            </a:extLst>
          </p:cNvPr>
          <p:cNvSpPr/>
          <p:nvPr/>
        </p:nvSpPr>
        <p:spPr>
          <a:xfrm>
            <a:off x="2432720" y="2276872"/>
            <a:ext cx="3456384" cy="20162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四角形: 角を丸くする 43">
            <a:extLst>
              <a:ext uri="{FF2B5EF4-FFF2-40B4-BE49-F238E27FC236}">
                <a16:creationId xmlns:a16="http://schemas.microsoft.com/office/drawing/2014/main" id="{91B3C900-9846-4664-9C4C-8D37269535BE}"/>
              </a:ext>
            </a:extLst>
          </p:cNvPr>
          <p:cNvSpPr/>
          <p:nvPr/>
        </p:nvSpPr>
        <p:spPr>
          <a:xfrm>
            <a:off x="3440832" y="3622133"/>
            <a:ext cx="1584176"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48" name="正方形/長方形 47">
            <a:extLst>
              <a:ext uri="{FF2B5EF4-FFF2-40B4-BE49-F238E27FC236}">
                <a16:creationId xmlns:a16="http://schemas.microsoft.com/office/drawing/2014/main" id="{55554A45-5581-47DB-8A6F-393B1335254D}"/>
              </a:ext>
            </a:extLst>
          </p:cNvPr>
          <p:cNvSpPr/>
          <p:nvPr/>
        </p:nvSpPr>
        <p:spPr>
          <a:xfrm>
            <a:off x="3296816" y="3523803"/>
            <a:ext cx="1800200" cy="481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コネクタ: カギ線 48">
            <a:extLst>
              <a:ext uri="{FF2B5EF4-FFF2-40B4-BE49-F238E27FC236}">
                <a16:creationId xmlns:a16="http://schemas.microsoft.com/office/drawing/2014/main" id="{FCF8467B-4C42-4F6D-8A6D-18F0571E1D5F}"/>
              </a:ext>
            </a:extLst>
          </p:cNvPr>
          <p:cNvCxnSpPr>
            <a:cxnSpLocks/>
            <a:stCxn id="48" idx="3"/>
            <a:endCxn id="42" idx="1"/>
          </p:cNvCxnSpPr>
          <p:nvPr/>
        </p:nvCxnSpPr>
        <p:spPr>
          <a:xfrm flipV="1">
            <a:off x="5097016" y="2888650"/>
            <a:ext cx="2723979" cy="87578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3145A3A0-E745-4AB1-8B24-AA56233EAF43}"/>
              </a:ext>
            </a:extLst>
          </p:cNvPr>
          <p:cNvSpPr/>
          <p:nvPr/>
        </p:nvSpPr>
        <p:spPr>
          <a:xfrm>
            <a:off x="7833320" y="900592"/>
            <a:ext cx="1740517" cy="2961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アラート</a:t>
            </a:r>
          </a:p>
        </p:txBody>
      </p:sp>
      <p:sp>
        <p:nvSpPr>
          <p:cNvPr id="51" name="テキスト ボックス 50">
            <a:extLst>
              <a:ext uri="{FF2B5EF4-FFF2-40B4-BE49-F238E27FC236}">
                <a16:creationId xmlns:a16="http://schemas.microsoft.com/office/drawing/2014/main" id="{24DBF801-1125-42B6-BBBC-FD1D3993E30F}"/>
              </a:ext>
            </a:extLst>
          </p:cNvPr>
          <p:cNvSpPr txBox="1"/>
          <p:nvPr/>
        </p:nvSpPr>
        <p:spPr>
          <a:xfrm>
            <a:off x="2432720" y="2966755"/>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郵便番号が存在しません。</a:t>
            </a:r>
          </a:p>
        </p:txBody>
      </p:sp>
      <p:sp>
        <p:nvSpPr>
          <p:cNvPr id="20" name="テキスト ボックス 19">
            <a:extLst>
              <a:ext uri="{FF2B5EF4-FFF2-40B4-BE49-F238E27FC236}">
                <a16:creationId xmlns:a16="http://schemas.microsoft.com/office/drawing/2014/main" id="{7312295D-6CB8-42C8-8F0B-61537D47D5EA}"/>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17967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掲載記事</a:t>
            </a:r>
          </a:p>
        </p:txBody>
      </p:sp>
    </p:spTree>
    <p:extLst>
      <p:ext uri="{BB962C8B-B14F-4D97-AF65-F5344CB8AC3E}">
        <p14:creationId xmlns:p14="http://schemas.microsoft.com/office/powerpoint/2010/main" val="327900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掲載記事の入力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2648744" y="5466865"/>
            <a:ext cx="316835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記事を掲載する</a:t>
            </a:r>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908720"/>
            <a:ext cx="1728192" cy="707886"/>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掲載記事の入力画面は</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ページで作成する。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項目が多岐にわたるため、複数ページにわけて仕様を記載する。</a:t>
            </a:r>
          </a:p>
        </p:txBody>
      </p:sp>
      <p:sp>
        <p:nvSpPr>
          <p:cNvPr id="3" name="正方形/長方形 2">
            <a:extLst>
              <a:ext uri="{FF2B5EF4-FFF2-40B4-BE49-F238E27FC236}">
                <a16:creationId xmlns:a16="http://schemas.microsoft.com/office/drawing/2014/main" id="{29E8D7EE-520A-4042-A0C8-C650563E3124}"/>
              </a:ext>
            </a:extLst>
          </p:cNvPr>
          <p:cNvSpPr/>
          <p:nvPr/>
        </p:nvSpPr>
        <p:spPr>
          <a:xfrm>
            <a:off x="2072680" y="1700808"/>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勤務先の入力　⑨を参照</a:t>
            </a:r>
          </a:p>
        </p:txBody>
      </p:sp>
      <p:sp>
        <p:nvSpPr>
          <p:cNvPr id="45" name="正方形/長方形 44">
            <a:extLst>
              <a:ext uri="{FF2B5EF4-FFF2-40B4-BE49-F238E27FC236}">
                <a16:creationId xmlns:a16="http://schemas.microsoft.com/office/drawing/2014/main" id="{4B3CBA25-C28D-4DF6-870F-6CA36C49CD01}"/>
              </a:ext>
            </a:extLst>
          </p:cNvPr>
          <p:cNvSpPr/>
          <p:nvPr/>
        </p:nvSpPr>
        <p:spPr>
          <a:xfrm>
            <a:off x="2072680" y="304108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職種・業務内容の入力　⑫を参照</a:t>
            </a:r>
          </a:p>
        </p:txBody>
      </p:sp>
      <p:sp>
        <p:nvSpPr>
          <p:cNvPr id="46" name="正方形/長方形 45">
            <a:extLst>
              <a:ext uri="{FF2B5EF4-FFF2-40B4-BE49-F238E27FC236}">
                <a16:creationId xmlns:a16="http://schemas.microsoft.com/office/drawing/2014/main" id="{D9959588-1A0E-490F-BC56-F4E8B5C31165}"/>
              </a:ext>
            </a:extLst>
          </p:cNvPr>
          <p:cNvSpPr/>
          <p:nvPr/>
        </p:nvSpPr>
        <p:spPr>
          <a:xfrm>
            <a:off x="2072680" y="215492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勤務先住所の入力　⑩を参照</a:t>
            </a:r>
          </a:p>
        </p:txBody>
      </p:sp>
      <p:sp>
        <p:nvSpPr>
          <p:cNvPr id="47" name="正方形/長方形 46">
            <a:extLst>
              <a:ext uri="{FF2B5EF4-FFF2-40B4-BE49-F238E27FC236}">
                <a16:creationId xmlns:a16="http://schemas.microsoft.com/office/drawing/2014/main" id="{6D706726-F95F-4969-B7E2-8258F8000821}"/>
              </a:ext>
            </a:extLst>
          </p:cNvPr>
          <p:cNvSpPr/>
          <p:nvPr/>
        </p:nvSpPr>
        <p:spPr>
          <a:xfrm>
            <a:off x="2072680" y="260903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面接場所の入力　⑪を参照</a:t>
            </a:r>
          </a:p>
        </p:txBody>
      </p:sp>
      <p:sp>
        <p:nvSpPr>
          <p:cNvPr id="48" name="正方形/長方形 47">
            <a:extLst>
              <a:ext uri="{FF2B5EF4-FFF2-40B4-BE49-F238E27FC236}">
                <a16:creationId xmlns:a16="http://schemas.microsoft.com/office/drawing/2014/main" id="{61ACFA37-B667-4BC0-AC42-47B8EB734218}"/>
              </a:ext>
            </a:extLst>
          </p:cNvPr>
          <p:cNvSpPr/>
          <p:nvPr/>
        </p:nvSpPr>
        <p:spPr>
          <a:xfrm>
            <a:off x="2072680" y="393305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役に立つスキルの入力　⑭を参照</a:t>
            </a:r>
          </a:p>
        </p:txBody>
      </p:sp>
      <p:sp>
        <p:nvSpPr>
          <p:cNvPr id="49" name="正方形/長方形 48">
            <a:extLst>
              <a:ext uri="{FF2B5EF4-FFF2-40B4-BE49-F238E27FC236}">
                <a16:creationId xmlns:a16="http://schemas.microsoft.com/office/drawing/2014/main" id="{08E83F9F-E2D6-4AA1-8052-575FB4C70BD7}"/>
              </a:ext>
            </a:extLst>
          </p:cNvPr>
          <p:cNvSpPr/>
          <p:nvPr/>
        </p:nvSpPr>
        <p:spPr>
          <a:xfrm>
            <a:off x="2072680" y="4387170"/>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仕事で大事なことの入力　⑮を参照</a:t>
            </a:r>
          </a:p>
        </p:txBody>
      </p:sp>
      <p:sp>
        <p:nvSpPr>
          <p:cNvPr id="52" name="正方形/長方形 51">
            <a:extLst>
              <a:ext uri="{FF2B5EF4-FFF2-40B4-BE49-F238E27FC236}">
                <a16:creationId xmlns:a16="http://schemas.microsoft.com/office/drawing/2014/main" id="{9491C54B-A144-4270-8054-1BA8F01856BD}"/>
              </a:ext>
            </a:extLst>
          </p:cNvPr>
          <p:cNvSpPr/>
          <p:nvPr/>
        </p:nvSpPr>
        <p:spPr>
          <a:xfrm>
            <a:off x="2072680" y="347313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勤務時間の入力　⑬を参照</a:t>
            </a:r>
          </a:p>
        </p:txBody>
      </p:sp>
      <p:sp>
        <p:nvSpPr>
          <p:cNvPr id="18" name="正方形/長方形 17">
            <a:extLst>
              <a:ext uri="{FF2B5EF4-FFF2-40B4-BE49-F238E27FC236}">
                <a16:creationId xmlns:a16="http://schemas.microsoft.com/office/drawing/2014/main" id="{D8C37CE1-3381-4898-BB73-47F6B6D7EEA3}"/>
              </a:ext>
            </a:extLst>
          </p:cNvPr>
          <p:cNvSpPr/>
          <p:nvPr/>
        </p:nvSpPr>
        <p:spPr>
          <a:xfrm>
            <a:off x="2576736" y="5395282"/>
            <a:ext cx="3312368" cy="4099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A37CA745-A0D7-461D-A0DE-79205C8F99C0}"/>
              </a:ext>
            </a:extLst>
          </p:cNvPr>
          <p:cNvCxnSpPr>
            <a:cxnSpLocks/>
            <a:stCxn id="18" idx="3"/>
            <a:endCxn id="20" idx="1"/>
          </p:cNvCxnSpPr>
          <p:nvPr/>
        </p:nvCxnSpPr>
        <p:spPr>
          <a:xfrm>
            <a:off x="5889104" y="5600273"/>
            <a:ext cx="1931891" cy="36381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D91FB9E-33C8-4E3F-AB09-D941ECFCABAB}"/>
              </a:ext>
            </a:extLst>
          </p:cNvPr>
          <p:cNvSpPr txBox="1"/>
          <p:nvPr/>
        </p:nvSpPr>
        <p:spPr>
          <a:xfrm>
            <a:off x="7820995" y="573325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全項目入力済の場合、マイページに遷移する。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→⑰マイページ</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3DAE34CF-3867-401E-B97D-0E456864C4A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2637636A-3D99-4A76-BFC8-E410C059D646}"/>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682CE783-8589-463C-BEE2-4CB683C4BFB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564681-9CEF-4DD7-8841-1BC87372F1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DA0C5A5F-9A79-4EB4-AF49-C6A18D7140B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C919AFCC-C148-4B0E-9BB2-EA03A276B8F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2" name="正方形/長方形 31">
            <a:extLst>
              <a:ext uri="{FF2B5EF4-FFF2-40B4-BE49-F238E27FC236}">
                <a16:creationId xmlns:a16="http://schemas.microsoft.com/office/drawing/2014/main" id="{7E6CAA93-11BB-4CBD-95E0-94DC4857384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69F3966B-56A7-4978-BA8A-7B72233F1E8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4" name="テキスト ボックス 33">
            <a:extLst>
              <a:ext uri="{FF2B5EF4-FFF2-40B4-BE49-F238E27FC236}">
                <a16:creationId xmlns:a16="http://schemas.microsoft.com/office/drawing/2014/main" id="{429A20DC-4F5A-47B7-83B0-5CC997F279B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1" name="テキスト ボックス 30">
            <a:extLst>
              <a:ext uri="{FF2B5EF4-FFF2-40B4-BE49-F238E27FC236}">
                <a16:creationId xmlns:a16="http://schemas.microsoft.com/office/drawing/2014/main" id="{69C20308-F520-43E9-B9BE-995E2BEEB936}"/>
              </a:ext>
            </a:extLst>
          </p:cNvPr>
          <p:cNvSpPr txBox="1"/>
          <p:nvPr/>
        </p:nvSpPr>
        <p:spPr>
          <a:xfrm>
            <a:off x="7833320" y="1785010"/>
            <a:ext cx="1728192" cy="1323439"/>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！！重要！！</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企業につき掲載記事は</a:t>
            </a:r>
            <a:r>
              <a:rPr kumimoji="1" lang="en-US" altLang="ja-JP" sz="800" dirty="0">
                <a:latin typeface="メイリオ" panose="020B0604030504040204" pitchFamily="50" charset="-128"/>
                <a:ea typeface="メイリオ" panose="020B0604030504040204" pitchFamily="50" charset="-128"/>
              </a:rPr>
              <a:t>10</a:t>
            </a:r>
            <a:r>
              <a:rPr kumimoji="1" lang="ja-JP" altLang="en-US" sz="800" dirty="0">
                <a:latin typeface="メイリオ" panose="020B0604030504040204" pitchFamily="50" charset="-128"/>
                <a:ea typeface="メイリオ" panose="020B0604030504040204" pitchFamily="50" charset="-128"/>
              </a:rPr>
              <a:t>件までとする。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ただし、要望次第で掲載件数は上限をアップさせる。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可能であれば</a:t>
            </a:r>
            <a:r>
              <a:rPr kumimoji="1" lang="en-US" altLang="ja-JP" sz="800" dirty="0">
                <a:latin typeface="メイリオ" panose="020B0604030504040204" pitchFamily="50" charset="-128"/>
                <a:ea typeface="メイリオ" panose="020B0604030504040204" pitchFamily="50" charset="-128"/>
              </a:rPr>
              <a:t>admin</a:t>
            </a:r>
            <a:r>
              <a:rPr kumimoji="1" lang="ja-JP" altLang="en-US" sz="800" dirty="0">
                <a:latin typeface="メイリオ" panose="020B0604030504040204" pitchFamily="50" charset="-128"/>
                <a:ea typeface="メイリオ" panose="020B0604030504040204" pitchFamily="50" charset="-128"/>
              </a:rPr>
              <a:t>ツールで設定ができるようにする。</a:t>
            </a:r>
          </a:p>
        </p:txBody>
      </p:sp>
    </p:spTree>
    <p:extLst>
      <p:ext uri="{BB962C8B-B14F-4D97-AF65-F5344CB8AC3E}">
        <p14:creationId xmlns:p14="http://schemas.microsoft.com/office/powerpoint/2010/main" val="3779734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掲載記事入力（エラー）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1393031"/>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掲載記事の入力</a:t>
            </a:r>
          </a:p>
        </p:txBody>
      </p:sp>
      <p:sp>
        <p:nvSpPr>
          <p:cNvPr id="30" name="四角形: 角を丸くする 29">
            <a:extLst>
              <a:ext uri="{FF2B5EF4-FFF2-40B4-BE49-F238E27FC236}">
                <a16:creationId xmlns:a16="http://schemas.microsoft.com/office/drawing/2014/main" id="{2F309375-5D25-4621-9F1E-7EDE1B616D96}"/>
              </a:ext>
            </a:extLst>
          </p:cNvPr>
          <p:cNvSpPr/>
          <p:nvPr/>
        </p:nvSpPr>
        <p:spPr>
          <a:xfrm>
            <a:off x="2648744" y="5466865"/>
            <a:ext cx="316835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記事を掲載する</a:t>
            </a:r>
          </a:p>
        </p:txBody>
      </p:sp>
      <p:sp>
        <p:nvSpPr>
          <p:cNvPr id="43" name="テキスト ボックス 42">
            <a:extLst>
              <a:ext uri="{FF2B5EF4-FFF2-40B4-BE49-F238E27FC236}">
                <a16:creationId xmlns:a16="http://schemas.microsoft.com/office/drawing/2014/main" id="{8B2F489A-80C1-4AEC-B3C3-CD4EB13CFFDF}"/>
              </a:ext>
            </a:extLst>
          </p:cNvPr>
          <p:cNvSpPr txBox="1"/>
          <p:nvPr/>
        </p:nvSpPr>
        <p:spPr>
          <a:xfrm>
            <a:off x="7833320" y="908720"/>
            <a:ext cx="1728192" cy="707886"/>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掲載記事の入力画面は</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ページで作成する。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項目が多岐にわたるため、複数ページにわけて仕様を記載する。</a:t>
            </a:r>
          </a:p>
        </p:txBody>
      </p:sp>
      <p:sp>
        <p:nvSpPr>
          <p:cNvPr id="3" name="正方形/長方形 2">
            <a:extLst>
              <a:ext uri="{FF2B5EF4-FFF2-40B4-BE49-F238E27FC236}">
                <a16:creationId xmlns:a16="http://schemas.microsoft.com/office/drawing/2014/main" id="{29E8D7EE-520A-4042-A0C8-C650563E3124}"/>
              </a:ext>
            </a:extLst>
          </p:cNvPr>
          <p:cNvSpPr/>
          <p:nvPr/>
        </p:nvSpPr>
        <p:spPr>
          <a:xfrm>
            <a:off x="2072680" y="1700808"/>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勤務先の入力　⑨を参照</a:t>
            </a:r>
          </a:p>
        </p:txBody>
      </p:sp>
      <p:sp>
        <p:nvSpPr>
          <p:cNvPr id="45" name="正方形/長方形 44">
            <a:extLst>
              <a:ext uri="{FF2B5EF4-FFF2-40B4-BE49-F238E27FC236}">
                <a16:creationId xmlns:a16="http://schemas.microsoft.com/office/drawing/2014/main" id="{4B3CBA25-C28D-4DF6-870F-6CA36C49CD01}"/>
              </a:ext>
            </a:extLst>
          </p:cNvPr>
          <p:cNvSpPr/>
          <p:nvPr/>
        </p:nvSpPr>
        <p:spPr>
          <a:xfrm>
            <a:off x="2072680" y="3041084"/>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職種・業務内容の入力　⑫を参照</a:t>
            </a:r>
          </a:p>
        </p:txBody>
      </p:sp>
      <p:sp>
        <p:nvSpPr>
          <p:cNvPr id="46" name="正方形/長方形 45">
            <a:extLst>
              <a:ext uri="{FF2B5EF4-FFF2-40B4-BE49-F238E27FC236}">
                <a16:creationId xmlns:a16="http://schemas.microsoft.com/office/drawing/2014/main" id="{D9959588-1A0E-490F-BC56-F4E8B5C31165}"/>
              </a:ext>
            </a:extLst>
          </p:cNvPr>
          <p:cNvSpPr/>
          <p:nvPr/>
        </p:nvSpPr>
        <p:spPr>
          <a:xfrm>
            <a:off x="2072680" y="215492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勤務先住所の入力　⑩を参照</a:t>
            </a:r>
          </a:p>
        </p:txBody>
      </p:sp>
      <p:sp>
        <p:nvSpPr>
          <p:cNvPr id="47" name="正方形/長方形 46">
            <a:extLst>
              <a:ext uri="{FF2B5EF4-FFF2-40B4-BE49-F238E27FC236}">
                <a16:creationId xmlns:a16="http://schemas.microsoft.com/office/drawing/2014/main" id="{6D706726-F95F-4969-B7E2-8258F8000821}"/>
              </a:ext>
            </a:extLst>
          </p:cNvPr>
          <p:cNvSpPr/>
          <p:nvPr/>
        </p:nvSpPr>
        <p:spPr>
          <a:xfrm>
            <a:off x="2072680" y="260903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面接場所の入力　⑪を参照</a:t>
            </a:r>
          </a:p>
        </p:txBody>
      </p:sp>
      <p:sp>
        <p:nvSpPr>
          <p:cNvPr id="48" name="正方形/長方形 47">
            <a:extLst>
              <a:ext uri="{FF2B5EF4-FFF2-40B4-BE49-F238E27FC236}">
                <a16:creationId xmlns:a16="http://schemas.microsoft.com/office/drawing/2014/main" id="{61ACFA37-B667-4BC0-AC42-47B8EB734218}"/>
              </a:ext>
            </a:extLst>
          </p:cNvPr>
          <p:cNvSpPr/>
          <p:nvPr/>
        </p:nvSpPr>
        <p:spPr>
          <a:xfrm>
            <a:off x="2072680" y="3933056"/>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役に立つスキルの入力　⑭を参照</a:t>
            </a:r>
          </a:p>
        </p:txBody>
      </p:sp>
      <p:sp>
        <p:nvSpPr>
          <p:cNvPr id="49" name="正方形/長方形 48">
            <a:extLst>
              <a:ext uri="{FF2B5EF4-FFF2-40B4-BE49-F238E27FC236}">
                <a16:creationId xmlns:a16="http://schemas.microsoft.com/office/drawing/2014/main" id="{08E83F9F-E2D6-4AA1-8052-575FB4C70BD7}"/>
              </a:ext>
            </a:extLst>
          </p:cNvPr>
          <p:cNvSpPr/>
          <p:nvPr/>
        </p:nvSpPr>
        <p:spPr>
          <a:xfrm>
            <a:off x="2072680" y="4387170"/>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仕事で大事なことの入力　⑮を参照</a:t>
            </a:r>
          </a:p>
        </p:txBody>
      </p:sp>
      <p:sp>
        <p:nvSpPr>
          <p:cNvPr id="52" name="正方形/長方形 51">
            <a:extLst>
              <a:ext uri="{FF2B5EF4-FFF2-40B4-BE49-F238E27FC236}">
                <a16:creationId xmlns:a16="http://schemas.microsoft.com/office/drawing/2014/main" id="{9491C54B-A144-4270-8054-1BA8F01856BD}"/>
              </a:ext>
            </a:extLst>
          </p:cNvPr>
          <p:cNvSpPr/>
          <p:nvPr/>
        </p:nvSpPr>
        <p:spPr>
          <a:xfrm>
            <a:off x="2072680" y="3473132"/>
            <a:ext cx="4320480" cy="382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勤務時間の入力　⑬を参照</a:t>
            </a:r>
          </a:p>
        </p:txBody>
      </p:sp>
      <p:sp>
        <p:nvSpPr>
          <p:cNvPr id="24" name="四角形: 角を丸くする 23">
            <a:extLst>
              <a:ext uri="{FF2B5EF4-FFF2-40B4-BE49-F238E27FC236}">
                <a16:creationId xmlns:a16="http://schemas.microsoft.com/office/drawing/2014/main" id="{3DAE34CF-3867-401E-B97D-0E456864C4A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2637636A-3D99-4A76-BFC8-E410C059D646}"/>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682CE783-8589-463C-BEE2-4CB683C4BFB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564681-9CEF-4DD7-8841-1BC87372F1E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DA0C5A5F-9A79-4EB4-AF49-C6A18D7140B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C919AFCC-C148-4B0E-9BB2-EA03A276B8FF}"/>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32" name="正方形/長方形 31">
            <a:extLst>
              <a:ext uri="{FF2B5EF4-FFF2-40B4-BE49-F238E27FC236}">
                <a16:creationId xmlns:a16="http://schemas.microsoft.com/office/drawing/2014/main" id="{7E6CAA93-11BB-4CBD-95E0-94DC4857384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69F3966B-56A7-4978-BA8A-7B72233F1E89}"/>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4" name="テキスト ボックス 33">
            <a:extLst>
              <a:ext uri="{FF2B5EF4-FFF2-40B4-BE49-F238E27FC236}">
                <a16:creationId xmlns:a16="http://schemas.microsoft.com/office/drawing/2014/main" id="{F95550F6-13BE-4C3D-A7E9-0D6BFF28D9D4}"/>
              </a:ext>
            </a:extLst>
          </p:cNvPr>
          <p:cNvSpPr txBox="1"/>
          <p:nvPr/>
        </p:nvSpPr>
        <p:spPr>
          <a:xfrm>
            <a:off x="7820995" y="4509120"/>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未入力、入力に間違いがある場合、「記事を掲載する」を押下するとエラーメッセージが出力される。</a:t>
            </a:r>
          </a:p>
        </p:txBody>
      </p:sp>
      <p:sp>
        <p:nvSpPr>
          <p:cNvPr id="35" name="テキスト ボックス 34">
            <a:extLst>
              <a:ext uri="{FF2B5EF4-FFF2-40B4-BE49-F238E27FC236}">
                <a16:creationId xmlns:a16="http://schemas.microsoft.com/office/drawing/2014/main" id="{6946E1AA-840B-4D20-9024-46FB292F8C1B}"/>
              </a:ext>
            </a:extLst>
          </p:cNvPr>
          <p:cNvSpPr txBox="1"/>
          <p:nvPr/>
        </p:nvSpPr>
        <p:spPr>
          <a:xfrm>
            <a:off x="2072680" y="5074296"/>
            <a:ext cx="4308155" cy="246221"/>
          </a:xfrm>
          <a:prstGeom prst="rect">
            <a:avLst/>
          </a:prstGeom>
          <a:noFill/>
        </p:spPr>
        <p:txBody>
          <a:bodyPr wrap="square" rtlCol="0">
            <a:spAutoFit/>
          </a:bodyPr>
          <a:lstStyle/>
          <a:p>
            <a:pPr algn="ctr"/>
            <a:r>
              <a:rPr kumimoji="1" lang="ja-JP" altLang="en-US" sz="1000" dirty="0">
                <a:solidFill>
                  <a:srgbClr val="FF0000"/>
                </a:solidFill>
                <a:latin typeface="メイリオ" panose="020B0604030504040204" pitchFamily="50" charset="-128"/>
                <a:ea typeface="メイリオ" panose="020B0604030504040204" pitchFamily="50" charset="-128"/>
              </a:rPr>
              <a:t>勤務先が未入力です</a:t>
            </a:r>
          </a:p>
        </p:txBody>
      </p:sp>
      <p:cxnSp>
        <p:nvCxnSpPr>
          <p:cNvPr id="36" name="コネクタ: カギ線 35">
            <a:extLst>
              <a:ext uri="{FF2B5EF4-FFF2-40B4-BE49-F238E27FC236}">
                <a16:creationId xmlns:a16="http://schemas.microsoft.com/office/drawing/2014/main" id="{0D52C701-6CB2-4E17-B92B-77119AAF39B3}"/>
              </a:ext>
            </a:extLst>
          </p:cNvPr>
          <p:cNvCxnSpPr>
            <a:cxnSpLocks/>
            <a:stCxn id="37" idx="3"/>
            <a:endCxn id="34" idx="1"/>
          </p:cNvCxnSpPr>
          <p:nvPr/>
        </p:nvCxnSpPr>
        <p:spPr>
          <a:xfrm flipV="1">
            <a:off x="5241032" y="4801508"/>
            <a:ext cx="2579963" cy="38973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E4B2992-293C-4025-9CD4-FD73159D4F7A}"/>
              </a:ext>
            </a:extLst>
          </p:cNvPr>
          <p:cNvSpPr/>
          <p:nvPr/>
        </p:nvSpPr>
        <p:spPr>
          <a:xfrm>
            <a:off x="3224808" y="5042358"/>
            <a:ext cx="2016224"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0CB23397-C8AF-4B6E-ACCF-AF7229EBCBE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68687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⑨勤務先の入力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98BDF3A-C130-4A8E-9D74-DD69B191B2BF}"/>
              </a:ext>
            </a:extLst>
          </p:cNvPr>
          <p:cNvSpPr/>
          <p:nvPr/>
        </p:nvSpPr>
        <p:spPr>
          <a:xfrm>
            <a:off x="3573249" y="2147366"/>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勤務先名</a:t>
            </a:r>
          </a:p>
        </p:txBody>
      </p:sp>
      <p:sp>
        <p:nvSpPr>
          <p:cNvPr id="22" name="正方形/長方形 21">
            <a:extLst>
              <a:ext uri="{FF2B5EF4-FFF2-40B4-BE49-F238E27FC236}">
                <a16:creationId xmlns:a16="http://schemas.microsoft.com/office/drawing/2014/main" id="{9724EC4A-A33D-4D42-8297-8BD04D9BA1B4}"/>
              </a:ext>
            </a:extLst>
          </p:cNvPr>
          <p:cNvSpPr/>
          <p:nvPr/>
        </p:nvSpPr>
        <p:spPr>
          <a:xfrm>
            <a:off x="3573249" y="2496228"/>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Brand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D797FB7-2AF7-4C19-BF4F-30BC9A8A950B}"/>
              </a:ext>
            </a:extLst>
          </p:cNvPr>
          <p:cNvSpPr txBox="1"/>
          <p:nvPr/>
        </p:nvSpPr>
        <p:spPr>
          <a:xfrm>
            <a:off x="2138041" y="216660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勤務先名</a:t>
            </a:r>
          </a:p>
        </p:txBody>
      </p:sp>
      <p:sp>
        <p:nvSpPr>
          <p:cNvPr id="24" name="テキスト ボックス 23">
            <a:extLst>
              <a:ext uri="{FF2B5EF4-FFF2-40B4-BE49-F238E27FC236}">
                <a16:creationId xmlns:a16="http://schemas.microsoft.com/office/drawing/2014/main" id="{AE1D4DF5-7A42-46F6-A8E1-E9B9412754FD}"/>
              </a:ext>
            </a:extLst>
          </p:cNvPr>
          <p:cNvSpPr txBox="1"/>
          <p:nvPr/>
        </p:nvSpPr>
        <p:spPr>
          <a:xfrm>
            <a:off x="2138040" y="251049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勤務先名（半角英数）</a:t>
            </a:r>
          </a:p>
        </p:txBody>
      </p:sp>
      <p:sp>
        <p:nvSpPr>
          <p:cNvPr id="25" name="テキスト ボックス 24">
            <a:extLst>
              <a:ext uri="{FF2B5EF4-FFF2-40B4-BE49-F238E27FC236}">
                <a16:creationId xmlns:a16="http://schemas.microsoft.com/office/drawing/2014/main" id="{774EE9E1-64D3-4965-9E3C-A8AE42A472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勤務先の入力</a:t>
            </a:r>
          </a:p>
        </p:txBody>
      </p:sp>
      <p:sp>
        <p:nvSpPr>
          <p:cNvPr id="12" name="正方形/長方形 11">
            <a:extLst>
              <a:ext uri="{FF2B5EF4-FFF2-40B4-BE49-F238E27FC236}">
                <a16:creationId xmlns:a16="http://schemas.microsoft.com/office/drawing/2014/main" id="{39A36CB0-C006-4104-B402-F8874FE2DB89}"/>
              </a:ext>
            </a:extLst>
          </p:cNvPr>
          <p:cNvSpPr/>
          <p:nvPr/>
        </p:nvSpPr>
        <p:spPr>
          <a:xfrm>
            <a:off x="2000672" y="1700808"/>
            <a:ext cx="453650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B92F7D93-B0E7-4F52-AA8A-2F1ACC74FA3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0" name="正方形/長方形 29">
            <a:extLst>
              <a:ext uri="{FF2B5EF4-FFF2-40B4-BE49-F238E27FC236}">
                <a16:creationId xmlns:a16="http://schemas.microsoft.com/office/drawing/2014/main" id="{66AAF5C1-D913-4039-A2C8-5F408F1F028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A70E14CD-1520-480A-800B-209329A1B1E1}"/>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6B4BF41B-C3FB-400D-8ADC-7703C7BF25CB}"/>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2D4556B6-22C7-487C-A0F5-3B3F37A00E50}"/>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48537095-AB92-4A83-B6A1-AF2EED1AEFDB}"/>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0" name="正方形/長方形 19">
            <a:extLst>
              <a:ext uri="{FF2B5EF4-FFF2-40B4-BE49-F238E27FC236}">
                <a16:creationId xmlns:a16="http://schemas.microsoft.com/office/drawing/2014/main" id="{05B477BD-6B99-477A-A3DD-ED3FC1D6D5C0}"/>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26" name="正方形/長方形 25">
            <a:extLst>
              <a:ext uri="{FF2B5EF4-FFF2-40B4-BE49-F238E27FC236}">
                <a16:creationId xmlns:a16="http://schemas.microsoft.com/office/drawing/2014/main" id="{74793774-E50A-4EFB-A67E-B88F120B6A92}"/>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27" name="テキスト ボックス 26">
            <a:extLst>
              <a:ext uri="{FF2B5EF4-FFF2-40B4-BE49-F238E27FC236}">
                <a16:creationId xmlns:a16="http://schemas.microsoft.com/office/drawing/2014/main" id="{750A5124-BA16-4F1A-8149-7D41A6B0A2F7}"/>
              </a:ext>
            </a:extLst>
          </p:cNvPr>
          <p:cNvSpPr txBox="1"/>
          <p:nvPr/>
        </p:nvSpPr>
        <p:spPr>
          <a:xfrm>
            <a:off x="7820995" y="4509120"/>
            <a:ext cx="1728192" cy="215444"/>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MAX</a:t>
            </a:r>
            <a:r>
              <a:rPr kumimoji="1" lang="ja-JP" altLang="en-US" sz="800" dirty="0">
                <a:latin typeface="メイリオ" panose="020B0604030504040204" pitchFamily="50" charset="-128"/>
                <a:ea typeface="メイリオ" panose="020B0604030504040204" pitchFamily="50" charset="-128"/>
              </a:rPr>
              <a:t>全角</a:t>
            </a:r>
            <a:r>
              <a:rPr kumimoji="1" lang="en-US" altLang="ja-JP" sz="800" dirty="0">
                <a:latin typeface="メイリオ" panose="020B0604030504040204" pitchFamily="50" charset="-128"/>
                <a:ea typeface="メイリオ" panose="020B0604030504040204" pitchFamily="50" charset="-128"/>
              </a:rPr>
              <a:t>20W</a:t>
            </a:r>
            <a:endParaRPr kumimoji="1" lang="ja-JP" altLang="en-US" sz="800" dirty="0">
              <a:latin typeface="メイリオ" panose="020B0604030504040204" pitchFamily="50" charset="-128"/>
              <a:ea typeface="メイリオ" panose="020B0604030504040204" pitchFamily="50" charset="-128"/>
            </a:endParaRPr>
          </a:p>
        </p:txBody>
      </p:sp>
      <p:cxnSp>
        <p:nvCxnSpPr>
          <p:cNvPr id="28" name="コネクタ: カギ線 27">
            <a:extLst>
              <a:ext uri="{FF2B5EF4-FFF2-40B4-BE49-F238E27FC236}">
                <a16:creationId xmlns:a16="http://schemas.microsoft.com/office/drawing/2014/main" id="{227EF47A-55FA-41CA-8D27-8548319E2D2D}"/>
              </a:ext>
            </a:extLst>
          </p:cNvPr>
          <p:cNvCxnSpPr>
            <a:cxnSpLocks/>
            <a:stCxn id="34" idx="3"/>
            <a:endCxn id="27" idx="1"/>
          </p:cNvCxnSpPr>
          <p:nvPr/>
        </p:nvCxnSpPr>
        <p:spPr>
          <a:xfrm>
            <a:off x="6453568" y="2283187"/>
            <a:ext cx="1367427" cy="233365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67B3B4E7-E959-4EAD-A382-707E1C48058E}"/>
              </a:ext>
            </a:extLst>
          </p:cNvPr>
          <p:cNvSpPr/>
          <p:nvPr/>
        </p:nvSpPr>
        <p:spPr>
          <a:xfrm>
            <a:off x="3478755" y="2134307"/>
            <a:ext cx="2974813" cy="29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テキスト ボックス 35">
            <a:extLst>
              <a:ext uri="{FF2B5EF4-FFF2-40B4-BE49-F238E27FC236}">
                <a16:creationId xmlns:a16="http://schemas.microsoft.com/office/drawing/2014/main" id="{3FC46FF6-D942-4B91-ACF4-5A90049788B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826369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⑩勤務先住所の入力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A800BD0-1A47-4E7C-B98C-8E17C67A927A}"/>
              </a:ext>
            </a:extLst>
          </p:cNvPr>
          <p:cNvSpPr/>
          <p:nvPr/>
        </p:nvSpPr>
        <p:spPr>
          <a:xfrm>
            <a:off x="3591495" y="2501210"/>
            <a:ext cx="150552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23826040-68BB-45E1-9A81-94AF2D2C2A15}"/>
              </a:ext>
            </a:extLst>
          </p:cNvPr>
          <p:cNvSpPr/>
          <p:nvPr/>
        </p:nvSpPr>
        <p:spPr>
          <a:xfrm>
            <a:off x="3584848" y="2838173"/>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5" name="正方形/長方形 14">
            <a:extLst>
              <a:ext uri="{FF2B5EF4-FFF2-40B4-BE49-F238E27FC236}">
                <a16:creationId xmlns:a16="http://schemas.microsoft.com/office/drawing/2014/main" id="{6EB39A3F-C547-45DA-B276-863132E6C084}"/>
              </a:ext>
            </a:extLst>
          </p:cNvPr>
          <p:cNvSpPr/>
          <p:nvPr/>
        </p:nvSpPr>
        <p:spPr>
          <a:xfrm>
            <a:off x="3584848" y="3172849"/>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6" name="正方形/長方形 15">
            <a:extLst>
              <a:ext uri="{FF2B5EF4-FFF2-40B4-BE49-F238E27FC236}">
                <a16:creationId xmlns:a16="http://schemas.microsoft.com/office/drawing/2014/main" id="{BF1B897B-C955-41F8-AFB0-00134373B0D9}"/>
              </a:ext>
            </a:extLst>
          </p:cNvPr>
          <p:cNvSpPr/>
          <p:nvPr/>
        </p:nvSpPr>
        <p:spPr>
          <a:xfrm>
            <a:off x="3584848" y="3502374"/>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7" name="正方形/長方形 16">
            <a:extLst>
              <a:ext uri="{FF2B5EF4-FFF2-40B4-BE49-F238E27FC236}">
                <a16:creationId xmlns:a16="http://schemas.microsoft.com/office/drawing/2014/main" id="{2A368961-C83C-4297-82D6-B14EE656EAB3}"/>
              </a:ext>
            </a:extLst>
          </p:cNvPr>
          <p:cNvSpPr/>
          <p:nvPr/>
        </p:nvSpPr>
        <p:spPr>
          <a:xfrm>
            <a:off x="3584848" y="3837737"/>
            <a:ext cx="2880320"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18" name="正方形/長方形 17">
            <a:extLst>
              <a:ext uri="{FF2B5EF4-FFF2-40B4-BE49-F238E27FC236}">
                <a16:creationId xmlns:a16="http://schemas.microsoft.com/office/drawing/2014/main" id="{1887057B-77DF-481F-A063-04CC01E4004A}"/>
              </a:ext>
            </a:extLst>
          </p:cNvPr>
          <p:cNvSpPr/>
          <p:nvPr/>
        </p:nvSpPr>
        <p:spPr>
          <a:xfrm>
            <a:off x="3591495" y="4199136"/>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19" name="正方形/長方形 18">
            <a:extLst>
              <a:ext uri="{FF2B5EF4-FFF2-40B4-BE49-F238E27FC236}">
                <a16:creationId xmlns:a16="http://schemas.microsoft.com/office/drawing/2014/main" id="{C7790E30-7B1F-4E4C-BEB2-34C8247EE678}"/>
              </a:ext>
            </a:extLst>
          </p:cNvPr>
          <p:cNvSpPr/>
          <p:nvPr/>
        </p:nvSpPr>
        <p:spPr>
          <a:xfrm>
            <a:off x="3591495" y="4534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err="1">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05F83558-F582-4D20-84D6-084EC56111C7}"/>
              </a:ext>
            </a:extLst>
          </p:cNvPr>
          <p:cNvSpPr txBox="1"/>
          <p:nvPr/>
        </p:nvSpPr>
        <p:spPr>
          <a:xfrm>
            <a:off x="2000673" y="2531901"/>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25" name="テキスト ボックス 24">
            <a:extLst>
              <a:ext uri="{FF2B5EF4-FFF2-40B4-BE49-F238E27FC236}">
                <a16:creationId xmlns:a16="http://schemas.microsoft.com/office/drawing/2014/main" id="{CA9544D6-B5E6-4771-9130-14123E0B654B}"/>
              </a:ext>
            </a:extLst>
          </p:cNvPr>
          <p:cNvSpPr txBox="1"/>
          <p:nvPr/>
        </p:nvSpPr>
        <p:spPr>
          <a:xfrm>
            <a:off x="2000673" y="285604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26" name="テキスト ボックス 25">
            <a:extLst>
              <a:ext uri="{FF2B5EF4-FFF2-40B4-BE49-F238E27FC236}">
                <a16:creationId xmlns:a16="http://schemas.microsoft.com/office/drawing/2014/main" id="{6A1E00B4-81E0-41A1-B62D-5E8424AD62AB}"/>
              </a:ext>
            </a:extLst>
          </p:cNvPr>
          <p:cNvSpPr txBox="1"/>
          <p:nvPr/>
        </p:nvSpPr>
        <p:spPr>
          <a:xfrm>
            <a:off x="2002241" y="3191407"/>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27" name="テキスト ボックス 26">
            <a:extLst>
              <a:ext uri="{FF2B5EF4-FFF2-40B4-BE49-F238E27FC236}">
                <a16:creationId xmlns:a16="http://schemas.microsoft.com/office/drawing/2014/main" id="{E7381E7C-BAE9-4192-99BE-5BC4A25641A9}"/>
              </a:ext>
            </a:extLst>
          </p:cNvPr>
          <p:cNvSpPr txBox="1"/>
          <p:nvPr/>
        </p:nvSpPr>
        <p:spPr>
          <a:xfrm>
            <a:off x="2000673" y="352608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B3BF2AA2-59D6-467B-9712-522D74572C8D}"/>
              </a:ext>
            </a:extLst>
          </p:cNvPr>
          <p:cNvSpPr txBox="1"/>
          <p:nvPr/>
        </p:nvSpPr>
        <p:spPr>
          <a:xfrm>
            <a:off x="2000672" y="38606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丁目・番地（半角）</a:t>
            </a:r>
          </a:p>
        </p:txBody>
      </p:sp>
      <p:sp>
        <p:nvSpPr>
          <p:cNvPr id="29" name="テキスト ボックス 28">
            <a:extLst>
              <a:ext uri="{FF2B5EF4-FFF2-40B4-BE49-F238E27FC236}">
                <a16:creationId xmlns:a16="http://schemas.microsoft.com/office/drawing/2014/main" id="{64560711-44C0-4AA8-A70D-C1AFC8DB7BC1}"/>
              </a:ext>
            </a:extLst>
          </p:cNvPr>
          <p:cNvSpPr txBox="1"/>
          <p:nvPr/>
        </p:nvSpPr>
        <p:spPr>
          <a:xfrm>
            <a:off x="2000672" y="4221552"/>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30" name="テキスト ボックス 29">
            <a:extLst>
              <a:ext uri="{FF2B5EF4-FFF2-40B4-BE49-F238E27FC236}">
                <a16:creationId xmlns:a16="http://schemas.microsoft.com/office/drawing/2014/main" id="{03DCE007-CB30-46EE-92D2-42A53C0C019F}"/>
              </a:ext>
            </a:extLst>
          </p:cNvPr>
          <p:cNvSpPr txBox="1"/>
          <p:nvPr/>
        </p:nvSpPr>
        <p:spPr>
          <a:xfrm>
            <a:off x="2019384" y="4548891"/>
            <a:ext cx="17156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38" name="正方形/長方形 37">
            <a:extLst>
              <a:ext uri="{FF2B5EF4-FFF2-40B4-BE49-F238E27FC236}">
                <a16:creationId xmlns:a16="http://schemas.microsoft.com/office/drawing/2014/main" id="{73241BDB-3F1C-49C0-9D35-1213D6CA195A}"/>
              </a:ext>
            </a:extLst>
          </p:cNvPr>
          <p:cNvSpPr/>
          <p:nvPr/>
        </p:nvSpPr>
        <p:spPr>
          <a:xfrm>
            <a:off x="3591495" y="4883847"/>
            <a:ext cx="2880320"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駅名</a:t>
            </a:r>
          </a:p>
        </p:txBody>
      </p:sp>
      <p:sp>
        <p:nvSpPr>
          <p:cNvPr id="39" name="テキスト ボックス 38">
            <a:extLst>
              <a:ext uri="{FF2B5EF4-FFF2-40B4-BE49-F238E27FC236}">
                <a16:creationId xmlns:a16="http://schemas.microsoft.com/office/drawing/2014/main" id="{61E2F25B-A3B6-4733-960C-17010228960F}"/>
              </a:ext>
            </a:extLst>
          </p:cNvPr>
          <p:cNvSpPr txBox="1"/>
          <p:nvPr/>
        </p:nvSpPr>
        <p:spPr>
          <a:xfrm>
            <a:off x="2019384" y="4898653"/>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最寄り駅名</a:t>
            </a:r>
          </a:p>
        </p:txBody>
      </p:sp>
      <p:sp>
        <p:nvSpPr>
          <p:cNvPr id="40" name="正方形/長方形 39">
            <a:extLst>
              <a:ext uri="{FF2B5EF4-FFF2-40B4-BE49-F238E27FC236}">
                <a16:creationId xmlns:a16="http://schemas.microsoft.com/office/drawing/2014/main" id="{61C2FA26-1BA5-43E8-9B5F-D861B92C8992}"/>
              </a:ext>
            </a:extLst>
          </p:cNvPr>
          <p:cNvSpPr/>
          <p:nvPr/>
        </p:nvSpPr>
        <p:spPr>
          <a:xfrm>
            <a:off x="5223634" y="5222784"/>
            <a:ext cx="102551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26B57961-F54B-416D-AD7E-55D4862B5B8C}"/>
              </a:ext>
            </a:extLst>
          </p:cNvPr>
          <p:cNvSpPr txBox="1"/>
          <p:nvPr/>
        </p:nvSpPr>
        <p:spPr>
          <a:xfrm>
            <a:off x="2019384" y="5231890"/>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最寄り駅からの移動時間</a:t>
            </a:r>
          </a:p>
        </p:txBody>
      </p:sp>
      <p:sp>
        <p:nvSpPr>
          <p:cNvPr id="42" name="テキスト ボックス 41">
            <a:extLst>
              <a:ext uri="{FF2B5EF4-FFF2-40B4-BE49-F238E27FC236}">
                <a16:creationId xmlns:a16="http://schemas.microsoft.com/office/drawing/2014/main" id="{B719C736-E9B5-4462-A216-AD90BF7227D4}"/>
              </a:ext>
            </a:extLst>
          </p:cNvPr>
          <p:cNvSpPr txBox="1"/>
          <p:nvPr/>
        </p:nvSpPr>
        <p:spPr>
          <a:xfrm>
            <a:off x="6218984" y="5254806"/>
            <a:ext cx="39020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分</a:t>
            </a:r>
          </a:p>
        </p:txBody>
      </p:sp>
      <p:sp>
        <p:nvSpPr>
          <p:cNvPr id="43" name="テキスト ボックス 42">
            <a:extLst>
              <a:ext uri="{FF2B5EF4-FFF2-40B4-BE49-F238E27FC236}">
                <a16:creationId xmlns:a16="http://schemas.microsoft.com/office/drawing/2014/main" id="{F2948FDE-1D7C-4DEB-970C-62491326F57A}"/>
              </a:ext>
            </a:extLst>
          </p:cNvPr>
          <p:cNvSpPr txBox="1"/>
          <p:nvPr/>
        </p:nvSpPr>
        <p:spPr>
          <a:xfrm>
            <a:off x="401689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徒歩</a:t>
            </a:r>
          </a:p>
        </p:txBody>
      </p:sp>
      <p:sp>
        <p:nvSpPr>
          <p:cNvPr id="44" name="テキスト ボックス 43">
            <a:extLst>
              <a:ext uri="{FF2B5EF4-FFF2-40B4-BE49-F238E27FC236}">
                <a16:creationId xmlns:a16="http://schemas.microsoft.com/office/drawing/2014/main" id="{B143CA62-079F-4D93-AED6-FC63B53FFC1D}"/>
              </a:ext>
            </a:extLst>
          </p:cNvPr>
          <p:cNvSpPr txBox="1"/>
          <p:nvPr/>
        </p:nvSpPr>
        <p:spPr>
          <a:xfrm>
            <a:off x="473697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バス</a:t>
            </a:r>
          </a:p>
        </p:txBody>
      </p:sp>
      <p:sp>
        <p:nvSpPr>
          <p:cNvPr id="2" name="楕円 1">
            <a:extLst>
              <a:ext uri="{FF2B5EF4-FFF2-40B4-BE49-F238E27FC236}">
                <a16:creationId xmlns:a16="http://schemas.microsoft.com/office/drawing/2014/main" id="{AF5AB7E1-51C3-4AEE-B840-2AF66E3146C5}"/>
              </a:ext>
            </a:extLst>
          </p:cNvPr>
          <p:cNvSpPr/>
          <p:nvPr/>
        </p:nvSpPr>
        <p:spPr>
          <a:xfrm>
            <a:off x="3807012"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5" name="楕円 44">
            <a:extLst>
              <a:ext uri="{FF2B5EF4-FFF2-40B4-BE49-F238E27FC236}">
                <a16:creationId xmlns:a16="http://schemas.microsoft.com/office/drawing/2014/main" id="{C9885077-0859-4F32-B75F-65D8A089CD48}"/>
              </a:ext>
            </a:extLst>
          </p:cNvPr>
          <p:cNvSpPr/>
          <p:nvPr/>
        </p:nvSpPr>
        <p:spPr>
          <a:xfrm>
            <a:off x="4538319"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6" name="正方形/長方形 45">
            <a:extLst>
              <a:ext uri="{FF2B5EF4-FFF2-40B4-BE49-F238E27FC236}">
                <a16:creationId xmlns:a16="http://schemas.microsoft.com/office/drawing/2014/main" id="{ACEFC944-5E6A-4454-BA60-71FED3A8702C}"/>
              </a:ext>
            </a:extLst>
          </p:cNvPr>
          <p:cNvSpPr/>
          <p:nvPr/>
        </p:nvSpPr>
        <p:spPr>
          <a:xfrm>
            <a:off x="2000672" y="1700808"/>
            <a:ext cx="4548103" cy="3960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246EAF6C-C9E6-4212-823A-3AF9CFDE0F6D}"/>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勤務先住所の入力</a:t>
            </a:r>
          </a:p>
        </p:txBody>
      </p:sp>
      <p:sp>
        <p:nvSpPr>
          <p:cNvPr id="34" name="テキスト ボックス 33">
            <a:extLst>
              <a:ext uri="{FF2B5EF4-FFF2-40B4-BE49-F238E27FC236}">
                <a16:creationId xmlns:a16="http://schemas.microsoft.com/office/drawing/2014/main" id="{FBC91432-7212-4437-AF42-725FEFB2AC6B}"/>
              </a:ext>
            </a:extLst>
          </p:cNvPr>
          <p:cNvSpPr txBox="1"/>
          <p:nvPr/>
        </p:nvSpPr>
        <p:spPr>
          <a:xfrm>
            <a:off x="7833320"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押下すると②で登録した企業情報を自動入力する。</a:t>
            </a:r>
            <a:endParaRPr kumimoji="1" lang="en-US" altLang="ja-JP" sz="800" dirty="0">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7FD28089-1C7D-412A-A198-E32B68CC73BF}"/>
              </a:ext>
            </a:extLst>
          </p:cNvPr>
          <p:cNvSpPr/>
          <p:nvPr/>
        </p:nvSpPr>
        <p:spPr>
          <a:xfrm>
            <a:off x="3519487" y="2094005"/>
            <a:ext cx="1433513" cy="38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コネクタ: カギ線 35">
            <a:extLst>
              <a:ext uri="{FF2B5EF4-FFF2-40B4-BE49-F238E27FC236}">
                <a16:creationId xmlns:a16="http://schemas.microsoft.com/office/drawing/2014/main" id="{6DFA8FA7-A2E6-4606-AC79-C1B92E276AEA}"/>
              </a:ext>
            </a:extLst>
          </p:cNvPr>
          <p:cNvCxnSpPr>
            <a:cxnSpLocks/>
            <a:stCxn id="35" idx="3"/>
            <a:endCxn id="34" idx="1"/>
          </p:cNvCxnSpPr>
          <p:nvPr/>
        </p:nvCxnSpPr>
        <p:spPr>
          <a:xfrm flipV="1">
            <a:off x="4953000" y="1077997"/>
            <a:ext cx="2880320" cy="12062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06CE10D0-8953-4015-809F-064A067DFA77}"/>
              </a:ext>
            </a:extLst>
          </p:cNvPr>
          <p:cNvSpPr/>
          <p:nvPr/>
        </p:nvSpPr>
        <p:spPr>
          <a:xfrm>
            <a:off x="5172929" y="2517710"/>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53" name="四角形: 角を丸くする 52">
            <a:extLst>
              <a:ext uri="{FF2B5EF4-FFF2-40B4-BE49-F238E27FC236}">
                <a16:creationId xmlns:a16="http://schemas.microsoft.com/office/drawing/2014/main" id="{1F287829-6456-40C5-A404-9042182C85C6}"/>
              </a:ext>
            </a:extLst>
          </p:cNvPr>
          <p:cNvSpPr/>
          <p:nvPr/>
        </p:nvSpPr>
        <p:spPr>
          <a:xfrm>
            <a:off x="3584848" y="2132856"/>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企業情報と同じ</a:t>
            </a:r>
          </a:p>
        </p:txBody>
      </p:sp>
      <p:sp>
        <p:nvSpPr>
          <p:cNvPr id="54" name="正方形/長方形 53">
            <a:extLst>
              <a:ext uri="{FF2B5EF4-FFF2-40B4-BE49-F238E27FC236}">
                <a16:creationId xmlns:a16="http://schemas.microsoft.com/office/drawing/2014/main" id="{D79B96D9-715E-4B79-AF99-849BCD82FD0E}"/>
              </a:ext>
            </a:extLst>
          </p:cNvPr>
          <p:cNvSpPr/>
          <p:nvPr/>
        </p:nvSpPr>
        <p:spPr>
          <a:xfrm>
            <a:off x="5097016" y="2483131"/>
            <a:ext cx="1451759" cy="355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5" name="テキスト ボックス 54">
            <a:extLst>
              <a:ext uri="{FF2B5EF4-FFF2-40B4-BE49-F238E27FC236}">
                <a16:creationId xmlns:a16="http://schemas.microsoft.com/office/drawing/2014/main" id="{4B8D8537-B133-4599-B6B5-A6CC296CB449}"/>
              </a:ext>
            </a:extLst>
          </p:cNvPr>
          <p:cNvSpPr txBox="1"/>
          <p:nvPr/>
        </p:nvSpPr>
        <p:spPr>
          <a:xfrm>
            <a:off x="7833320" y="1484784"/>
            <a:ext cx="1728192" cy="132343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郵便番号を入力した状態で押下すると、都道府県・市区町村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err="1">
                <a:latin typeface="メイリオ" panose="020B0604030504040204" pitchFamily="50" charset="-128"/>
                <a:ea typeface="メイリオ" panose="020B0604030504040204" pitchFamily="50" charset="-128"/>
              </a:rPr>
              <a:t>までが</a:t>
            </a:r>
            <a:r>
              <a:rPr kumimoji="1" lang="ja-JP" altLang="en-US" sz="800" dirty="0">
                <a:latin typeface="メイリオ" panose="020B0604030504040204" pitchFamily="50" charset="-128"/>
                <a:ea typeface="メイリオ" panose="020B0604030504040204" pitchFamily="50" charset="-128"/>
              </a:rPr>
              <a:t>自動入力される。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0300846</a:t>
            </a:r>
            <a:r>
              <a:rPr kumimoji="1" lang="ja-JP" altLang="en-US" sz="800" dirty="0">
                <a:latin typeface="メイリオ" panose="020B0604030504040204" pitchFamily="50" charset="-128"/>
                <a:ea typeface="メイリオ" panose="020B0604030504040204" pitchFamily="50" charset="-128"/>
              </a:rPr>
              <a:t>を入力すると、下記が自動入力される。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　都道府県：青森県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　市区町村</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：青森市</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　市区町村</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：青葉</a:t>
            </a:r>
          </a:p>
        </p:txBody>
      </p:sp>
      <p:cxnSp>
        <p:nvCxnSpPr>
          <p:cNvPr id="56" name="コネクタ: カギ線 55">
            <a:extLst>
              <a:ext uri="{FF2B5EF4-FFF2-40B4-BE49-F238E27FC236}">
                <a16:creationId xmlns:a16="http://schemas.microsoft.com/office/drawing/2014/main" id="{A0F13268-2B86-4989-894B-7DCE7A718A95}"/>
              </a:ext>
            </a:extLst>
          </p:cNvPr>
          <p:cNvCxnSpPr>
            <a:cxnSpLocks/>
            <a:stCxn id="54" idx="3"/>
            <a:endCxn id="55" idx="1"/>
          </p:cNvCxnSpPr>
          <p:nvPr/>
        </p:nvCxnSpPr>
        <p:spPr>
          <a:xfrm flipV="1">
            <a:off x="6548775" y="2146504"/>
            <a:ext cx="1284545" cy="51414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319ECB2A-D311-495E-8FEB-FF55C6EA44E8}"/>
              </a:ext>
            </a:extLst>
          </p:cNvPr>
          <p:cNvSpPr/>
          <p:nvPr/>
        </p:nvSpPr>
        <p:spPr>
          <a:xfrm>
            <a:off x="3728865" y="5204484"/>
            <a:ext cx="1451759" cy="355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8" name="テキスト ボックス 57">
            <a:extLst>
              <a:ext uri="{FF2B5EF4-FFF2-40B4-BE49-F238E27FC236}">
                <a16:creationId xmlns:a16="http://schemas.microsoft.com/office/drawing/2014/main" id="{09F082D9-0D3C-4F26-8DD0-BFC66FC26F71}"/>
              </a:ext>
            </a:extLst>
          </p:cNvPr>
          <p:cNvSpPr txBox="1"/>
          <p:nvPr/>
        </p:nvSpPr>
        <p:spPr>
          <a:xfrm>
            <a:off x="7833320" y="575532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ラジオボタン。</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徒歩、バス、どちらか１つだけ選択できる</a:t>
            </a:r>
          </a:p>
        </p:txBody>
      </p:sp>
      <p:cxnSp>
        <p:nvCxnSpPr>
          <p:cNvPr id="59" name="コネクタ: カギ線 58">
            <a:extLst>
              <a:ext uri="{FF2B5EF4-FFF2-40B4-BE49-F238E27FC236}">
                <a16:creationId xmlns:a16="http://schemas.microsoft.com/office/drawing/2014/main" id="{2EC5FA51-5FA8-44CA-A978-8E105703B371}"/>
              </a:ext>
            </a:extLst>
          </p:cNvPr>
          <p:cNvCxnSpPr>
            <a:cxnSpLocks/>
            <a:stCxn id="57" idx="3"/>
            <a:endCxn id="58" idx="1"/>
          </p:cNvCxnSpPr>
          <p:nvPr/>
        </p:nvCxnSpPr>
        <p:spPr>
          <a:xfrm>
            <a:off x="5180624" y="5382005"/>
            <a:ext cx="2652696" cy="60415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四角形: 角を丸くする 59">
            <a:extLst>
              <a:ext uri="{FF2B5EF4-FFF2-40B4-BE49-F238E27FC236}">
                <a16:creationId xmlns:a16="http://schemas.microsoft.com/office/drawing/2014/main" id="{A2042505-FE71-4832-9917-6CE5E108F60C}"/>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1" name="正方形/長方形 60">
            <a:extLst>
              <a:ext uri="{FF2B5EF4-FFF2-40B4-BE49-F238E27FC236}">
                <a16:creationId xmlns:a16="http://schemas.microsoft.com/office/drawing/2014/main" id="{A9A1F6CE-9320-465F-B59C-3C6514C95330}"/>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2" name="正方形/長方形 61">
            <a:extLst>
              <a:ext uri="{FF2B5EF4-FFF2-40B4-BE49-F238E27FC236}">
                <a16:creationId xmlns:a16="http://schemas.microsoft.com/office/drawing/2014/main" id="{668F8ECA-575C-4CBD-9BB7-EAD88DCF2AE0}"/>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C11FC883-D591-4949-9949-60B57F4A4949}"/>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a:extLst>
              <a:ext uri="{FF2B5EF4-FFF2-40B4-BE49-F238E27FC236}">
                <a16:creationId xmlns:a16="http://schemas.microsoft.com/office/drawing/2014/main" id="{F2C5AE01-F2DD-4D2F-A46E-934D756DF1D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a:extLst>
              <a:ext uri="{FF2B5EF4-FFF2-40B4-BE49-F238E27FC236}">
                <a16:creationId xmlns:a16="http://schemas.microsoft.com/office/drawing/2014/main" id="{1998BC20-F8E8-40B1-8D99-6A2882CB8689}"/>
              </a:ext>
            </a:extLst>
          </p:cNvPr>
          <p:cNvSpPr/>
          <p:nvPr/>
        </p:nvSpPr>
        <p:spPr>
          <a:xfrm>
            <a:off x="3512840" y="4874158"/>
            <a:ext cx="3035935" cy="355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cxnSp>
        <p:nvCxnSpPr>
          <p:cNvPr id="66" name="コネクタ: カギ線 65">
            <a:extLst>
              <a:ext uri="{FF2B5EF4-FFF2-40B4-BE49-F238E27FC236}">
                <a16:creationId xmlns:a16="http://schemas.microsoft.com/office/drawing/2014/main" id="{1B4D3953-AB5C-4B78-B129-11FD25BA2AE2}"/>
              </a:ext>
            </a:extLst>
          </p:cNvPr>
          <p:cNvCxnSpPr>
            <a:cxnSpLocks/>
            <a:stCxn id="65" idx="3"/>
            <a:endCxn id="67" idx="1"/>
          </p:cNvCxnSpPr>
          <p:nvPr/>
        </p:nvCxnSpPr>
        <p:spPr>
          <a:xfrm flipV="1">
            <a:off x="6548775" y="4295130"/>
            <a:ext cx="1284545" cy="75654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4B148BA1-50EB-43BE-82FA-5C9ABD8342EA}"/>
              </a:ext>
            </a:extLst>
          </p:cNvPr>
          <p:cNvSpPr txBox="1"/>
          <p:nvPr/>
        </p:nvSpPr>
        <p:spPr>
          <a:xfrm>
            <a:off x="7833320" y="3140968"/>
            <a:ext cx="1728192" cy="230832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駅名を入力すると、入力文字にフルマッチした駅名がプルダウンで表示される。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：岩倉と入力すると、下記が表示される。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岩倉駅（愛知県）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岩倉駅（京都府）</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岩倉駅（山口県）</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err="1">
                <a:latin typeface="メイリオ" panose="020B0604030504040204" pitchFamily="50" charset="-128"/>
                <a:ea typeface="メイリオ" panose="020B0604030504040204" pitchFamily="50" charset="-128"/>
              </a:rPr>
              <a:t>iwakura</a:t>
            </a:r>
            <a:r>
              <a:rPr kumimoji="1" lang="ja-JP" altLang="en-US" sz="800" dirty="0">
                <a:latin typeface="メイリオ" panose="020B0604030504040204" pitchFamily="50" charset="-128"/>
                <a:ea typeface="メイリオ" panose="020B0604030504040204" pitchFamily="50" charset="-128"/>
              </a:rPr>
              <a:t>と入力すると、下記が表示される。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岩倉駅（愛知県）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岩倉駅（京都府）</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岩倉駅（山口県）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岩峅寺（富山県）</a:t>
            </a:r>
          </a:p>
        </p:txBody>
      </p:sp>
      <p:sp>
        <p:nvSpPr>
          <p:cNvPr id="52" name="正方形/長方形 51">
            <a:extLst>
              <a:ext uri="{FF2B5EF4-FFF2-40B4-BE49-F238E27FC236}">
                <a16:creationId xmlns:a16="http://schemas.microsoft.com/office/drawing/2014/main" id="{7F14A391-1675-413F-9982-B24F630953E5}"/>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8" name="正方形/長方形 67">
            <a:extLst>
              <a:ext uri="{FF2B5EF4-FFF2-40B4-BE49-F238E27FC236}">
                <a16:creationId xmlns:a16="http://schemas.microsoft.com/office/drawing/2014/main" id="{6DE5FF92-B9C9-4D3E-B484-F02987A82CD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9" name="正方形/長方形 68">
            <a:extLst>
              <a:ext uri="{FF2B5EF4-FFF2-40B4-BE49-F238E27FC236}">
                <a16:creationId xmlns:a16="http://schemas.microsoft.com/office/drawing/2014/main" id="{6FA6EF4A-AA5C-4B74-82EE-1E5E2FD4CB08}"/>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72" name="テキスト ボックス 71">
            <a:extLst>
              <a:ext uri="{FF2B5EF4-FFF2-40B4-BE49-F238E27FC236}">
                <a16:creationId xmlns:a16="http://schemas.microsoft.com/office/drawing/2014/main" id="{C557A46B-0C67-46E6-9326-54F16078536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4058271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⑪面接場所の入力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246EAF6C-C9E6-4212-823A-3AF9CFDE0F6D}"/>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面接場所の入力</a:t>
            </a:r>
          </a:p>
        </p:txBody>
      </p:sp>
      <p:sp>
        <p:nvSpPr>
          <p:cNvPr id="35" name="テキスト ボックス 34">
            <a:extLst>
              <a:ext uri="{FF2B5EF4-FFF2-40B4-BE49-F238E27FC236}">
                <a16:creationId xmlns:a16="http://schemas.microsoft.com/office/drawing/2014/main" id="{54301FEF-0192-41DD-8A6E-1DA2AB57004A}"/>
              </a:ext>
            </a:extLst>
          </p:cNvPr>
          <p:cNvSpPr txBox="1"/>
          <p:nvPr/>
        </p:nvSpPr>
        <p:spPr>
          <a:xfrm>
            <a:off x="7833320" y="316303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押下すると登録済の企業情報を自動入力する</a:t>
            </a:r>
          </a:p>
        </p:txBody>
      </p:sp>
      <p:cxnSp>
        <p:nvCxnSpPr>
          <p:cNvPr id="37" name="コネクタ: カギ線 36">
            <a:extLst>
              <a:ext uri="{FF2B5EF4-FFF2-40B4-BE49-F238E27FC236}">
                <a16:creationId xmlns:a16="http://schemas.microsoft.com/office/drawing/2014/main" id="{BEDEE4CC-A1CF-43B1-A68F-881CE258CB91}"/>
              </a:ext>
            </a:extLst>
          </p:cNvPr>
          <p:cNvCxnSpPr>
            <a:cxnSpLocks/>
            <a:stCxn id="76" idx="3"/>
            <a:endCxn id="35" idx="1"/>
          </p:cNvCxnSpPr>
          <p:nvPr/>
        </p:nvCxnSpPr>
        <p:spPr>
          <a:xfrm>
            <a:off x="5817096" y="2284293"/>
            <a:ext cx="2016224" cy="104801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64D4D37C-2C8E-4FE8-9CF0-9B0F7338243A}"/>
              </a:ext>
            </a:extLst>
          </p:cNvPr>
          <p:cNvSpPr txBox="1"/>
          <p:nvPr/>
        </p:nvSpPr>
        <p:spPr>
          <a:xfrm>
            <a:off x="7833320" y="1340768"/>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押下すると⑩で登録した勤務先情報を自動入力する</a:t>
            </a:r>
          </a:p>
        </p:txBody>
      </p:sp>
      <p:cxnSp>
        <p:nvCxnSpPr>
          <p:cNvPr id="50" name="コネクタ: カギ線 49">
            <a:extLst>
              <a:ext uri="{FF2B5EF4-FFF2-40B4-BE49-F238E27FC236}">
                <a16:creationId xmlns:a16="http://schemas.microsoft.com/office/drawing/2014/main" id="{F5198648-6D30-4BF3-ACB3-43751137CC62}"/>
              </a:ext>
            </a:extLst>
          </p:cNvPr>
          <p:cNvCxnSpPr>
            <a:cxnSpLocks/>
            <a:stCxn id="81" idx="0"/>
            <a:endCxn id="49" idx="1"/>
          </p:cNvCxnSpPr>
          <p:nvPr/>
        </p:nvCxnSpPr>
        <p:spPr>
          <a:xfrm rot="5400000" flipH="1" flipV="1">
            <a:off x="5404468" y="-332284"/>
            <a:ext cx="586522" cy="427118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EECF8719-8F9C-4DF5-9B11-799D265CAACF}"/>
              </a:ext>
            </a:extLst>
          </p:cNvPr>
          <p:cNvSpPr/>
          <p:nvPr/>
        </p:nvSpPr>
        <p:spPr>
          <a:xfrm>
            <a:off x="3591495" y="2501210"/>
            <a:ext cx="150552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AFC93D63-C45B-4AE4-97F9-9F4EAB7F3C80}"/>
              </a:ext>
            </a:extLst>
          </p:cNvPr>
          <p:cNvSpPr/>
          <p:nvPr/>
        </p:nvSpPr>
        <p:spPr>
          <a:xfrm>
            <a:off x="3584848" y="2838173"/>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53" name="正方形/長方形 52">
            <a:extLst>
              <a:ext uri="{FF2B5EF4-FFF2-40B4-BE49-F238E27FC236}">
                <a16:creationId xmlns:a16="http://schemas.microsoft.com/office/drawing/2014/main" id="{C95CAD50-DA46-479D-AC36-5336A10AF0D5}"/>
              </a:ext>
            </a:extLst>
          </p:cNvPr>
          <p:cNvSpPr/>
          <p:nvPr/>
        </p:nvSpPr>
        <p:spPr>
          <a:xfrm>
            <a:off x="3584848" y="3172849"/>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54" name="正方形/長方形 53">
            <a:extLst>
              <a:ext uri="{FF2B5EF4-FFF2-40B4-BE49-F238E27FC236}">
                <a16:creationId xmlns:a16="http://schemas.microsoft.com/office/drawing/2014/main" id="{608E9F9E-E592-4B29-8797-33B4D20FCA06}"/>
              </a:ext>
            </a:extLst>
          </p:cNvPr>
          <p:cNvSpPr/>
          <p:nvPr/>
        </p:nvSpPr>
        <p:spPr>
          <a:xfrm>
            <a:off x="3584848" y="3502374"/>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55" name="正方形/長方形 54">
            <a:extLst>
              <a:ext uri="{FF2B5EF4-FFF2-40B4-BE49-F238E27FC236}">
                <a16:creationId xmlns:a16="http://schemas.microsoft.com/office/drawing/2014/main" id="{EF6FE4B7-E574-4F11-9D5E-ECAAB8307035}"/>
              </a:ext>
            </a:extLst>
          </p:cNvPr>
          <p:cNvSpPr/>
          <p:nvPr/>
        </p:nvSpPr>
        <p:spPr>
          <a:xfrm>
            <a:off x="3584848" y="3837737"/>
            <a:ext cx="2880320"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丁目・番地（半角）</a:t>
            </a:r>
          </a:p>
        </p:txBody>
      </p:sp>
      <p:sp>
        <p:nvSpPr>
          <p:cNvPr id="56" name="正方形/長方形 55">
            <a:extLst>
              <a:ext uri="{FF2B5EF4-FFF2-40B4-BE49-F238E27FC236}">
                <a16:creationId xmlns:a16="http://schemas.microsoft.com/office/drawing/2014/main" id="{40EEC911-B0AF-42EB-9F2D-3D82E6EE1D0D}"/>
              </a:ext>
            </a:extLst>
          </p:cNvPr>
          <p:cNvSpPr/>
          <p:nvPr/>
        </p:nvSpPr>
        <p:spPr>
          <a:xfrm>
            <a:off x="3591495" y="4199136"/>
            <a:ext cx="2880320"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建物名</a:t>
            </a:r>
          </a:p>
        </p:txBody>
      </p:sp>
      <p:sp>
        <p:nvSpPr>
          <p:cNvPr id="57" name="正方形/長方形 56">
            <a:extLst>
              <a:ext uri="{FF2B5EF4-FFF2-40B4-BE49-F238E27FC236}">
                <a16:creationId xmlns:a16="http://schemas.microsoft.com/office/drawing/2014/main" id="{47AF1213-64DD-4C90-BFA0-74F9D3E7B00E}"/>
              </a:ext>
            </a:extLst>
          </p:cNvPr>
          <p:cNvSpPr/>
          <p:nvPr/>
        </p:nvSpPr>
        <p:spPr>
          <a:xfrm>
            <a:off x="3591495" y="4534085"/>
            <a:ext cx="2880320"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err="1">
                <a:solidFill>
                  <a:schemeClr val="bg2">
                    <a:lumMod val="75000"/>
                  </a:schemeClr>
                </a:solidFill>
                <a:latin typeface="メイリオ" panose="020B0604030504040204" pitchFamily="50" charset="-128"/>
                <a:ea typeface="メイリオ" panose="020B0604030504040204" pitchFamily="50" charset="-128"/>
              </a:rPr>
              <a:t>Bulding</a:t>
            </a: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 name</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21767E4D-8BA7-4CEC-8F6A-D99EBAE9DF07}"/>
              </a:ext>
            </a:extLst>
          </p:cNvPr>
          <p:cNvSpPr txBox="1"/>
          <p:nvPr/>
        </p:nvSpPr>
        <p:spPr>
          <a:xfrm>
            <a:off x="2000673" y="2531901"/>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郵便（半角数字・－なし）</a:t>
            </a:r>
          </a:p>
        </p:txBody>
      </p:sp>
      <p:sp>
        <p:nvSpPr>
          <p:cNvPr id="59" name="テキスト ボックス 58">
            <a:extLst>
              <a:ext uri="{FF2B5EF4-FFF2-40B4-BE49-F238E27FC236}">
                <a16:creationId xmlns:a16="http://schemas.microsoft.com/office/drawing/2014/main" id="{D609CF83-77FC-4A4E-92A2-3F386E84FA98}"/>
              </a:ext>
            </a:extLst>
          </p:cNvPr>
          <p:cNvSpPr txBox="1"/>
          <p:nvPr/>
        </p:nvSpPr>
        <p:spPr>
          <a:xfrm>
            <a:off x="2000673" y="2856044"/>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都道府県</a:t>
            </a:r>
          </a:p>
        </p:txBody>
      </p:sp>
      <p:sp>
        <p:nvSpPr>
          <p:cNvPr id="60" name="テキスト ボックス 59">
            <a:extLst>
              <a:ext uri="{FF2B5EF4-FFF2-40B4-BE49-F238E27FC236}">
                <a16:creationId xmlns:a16="http://schemas.microsoft.com/office/drawing/2014/main" id="{6A60F9E0-7C95-47B0-B6F6-0B7C9A33C1A9}"/>
              </a:ext>
            </a:extLst>
          </p:cNvPr>
          <p:cNvSpPr txBox="1"/>
          <p:nvPr/>
        </p:nvSpPr>
        <p:spPr>
          <a:xfrm>
            <a:off x="2002241" y="3191407"/>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1</a:t>
            </a:r>
          </a:p>
        </p:txBody>
      </p:sp>
      <p:sp>
        <p:nvSpPr>
          <p:cNvPr id="61" name="テキスト ボックス 60">
            <a:extLst>
              <a:ext uri="{FF2B5EF4-FFF2-40B4-BE49-F238E27FC236}">
                <a16:creationId xmlns:a16="http://schemas.microsoft.com/office/drawing/2014/main" id="{D171A4E3-EA6A-4D20-8E3A-514098FC7960}"/>
              </a:ext>
            </a:extLst>
          </p:cNvPr>
          <p:cNvSpPr txBox="1"/>
          <p:nvPr/>
        </p:nvSpPr>
        <p:spPr>
          <a:xfrm>
            <a:off x="2000673" y="3526083"/>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市区町村</a:t>
            </a:r>
            <a:r>
              <a:rPr kumimoji="1" lang="en-US" altLang="ja-JP" sz="1000" dirty="0">
                <a:latin typeface="メイリオ" panose="020B0604030504040204" pitchFamily="50" charset="-128"/>
                <a:ea typeface="メイリオ" panose="020B0604030504040204" pitchFamily="50" charset="-128"/>
              </a:rPr>
              <a:t>2</a:t>
            </a:r>
            <a:endParaRPr kumimoji="1" lang="ja-JP" altLang="en-US" sz="1000" dirty="0">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FDD52904-FDBE-456B-ADB7-CA0CD2900F89}"/>
              </a:ext>
            </a:extLst>
          </p:cNvPr>
          <p:cNvSpPr txBox="1"/>
          <p:nvPr/>
        </p:nvSpPr>
        <p:spPr>
          <a:xfrm>
            <a:off x="2000672" y="3860680"/>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丁目・番地（半角）</a:t>
            </a:r>
          </a:p>
        </p:txBody>
      </p:sp>
      <p:sp>
        <p:nvSpPr>
          <p:cNvPr id="63" name="テキスト ボックス 62">
            <a:extLst>
              <a:ext uri="{FF2B5EF4-FFF2-40B4-BE49-F238E27FC236}">
                <a16:creationId xmlns:a16="http://schemas.microsoft.com/office/drawing/2014/main" id="{62A9BA3B-699F-4B7E-A4B9-B032F042D6DF}"/>
              </a:ext>
            </a:extLst>
          </p:cNvPr>
          <p:cNvSpPr txBox="1"/>
          <p:nvPr/>
        </p:nvSpPr>
        <p:spPr>
          <a:xfrm>
            <a:off x="2000672" y="4221552"/>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a:t>
            </a:r>
          </a:p>
        </p:txBody>
      </p:sp>
      <p:sp>
        <p:nvSpPr>
          <p:cNvPr id="64" name="テキスト ボックス 63">
            <a:extLst>
              <a:ext uri="{FF2B5EF4-FFF2-40B4-BE49-F238E27FC236}">
                <a16:creationId xmlns:a16="http://schemas.microsoft.com/office/drawing/2014/main" id="{87EE7940-069B-4FCC-BD09-7BB248FD6E6B}"/>
              </a:ext>
            </a:extLst>
          </p:cNvPr>
          <p:cNvSpPr txBox="1"/>
          <p:nvPr/>
        </p:nvSpPr>
        <p:spPr>
          <a:xfrm>
            <a:off x="2019384" y="4548891"/>
            <a:ext cx="186674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建物名（任意・半角英数）</a:t>
            </a:r>
          </a:p>
        </p:txBody>
      </p:sp>
      <p:sp>
        <p:nvSpPr>
          <p:cNvPr id="65" name="正方形/長方形 64">
            <a:extLst>
              <a:ext uri="{FF2B5EF4-FFF2-40B4-BE49-F238E27FC236}">
                <a16:creationId xmlns:a16="http://schemas.microsoft.com/office/drawing/2014/main" id="{58D82779-9358-4F88-9CF2-C246EED019F2}"/>
              </a:ext>
            </a:extLst>
          </p:cNvPr>
          <p:cNvSpPr/>
          <p:nvPr/>
        </p:nvSpPr>
        <p:spPr>
          <a:xfrm>
            <a:off x="3591495" y="4883847"/>
            <a:ext cx="2880320"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駅名</a:t>
            </a:r>
          </a:p>
        </p:txBody>
      </p:sp>
      <p:sp>
        <p:nvSpPr>
          <p:cNvPr id="66" name="テキスト ボックス 65">
            <a:extLst>
              <a:ext uri="{FF2B5EF4-FFF2-40B4-BE49-F238E27FC236}">
                <a16:creationId xmlns:a16="http://schemas.microsoft.com/office/drawing/2014/main" id="{731A0A00-B74B-4AE8-B967-35045812CC23}"/>
              </a:ext>
            </a:extLst>
          </p:cNvPr>
          <p:cNvSpPr txBox="1"/>
          <p:nvPr/>
        </p:nvSpPr>
        <p:spPr>
          <a:xfrm>
            <a:off x="2019384" y="4898653"/>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最寄り駅名</a:t>
            </a:r>
          </a:p>
        </p:txBody>
      </p:sp>
      <p:sp>
        <p:nvSpPr>
          <p:cNvPr id="67" name="正方形/長方形 66">
            <a:extLst>
              <a:ext uri="{FF2B5EF4-FFF2-40B4-BE49-F238E27FC236}">
                <a16:creationId xmlns:a16="http://schemas.microsoft.com/office/drawing/2014/main" id="{13262194-303F-488A-BE7B-ED61507A7C5F}"/>
              </a:ext>
            </a:extLst>
          </p:cNvPr>
          <p:cNvSpPr/>
          <p:nvPr/>
        </p:nvSpPr>
        <p:spPr>
          <a:xfrm>
            <a:off x="5223634" y="5222784"/>
            <a:ext cx="1025511"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68" name="テキスト ボックス 67">
            <a:extLst>
              <a:ext uri="{FF2B5EF4-FFF2-40B4-BE49-F238E27FC236}">
                <a16:creationId xmlns:a16="http://schemas.microsoft.com/office/drawing/2014/main" id="{3BB61B05-24DB-44B2-B37F-54A13905EDB2}"/>
              </a:ext>
            </a:extLst>
          </p:cNvPr>
          <p:cNvSpPr txBox="1"/>
          <p:nvPr/>
        </p:nvSpPr>
        <p:spPr>
          <a:xfrm>
            <a:off x="2019384" y="5231890"/>
            <a:ext cx="163747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最寄り駅からの移動時間</a:t>
            </a:r>
          </a:p>
        </p:txBody>
      </p:sp>
      <p:sp>
        <p:nvSpPr>
          <p:cNvPr id="69" name="テキスト ボックス 68">
            <a:extLst>
              <a:ext uri="{FF2B5EF4-FFF2-40B4-BE49-F238E27FC236}">
                <a16:creationId xmlns:a16="http://schemas.microsoft.com/office/drawing/2014/main" id="{81BB91FB-7F2D-43F5-A17C-3D0AC2E92339}"/>
              </a:ext>
            </a:extLst>
          </p:cNvPr>
          <p:cNvSpPr txBox="1"/>
          <p:nvPr/>
        </p:nvSpPr>
        <p:spPr>
          <a:xfrm>
            <a:off x="6218984" y="5254806"/>
            <a:ext cx="39020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分</a:t>
            </a:r>
          </a:p>
        </p:txBody>
      </p:sp>
      <p:sp>
        <p:nvSpPr>
          <p:cNvPr id="71" name="テキスト ボックス 70">
            <a:extLst>
              <a:ext uri="{FF2B5EF4-FFF2-40B4-BE49-F238E27FC236}">
                <a16:creationId xmlns:a16="http://schemas.microsoft.com/office/drawing/2014/main" id="{AFAF7661-4BD5-41F2-852F-3A8B0B36AA62}"/>
              </a:ext>
            </a:extLst>
          </p:cNvPr>
          <p:cNvSpPr txBox="1"/>
          <p:nvPr/>
        </p:nvSpPr>
        <p:spPr>
          <a:xfrm>
            <a:off x="401689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徒歩</a:t>
            </a:r>
          </a:p>
        </p:txBody>
      </p:sp>
      <p:sp>
        <p:nvSpPr>
          <p:cNvPr id="72" name="テキスト ボックス 71">
            <a:extLst>
              <a:ext uri="{FF2B5EF4-FFF2-40B4-BE49-F238E27FC236}">
                <a16:creationId xmlns:a16="http://schemas.microsoft.com/office/drawing/2014/main" id="{C5900824-74DF-41F3-8917-1D4BBCA54AD1}"/>
              </a:ext>
            </a:extLst>
          </p:cNvPr>
          <p:cNvSpPr txBox="1"/>
          <p:nvPr/>
        </p:nvSpPr>
        <p:spPr>
          <a:xfrm>
            <a:off x="4736976" y="5258895"/>
            <a:ext cx="576064"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バス</a:t>
            </a:r>
          </a:p>
        </p:txBody>
      </p:sp>
      <p:sp>
        <p:nvSpPr>
          <p:cNvPr id="73" name="楕円 72">
            <a:extLst>
              <a:ext uri="{FF2B5EF4-FFF2-40B4-BE49-F238E27FC236}">
                <a16:creationId xmlns:a16="http://schemas.microsoft.com/office/drawing/2014/main" id="{1F2BFD31-037F-49EF-A195-1F3D6DF89504}"/>
              </a:ext>
            </a:extLst>
          </p:cNvPr>
          <p:cNvSpPr/>
          <p:nvPr/>
        </p:nvSpPr>
        <p:spPr>
          <a:xfrm>
            <a:off x="3807012"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4" name="楕円 73">
            <a:extLst>
              <a:ext uri="{FF2B5EF4-FFF2-40B4-BE49-F238E27FC236}">
                <a16:creationId xmlns:a16="http://schemas.microsoft.com/office/drawing/2014/main" id="{3CFC87C7-45EA-4AFE-A817-1BF4E5AB8FED}"/>
              </a:ext>
            </a:extLst>
          </p:cNvPr>
          <p:cNvSpPr/>
          <p:nvPr/>
        </p:nvSpPr>
        <p:spPr>
          <a:xfrm>
            <a:off x="4538319" y="5275855"/>
            <a:ext cx="151129" cy="146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5" name="正方形/長方形 74">
            <a:extLst>
              <a:ext uri="{FF2B5EF4-FFF2-40B4-BE49-F238E27FC236}">
                <a16:creationId xmlns:a16="http://schemas.microsoft.com/office/drawing/2014/main" id="{714DA8C0-052D-465E-9F0E-5C6C5CC2F635}"/>
              </a:ext>
            </a:extLst>
          </p:cNvPr>
          <p:cNvSpPr/>
          <p:nvPr/>
        </p:nvSpPr>
        <p:spPr>
          <a:xfrm>
            <a:off x="2000672" y="1700808"/>
            <a:ext cx="4536504" cy="3960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CB3569AC-D90F-4C18-9C41-37546758EEB9}"/>
              </a:ext>
            </a:extLst>
          </p:cNvPr>
          <p:cNvSpPr/>
          <p:nvPr/>
        </p:nvSpPr>
        <p:spPr>
          <a:xfrm>
            <a:off x="4383583" y="2094005"/>
            <a:ext cx="1433513" cy="38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四角形: 角を丸くする 76">
            <a:extLst>
              <a:ext uri="{FF2B5EF4-FFF2-40B4-BE49-F238E27FC236}">
                <a16:creationId xmlns:a16="http://schemas.microsoft.com/office/drawing/2014/main" id="{AF1E7606-5EB8-4BE3-8FA7-83A76AE6461A}"/>
              </a:ext>
            </a:extLst>
          </p:cNvPr>
          <p:cNvSpPr/>
          <p:nvPr/>
        </p:nvSpPr>
        <p:spPr>
          <a:xfrm>
            <a:off x="5172929" y="2517710"/>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住所自動入力</a:t>
            </a:r>
          </a:p>
        </p:txBody>
      </p:sp>
      <p:sp>
        <p:nvSpPr>
          <p:cNvPr id="78" name="四角形: 角を丸くする 77">
            <a:extLst>
              <a:ext uri="{FF2B5EF4-FFF2-40B4-BE49-F238E27FC236}">
                <a16:creationId xmlns:a16="http://schemas.microsoft.com/office/drawing/2014/main" id="{0A5C8902-83F1-4A99-A5C9-4CF25744F4EB}"/>
              </a:ext>
            </a:extLst>
          </p:cNvPr>
          <p:cNvSpPr/>
          <p:nvPr/>
        </p:nvSpPr>
        <p:spPr>
          <a:xfrm>
            <a:off x="4448944" y="2132856"/>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企業情報と同じ</a:t>
            </a:r>
          </a:p>
        </p:txBody>
      </p:sp>
      <p:sp>
        <p:nvSpPr>
          <p:cNvPr id="81" name="正方形/長方形 80">
            <a:extLst>
              <a:ext uri="{FF2B5EF4-FFF2-40B4-BE49-F238E27FC236}">
                <a16:creationId xmlns:a16="http://schemas.microsoft.com/office/drawing/2014/main" id="{EE0331F6-7640-4426-AC0E-345EFF4B1EB6}"/>
              </a:ext>
            </a:extLst>
          </p:cNvPr>
          <p:cNvSpPr/>
          <p:nvPr/>
        </p:nvSpPr>
        <p:spPr>
          <a:xfrm>
            <a:off x="2845382" y="2096567"/>
            <a:ext cx="1433513" cy="38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BABA91FD-B8CE-4BF5-AFF0-D8D765DD061F}"/>
              </a:ext>
            </a:extLst>
          </p:cNvPr>
          <p:cNvSpPr/>
          <p:nvPr/>
        </p:nvSpPr>
        <p:spPr>
          <a:xfrm>
            <a:off x="2910743" y="2135418"/>
            <a:ext cx="1296144" cy="277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latin typeface="メイリオ" panose="020B0604030504040204" pitchFamily="50" charset="-128"/>
                <a:ea typeface="メイリオ" panose="020B0604030504040204" pitchFamily="50" charset="-128"/>
              </a:rPr>
              <a:t>勤務先と同じ</a:t>
            </a:r>
          </a:p>
        </p:txBody>
      </p:sp>
      <p:sp>
        <p:nvSpPr>
          <p:cNvPr id="83" name="四角形: 角を丸くする 82">
            <a:extLst>
              <a:ext uri="{FF2B5EF4-FFF2-40B4-BE49-F238E27FC236}">
                <a16:creationId xmlns:a16="http://schemas.microsoft.com/office/drawing/2014/main" id="{AB81ECF8-274E-4C7E-9165-61C75E4F4518}"/>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84" name="正方形/長方形 83">
            <a:extLst>
              <a:ext uri="{FF2B5EF4-FFF2-40B4-BE49-F238E27FC236}">
                <a16:creationId xmlns:a16="http://schemas.microsoft.com/office/drawing/2014/main" id="{39CD84F9-0D92-4837-93D7-9BBE6C8F4883}"/>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85" name="正方形/長方形 84">
            <a:extLst>
              <a:ext uri="{FF2B5EF4-FFF2-40B4-BE49-F238E27FC236}">
                <a16:creationId xmlns:a16="http://schemas.microsoft.com/office/drawing/2014/main" id="{F6B77F7F-6B73-4112-BADC-82734EDC32C9}"/>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a:extLst>
              <a:ext uri="{FF2B5EF4-FFF2-40B4-BE49-F238E27FC236}">
                <a16:creationId xmlns:a16="http://schemas.microsoft.com/office/drawing/2014/main" id="{A6C7DF67-7A72-434C-B282-6F46D8A2FDDB}"/>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EDA459A2-757E-4586-A46C-FB4AD02EF422}"/>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9B92F028-65C0-4C24-9AED-DCAD82AD386C}"/>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79" name="正方形/長方形 78">
            <a:extLst>
              <a:ext uri="{FF2B5EF4-FFF2-40B4-BE49-F238E27FC236}">
                <a16:creationId xmlns:a16="http://schemas.microsoft.com/office/drawing/2014/main" id="{0FA9C482-CCD1-4CC7-A76D-24B7E251F0BB}"/>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80" name="正方形/長方形 79">
            <a:extLst>
              <a:ext uri="{FF2B5EF4-FFF2-40B4-BE49-F238E27FC236}">
                <a16:creationId xmlns:a16="http://schemas.microsoft.com/office/drawing/2014/main" id="{D9927BA6-EBDD-446D-9259-034BB45FB9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88" name="テキスト ボックス 87">
            <a:extLst>
              <a:ext uri="{FF2B5EF4-FFF2-40B4-BE49-F238E27FC236}">
                <a16:creationId xmlns:a16="http://schemas.microsoft.com/office/drawing/2014/main" id="{3134CF4C-A55E-4AC3-92AB-1B1A1B2F713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35562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⑫業務内容の入力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98BDF3A-C130-4A8E-9D74-DD69B191B2BF}"/>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2" name="正方形/長方形 21">
            <a:extLst>
              <a:ext uri="{FF2B5EF4-FFF2-40B4-BE49-F238E27FC236}">
                <a16:creationId xmlns:a16="http://schemas.microsoft.com/office/drawing/2014/main" id="{9724EC4A-A33D-4D42-8297-8BD04D9BA1B4}"/>
              </a:ext>
            </a:extLst>
          </p:cNvPr>
          <p:cNvSpPr/>
          <p:nvPr/>
        </p:nvSpPr>
        <p:spPr>
          <a:xfrm>
            <a:off x="3573249" y="2481718"/>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a:t>
            </a:r>
            <a:r>
              <a:rPr kumimoji="1" lang="ja-JP" altLang="en-US" sz="1000">
                <a:solidFill>
                  <a:schemeClr val="bg2">
                    <a:lumMod val="75000"/>
                  </a:schemeClr>
                </a:solidFill>
                <a:latin typeface="メイリオ" panose="020B0604030504040204" pitchFamily="50" charset="-128"/>
                <a:ea typeface="メイリオ" panose="020B0604030504040204" pitchFamily="50" charset="-128"/>
              </a:rPr>
              <a:t>してください▼</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D797FB7-2AF7-4C19-BF4F-30BC9A8A950B}"/>
              </a:ext>
            </a:extLst>
          </p:cNvPr>
          <p:cNvSpPr txBox="1"/>
          <p:nvPr/>
        </p:nvSpPr>
        <p:spPr>
          <a:xfrm>
            <a:off x="2072681" y="21520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職種</a:t>
            </a:r>
          </a:p>
        </p:txBody>
      </p:sp>
      <p:sp>
        <p:nvSpPr>
          <p:cNvPr id="24" name="テキスト ボックス 23">
            <a:extLst>
              <a:ext uri="{FF2B5EF4-FFF2-40B4-BE49-F238E27FC236}">
                <a16:creationId xmlns:a16="http://schemas.microsoft.com/office/drawing/2014/main" id="{AE1D4DF5-7A42-46F6-A8E1-E9B9412754FD}"/>
              </a:ext>
            </a:extLst>
          </p:cNvPr>
          <p:cNvSpPr txBox="1"/>
          <p:nvPr/>
        </p:nvSpPr>
        <p:spPr>
          <a:xfrm>
            <a:off x="2072680" y="249598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職務内容</a:t>
            </a:r>
          </a:p>
        </p:txBody>
      </p:sp>
      <p:sp>
        <p:nvSpPr>
          <p:cNvPr id="34" name="テキスト ボックス 33">
            <a:extLst>
              <a:ext uri="{FF2B5EF4-FFF2-40B4-BE49-F238E27FC236}">
                <a16:creationId xmlns:a16="http://schemas.microsoft.com/office/drawing/2014/main" id="{0132A007-2812-4E93-9110-844722592A2D}"/>
              </a:ext>
            </a:extLst>
          </p:cNvPr>
          <p:cNvSpPr txBox="1"/>
          <p:nvPr/>
        </p:nvSpPr>
        <p:spPr>
          <a:xfrm>
            <a:off x="2072682" y="2838426"/>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時給（半角数字）</a:t>
            </a:r>
          </a:p>
        </p:txBody>
      </p:sp>
      <p:sp>
        <p:nvSpPr>
          <p:cNvPr id="35" name="正方形/長方形 34">
            <a:extLst>
              <a:ext uri="{FF2B5EF4-FFF2-40B4-BE49-F238E27FC236}">
                <a16:creationId xmlns:a16="http://schemas.microsoft.com/office/drawing/2014/main" id="{87014C03-5737-41B7-8105-89FD0EA69BC7}"/>
              </a:ext>
            </a:extLst>
          </p:cNvPr>
          <p:cNvSpPr/>
          <p:nvPr/>
        </p:nvSpPr>
        <p:spPr>
          <a:xfrm>
            <a:off x="3573249"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Ｎ～</a:t>
            </a:r>
          </a:p>
        </p:txBody>
      </p:sp>
      <p:sp>
        <p:nvSpPr>
          <p:cNvPr id="36" name="正方形/長方形 35">
            <a:extLst>
              <a:ext uri="{FF2B5EF4-FFF2-40B4-BE49-F238E27FC236}">
                <a16:creationId xmlns:a16="http://schemas.microsoft.com/office/drawing/2014/main" id="{571176B1-4AB7-4936-8AC5-4575051AAF5E}"/>
              </a:ext>
            </a:extLst>
          </p:cNvPr>
          <p:cNvSpPr/>
          <p:nvPr/>
        </p:nvSpPr>
        <p:spPr>
          <a:xfrm>
            <a:off x="5229433"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6E98674-DE28-436C-9130-C836B904ACFA}"/>
              </a:ext>
            </a:extLst>
          </p:cNvPr>
          <p:cNvSpPr txBox="1"/>
          <p:nvPr/>
        </p:nvSpPr>
        <p:spPr>
          <a:xfrm>
            <a:off x="4520951" y="2838426"/>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　～</a:t>
            </a:r>
          </a:p>
        </p:txBody>
      </p:sp>
      <p:sp>
        <p:nvSpPr>
          <p:cNvPr id="37" name="テキスト ボックス 36">
            <a:extLst>
              <a:ext uri="{FF2B5EF4-FFF2-40B4-BE49-F238E27FC236}">
                <a16:creationId xmlns:a16="http://schemas.microsoft.com/office/drawing/2014/main" id="{F6EEE886-E8C3-47B8-9C17-05929463953E}"/>
              </a:ext>
            </a:extLst>
          </p:cNvPr>
          <p:cNvSpPr txBox="1"/>
          <p:nvPr/>
        </p:nvSpPr>
        <p:spPr>
          <a:xfrm>
            <a:off x="6177136" y="2838426"/>
            <a:ext cx="43204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a:t>
            </a:r>
          </a:p>
        </p:txBody>
      </p:sp>
      <p:sp>
        <p:nvSpPr>
          <p:cNvPr id="38" name="正方形/長方形 37">
            <a:extLst>
              <a:ext uri="{FF2B5EF4-FFF2-40B4-BE49-F238E27FC236}">
                <a16:creationId xmlns:a16="http://schemas.microsoft.com/office/drawing/2014/main" id="{DABAB622-4B8B-4C14-83CB-0E1BD330E7ED}"/>
              </a:ext>
            </a:extLst>
          </p:cNvPr>
          <p:cNvSpPr/>
          <p:nvPr/>
        </p:nvSpPr>
        <p:spPr>
          <a:xfrm>
            <a:off x="2000672" y="1700808"/>
            <a:ext cx="4536504" cy="182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1FEECD-EC30-4414-AE67-BFF49B319840}"/>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業務内容の入力</a:t>
            </a:r>
          </a:p>
        </p:txBody>
      </p:sp>
      <p:sp>
        <p:nvSpPr>
          <p:cNvPr id="18" name="テキスト ボックス 17">
            <a:extLst>
              <a:ext uri="{FF2B5EF4-FFF2-40B4-BE49-F238E27FC236}">
                <a16:creationId xmlns:a16="http://schemas.microsoft.com/office/drawing/2014/main" id="{9485FF67-4EC6-437C-B157-3565ABE994AF}"/>
              </a:ext>
            </a:extLst>
          </p:cNvPr>
          <p:cNvSpPr txBox="1"/>
          <p:nvPr/>
        </p:nvSpPr>
        <p:spPr>
          <a:xfrm>
            <a:off x="7833320" y="143426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職種のリストをプルダウン表示します。</a:t>
            </a:r>
            <a:endParaRPr kumimoji="1" lang="en-US" altLang="ja-JP" sz="8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BDED0C32-958B-4706-AE28-1DFD7CA98D8B}"/>
              </a:ext>
            </a:extLst>
          </p:cNvPr>
          <p:cNvSpPr/>
          <p:nvPr/>
        </p:nvSpPr>
        <p:spPr>
          <a:xfrm>
            <a:off x="3494942" y="2811082"/>
            <a:ext cx="1386050" cy="40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テキスト ボックス 19">
            <a:extLst>
              <a:ext uri="{FF2B5EF4-FFF2-40B4-BE49-F238E27FC236}">
                <a16:creationId xmlns:a16="http://schemas.microsoft.com/office/drawing/2014/main" id="{F14FE244-8294-4992-AC8B-CF74F297D8B6}"/>
              </a:ext>
            </a:extLst>
          </p:cNvPr>
          <p:cNvSpPr txBox="1"/>
          <p:nvPr/>
        </p:nvSpPr>
        <p:spPr>
          <a:xfrm>
            <a:off x="7833320" y="4613066"/>
            <a:ext cx="1728192" cy="1077218"/>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勤務先の都道府県の最低賃金以下は入力不可にする。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EX</a:t>
            </a:r>
            <a:r>
              <a:rPr kumimoji="1" lang="ja-JP" altLang="en-US" sz="800" dirty="0">
                <a:latin typeface="メイリオ" panose="020B0604030504040204" pitchFamily="50" charset="-128"/>
                <a:ea typeface="メイリオ" panose="020B0604030504040204" pitchFamily="50" charset="-128"/>
              </a:rPr>
              <a:t>：愛知県の場合、</a:t>
            </a:r>
            <a:r>
              <a:rPr kumimoji="1" lang="en-US" altLang="ja-JP" sz="800" dirty="0">
                <a:latin typeface="メイリオ" panose="020B0604030504040204" pitchFamily="50" charset="-128"/>
                <a:ea typeface="メイリオ" panose="020B0604030504040204" pitchFamily="50" charset="-128"/>
              </a:rPr>
              <a:t>871</a:t>
            </a:r>
            <a:r>
              <a:rPr kumimoji="1" lang="ja-JP" altLang="en-US" sz="800" dirty="0">
                <a:latin typeface="メイリオ" panose="020B0604030504040204" pitchFamily="50" charset="-128"/>
                <a:ea typeface="メイリオ" panose="020B0604030504040204" pitchFamily="50" charset="-128"/>
              </a:rPr>
              <a:t>円</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勤務先の都道府県が選択されると、ボックス内に最低時給を表示する。</a:t>
            </a:r>
          </a:p>
        </p:txBody>
      </p:sp>
      <p:cxnSp>
        <p:nvCxnSpPr>
          <p:cNvPr id="25" name="コネクタ: カギ線 24">
            <a:extLst>
              <a:ext uri="{FF2B5EF4-FFF2-40B4-BE49-F238E27FC236}">
                <a16:creationId xmlns:a16="http://schemas.microsoft.com/office/drawing/2014/main" id="{9D973359-F0EC-4791-B13F-DB7E7AA4C8E0}"/>
              </a:ext>
            </a:extLst>
          </p:cNvPr>
          <p:cNvCxnSpPr>
            <a:cxnSpLocks/>
            <a:stCxn id="19" idx="2"/>
            <a:endCxn id="20" idx="1"/>
          </p:cNvCxnSpPr>
          <p:nvPr/>
        </p:nvCxnSpPr>
        <p:spPr>
          <a:xfrm rot="16200000" flipH="1">
            <a:off x="5041294" y="2359648"/>
            <a:ext cx="1938699" cy="364535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6A02928D-0DDF-4105-A3D7-8A6756C827B0}"/>
              </a:ext>
            </a:extLst>
          </p:cNvPr>
          <p:cNvSpPr/>
          <p:nvPr/>
        </p:nvSpPr>
        <p:spPr>
          <a:xfrm>
            <a:off x="3512840" y="2060848"/>
            <a:ext cx="3024336" cy="376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27" name="コネクタ: カギ線 26">
            <a:extLst>
              <a:ext uri="{FF2B5EF4-FFF2-40B4-BE49-F238E27FC236}">
                <a16:creationId xmlns:a16="http://schemas.microsoft.com/office/drawing/2014/main" id="{1E38CAD4-5A2D-486C-A586-9A4AF0CAA4E6}"/>
              </a:ext>
            </a:extLst>
          </p:cNvPr>
          <p:cNvCxnSpPr>
            <a:cxnSpLocks/>
            <a:stCxn id="26" idx="3"/>
            <a:endCxn id="18" idx="1"/>
          </p:cNvCxnSpPr>
          <p:nvPr/>
        </p:nvCxnSpPr>
        <p:spPr>
          <a:xfrm flipV="1">
            <a:off x="6537176" y="1603539"/>
            <a:ext cx="1296144" cy="64541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0CB4BEA-F1C5-4829-B851-BA142A843951}"/>
              </a:ext>
            </a:extLst>
          </p:cNvPr>
          <p:cNvSpPr txBox="1"/>
          <p:nvPr/>
        </p:nvSpPr>
        <p:spPr>
          <a:xfrm>
            <a:off x="7833320" y="2236802"/>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職務内容のリストをプルダウン表示します。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職務内容のリストは、職種のリストに紐付きます。</a:t>
            </a:r>
            <a:endParaRPr kumimoji="1" lang="en-US" altLang="ja-JP" sz="800"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601FC02B-7195-45CE-BC54-057963C2D20B}"/>
              </a:ext>
            </a:extLst>
          </p:cNvPr>
          <p:cNvSpPr/>
          <p:nvPr/>
        </p:nvSpPr>
        <p:spPr>
          <a:xfrm>
            <a:off x="3512840" y="2476730"/>
            <a:ext cx="3024336" cy="376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30" name="コネクタ: カギ線 29">
            <a:extLst>
              <a:ext uri="{FF2B5EF4-FFF2-40B4-BE49-F238E27FC236}">
                <a16:creationId xmlns:a16="http://schemas.microsoft.com/office/drawing/2014/main" id="{7AC301CB-3C83-4A4F-A791-4FF370B366BD}"/>
              </a:ext>
            </a:extLst>
          </p:cNvPr>
          <p:cNvCxnSpPr>
            <a:cxnSpLocks/>
            <a:stCxn id="29" idx="3"/>
            <a:endCxn id="28" idx="1"/>
          </p:cNvCxnSpPr>
          <p:nvPr/>
        </p:nvCxnSpPr>
        <p:spPr>
          <a:xfrm flipV="1">
            <a:off x="6537176" y="2529190"/>
            <a:ext cx="1296144" cy="13564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5ED2C7A0-409E-44CE-AE92-B9AA5D01DA2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43" name="正方形/長方形 42">
            <a:extLst>
              <a:ext uri="{FF2B5EF4-FFF2-40B4-BE49-F238E27FC236}">
                <a16:creationId xmlns:a16="http://schemas.microsoft.com/office/drawing/2014/main" id="{E962BCBA-465F-4DD8-8A90-355DD0994D4F}"/>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44" name="正方形/長方形 43">
            <a:extLst>
              <a:ext uri="{FF2B5EF4-FFF2-40B4-BE49-F238E27FC236}">
                <a16:creationId xmlns:a16="http://schemas.microsoft.com/office/drawing/2014/main" id="{F9D57928-8329-4F1B-97F7-33861217BAE8}"/>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A1BD3ECA-FED8-480E-9B74-E5B6E65CFAB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a:extLst>
              <a:ext uri="{FF2B5EF4-FFF2-40B4-BE49-F238E27FC236}">
                <a16:creationId xmlns:a16="http://schemas.microsoft.com/office/drawing/2014/main" id="{69674D14-67DF-4E0A-A820-2D3B9A35EE3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46044EB2-FC84-435E-9592-724C8F60C31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3670B019-9F8A-4C93-8C9D-DC6A0BAFD710}"/>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482EF483-814A-4E1C-B95E-916517B1CFF3}"/>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7" name="テキスト ボックス 46">
            <a:extLst>
              <a:ext uri="{FF2B5EF4-FFF2-40B4-BE49-F238E27FC236}">
                <a16:creationId xmlns:a16="http://schemas.microsoft.com/office/drawing/2014/main" id="{B480DD3E-EA6C-42B4-AABB-DE565B1DA0C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27858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更新履歴</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801C8CA-50DA-4CA5-A872-304D5521070F}"/>
              </a:ext>
            </a:extLst>
          </p:cNvPr>
          <p:cNvSpPr txBox="1"/>
          <p:nvPr/>
        </p:nvSpPr>
        <p:spPr>
          <a:xfrm>
            <a:off x="704528" y="1124744"/>
            <a:ext cx="8280920" cy="461664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　全面改訂</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ログインフローの見直し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応募リストのシーケンス追加。遷移周りの見直し</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11</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不採用時の処理を変更（理由の選択ができるように）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シーケンス内の文言を変更</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成果報酬の確認画面を追加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12</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各シーケンスごとにアテンションの処理を追加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25</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応募方法の選択（電話限定応募）追加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編集履歴のログの補足説明を追加</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コピーライト変更（</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meglus</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inc</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megluslab</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inc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ロゴの変更（企業ロゴ→サービスロゴ、ただしホームページを除く）</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10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月</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29</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ホームページ・ログイン画面の補足</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63232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⑫</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業務内容の入力（エラー）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98BDF3A-C130-4A8E-9D74-DD69B191B2BF}"/>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2" name="正方形/長方形 21">
            <a:extLst>
              <a:ext uri="{FF2B5EF4-FFF2-40B4-BE49-F238E27FC236}">
                <a16:creationId xmlns:a16="http://schemas.microsoft.com/office/drawing/2014/main" id="{9724EC4A-A33D-4D42-8297-8BD04D9BA1B4}"/>
              </a:ext>
            </a:extLst>
          </p:cNvPr>
          <p:cNvSpPr/>
          <p:nvPr/>
        </p:nvSpPr>
        <p:spPr>
          <a:xfrm>
            <a:off x="3573249" y="2481718"/>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a:t>
            </a:r>
            <a:r>
              <a:rPr kumimoji="1" lang="ja-JP" altLang="en-US" sz="1000">
                <a:solidFill>
                  <a:schemeClr val="bg2">
                    <a:lumMod val="75000"/>
                  </a:schemeClr>
                </a:solidFill>
                <a:latin typeface="メイリオ" panose="020B0604030504040204" pitchFamily="50" charset="-128"/>
                <a:ea typeface="メイリオ" panose="020B0604030504040204" pitchFamily="50" charset="-128"/>
              </a:rPr>
              <a:t>してください▼</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D797FB7-2AF7-4C19-BF4F-30BC9A8A950B}"/>
              </a:ext>
            </a:extLst>
          </p:cNvPr>
          <p:cNvSpPr txBox="1"/>
          <p:nvPr/>
        </p:nvSpPr>
        <p:spPr>
          <a:xfrm>
            <a:off x="2072681" y="21520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職種</a:t>
            </a:r>
          </a:p>
        </p:txBody>
      </p:sp>
      <p:sp>
        <p:nvSpPr>
          <p:cNvPr id="24" name="テキスト ボックス 23">
            <a:extLst>
              <a:ext uri="{FF2B5EF4-FFF2-40B4-BE49-F238E27FC236}">
                <a16:creationId xmlns:a16="http://schemas.microsoft.com/office/drawing/2014/main" id="{AE1D4DF5-7A42-46F6-A8E1-E9B9412754FD}"/>
              </a:ext>
            </a:extLst>
          </p:cNvPr>
          <p:cNvSpPr txBox="1"/>
          <p:nvPr/>
        </p:nvSpPr>
        <p:spPr>
          <a:xfrm>
            <a:off x="2072680" y="249598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職務内容</a:t>
            </a:r>
          </a:p>
        </p:txBody>
      </p:sp>
      <p:sp>
        <p:nvSpPr>
          <p:cNvPr id="34" name="テキスト ボックス 33">
            <a:extLst>
              <a:ext uri="{FF2B5EF4-FFF2-40B4-BE49-F238E27FC236}">
                <a16:creationId xmlns:a16="http://schemas.microsoft.com/office/drawing/2014/main" id="{0132A007-2812-4E93-9110-844722592A2D}"/>
              </a:ext>
            </a:extLst>
          </p:cNvPr>
          <p:cNvSpPr txBox="1"/>
          <p:nvPr/>
        </p:nvSpPr>
        <p:spPr>
          <a:xfrm>
            <a:off x="2072682" y="2838426"/>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時給（半角数字）</a:t>
            </a:r>
          </a:p>
        </p:txBody>
      </p:sp>
      <p:sp>
        <p:nvSpPr>
          <p:cNvPr id="35" name="正方形/長方形 34">
            <a:extLst>
              <a:ext uri="{FF2B5EF4-FFF2-40B4-BE49-F238E27FC236}">
                <a16:creationId xmlns:a16="http://schemas.microsoft.com/office/drawing/2014/main" id="{87014C03-5737-41B7-8105-89FD0EA69BC7}"/>
              </a:ext>
            </a:extLst>
          </p:cNvPr>
          <p:cNvSpPr/>
          <p:nvPr/>
        </p:nvSpPr>
        <p:spPr>
          <a:xfrm>
            <a:off x="3573249"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Ｎ～</a:t>
            </a:r>
          </a:p>
        </p:txBody>
      </p:sp>
      <p:sp>
        <p:nvSpPr>
          <p:cNvPr id="36" name="正方形/長方形 35">
            <a:extLst>
              <a:ext uri="{FF2B5EF4-FFF2-40B4-BE49-F238E27FC236}">
                <a16:creationId xmlns:a16="http://schemas.microsoft.com/office/drawing/2014/main" id="{571176B1-4AB7-4936-8AC5-4575051AAF5E}"/>
              </a:ext>
            </a:extLst>
          </p:cNvPr>
          <p:cNvSpPr/>
          <p:nvPr/>
        </p:nvSpPr>
        <p:spPr>
          <a:xfrm>
            <a:off x="5229433" y="2838426"/>
            <a:ext cx="947703" cy="284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6E98674-DE28-436C-9130-C836B904ACFA}"/>
              </a:ext>
            </a:extLst>
          </p:cNvPr>
          <p:cNvSpPr txBox="1"/>
          <p:nvPr/>
        </p:nvSpPr>
        <p:spPr>
          <a:xfrm>
            <a:off x="4520951" y="2838426"/>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　～</a:t>
            </a:r>
          </a:p>
        </p:txBody>
      </p:sp>
      <p:sp>
        <p:nvSpPr>
          <p:cNvPr id="37" name="テキスト ボックス 36">
            <a:extLst>
              <a:ext uri="{FF2B5EF4-FFF2-40B4-BE49-F238E27FC236}">
                <a16:creationId xmlns:a16="http://schemas.microsoft.com/office/drawing/2014/main" id="{F6EEE886-E8C3-47B8-9C17-05929463953E}"/>
              </a:ext>
            </a:extLst>
          </p:cNvPr>
          <p:cNvSpPr txBox="1"/>
          <p:nvPr/>
        </p:nvSpPr>
        <p:spPr>
          <a:xfrm>
            <a:off x="6177136" y="2838426"/>
            <a:ext cx="43204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円</a:t>
            </a:r>
          </a:p>
        </p:txBody>
      </p:sp>
      <p:sp>
        <p:nvSpPr>
          <p:cNvPr id="38" name="正方形/長方形 37">
            <a:extLst>
              <a:ext uri="{FF2B5EF4-FFF2-40B4-BE49-F238E27FC236}">
                <a16:creationId xmlns:a16="http://schemas.microsoft.com/office/drawing/2014/main" id="{DABAB622-4B8B-4C14-83CB-0E1BD330E7ED}"/>
              </a:ext>
            </a:extLst>
          </p:cNvPr>
          <p:cNvSpPr/>
          <p:nvPr/>
        </p:nvSpPr>
        <p:spPr>
          <a:xfrm>
            <a:off x="2000672" y="1700808"/>
            <a:ext cx="4536504" cy="182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1FEECD-EC30-4414-AE67-BFF49B319840}"/>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業務内容の入力</a:t>
            </a:r>
          </a:p>
        </p:txBody>
      </p:sp>
      <p:sp>
        <p:nvSpPr>
          <p:cNvPr id="19" name="正方形/長方形 18">
            <a:extLst>
              <a:ext uri="{FF2B5EF4-FFF2-40B4-BE49-F238E27FC236}">
                <a16:creationId xmlns:a16="http://schemas.microsoft.com/office/drawing/2014/main" id="{BDED0C32-958B-4706-AE28-1DFD7CA98D8B}"/>
              </a:ext>
            </a:extLst>
          </p:cNvPr>
          <p:cNvSpPr/>
          <p:nvPr/>
        </p:nvSpPr>
        <p:spPr>
          <a:xfrm>
            <a:off x="2159984" y="3111424"/>
            <a:ext cx="3153056" cy="40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テキスト ボックス 19">
            <a:extLst>
              <a:ext uri="{FF2B5EF4-FFF2-40B4-BE49-F238E27FC236}">
                <a16:creationId xmlns:a16="http://schemas.microsoft.com/office/drawing/2014/main" id="{F14FE244-8294-4992-AC8B-CF74F297D8B6}"/>
              </a:ext>
            </a:extLst>
          </p:cNvPr>
          <p:cNvSpPr txBox="1"/>
          <p:nvPr/>
        </p:nvSpPr>
        <p:spPr>
          <a:xfrm>
            <a:off x="7833320" y="4613066"/>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都道府県の最低時給を下回った場合、エラーメッセージを表示する。</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は最低時給を表示する。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最低時給のみ、入力時に即時にエラーメッセージを出力する。</a:t>
            </a:r>
          </a:p>
        </p:txBody>
      </p:sp>
      <p:cxnSp>
        <p:nvCxnSpPr>
          <p:cNvPr id="25" name="コネクタ: カギ線 24">
            <a:extLst>
              <a:ext uri="{FF2B5EF4-FFF2-40B4-BE49-F238E27FC236}">
                <a16:creationId xmlns:a16="http://schemas.microsoft.com/office/drawing/2014/main" id="{9D973359-F0EC-4791-B13F-DB7E7AA4C8E0}"/>
              </a:ext>
            </a:extLst>
          </p:cNvPr>
          <p:cNvCxnSpPr>
            <a:cxnSpLocks/>
            <a:stCxn id="19" idx="2"/>
            <a:endCxn id="20" idx="1"/>
          </p:cNvCxnSpPr>
          <p:nvPr/>
        </p:nvCxnSpPr>
        <p:spPr>
          <a:xfrm rot="16200000" flipH="1">
            <a:off x="5027293" y="2222537"/>
            <a:ext cx="1515247" cy="409680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5ED2C7A0-409E-44CE-AE92-B9AA5D01DA2F}"/>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43" name="正方形/長方形 42">
            <a:extLst>
              <a:ext uri="{FF2B5EF4-FFF2-40B4-BE49-F238E27FC236}">
                <a16:creationId xmlns:a16="http://schemas.microsoft.com/office/drawing/2014/main" id="{E962BCBA-465F-4DD8-8A90-355DD0994D4F}"/>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44" name="正方形/長方形 43">
            <a:extLst>
              <a:ext uri="{FF2B5EF4-FFF2-40B4-BE49-F238E27FC236}">
                <a16:creationId xmlns:a16="http://schemas.microsoft.com/office/drawing/2014/main" id="{F9D57928-8329-4F1B-97F7-33861217BAE8}"/>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A1BD3ECA-FED8-480E-9B74-E5B6E65CFAB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a:extLst>
              <a:ext uri="{FF2B5EF4-FFF2-40B4-BE49-F238E27FC236}">
                <a16:creationId xmlns:a16="http://schemas.microsoft.com/office/drawing/2014/main" id="{69674D14-67DF-4E0A-A820-2D3B9A35EE3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46044EB2-FC84-435E-9592-724C8F60C31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3670B019-9F8A-4C93-8C9D-DC6A0BAFD710}"/>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482EF483-814A-4E1C-B95E-916517B1CFF3}"/>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 name="テキスト ボックス 2">
            <a:extLst>
              <a:ext uri="{FF2B5EF4-FFF2-40B4-BE49-F238E27FC236}">
                <a16:creationId xmlns:a16="http://schemas.microsoft.com/office/drawing/2014/main" id="{28CF9F39-132D-4372-9477-124591024DF2}"/>
              </a:ext>
            </a:extLst>
          </p:cNvPr>
          <p:cNvSpPr txBox="1"/>
          <p:nvPr/>
        </p:nvSpPr>
        <p:spPr>
          <a:xfrm>
            <a:off x="2144688" y="3212976"/>
            <a:ext cx="4248472" cy="276999"/>
          </a:xfrm>
          <a:prstGeom prst="rect">
            <a:avLst/>
          </a:prstGeom>
          <a:noFill/>
        </p:spPr>
        <p:txBody>
          <a:bodyPr wrap="square" rtlCol="0">
            <a:spAutoFit/>
          </a:bodyPr>
          <a:lstStyle/>
          <a:p>
            <a:r>
              <a:rPr kumimoji="1" lang="ja-JP" altLang="en-US" sz="1200" dirty="0">
                <a:solidFill>
                  <a:srgbClr val="FF0000"/>
                </a:solidFill>
                <a:latin typeface="メイリオ" panose="020B0604030504040204" pitchFamily="50" charset="-128"/>
                <a:ea typeface="メイリオ" panose="020B0604030504040204" pitchFamily="50" charset="-128"/>
              </a:rPr>
              <a:t>時給の下限値は</a:t>
            </a:r>
            <a:r>
              <a:rPr kumimoji="1" lang="en-US" altLang="ja-JP" sz="1200" dirty="0">
                <a:solidFill>
                  <a:srgbClr val="FF0000"/>
                </a:solidFill>
                <a:latin typeface="メイリオ" panose="020B0604030504040204" pitchFamily="50" charset="-128"/>
                <a:ea typeface="メイリオ" panose="020B0604030504040204" pitchFamily="50" charset="-128"/>
              </a:rPr>
              <a:t>%</a:t>
            </a:r>
            <a:r>
              <a:rPr kumimoji="1" lang="ja-JP" altLang="en-US" sz="1200" dirty="0">
                <a:solidFill>
                  <a:srgbClr val="FF0000"/>
                </a:solidFill>
                <a:latin typeface="メイリオ" panose="020B0604030504040204" pitchFamily="50" charset="-128"/>
                <a:ea typeface="メイリオ" panose="020B0604030504040204" pitchFamily="50" charset="-128"/>
              </a:rPr>
              <a:t>円以上の金額を入力してください。</a:t>
            </a:r>
          </a:p>
        </p:txBody>
      </p:sp>
      <p:sp>
        <p:nvSpPr>
          <p:cNvPr id="47" name="テキスト ボックス 46">
            <a:extLst>
              <a:ext uri="{FF2B5EF4-FFF2-40B4-BE49-F238E27FC236}">
                <a16:creationId xmlns:a16="http://schemas.microsoft.com/office/drawing/2014/main" id="{DAA6BACD-D5B4-4656-97EC-0290D1ECD4A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81928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85B1D4F-B7B8-4EBC-BC00-10B81A0055B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⑬業種と職務内容</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A514976F-CBE6-464C-BCB5-014D6C799143}"/>
              </a:ext>
            </a:extLst>
          </p:cNvPr>
          <p:cNvPicPr>
            <a:picLocks noChangeAspect="1"/>
          </p:cNvPicPr>
          <p:nvPr/>
        </p:nvPicPr>
        <p:blipFill>
          <a:blip r:embed="rId2"/>
          <a:stretch>
            <a:fillRect/>
          </a:stretch>
        </p:blipFill>
        <p:spPr>
          <a:xfrm>
            <a:off x="1116807" y="908720"/>
            <a:ext cx="7724625" cy="2503921"/>
          </a:xfrm>
          <a:prstGeom prst="rect">
            <a:avLst/>
          </a:prstGeom>
        </p:spPr>
      </p:pic>
      <p:pic>
        <p:nvPicPr>
          <p:cNvPr id="6" name="図 5">
            <a:extLst>
              <a:ext uri="{FF2B5EF4-FFF2-40B4-BE49-F238E27FC236}">
                <a16:creationId xmlns:a16="http://schemas.microsoft.com/office/drawing/2014/main" id="{FC8914BB-EF6E-4A9A-9349-745DE994BBF9}"/>
              </a:ext>
            </a:extLst>
          </p:cNvPr>
          <p:cNvPicPr>
            <a:picLocks noChangeAspect="1"/>
          </p:cNvPicPr>
          <p:nvPr/>
        </p:nvPicPr>
        <p:blipFill>
          <a:blip r:embed="rId3"/>
          <a:stretch>
            <a:fillRect/>
          </a:stretch>
        </p:blipFill>
        <p:spPr>
          <a:xfrm>
            <a:off x="1116806" y="3501008"/>
            <a:ext cx="7724625" cy="2513033"/>
          </a:xfrm>
          <a:prstGeom prst="rect">
            <a:avLst/>
          </a:prstGeom>
        </p:spPr>
      </p:pic>
      <p:sp>
        <p:nvSpPr>
          <p:cNvPr id="2" name="正方形/長方形 1">
            <a:extLst>
              <a:ext uri="{FF2B5EF4-FFF2-40B4-BE49-F238E27FC236}">
                <a16:creationId xmlns:a16="http://schemas.microsoft.com/office/drawing/2014/main" id="{D3F9326A-910F-47C3-9F91-7A7ECF0C5CA6}"/>
              </a:ext>
            </a:extLst>
          </p:cNvPr>
          <p:cNvSpPr/>
          <p:nvPr/>
        </p:nvSpPr>
        <p:spPr>
          <a:xfrm>
            <a:off x="1116807" y="6165304"/>
            <a:ext cx="7724625" cy="338554"/>
          </a:xfrm>
          <a:prstGeom prst="rect">
            <a:avLst/>
          </a:prstGeom>
        </p:spPr>
        <p:txBody>
          <a:bodyPr wrap="square">
            <a:spAutoFit/>
          </a:bodyPr>
          <a:lstStyle/>
          <a:p>
            <a:r>
              <a:rPr kumimoji="1" lang="ja-JP" altLang="en-US" b="1" dirty="0">
                <a:solidFill>
                  <a:srgbClr val="FF0000"/>
                </a:solidFill>
                <a:latin typeface="メイリオ" panose="020B0604030504040204" pitchFamily="50" charset="-128"/>
                <a:ea typeface="メイリオ" panose="020B0604030504040204" pitchFamily="50" charset="-128"/>
              </a:rPr>
              <a:t>＊項目が増減します。</a:t>
            </a:r>
            <a:r>
              <a:rPr kumimoji="1" lang="en-US" altLang="ja-JP" b="1" dirty="0">
                <a:solidFill>
                  <a:srgbClr val="FF0000"/>
                </a:solidFill>
                <a:latin typeface="メイリオ" panose="020B0604030504040204" pitchFamily="50" charset="-128"/>
                <a:ea typeface="メイリオ" panose="020B0604030504040204" pitchFamily="50" charset="-128"/>
              </a:rPr>
              <a:t>Admin</a:t>
            </a:r>
            <a:r>
              <a:rPr kumimoji="1" lang="ja-JP" altLang="en-US" b="1" dirty="0">
                <a:solidFill>
                  <a:srgbClr val="FF0000"/>
                </a:solidFill>
                <a:latin typeface="メイリオ" panose="020B0604030504040204" pitchFamily="50" charset="-128"/>
                <a:ea typeface="メイリオ" panose="020B0604030504040204" pitchFamily="50" charset="-128"/>
              </a:rPr>
              <a:t>ツールで設定ができるように。</a:t>
            </a:r>
          </a:p>
        </p:txBody>
      </p:sp>
    </p:spTree>
    <p:extLst>
      <p:ext uri="{BB962C8B-B14F-4D97-AF65-F5344CB8AC3E}">
        <p14:creationId xmlns:p14="http://schemas.microsoft.com/office/powerpoint/2010/main" val="275034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⑭勤務時間の入力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DABAB622-4B8B-4C14-83CB-0E1BD330E7ED}"/>
              </a:ext>
            </a:extLst>
          </p:cNvPr>
          <p:cNvSpPr/>
          <p:nvPr/>
        </p:nvSpPr>
        <p:spPr>
          <a:xfrm>
            <a:off x="2000672" y="1700808"/>
            <a:ext cx="4464496" cy="3888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1FEECD-EC30-4414-AE67-BFF49B319840}"/>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勤務時間の入力</a:t>
            </a:r>
          </a:p>
        </p:txBody>
      </p:sp>
      <p:sp>
        <p:nvSpPr>
          <p:cNvPr id="3" name="正方形/長方形 2">
            <a:extLst>
              <a:ext uri="{FF2B5EF4-FFF2-40B4-BE49-F238E27FC236}">
                <a16:creationId xmlns:a16="http://schemas.microsoft.com/office/drawing/2014/main" id="{31294A38-78CC-460B-9573-5701E9C81239}"/>
              </a:ext>
            </a:extLst>
          </p:cNvPr>
          <p:cNvSpPr/>
          <p:nvPr/>
        </p:nvSpPr>
        <p:spPr>
          <a:xfrm>
            <a:off x="2072680" y="2204864"/>
            <a:ext cx="4320480"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9" name="正方形/長方形 18">
            <a:extLst>
              <a:ext uri="{FF2B5EF4-FFF2-40B4-BE49-F238E27FC236}">
                <a16:creationId xmlns:a16="http://schemas.microsoft.com/office/drawing/2014/main" id="{836C947D-D4B3-49EC-96BB-4E2DEBFC02D7}"/>
              </a:ext>
            </a:extLst>
          </p:cNvPr>
          <p:cNvSpPr/>
          <p:nvPr/>
        </p:nvSpPr>
        <p:spPr>
          <a:xfrm>
            <a:off x="2072680" y="3284984"/>
            <a:ext cx="4320480"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正方形/長方形 19">
            <a:extLst>
              <a:ext uri="{FF2B5EF4-FFF2-40B4-BE49-F238E27FC236}">
                <a16:creationId xmlns:a16="http://schemas.microsoft.com/office/drawing/2014/main" id="{65E67589-F47E-4467-9EB5-CD9297412D79}"/>
              </a:ext>
            </a:extLst>
          </p:cNvPr>
          <p:cNvSpPr/>
          <p:nvPr/>
        </p:nvSpPr>
        <p:spPr>
          <a:xfrm>
            <a:off x="2072680" y="4365104"/>
            <a:ext cx="4320480"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5" name="テキスト ボックス 24">
            <a:extLst>
              <a:ext uri="{FF2B5EF4-FFF2-40B4-BE49-F238E27FC236}">
                <a16:creationId xmlns:a16="http://schemas.microsoft.com/office/drawing/2014/main" id="{70798CC6-57BD-43DC-AD1A-C28E9E5ED6E7}"/>
              </a:ext>
            </a:extLst>
          </p:cNvPr>
          <p:cNvSpPr txBox="1"/>
          <p:nvPr/>
        </p:nvSpPr>
        <p:spPr>
          <a:xfrm>
            <a:off x="2072680" y="2204864"/>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勤務時間帯①（必須）</a:t>
            </a:r>
          </a:p>
        </p:txBody>
      </p:sp>
      <p:sp>
        <p:nvSpPr>
          <p:cNvPr id="26" name="テキスト ボックス 25">
            <a:extLst>
              <a:ext uri="{FF2B5EF4-FFF2-40B4-BE49-F238E27FC236}">
                <a16:creationId xmlns:a16="http://schemas.microsoft.com/office/drawing/2014/main" id="{DF1B46CC-5581-4DB2-A061-D585E1FF9EB8}"/>
              </a:ext>
            </a:extLst>
          </p:cNvPr>
          <p:cNvSpPr txBox="1"/>
          <p:nvPr/>
        </p:nvSpPr>
        <p:spPr>
          <a:xfrm>
            <a:off x="2072680" y="329601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勤務時間帯② （任意）</a:t>
            </a:r>
          </a:p>
        </p:txBody>
      </p:sp>
      <p:sp>
        <p:nvSpPr>
          <p:cNvPr id="27" name="テキスト ボックス 26">
            <a:extLst>
              <a:ext uri="{FF2B5EF4-FFF2-40B4-BE49-F238E27FC236}">
                <a16:creationId xmlns:a16="http://schemas.microsoft.com/office/drawing/2014/main" id="{D262A816-7D9D-498E-A3C9-D15F7E3E8234}"/>
              </a:ext>
            </a:extLst>
          </p:cNvPr>
          <p:cNvSpPr txBox="1"/>
          <p:nvPr/>
        </p:nvSpPr>
        <p:spPr>
          <a:xfrm>
            <a:off x="2072680" y="4376137"/>
            <a:ext cx="4320480" cy="246221"/>
          </a:xfrm>
          <a:prstGeom prst="rect">
            <a:avLst/>
          </a:prstGeom>
          <a:noFill/>
          <a:ln>
            <a:no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勤務時間帯③ （任意）</a:t>
            </a:r>
          </a:p>
        </p:txBody>
      </p:sp>
      <p:sp>
        <p:nvSpPr>
          <p:cNvPr id="28" name="テキスト ボックス 27">
            <a:extLst>
              <a:ext uri="{FF2B5EF4-FFF2-40B4-BE49-F238E27FC236}">
                <a16:creationId xmlns:a16="http://schemas.microsoft.com/office/drawing/2014/main" id="{B36A18C1-1A35-4CBD-A46D-746EA96B9485}"/>
              </a:ext>
            </a:extLst>
          </p:cNvPr>
          <p:cNvSpPr txBox="1"/>
          <p:nvPr/>
        </p:nvSpPr>
        <p:spPr>
          <a:xfrm>
            <a:off x="2072680" y="253470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月　　　　火　　　　水　　　　木　　　　金　　　土　　　　日</a:t>
            </a:r>
          </a:p>
        </p:txBody>
      </p:sp>
      <p:sp>
        <p:nvSpPr>
          <p:cNvPr id="29" name="正方形/長方形 28">
            <a:extLst>
              <a:ext uri="{FF2B5EF4-FFF2-40B4-BE49-F238E27FC236}">
                <a16:creationId xmlns:a16="http://schemas.microsoft.com/office/drawing/2014/main" id="{36D419F2-7141-4B1A-A531-9666E0469AC8}"/>
              </a:ext>
            </a:extLst>
          </p:cNvPr>
          <p:cNvSpPr/>
          <p:nvPr/>
        </p:nvSpPr>
        <p:spPr>
          <a:xfrm>
            <a:off x="2997185" y="285626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4E7662D8-2E75-4386-83BE-E3C1FF5BAED2}"/>
              </a:ext>
            </a:extLst>
          </p:cNvPr>
          <p:cNvSpPr/>
          <p:nvPr/>
        </p:nvSpPr>
        <p:spPr>
          <a:xfrm>
            <a:off x="4592960" y="285626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23:59</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9F7916A0-D708-40BD-8921-6971A6FE24B1}"/>
              </a:ext>
            </a:extLst>
          </p:cNvPr>
          <p:cNvSpPr txBox="1"/>
          <p:nvPr/>
        </p:nvSpPr>
        <p:spPr>
          <a:xfrm>
            <a:off x="3944887" y="2856268"/>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a:t>
            </a:r>
          </a:p>
        </p:txBody>
      </p:sp>
      <p:sp>
        <p:nvSpPr>
          <p:cNvPr id="10" name="正方形/長方形 9">
            <a:extLst>
              <a:ext uri="{FF2B5EF4-FFF2-40B4-BE49-F238E27FC236}">
                <a16:creationId xmlns:a16="http://schemas.microsoft.com/office/drawing/2014/main" id="{93C5CD4F-E025-448A-8AB6-BBF85E2C62B2}"/>
              </a:ext>
            </a:extLst>
          </p:cNvPr>
          <p:cNvSpPr/>
          <p:nvPr/>
        </p:nvSpPr>
        <p:spPr>
          <a:xfrm>
            <a:off x="2144688" y="253827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3" name="正方形/長方形 32">
            <a:extLst>
              <a:ext uri="{FF2B5EF4-FFF2-40B4-BE49-F238E27FC236}">
                <a16:creationId xmlns:a16="http://schemas.microsoft.com/office/drawing/2014/main" id="{74B2BEE3-9624-49A7-AC10-F8788CD0CDBA}"/>
              </a:ext>
            </a:extLst>
          </p:cNvPr>
          <p:cNvSpPr/>
          <p:nvPr/>
        </p:nvSpPr>
        <p:spPr>
          <a:xfrm>
            <a:off x="2720752" y="253827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0" name="正方形/長方形 39">
            <a:extLst>
              <a:ext uri="{FF2B5EF4-FFF2-40B4-BE49-F238E27FC236}">
                <a16:creationId xmlns:a16="http://schemas.microsoft.com/office/drawing/2014/main" id="{4DB60115-D719-4D87-A26B-FB3C9D1463C9}"/>
              </a:ext>
            </a:extLst>
          </p:cNvPr>
          <p:cNvSpPr/>
          <p:nvPr/>
        </p:nvSpPr>
        <p:spPr>
          <a:xfrm>
            <a:off x="3415952" y="253412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1" name="正方形/長方形 40">
            <a:extLst>
              <a:ext uri="{FF2B5EF4-FFF2-40B4-BE49-F238E27FC236}">
                <a16:creationId xmlns:a16="http://schemas.microsoft.com/office/drawing/2014/main" id="{CFA8EF5F-F702-4D18-8DDA-8F4899857C9E}"/>
              </a:ext>
            </a:extLst>
          </p:cNvPr>
          <p:cNvSpPr/>
          <p:nvPr/>
        </p:nvSpPr>
        <p:spPr>
          <a:xfrm>
            <a:off x="3992016" y="253412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2" name="正方形/長方形 41">
            <a:extLst>
              <a:ext uri="{FF2B5EF4-FFF2-40B4-BE49-F238E27FC236}">
                <a16:creationId xmlns:a16="http://schemas.microsoft.com/office/drawing/2014/main" id="{B44E87F2-4D42-4AAC-868D-AEC38F729176}"/>
              </a:ext>
            </a:extLst>
          </p:cNvPr>
          <p:cNvSpPr/>
          <p:nvPr/>
        </p:nvSpPr>
        <p:spPr>
          <a:xfrm>
            <a:off x="4616524" y="252859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3" name="正方形/長方形 42">
            <a:extLst>
              <a:ext uri="{FF2B5EF4-FFF2-40B4-BE49-F238E27FC236}">
                <a16:creationId xmlns:a16="http://schemas.microsoft.com/office/drawing/2014/main" id="{C387A4D0-421E-4922-94D3-2D66570CF360}"/>
              </a:ext>
            </a:extLst>
          </p:cNvPr>
          <p:cNvSpPr/>
          <p:nvPr/>
        </p:nvSpPr>
        <p:spPr>
          <a:xfrm>
            <a:off x="5192588" y="252859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4" name="正方形/長方形 43">
            <a:extLst>
              <a:ext uri="{FF2B5EF4-FFF2-40B4-BE49-F238E27FC236}">
                <a16:creationId xmlns:a16="http://schemas.microsoft.com/office/drawing/2014/main" id="{23490268-0893-4879-9AB1-449AE4C7C779}"/>
              </a:ext>
            </a:extLst>
          </p:cNvPr>
          <p:cNvSpPr/>
          <p:nvPr/>
        </p:nvSpPr>
        <p:spPr>
          <a:xfrm>
            <a:off x="5808652" y="253448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7" name="正方形/長方形 46">
            <a:extLst>
              <a:ext uri="{FF2B5EF4-FFF2-40B4-BE49-F238E27FC236}">
                <a16:creationId xmlns:a16="http://schemas.microsoft.com/office/drawing/2014/main" id="{C2CD54E0-3EAF-4A41-BB35-82755F681F36}"/>
              </a:ext>
            </a:extLst>
          </p:cNvPr>
          <p:cNvSpPr/>
          <p:nvPr/>
        </p:nvSpPr>
        <p:spPr>
          <a:xfrm>
            <a:off x="2997185" y="393638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A84A31B2-E0C0-43EF-99AB-46752E7DE2FC}"/>
              </a:ext>
            </a:extLst>
          </p:cNvPr>
          <p:cNvSpPr/>
          <p:nvPr/>
        </p:nvSpPr>
        <p:spPr>
          <a:xfrm>
            <a:off x="4592960" y="393638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23:59</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13C3E2DD-9468-4EE6-9C55-EE2C285A80DC}"/>
              </a:ext>
            </a:extLst>
          </p:cNvPr>
          <p:cNvSpPr txBox="1"/>
          <p:nvPr/>
        </p:nvSpPr>
        <p:spPr>
          <a:xfrm>
            <a:off x="3944887" y="3936388"/>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a:t>
            </a:r>
          </a:p>
        </p:txBody>
      </p:sp>
      <p:sp>
        <p:nvSpPr>
          <p:cNvPr id="50" name="正方形/長方形 49">
            <a:extLst>
              <a:ext uri="{FF2B5EF4-FFF2-40B4-BE49-F238E27FC236}">
                <a16:creationId xmlns:a16="http://schemas.microsoft.com/office/drawing/2014/main" id="{172565E8-3D13-491B-A62D-66B5EF58A92D}"/>
              </a:ext>
            </a:extLst>
          </p:cNvPr>
          <p:cNvSpPr/>
          <p:nvPr/>
        </p:nvSpPr>
        <p:spPr>
          <a:xfrm>
            <a:off x="2144688" y="36183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1" name="正方形/長方形 50">
            <a:extLst>
              <a:ext uri="{FF2B5EF4-FFF2-40B4-BE49-F238E27FC236}">
                <a16:creationId xmlns:a16="http://schemas.microsoft.com/office/drawing/2014/main" id="{FEB42FF0-EBF7-4E8D-865E-C9B6AA7F088D}"/>
              </a:ext>
            </a:extLst>
          </p:cNvPr>
          <p:cNvSpPr/>
          <p:nvPr/>
        </p:nvSpPr>
        <p:spPr>
          <a:xfrm>
            <a:off x="2720752" y="36183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2" name="正方形/長方形 51">
            <a:extLst>
              <a:ext uri="{FF2B5EF4-FFF2-40B4-BE49-F238E27FC236}">
                <a16:creationId xmlns:a16="http://schemas.microsoft.com/office/drawing/2014/main" id="{D7B603DF-9C97-47EC-96E5-C75A149A2BEE}"/>
              </a:ext>
            </a:extLst>
          </p:cNvPr>
          <p:cNvSpPr/>
          <p:nvPr/>
        </p:nvSpPr>
        <p:spPr>
          <a:xfrm>
            <a:off x="3415952" y="36142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3" name="正方形/長方形 52">
            <a:extLst>
              <a:ext uri="{FF2B5EF4-FFF2-40B4-BE49-F238E27FC236}">
                <a16:creationId xmlns:a16="http://schemas.microsoft.com/office/drawing/2014/main" id="{584D2278-2F60-492D-A066-D32183D0FF3B}"/>
              </a:ext>
            </a:extLst>
          </p:cNvPr>
          <p:cNvSpPr/>
          <p:nvPr/>
        </p:nvSpPr>
        <p:spPr>
          <a:xfrm>
            <a:off x="3992016" y="36142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4" name="正方形/長方形 53">
            <a:extLst>
              <a:ext uri="{FF2B5EF4-FFF2-40B4-BE49-F238E27FC236}">
                <a16:creationId xmlns:a16="http://schemas.microsoft.com/office/drawing/2014/main" id="{DA690B02-1A92-4D4E-AE2D-DD3E9296416F}"/>
              </a:ext>
            </a:extLst>
          </p:cNvPr>
          <p:cNvSpPr/>
          <p:nvPr/>
        </p:nvSpPr>
        <p:spPr>
          <a:xfrm>
            <a:off x="4616524" y="36087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正方形/長方形 54">
            <a:extLst>
              <a:ext uri="{FF2B5EF4-FFF2-40B4-BE49-F238E27FC236}">
                <a16:creationId xmlns:a16="http://schemas.microsoft.com/office/drawing/2014/main" id="{AB62BE1F-D96D-4999-8AF6-573797EEFF5B}"/>
              </a:ext>
            </a:extLst>
          </p:cNvPr>
          <p:cNvSpPr/>
          <p:nvPr/>
        </p:nvSpPr>
        <p:spPr>
          <a:xfrm>
            <a:off x="5192588" y="36087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6" name="正方形/長方形 55">
            <a:extLst>
              <a:ext uri="{FF2B5EF4-FFF2-40B4-BE49-F238E27FC236}">
                <a16:creationId xmlns:a16="http://schemas.microsoft.com/office/drawing/2014/main" id="{2CBD9209-B671-42C3-B443-DA650D13DB3E}"/>
              </a:ext>
            </a:extLst>
          </p:cNvPr>
          <p:cNvSpPr/>
          <p:nvPr/>
        </p:nvSpPr>
        <p:spPr>
          <a:xfrm>
            <a:off x="5808652" y="361460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8" name="正方形/長方形 57">
            <a:extLst>
              <a:ext uri="{FF2B5EF4-FFF2-40B4-BE49-F238E27FC236}">
                <a16:creationId xmlns:a16="http://schemas.microsoft.com/office/drawing/2014/main" id="{3C60096D-02A9-451C-A871-F4264BB99F69}"/>
              </a:ext>
            </a:extLst>
          </p:cNvPr>
          <p:cNvSpPr/>
          <p:nvPr/>
        </p:nvSpPr>
        <p:spPr>
          <a:xfrm>
            <a:off x="2997185" y="501650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00:00</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A4BA6A5F-DDFF-4EE5-BBB7-EB62BE20F75C}"/>
              </a:ext>
            </a:extLst>
          </p:cNvPr>
          <p:cNvSpPr/>
          <p:nvPr/>
        </p:nvSpPr>
        <p:spPr>
          <a:xfrm>
            <a:off x="4592960" y="5016508"/>
            <a:ext cx="947703" cy="2847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23:59</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60" name="テキスト ボックス 59">
            <a:extLst>
              <a:ext uri="{FF2B5EF4-FFF2-40B4-BE49-F238E27FC236}">
                <a16:creationId xmlns:a16="http://schemas.microsoft.com/office/drawing/2014/main" id="{840552EE-B01C-4D14-B48F-3E5DBE0280D6}"/>
              </a:ext>
            </a:extLst>
          </p:cNvPr>
          <p:cNvSpPr txBox="1"/>
          <p:nvPr/>
        </p:nvSpPr>
        <p:spPr>
          <a:xfrm>
            <a:off x="3944887" y="5016508"/>
            <a:ext cx="708481"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a:t>
            </a:r>
          </a:p>
        </p:txBody>
      </p:sp>
      <p:sp>
        <p:nvSpPr>
          <p:cNvPr id="61" name="正方形/長方形 60">
            <a:extLst>
              <a:ext uri="{FF2B5EF4-FFF2-40B4-BE49-F238E27FC236}">
                <a16:creationId xmlns:a16="http://schemas.microsoft.com/office/drawing/2014/main" id="{01124998-2E0E-4D1B-B7A4-B1B2BF4160E3}"/>
              </a:ext>
            </a:extLst>
          </p:cNvPr>
          <p:cNvSpPr/>
          <p:nvPr/>
        </p:nvSpPr>
        <p:spPr>
          <a:xfrm>
            <a:off x="2144688" y="469851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2" name="正方形/長方形 61">
            <a:extLst>
              <a:ext uri="{FF2B5EF4-FFF2-40B4-BE49-F238E27FC236}">
                <a16:creationId xmlns:a16="http://schemas.microsoft.com/office/drawing/2014/main" id="{2539420F-3D4E-4AEF-ADE0-B10772CCC703}"/>
              </a:ext>
            </a:extLst>
          </p:cNvPr>
          <p:cNvSpPr/>
          <p:nvPr/>
        </p:nvSpPr>
        <p:spPr>
          <a:xfrm>
            <a:off x="2720752" y="469851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3" name="正方形/長方形 62">
            <a:extLst>
              <a:ext uri="{FF2B5EF4-FFF2-40B4-BE49-F238E27FC236}">
                <a16:creationId xmlns:a16="http://schemas.microsoft.com/office/drawing/2014/main" id="{2C439FB6-B542-47FC-84BD-D60DB7649592}"/>
              </a:ext>
            </a:extLst>
          </p:cNvPr>
          <p:cNvSpPr/>
          <p:nvPr/>
        </p:nvSpPr>
        <p:spPr>
          <a:xfrm>
            <a:off x="3415952" y="469436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4" name="正方形/長方形 63">
            <a:extLst>
              <a:ext uri="{FF2B5EF4-FFF2-40B4-BE49-F238E27FC236}">
                <a16:creationId xmlns:a16="http://schemas.microsoft.com/office/drawing/2014/main" id="{2EF81021-D864-41F9-84F7-0DF6121BB0E4}"/>
              </a:ext>
            </a:extLst>
          </p:cNvPr>
          <p:cNvSpPr/>
          <p:nvPr/>
        </p:nvSpPr>
        <p:spPr>
          <a:xfrm>
            <a:off x="3992016" y="469436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5" name="正方形/長方形 64">
            <a:extLst>
              <a:ext uri="{FF2B5EF4-FFF2-40B4-BE49-F238E27FC236}">
                <a16:creationId xmlns:a16="http://schemas.microsoft.com/office/drawing/2014/main" id="{C447E1E6-69F1-4DA8-89E6-624E4D5C98B6}"/>
              </a:ext>
            </a:extLst>
          </p:cNvPr>
          <p:cNvSpPr/>
          <p:nvPr/>
        </p:nvSpPr>
        <p:spPr>
          <a:xfrm>
            <a:off x="4616524" y="468883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6" name="正方形/長方形 65">
            <a:extLst>
              <a:ext uri="{FF2B5EF4-FFF2-40B4-BE49-F238E27FC236}">
                <a16:creationId xmlns:a16="http://schemas.microsoft.com/office/drawing/2014/main" id="{2202902D-E726-4609-861E-9350FE2315D6}"/>
              </a:ext>
            </a:extLst>
          </p:cNvPr>
          <p:cNvSpPr/>
          <p:nvPr/>
        </p:nvSpPr>
        <p:spPr>
          <a:xfrm>
            <a:off x="5192588" y="468883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7" name="正方形/長方形 66">
            <a:extLst>
              <a:ext uri="{FF2B5EF4-FFF2-40B4-BE49-F238E27FC236}">
                <a16:creationId xmlns:a16="http://schemas.microsoft.com/office/drawing/2014/main" id="{B040A010-6EE0-486B-B006-90250AF06A33}"/>
              </a:ext>
            </a:extLst>
          </p:cNvPr>
          <p:cNvSpPr/>
          <p:nvPr/>
        </p:nvSpPr>
        <p:spPr>
          <a:xfrm>
            <a:off x="5808652" y="469472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4" name="テキスト ボックス 73">
            <a:extLst>
              <a:ext uri="{FF2B5EF4-FFF2-40B4-BE49-F238E27FC236}">
                <a16:creationId xmlns:a16="http://schemas.microsoft.com/office/drawing/2014/main" id="{13D90721-7239-4DC6-B666-11663BCF9A90}"/>
              </a:ext>
            </a:extLst>
          </p:cNvPr>
          <p:cNvSpPr txBox="1"/>
          <p:nvPr/>
        </p:nvSpPr>
        <p:spPr>
          <a:xfrm>
            <a:off x="2072680" y="361482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月　　　　火　　　　水　　　　木　　　　金　　　土　　　　日</a:t>
            </a:r>
          </a:p>
        </p:txBody>
      </p:sp>
      <p:sp>
        <p:nvSpPr>
          <p:cNvPr id="75" name="テキスト ボックス 74">
            <a:extLst>
              <a:ext uri="{FF2B5EF4-FFF2-40B4-BE49-F238E27FC236}">
                <a16:creationId xmlns:a16="http://schemas.microsoft.com/office/drawing/2014/main" id="{C7DCECAA-80A0-4CB2-9671-057BF6E3BFCA}"/>
              </a:ext>
            </a:extLst>
          </p:cNvPr>
          <p:cNvSpPr txBox="1"/>
          <p:nvPr/>
        </p:nvSpPr>
        <p:spPr>
          <a:xfrm>
            <a:off x="2072680" y="4694947"/>
            <a:ext cx="43204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　　月　　　　火　　　　水　　　　木　　　　金　　　土　　　　日</a:t>
            </a:r>
          </a:p>
        </p:txBody>
      </p:sp>
      <p:sp>
        <p:nvSpPr>
          <p:cNvPr id="76" name="テキスト ボックス 75">
            <a:extLst>
              <a:ext uri="{FF2B5EF4-FFF2-40B4-BE49-F238E27FC236}">
                <a16:creationId xmlns:a16="http://schemas.microsoft.com/office/drawing/2014/main" id="{D38137DE-4ACC-43C4-8960-CA66FBC322EA}"/>
              </a:ext>
            </a:extLst>
          </p:cNvPr>
          <p:cNvSpPr txBox="1"/>
          <p:nvPr/>
        </p:nvSpPr>
        <p:spPr>
          <a:xfrm>
            <a:off x="7833320" y="173274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チェックボックス。複数選択可能。</a:t>
            </a:r>
            <a:endParaRPr kumimoji="1" lang="en-US" altLang="ja-JP"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3C6C7E5E-5748-476A-9518-D665D83A06C1}"/>
              </a:ext>
            </a:extLst>
          </p:cNvPr>
          <p:cNvSpPr/>
          <p:nvPr/>
        </p:nvSpPr>
        <p:spPr>
          <a:xfrm>
            <a:off x="2072680" y="2420889"/>
            <a:ext cx="4320480" cy="337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コネクタ: カギ線 77">
            <a:extLst>
              <a:ext uri="{FF2B5EF4-FFF2-40B4-BE49-F238E27FC236}">
                <a16:creationId xmlns:a16="http://schemas.microsoft.com/office/drawing/2014/main" id="{71C749A3-5E04-470B-88BB-A1A5518D1ABA}"/>
              </a:ext>
            </a:extLst>
          </p:cNvPr>
          <p:cNvCxnSpPr>
            <a:cxnSpLocks/>
            <a:stCxn id="77" idx="3"/>
            <a:endCxn id="76" idx="1"/>
          </p:cNvCxnSpPr>
          <p:nvPr/>
        </p:nvCxnSpPr>
        <p:spPr>
          <a:xfrm flipV="1">
            <a:off x="6393160" y="1902023"/>
            <a:ext cx="1440160" cy="68740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43A5BBAE-E610-452D-99BD-5BBCB3D57923}"/>
              </a:ext>
            </a:extLst>
          </p:cNvPr>
          <p:cNvSpPr txBox="1"/>
          <p:nvPr/>
        </p:nvSpPr>
        <p:spPr>
          <a:xfrm>
            <a:off x="7833320" y="306896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募集する時間帯を入力。</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24</a:t>
            </a:r>
            <a:r>
              <a:rPr kumimoji="1" lang="ja-JP" altLang="en-US" sz="800" dirty="0">
                <a:latin typeface="メイリオ" panose="020B0604030504040204" pitchFamily="50" charset="-128"/>
                <a:ea typeface="メイリオ" panose="020B0604030504040204" pitchFamily="50" charset="-128"/>
              </a:rPr>
              <a:t>時間表記。</a:t>
            </a:r>
            <a:endParaRPr kumimoji="1" lang="en-US" altLang="ja-JP"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08BC6C10-0740-4A0F-ACD4-16DE814A88B3}"/>
              </a:ext>
            </a:extLst>
          </p:cNvPr>
          <p:cNvSpPr/>
          <p:nvPr/>
        </p:nvSpPr>
        <p:spPr>
          <a:xfrm>
            <a:off x="2792760" y="2833191"/>
            <a:ext cx="2880320" cy="379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コネクタ: カギ線 80">
            <a:extLst>
              <a:ext uri="{FF2B5EF4-FFF2-40B4-BE49-F238E27FC236}">
                <a16:creationId xmlns:a16="http://schemas.microsoft.com/office/drawing/2014/main" id="{BCD74E3D-CD10-4D9B-8314-06CDDE914A5A}"/>
              </a:ext>
            </a:extLst>
          </p:cNvPr>
          <p:cNvCxnSpPr>
            <a:cxnSpLocks/>
            <a:stCxn id="80" idx="3"/>
            <a:endCxn id="79" idx="1"/>
          </p:cNvCxnSpPr>
          <p:nvPr/>
        </p:nvCxnSpPr>
        <p:spPr>
          <a:xfrm>
            <a:off x="5673080" y="3023084"/>
            <a:ext cx="2160240" cy="21515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2541EC98-3296-42FC-A4F3-17467152A1D1}"/>
              </a:ext>
            </a:extLst>
          </p:cNvPr>
          <p:cNvSpPr/>
          <p:nvPr/>
        </p:nvSpPr>
        <p:spPr>
          <a:xfrm>
            <a:off x="2072680" y="3284984"/>
            <a:ext cx="4320480" cy="2082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コネクタ: カギ線 82">
            <a:extLst>
              <a:ext uri="{FF2B5EF4-FFF2-40B4-BE49-F238E27FC236}">
                <a16:creationId xmlns:a16="http://schemas.microsoft.com/office/drawing/2014/main" id="{4FAE299C-4FA7-4827-8BF4-B80D8A9BD24A}"/>
              </a:ext>
            </a:extLst>
          </p:cNvPr>
          <p:cNvCxnSpPr>
            <a:cxnSpLocks/>
            <a:stCxn id="82" idx="3"/>
            <a:endCxn id="84" idx="1"/>
          </p:cNvCxnSpPr>
          <p:nvPr/>
        </p:nvCxnSpPr>
        <p:spPr>
          <a:xfrm>
            <a:off x="6393160" y="4326052"/>
            <a:ext cx="1440160" cy="69264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38F18937-F513-47E1-885A-44FE11F2D370}"/>
              </a:ext>
            </a:extLst>
          </p:cNvPr>
          <p:cNvSpPr txBox="1"/>
          <p:nvPr/>
        </p:nvSpPr>
        <p:spPr>
          <a:xfrm>
            <a:off x="7833320" y="4910971"/>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②と③は任意。未入力可。</a:t>
            </a:r>
            <a:endParaRPr kumimoji="1" lang="en-US" altLang="ja-JP" sz="800" dirty="0">
              <a:latin typeface="メイリオ" panose="020B0604030504040204" pitchFamily="50" charset="-128"/>
              <a:ea typeface="メイリオ" panose="020B0604030504040204" pitchFamily="50" charset="-128"/>
            </a:endParaRPr>
          </a:p>
        </p:txBody>
      </p:sp>
      <p:sp>
        <p:nvSpPr>
          <p:cNvPr id="85" name="四角形: 角を丸くする 84">
            <a:extLst>
              <a:ext uri="{FF2B5EF4-FFF2-40B4-BE49-F238E27FC236}">
                <a16:creationId xmlns:a16="http://schemas.microsoft.com/office/drawing/2014/main" id="{D3B383A3-F105-41FA-9DC5-FA42C21C51D8}"/>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86" name="正方形/長方形 85">
            <a:extLst>
              <a:ext uri="{FF2B5EF4-FFF2-40B4-BE49-F238E27FC236}">
                <a16:creationId xmlns:a16="http://schemas.microsoft.com/office/drawing/2014/main" id="{8FC8CAEF-8685-451C-BD57-D0E4C4698D04}"/>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87" name="正方形/長方形 86">
            <a:extLst>
              <a:ext uri="{FF2B5EF4-FFF2-40B4-BE49-F238E27FC236}">
                <a16:creationId xmlns:a16="http://schemas.microsoft.com/office/drawing/2014/main" id="{6942BF89-DBE7-46BC-8A0D-874964683484}"/>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DF292145-C00F-4584-96A2-A243BA7A1B3F}"/>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a:extLst>
              <a:ext uri="{FF2B5EF4-FFF2-40B4-BE49-F238E27FC236}">
                <a16:creationId xmlns:a16="http://schemas.microsoft.com/office/drawing/2014/main" id="{A1766666-1B79-4D28-921F-EC678A2574AC}"/>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AF326DBA-3724-4DA1-AE05-2167858FF66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9" name="正方形/長方形 68">
            <a:extLst>
              <a:ext uri="{FF2B5EF4-FFF2-40B4-BE49-F238E27FC236}">
                <a16:creationId xmlns:a16="http://schemas.microsoft.com/office/drawing/2014/main" id="{FD9B6644-7150-4FDD-A2CC-67766133107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71" name="正方形/長方形 70">
            <a:extLst>
              <a:ext uri="{FF2B5EF4-FFF2-40B4-BE49-F238E27FC236}">
                <a16:creationId xmlns:a16="http://schemas.microsoft.com/office/drawing/2014/main" id="{C3E78F4C-3158-41F2-8C17-A13C8AF0E1DB}"/>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72" name="テキスト ボックス 71">
            <a:extLst>
              <a:ext uri="{FF2B5EF4-FFF2-40B4-BE49-F238E27FC236}">
                <a16:creationId xmlns:a16="http://schemas.microsoft.com/office/drawing/2014/main" id="{353D6490-B2C1-4E57-98DB-A7CB0A97B12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561812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⑮役に立つスキルの入力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BBE05F7C-5DE5-47FB-9963-00BAFAD249AA}"/>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71" name="テキスト ボックス 70">
            <a:extLst>
              <a:ext uri="{FF2B5EF4-FFF2-40B4-BE49-F238E27FC236}">
                <a16:creationId xmlns:a16="http://schemas.microsoft.com/office/drawing/2014/main" id="{4AF7B862-FE41-44EF-90C2-7BA3658C0929}"/>
              </a:ext>
            </a:extLst>
          </p:cNvPr>
          <p:cNvSpPr txBox="1"/>
          <p:nvPr/>
        </p:nvSpPr>
        <p:spPr>
          <a:xfrm>
            <a:off x="2000672" y="2152095"/>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日本語能力</a:t>
            </a:r>
          </a:p>
        </p:txBody>
      </p:sp>
      <p:sp>
        <p:nvSpPr>
          <p:cNvPr id="73" name="テキスト ボックス 72">
            <a:extLst>
              <a:ext uri="{FF2B5EF4-FFF2-40B4-BE49-F238E27FC236}">
                <a16:creationId xmlns:a16="http://schemas.microsoft.com/office/drawing/2014/main" id="{03BF1A7B-B086-436F-92D8-B1212E83BA02}"/>
              </a:ext>
            </a:extLst>
          </p:cNvPr>
          <p:cNvSpPr txBox="1"/>
          <p:nvPr/>
        </p:nvSpPr>
        <p:spPr>
          <a:xfrm>
            <a:off x="2000672" y="2506907"/>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仕事経験①（任意）</a:t>
            </a:r>
          </a:p>
        </p:txBody>
      </p:sp>
      <p:sp>
        <p:nvSpPr>
          <p:cNvPr id="78" name="正方形/長方形 77">
            <a:extLst>
              <a:ext uri="{FF2B5EF4-FFF2-40B4-BE49-F238E27FC236}">
                <a16:creationId xmlns:a16="http://schemas.microsoft.com/office/drawing/2014/main" id="{E9E931B2-7FA0-4EA7-8DD1-9307B58D530A}"/>
              </a:ext>
            </a:extLst>
          </p:cNvPr>
          <p:cNvSpPr/>
          <p:nvPr/>
        </p:nvSpPr>
        <p:spPr>
          <a:xfrm>
            <a:off x="2000672" y="1700808"/>
            <a:ext cx="4536504" cy="1920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CF118721-A7DD-4AFA-9A7F-27C77AB5C0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役に立つスキル</a:t>
            </a:r>
          </a:p>
        </p:txBody>
      </p:sp>
      <p:sp>
        <p:nvSpPr>
          <p:cNvPr id="80" name="正方形/長方形 79">
            <a:extLst>
              <a:ext uri="{FF2B5EF4-FFF2-40B4-BE49-F238E27FC236}">
                <a16:creationId xmlns:a16="http://schemas.microsoft.com/office/drawing/2014/main" id="{20D9EDD8-901F-4D9F-9574-710CCEAD1DEB}"/>
              </a:ext>
            </a:extLst>
          </p:cNvPr>
          <p:cNvSpPr/>
          <p:nvPr/>
        </p:nvSpPr>
        <p:spPr>
          <a:xfrm>
            <a:off x="3573249" y="248766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15" name="テキスト ボックス 14">
            <a:extLst>
              <a:ext uri="{FF2B5EF4-FFF2-40B4-BE49-F238E27FC236}">
                <a16:creationId xmlns:a16="http://schemas.microsoft.com/office/drawing/2014/main" id="{FE915457-F782-4C74-B4A3-8DFB3D355548}"/>
              </a:ext>
            </a:extLst>
          </p:cNvPr>
          <p:cNvSpPr txBox="1"/>
          <p:nvPr/>
        </p:nvSpPr>
        <p:spPr>
          <a:xfrm>
            <a:off x="7833320" y="1301859"/>
            <a:ext cx="1728192" cy="83099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N1</a:t>
            </a:r>
          </a:p>
          <a:p>
            <a:r>
              <a:rPr kumimoji="1" lang="en-US" altLang="ja-JP" sz="800" dirty="0">
                <a:latin typeface="メイリオ" panose="020B0604030504040204" pitchFamily="50" charset="-128"/>
                <a:ea typeface="メイリオ" panose="020B0604030504040204" pitchFamily="50" charset="-128"/>
              </a:rPr>
              <a:t>N2</a:t>
            </a:r>
          </a:p>
          <a:p>
            <a:r>
              <a:rPr kumimoji="1" lang="en-US" altLang="ja-JP" sz="800" dirty="0">
                <a:latin typeface="メイリオ" panose="020B0604030504040204" pitchFamily="50" charset="-128"/>
                <a:ea typeface="メイリオ" panose="020B0604030504040204" pitchFamily="50" charset="-128"/>
              </a:rPr>
              <a:t>N3</a:t>
            </a:r>
          </a:p>
          <a:p>
            <a:r>
              <a:rPr kumimoji="1" lang="en-US" altLang="ja-JP" sz="800" dirty="0">
                <a:latin typeface="メイリオ" panose="020B0604030504040204" pitchFamily="50" charset="-128"/>
                <a:ea typeface="メイリオ" panose="020B0604030504040204" pitchFamily="50" charset="-128"/>
              </a:rPr>
              <a:t>N4</a:t>
            </a:r>
          </a:p>
          <a:p>
            <a:r>
              <a:rPr kumimoji="1" lang="en-US" altLang="ja-JP" sz="800" dirty="0">
                <a:latin typeface="メイリオ" panose="020B0604030504040204" pitchFamily="50" charset="-128"/>
                <a:ea typeface="メイリオ" panose="020B0604030504040204" pitchFamily="50" charset="-128"/>
              </a:rPr>
              <a:t>N5</a:t>
            </a:r>
          </a:p>
          <a:p>
            <a:r>
              <a:rPr kumimoji="1" lang="ja-JP" altLang="en-US" sz="800" dirty="0">
                <a:solidFill>
                  <a:srgbClr val="FF0000"/>
                </a:solidFill>
                <a:latin typeface="メイリオ" panose="020B0604030504040204" pitchFamily="50" charset="-128"/>
                <a:ea typeface="メイリオ" panose="020B0604030504040204" pitchFamily="50" charset="-128"/>
              </a:rPr>
              <a:t>→日本語能力のリスト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19E87D49-A506-4C9F-B6AE-AFA06F1CDCD1}"/>
              </a:ext>
            </a:extLst>
          </p:cNvPr>
          <p:cNvSpPr txBox="1"/>
          <p:nvPr/>
        </p:nvSpPr>
        <p:spPr>
          <a:xfrm>
            <a:off x="7833320" y="4243154"/>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左のプルダウンは職種、右のプルダウンは職務内容。</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仕事に役に立つ経験を選択できるようにする。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rPr>
              <a:t>→職種のリスト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rPr>
              <a:t>→職務内容のリスト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30" name="四角形: 角を丸くする 29">
            <a:extLst>
              <a:ext uri="{FF2B5EF4-FFF2-40B4-BE49-F238E27FC236}">
                <a16:creationId xmlns:a16="http://schemas.microsoft.com/office/drawing/2014/main" id="{B7ABA8C9-6696-48EF-89D2-55F96B9A958C}"/>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31" name="正方形/長方形 30">
            <a:extLst>
              <a:ext uri="{FF2B5EF4-FFF2-40B4-BE49-F238E27FC236}">
                <a16:creationId xmlns:a16="http://schemas.microsoft.com/office/drawing/2014/main" id="{817BAC84-0253-4998-9C23-6CD8F6298CE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2" name="正方形/長方形 31">
            <a:extLst>
              <a:ext uri="{FF2B5EF4-FFF2-40B4-BE49-F238E27FC236}">
                <a16:creationId xmlns:a16="http://schemas.microsoft.com/office/drawing/2014/main" id="{A303C1A3-82AC-4FC9-8D8E-FD1E31F5D16C}"/>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01AAAA8D-09B4-4319-A77C-84AB96A20D71}"/>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370905DA-E099-4A24-B1FD-0FB899BD331B}"/>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BFF734A4-0F72-4452-8ACC-1DB222AB04E3}"/>
              </a:ext>
            </a:extLst>
          </p:cNvPr>
          <p:cNvSpPr/>
          <p:nvPr/>
        </p:nvSpPr>
        <p:spPr>
          <a:xfrm>
            <a:off x="3573249" y="2859600"/>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9" name="テキスト ボックス 28">
            <a:extLst>
              <a:ext uri="{FF2B5EF4-FFF2-40B4-BE49-F238E27FC236}">
                <a16:creationId xmlns:a16="http://schemas.microsoft.com/office/drawing/2014/main" id="{54DC5950-0386-44DE-BB79-FA5C25472E4D}"/>
              </a:ext>
            </a:extLst>
          </p:cNvPr>
          <p:cNvSpPr txBox="1"/>
          <p:nvPr/>
        </p:nvSpPr>
        <p:spPr>
          <a:xfrm>
            <a:off x="2000672" y="2873864"/>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仕事経験②（任意）</a:t>
            </a:r>
          </a:p>
        </p:txBody>
      </p:sp>
      <p:sp>
        <p:nvSpPr>
          <p:cNvPr id="35" name="テキスト ボックス 34">
            <a:extLst>
              <a:ext uri="{FF2B5EF4-FFF2-40B4-BE49-F238E27FC236}">
                <a16:creationId xmlns:a16="http://schemas.microsoft.com/office/drawing/2014/main" id="{6810866C-ECF0-46B9-BD43-867EEA3AEF24}"/>
              </a:ext>
            </a:extLst>
          </p:cNvPr>
          <p:cNvSpPr txBox="1"/>
          <p:nvPr/>
        </p:nvSpPr>
        <p:spPr>
          <a:xfrm>
            <a:off x="2000672" y="3229609"/>
            <a:ext cx="187220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仕事経験③（任意）</a:t>
            </a:r>
          </a:p>
        </p:txBody>
      </p:sp>
      <p:sp>
        <p:nvSpPr>
          <p:cNvPr id="37" name="正方形/長方形 36">
            <a:extLst>
              <a:ext uri="{FF2B5EF4-FFF2-40B4-BE49-F238E27FC236}">
                <a16:creationId xmlns:a16="http://schemas.microsoft.com/office/drawing/2014/main" id="{74F082B1-B478-444E-969E-82688179844F}"/>
              </a:ext>
            </a:extLst>
          </p:cNvPr>
          <p:cNvSpPr/>
          <p:nvPr/>
        </p:nvSpPr>
        <p:spPr>
          <a:xfrm>
            <a:off x="3573249" y="321630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38" name="正方形/長方形 37">
            <a:extLst>
              <a:ext uri="{FF2B5EF4-FFF2-40B4-BE49-F238E27FC236}">
                <a16:creationId xmlns:a16="http://schemas.microsoft.com/office/drawing/2014/main" id="{6DC9A451-11AD-4554-9A40-F33D9A2BB9E5}"/>
              </a:ext>
            </a:extLst>
          </p:cNvPr>
          <p:cNvSpPr/>
          <p:nvPr/>
        </p:nvSpPr>
        <p:spPr>
          <a:xfrm>
            <a:off x="5080134" y="248766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39" name="正方形/長方形 38">
            <a:extLst>
              <a:ext uri="{FF2B5EF4-FFF2-40B4-BE49-F238E27FC236}">
                <a16:creationId xmlns:a16="http://schemas.microsoft.com/office/drawing/2014/main" id="{490B8E07-04AC-41ED-8C9F-6E4C4B0656CC}"/>
              </a:ext>
            </a:extLst>
          </p:cNvPr>
          <p:cNvSpPr/>
          <p:nvPr/>
        </p:nvSpPr>
        <p:spPr>
          <a:xfrm>
            <a:off x="5080134" y="2859600"/>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40" name="正方形/長方形 39">
            <a:extLst>
              <a:ext uri="{FF2B5EF4-FFF2-40B4-BE49-F238E27FC236}">
                <a16:creationId xmlns:a16="http://schemas.microsoft.com/office/drawing/2014/main" id="{8F42C42D-DE9B-4530-B675-D617C601BAAE}"/>
              </a:ext>
            </a:extLst>
          </p:cNvPr>
          <p:cNvSpPr/>
          <p:nvPr/>
        </p:nvSpPr>
        <p:spPr>
          <a:xfrm>
            <a:off x="5080134" y="3216308"/>
            <a:ext cx="1379751"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 name="正方形/長方形 1">
            <a:extLst>
              <a:ext uri="{FF2B5EF4-FFF2-40B4-BE49-F238E27FC236}">
                <a16:creationId xmlns:a16="http://schemas.microsoft.com/office/drawing/2014/main" id="{6C3A6477-336D-4F10-8959-60E8E1530A5E}"/>
              </a:ext>
            </a:extLst>
          </p:cNvPr>
          <p:cNvSpPr/>
          <p:nvPr/>
        </p:nvSpPr>
        <p:spPr>
          <a:xfrm>
            <a:off x="3440832" y="2107677"/>
            <a:ext cx="3096343" cy="285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455F07C-71C7-455F-9793-2250D4F4D021}"/>
              </a:ext>
            </a:extLst>
          </p:cNvPr>
          <p:cNvSpPr/>
          <p:nvPr/>
        </p:nvSpPr>
        <p:spPr>
          <a:xfrm>
            <a:off x="3440832" y="2504545"/>
            <a:ext cx="3096343" cy="996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コネクタ: カギ線 3">
            <a:extLst>
              <a:ext uri="{FF2B5EF4-FFF2-40B4-BE49-F238E27FC236}">
                <a16:creationId xmlns:a16="http://schemas.microsoft.com/office/drawing/2014/main" id="{D7C2782A-87AB-4097-96A9-2B82923CF366}"/>
              </a:ext>
            </a:extLst>
          </p:cNvPr>
          <p:cNvCxnSpPr>
            <a:stCxn id="2" idx="3"/>
            <a:endCxn id="15" idx="1"/>
          </p:cNvCxnSpPr>
          <p:nvPr/>
        </p:nvCxnSpPr>
        <p:spPr>
          <a:xfrm flipV="1">
            <a:off x="6537175" y="1717358"/>
            <a:ext cx="1296145" cy="53315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41458821-3194-4B7E-82F5-9DE7ECB99541}"/>
              </a:ext>
            </a:extLst>
          </p:cNvPr>
          <p:cNvCxnSpPr>
            <a:cxnSpLocks/>
            <a:stCxn id="42" idx="2"/>
            <a:endCxn id="20" idx="1"/>
          </p:cNvCxnSpPr>
          <p:nvPr/>
        </p:nvCxnSpPr>
        <p:spPr>
          <a:xfrm rot="16200000" flipH="1">
            <a:off x="5832340" y="2657672"/>
            <a:ext cx="1157645" cy="284431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89D21ACD-49BD-4893-8989-DE1433AE96AC}"/>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3" name="正方形/長方形 42">
            <a:extLst>
              <a:ext uri="{FF2B5EF4-FFF2-40B4-BE49-F238E27FC236}">
                <a16:creationId xmlns:a16="http://schemas.microsoft.com/office/drawing/2014/main" id="{8ED7E08B-ED82-45BA-A13C-B462F1239347}"/>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4" name="正方形/長方形 43">
            <a:extLst>
              <a:ext uri="{FF2B5EF4-FFF2-40B4-BE49-F238E27FC236}">
                <a16:creationId xmlns:a16="http://schemas.microsoft.com/office/drawing/2014/main" id="{EA38DB02-79DC-4CF9-BAF5-EB06E8ED28DB}"/>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6" name="テキスト ボックス 45">
            <a:extLst>
              <a:ext uri="{FF2B5EF4-FFF2-40B4-BE49-F238E27FC236}">
                <a16:creationId xmlns:a16="http://schemas.microsoft.com/office/drawing/2014/main" id="{23FE5998-0D51-42F4-A896-9D871E3E533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96326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⑯仕事で大事なことの入力</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ヘッダー</a:t>
            </a:r>
          </a:p>
        </p:txBody>
      </p:sp>
      <p:sp>
        <p:nvSpPr>
          <p:cNvPr id="68" name="正方形/長方形 67">
            <a:extLst>
              <a:ext uri="{FF2B5EF4-FFF2-40B4-BE49-F238E27FC236}">
                <a16:creationId xmlns:a16="http://schemas.microsoft.com/office/drawing/2014/main" id="{BBE05F7C-5DE5-47FB-9963-00BAFAD249AA}"/>
              </a:ext>
            </a:extLst>
          </p:cNvPr>
          <p:cNvSpPr/>
          <p:nvPr/>
        </p:nvSpPr>
        <p:spPr>
          <a:xfrm>
            <a:off x="3573249" y="213285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69" name="正方形/長方形 68">
            <a:extLst>
              <a:ext uri="{FF2B5EF4-FFF2-40B4-BE49-F238E27FC236}">
                <a16:creationId xmlns:a16="http://schemas.microsoft.com/office/drawing/2014/main" id="{0D764811-009C-4672-989F-66BA84FBA355}"/>
              </a:ext>
            </a:extLst>
          </p:cNvPr>
          <p:cNvSpPr/>
          <p:nvPr/>
        </p:nvSpPr>
        <p:spPr>
          <a:xfrm>
            <a:off x="3573249" y="2481718"/>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71" name="テキスト ボックス 70">
            <a:extLst>
              <a:ext uri="{FF2B5EF4-FFF2-40B4-BE49-F238E27FC236}">
                <a16:creationId xmlns:a16="http://schemas.microsoft.com/office/drawing/2014/main" id="{4AF7B862-FE41-44EF-90C2-7BA3658C0929}"/>
              </a:ext>
            </a:extLst>
          </p:cNvPr>
          <p:cNvSpPr txBox="1"/>
          <p:nvPr/>
        </p:nvSpPr>
        <p:spPr>
          <a:xfrm>
            <a:off x="2072681" y="2152095"/>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仕事で大事なこと①</a:t>
            </a:r>
          </a:p>
        </p:txBody>
      </p:sp>
      <p:sp>
        <p:nvSpPr>
          <p:cNvPr id="72" name="テキスト ボックス 71">
            <a:extLst>
              <a:ext uri="{FF2B5EF4-FFF2-40B4-BE49-F238E27FC236}">
                <a16:creationId xmlns:a16="http://schemas.microsoft.com/office/drawing/2014/main" id="{EA425D13-0E25-4AB6-8EC8-CB24085855B1}"/>
              </a:ext>
            </a:extLst>
          </p:cNvPr>
          <p:cNvSpPr txBox="1"/>
          <p:nvPr/>
        </p:nvSpPr>
        <p:spPr>
          <a:xfrm>
            <a:off x="2072680" y="2495982"/>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仕事で大事なこと②</a:t>
            </a:r>
          </a:p>
        </p:txBody>
      </p:sp>
      <p:sp>
        <p:nvSpPr>
          <p:cNvPr id="73" name="テキスト ボックス 72">
            <a:extLst>
              <a:ext uri="{FF2B5EF4-FFF2-40B4-BE49-F238E27FC236}">
                <a16:creationId xmlns:a16="http://schemas.microsoft.com/office/drawing/2014/main" id="{03BF1A7B-B086-436F-92D8-B1212E83BA02}"/>
              </a:ext>
            </a:extLst>
          </p:cNvPr>
          <p:cNvSpPr txBox="1"/>
          <p:nvPr/>
        </p:nvSpPr>
        <p:spPr>
          <a:xfrm>
            <a:off x="2072682" y="2838426"/>
            <a:ext cx="159082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仕事で大事なこと③</a:t>
            </a:r>
          </a:p>
        </p:txBody>
      </p:sp>
      <p:sp>
        <p:nvSpPr>
          <p:cNvPr id="78" name="正方形/長方形 77">
            <a:extLst>
              <a:ext uri="{FF2B5EF4-FFF2-40B4-BE49-F238E27FC236}">
                <a16:creationId xmlns:a16="http://schemas.microsoft.com/office/drawing/2014/main" id="{E9E931B2-7FA0-4EA7-8DD1-9307B58D530A}"/>
              </a:ext>
            </a:extLst>
          </p:cNvPr>
          <p:cNvSpPr/>
          <p:nvPr/>
        </p:nvSpPr>
        <p:spPr>
          <a:xfrm>
            <a:off x="2018920" y="1700808"/>
            <a:ext cx="4518256"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CF118721-A7DD-4AFA-9A7F-27C77AB5C012}"/>
              </a:ext>
            </a:extLst>
          </p:cNvPr>
          <p:cNvSpPr txBox="1"/>
          <p:nvPr/>
        </p:nvSpPr>
        <p:spPr>
          <a:xfrm>
            <a:off x="640904" y="1772816"/>
            <a:ext cx="7048400"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仕事で大事なこと</a:t>
            </a:r>
          </a:p>
        </p:txBody>
      </p:sp>
      <p:sp>
        <p:nvSpPr>
          <p:cNvPr id="80" name="正方形/長方形 79">
            <a:extLst>
              <a:ext uri="{FF2B5EF4-FFF2-40B4-BE49-F238E27FC236}">
                <a16:creationId xmlns:a16="http://schemas.microsoft.com/office/drawing/2014/main" id="{20D9EDD8-901F-4D9F-9574-710CCEAD1DEB}"/>
              </a:ext>
            </a:extLst>
          </p:cNvPr>
          <p:cNvSpPr/>
          <p:nvPr/>
        </p:nvSpPr>
        <p:spPr>
          <a:xfrm>
            <a:off x="3573249" y="2838426"/>
            <a:ext cx="2880320"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21" name="テキスト ボックス 20">
            <a:extLst>
              <a:ext uri="{FF2B5EF4-FFF2-40B4-BE49-F238E27FC236}">
                <a16:creationId xmlns:a16="http://schemas.microsoft.com/office/drawing/2014/main" id="{C29131C0-1A38-4B7B-B5E0-02D90B438FA6}"/>
              </a:ext>
            </a:extLst>
          </p:cNvPr>
          <p:cNvSpPr txBox="1"/>
          <p:nvPr/>
        </p:nvSpPr>
        <p:spPr>
          <a:xfrm>
            <a:off x="7833320" y="1599183"/>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仕事選びの核になるキーワードのリストから選択。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→仕事で大事なことのリスト</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092E6D23-689C-498A-A1B2-0624A4C837EB}"/>
              </a:ext>
            </a:extLst>
          </p:cNvPr>
          <p:cNvSpPr/>
          <p:nvPr/>
        </p:nvSpPr>
        <p:spPr>
          <a:xfrm>
            <a:off x="3512840" y="2060848"/>
            <a:ext cx="3024336" cy="1116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23" name="コネクタ: カギ線 22">
            <a:extLst>
              <a:ext uri="{FF2B5EF4-FFF2-40B4-BE49-F238E27FC236}">
                <a16:creationId xmlns:a16="http://schemas.microsoft.com/office/drawing/2014/main" id="{334F2866-2C2E-4DE7-AC03-C646BF8050A8}"/>
              </a:ext>
            </a:extLst>
          </p:cNvPr>
          <p:cNvCxnSpPr>
            <a:cxnSpLocks/>
            <a:stCxn id="22" idx="3"/>
            <a:endCxn id="21" idx="1"/>
          </p:cNvCxnSpPr>
          <p:nvPr/>
        </p:nvCxnSpPr>
        <p:spPr>
          <a:xfrm flipV="1">
            <a:off x="6537176" y="1830016"/>
            <a:ext cx="1296144" cy="78889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C3587774-1318-40D6-B03A-943423708DDB}"/>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25" name="正方形/長方形 24">
            <a:extLst>
              <a:ext uri="{FF2B5EF4-FFF2-40B4-BE49-F238E27FC236}">
                <a16:creationId xmlns:a16="http://schemas.microsoft.com/office/drawing/2014/main" id="{0CC1891F-3B4F-4D06-9380-318C1E61023D}"/>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6" name="正方形/長方形 25">
            <a:extLst>
              <a:ext uri="{FF2B5EF4-FFF2-40B4-BE49-F238E27FC236}">
                <a16:creationId xmlns:a16="http://schemas.microsoft.com/office/drawing/2014/main" id="{5BE1139C-2BAA-4382-BDC8-38BBD156109C}"/>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9C42204B-D1F1-49BB-968F-3C44315CFFC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0A14E8C3-386D-4725-80F4-2D967AC6771F}"/>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F3D06CD9-3538-4797-8118-AA862C8EBEC2}"/>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2" name="テキスト ボックス 31">
            <a:extLst>
              <a:ext uri="{FF2B5EF4-FFF2-40B4-BE49-F238E27FC236}">
                <a16:creationId xmlns:a16="http://schemas.microsoft.com/office/drawing/2014/main" id="{67D228BD-E13D-4DC1-9E68-CA1212C1C37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718210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A4AE9A1-3CCB-4E3C-9C19-D4D2A306BEE7}"/>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⑯仕事で大事なこと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78CA717A-FE03-451C-8184-7FE77466ABA2}"/>
              </a:ext>
            </a:extLst>
          </p:cNvPr>
          <p:cNvGraphicFramePr>
            <a:graphicFrameLocks noGrp="1"/>
          </p:cNvGraphicFramePr>
          <p:nvPr>
            <p:extLst>
              <p:ext uri="{D42A27DB-BD31-4B8C-83A1-F6EECF244321}">
                <p14:modId xmlns:p14="http://schemas.microsoft.com/office/powerpoint/2010/main" val="2506758953"/>
              </p:ext>
            </p:extLst>
          </p:nvPr>
        </p:nvGraphicFramePr>
        <p:xfrm>
          <a:off x="632519" y="1052736"/>
          <a:ext cx="8588720" cy="4752528"/>
        </p:xfrm>
        <a:graphic>
          <a:graphicData uri="http://schemas.openxmlformats.org/drawingml/2006/table">
            <a:tbl>
              <a:tblPr>
                <a:tableStyleId>{5C22544A-7EE6-4342-B048-85BDC9FD1C3A}</a:tableStyleId>
              </a:tblPr>
              <a:tblGrid>
                <a:gridCol w="4294360">
                  <a:extLst>
                    <a:ext uri="{9D8B030D-6E8A-4147-A177-3AD203B41FA5}">
                      <a16:colId xmlns:a16="http://schemas.microsoft.com/office/drawing/2014/main" val="2575979210"/>
                    </a:ext>
                  </a:extLst>
                </a:gridCol>
                <a:gridCol w="4294360">
                  <a:extLst>
                    <a:ext uri="{9D8B030D-6E8A-4147-A177-3AD203B41FA5}">
                      <a16:colId xmlns:a16="http://schemas.microsoft.com/office/drawing/2014/main" val="2040328492"/>
                    </a:ext>
                  </a:extLst>
                </a:gridCol>
              </a:tblGrid>
              <a:tr h="396044">
                <a:tc>
                  <a:txBody>
                    <a:bodyPr/>
                    <a:lstStyle/>
                    <a:p>
                      <a:pPr algn="ctr"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番号</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仕事で大事なこと</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1741580928"/>
                  </a:ext>
                </a:extLst>
              </a:tr>
              <a:tr h="396044">
                <a:tc>
                  <a:txBody>
                    <a:bodyPr/>
                    <a:lstStyle/>
                    <a:p>
                      <a:pPr algn="ctr" fontAlgn="ctr"/>
                      <a:r>
                        <a:rPr lang="en-US" altLang="ja-JP" sz="1000" u="none" strike="noStrike" dirty="0">
                          <a:effectLst/>
                          <a:latin typeface="メイリオ" panose="020B0604030504040204" pitchFamily="50" charset="-128"/>
                          <a:ea typeface="メイリオ" panose="020B0604030504040204" pitchFamily="50" charset="-128"/>
                        </a:rPr>
                        <a:t>1</a:t>
                      </a:r>
                      <a:endParaRPr lang="en-US" altLang="ja-JP"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シフト調整可能</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542501497"/>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2</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日払い可能</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431185375"/>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3</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ベトナム人勤務中</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59245791"/>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4</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ネパール人勤務中</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30641008"/>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5</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履歴書不要</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4254156043"/>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6</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未経験</a:t>
                      </a:r>
                      <a:r>
                        <a:rPr lang="en-US" sz="1000" u="none" strike="noStrike">
                          <a:effectLst/>
                          <a:latin typeface="メイリオ" panose="020B0604030504040204" pitchFamily="50" charset="-128"/>
                          <a:ea typeface="メイリオ" panose="020B0604030504040204" pitchFamily="50" charset="-128"/>
                        </a:rPr>
                        <a:t>OK</a:t>
                      </a:r>
                      <a:endParaRPr 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503021059"/>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7</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日本語レベル求めない</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38099532"/>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8</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昇給有り</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073863657"/>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9</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正社員渡洋有り</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3434398050"/>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10</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a:effectLst/>
                          <a:latin typeface="メイリオ" panose="020B0604030504040204" pitchFamily="50" charset="-128"/>
                          <a:ea typeface="メイリオ" panose="020B0604030504040204" pitchFamily="50" charset="-128"/>
                        </a:rPr>
                        <a:t>交通費支給</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3000969747"/>
                  </a:ext>
                </a:extLst>
              </a:tr>
              <a:tr h="396044">
                <a:tc>
                  <a:txBody>
                    <a:bodyPr/>
                    <a:lstStyle/>
                    <a:p>
                      <a:pPr algn="ctr" fontAlgn="ctr"/>
                      <a:r>
                        <a:rPr lang="en-US" altLang="ja-JP" sz="1000" u="none" strike="noStrike">
                          <a:effectLst/>
                          <a:latin typeface="メイリオ" panose="020B0604030504040204" pitchFamily="50" charset="-128"/>
                          <a:ea typeface="メイリオ" panose="020B0604030504040204" pitchFamily="50" charset="-128"/>
                        </a:rPr>
                        <a:t>11</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000" u="none" strike="noStrike" dirty="0">
                          <a:effectLst/>
                          <a:latin typeface="メイリオ" panose="020B0604030504040204" pitchFamily="50" charset="-128"/>
                          <a:ea typeface="メイリオ" panose="020B0604030504040204" pitchFamily="50" charset="-128"/>
                        </a:rPr>
                        <a:t>まかないあり</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15545582"/>
                  </a:ext>
                </a:extLst>
              </a:tr>
            </a:tbl>
          </a:graphicData>
        </a:graphic>
      </p:graphicFrame>
      <p:sp>
        <p:nvSpPr>
          <p:cNvPr id="6" name="テキスト ボックス 5">
            <a:extLst>
              <a:ext uri="{FF2B5EF4-FFF2-40B4-BE49-F238E27FC236}">
                <a16:creationId xmlns:a16="http://schemas.microsoft.com/office/drawing/2014/main" id="{E3DDE173-D338-4480-B7F9-A4362451C7F6}"/>
              </a:ext>
            </a:extLst>
          </p:cNvPr>
          <p:cNvSpPr txBox="1"/>
          <p:nvPr/>
        </p:nvSpPr>
        <p:spPr>
          <a:xfrm>
            <a:off x="632519" y="5949280"/>
            <a:ext cx="8597104" cy="584775"/>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＊全項目アイコン化</a:t>
            </a:r>
            <a:endParaRPr kumimoji="1" lang="en-US" altLang="ja-JP" dirty="0">
              <a:latin typeface="メイリオ" panose="020B0604030504040204" pitchFamily="50" charset="-128"/>
              <a:ea typeface="メイリオ" panose="020B0604030504040204" pitchFamily="50" charset="-128"/>
            </a:endParaRPr>
          </a:p>
          <a:p>
            <a:r>
              <a:rPr kumimoji="1" lang="ja-JP" altLang="en-US" b="1" dirty="0">
                <a:solidFill>
                  <a:srgbClr val="FF0000"/>
                </a:solidFill>
                <a:latin typeface="メイリオ" panose="020B0604030504040204" pitchFamily="50" charset="-128"/>
                <a:ea typeface="メイリオ" panose="020B0604030504040204" pitchFamily="50" charset="-128"/>
              </a:rPr>
              <a:t>＊項目が増減します。</a:t>
            </a:r>
            <a:r>
              <a:rPr kumimoji="1" lang="en-US" altLang="ja-JP" b="1" dirty="0">
                <a:solidFill>
                  <a:srgbClr val="FF0000"/>
                </a:solidFill>
                <a:latin typeface="メイリオ" panose="020B0604030504040204" pitchFamily="50" charset="-128"/>
                <a:ea typeface="メイリオ" panose="020B0604030504040204" pitchFamily="50" charset="-128"/>
              </a:rPr>
              <a:t>Admin</a:t>
            </a:r>
            <a:r>
              <a:rPr kumimoji="1" lang="ja-JP" altLang="en-US" b="1" dirty="0">
                <a:solidFill>
                  <a:srgbClr val="FF0000"/>
                </a:solidFill>
                <a:latin typeface="メイリオ" panose="020B0604030504040204" pitchFamily="50" charset="-128"/>
                <a:ea typeface="メイリオ" panose="020B0604030504040204" pitchFamily="50" charset="-128"/>
              </a:rPr>
              <a:t>ツールで設定ができるように。</a:t>
            </a:r>
          </a:p>
        </p:txBody>
      </p:sp>
    </p:spTree>
    <p:extLst>
      <p:ext uri="{BB962C8B-B14F-4D97-AF65-F5344CB8AC3E}">
        <p14:creationId xmlns:p14="http://schemas.microsoft.com/office/powerpoint/2010/main" val="3163219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マイページ</a:t>
            </a:r>
          </a:p>
        </p:txBody>
      </p:sp>
    </p:spTree>
    <p:extLst>
      <p:ext uri="{BB962C8B-B14F-4D97-AF65-F5344CB8AC3E}">
        <p14:creationId xmlns:p14="http://schemas.microsoft.com/office/powerpoint/2010/main" val="4264264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⑰マイページ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マイページ</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5980062"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98008928-6D44-495F-ADD5-79D27CAA696F}"/>
              </a:ext>
            </a:extLst>
          </p:cNvPr>
          <p:cNvSpPr/>
          <p:nvPr/>
        </p:nvSpPr>
        <p:spPr>
          <a:xfrm>
            <a:off x="2020255" y="1506635"/>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新規記事作成</a:t>
            </a:r>
          </a:p>
        </p:txBody>
      </p: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640903" y="2780928"/>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3296816"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1014A068-7AFF-4F47-90DB-28740A424F4F}"/>
              </a:ext>
            </a:extLst>
          </p:cNvPr>
          <p:cNvSpPr txBox="1"/>
          <p:nvPr/>
        </p:nvSpPr>
        <p:spPr>
          <a:xfrm>
            <a:off x="4160912" y="2762498"/>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067D88D-B1F2-45F0-9E45-5E4311C04890}"/>
              </a:ext>
            </a:extLst>
          </p:cNvPr>
          <p:cNvSpPr txBox="1"/>
          <p:nvPr/>
        </p:nvSpPr>
        <p:spPr>
          <a:xfrm>
            <a:off x="5745088" y="2762498"/>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勤務先</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04FC9242-3605-43CC-9939-83CD1236B356}"/>
              </a:ext>
            </a:extLst>
          </p:cNvPr>
          <p:cNvSpPr/>
          <p:nvPr/>
        </p:nvSpPr>
        <p:spPr>
          <a:xfrm>
            <a:off x="1942447" y="1474366"/>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テキスト ボックス 41">
            <a:extLst>
              <a:ext uri="{FF2B5EF4-FFF2-40B4-BE49-F238E27FC236}">
                <a16:creationId xmlns:a16="http://schemas.microsoft.com/office/drawing/2014/main" id="{78E09706-A121-45DF-83CD-A33B95B8C3C0}"/>
              </a:ext>
            </a:extLst>
          </p:cNvPr>
          <p:cNvSpPr txBox="1"/>
          <p:nvPr/>
        </p:nvSpPr>
        <p:spPr>
          <a:xfrm>
            <a:off x="7833320" y="908720"/>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新規記事作成を開く</a:t>
            </a:r>
          </a:p>
        </p:txBody>
      </p:sp>
      <p:cxnSp>
        <p:nvCxnSpPr>
          <p:cNvPr id="43" name="コネクタ: カギ線 42">
            <a:extLst>
              <a:ext uri="{FF2B5EF4-FFF2-40B4-BE49-F238E27FC236}">
                <a16:creationId xmlns:a16="http://schemas.microsoft.com/office/drawing/2014/main" id="{1EEF05FF-C93F-4F18-A217-AC347DCA8476}"/>
              </a:ext>
            </a:extLst>
          </p:cNvPr>
          <p:cNvCxnSpPr>
            <a:cxnSpLocks/>
            <a:stCxn id="41" idx="0"/>
            <a:endCxn id="42" idx="1"/>
          </p:cNvCxnSpPr>
          <p:nvPr/>
        </p:nvCxnSpPr>
        <p:spPr>
          <a:xfrm rot="5400000" flipH="1" flipV="1">
            <a:off x="5021861" y="-1337092"/>
            <a:ext cx="457924" cy="516499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878F795A-1B08-40CE-A18D-4DD72D50B7F9}"/>
              </a:ext>
            </a:extLst>
          </p:cNvPr>
          <p:cNvSpPr/>
          <p:nvPr/>
        </p:nvSpPr>
        <p:spPr>
          <a:xfrm>
            <a:off x="5980062" y="1520788"/>
            <a:ext cx="1421210"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テキスト ボックス 49">
            <a:extLst>
              <a:ext uri="{FF2B5EF4-FFF2-40B4-BE49-F238E27FC236}">
                <a16:creationId xmlns:a16="http://schemas.microsoft.com/office/drawing/2014/main" id="{D54218E6-5FD3-4336-BF52-9B1D70B1B7F1}"/>
              </a:ext>
            </a:extLst>
          </p:cNvPr>
          <p:cNvSpPr txBox="1"/>
          <p:nvPr/>
        </p:nvSpPr>
        <p:spPr>
          <a:xfrm>
            <a:off x="7833320" y="1989420"/>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企業名を出力する</a:t>
            </a:r>
          </a:p>
        </p:txBody>
      </p:sp>
      <p:cxnSp>
        <p:nvCxnSpPr>
          <p:cNvPr id="51" name="コネクタ: カギ線 50">
            <a:extLst>
              <a:ext uri="{FF2B5EF4-FFF2-40B4-BE49-F238E27FC236}">
                <a16:creationId xmlns:a16="http://schemas.microsoft.com/office/drawing/2014/main" id="{867802E2-C6DE-41C9-8088-B108D32656C4}"/>
              </a:ext>
            </a:extLst>
          </p:cNvPr>
          <p:cNvCxnSpPr>
            <a:cxnSpLocks/>
            <a:stCxn id="45" idx="3"/>
            <a:endCxn id="50" idx="1"/>
          </p:cNvCxnSpPr>
          <p:nvPr/>
        </p:nvCxnSpPr>
        <p:spPr>
          <a:xfrm>
            <a:off x="7401272" y="1684259"/>
            <a:ext cx="432048" cy="41288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18F86336-5C70-4217-9BFE-787BAE3D7229}"/>
              </a:ext>
            </a:extLst>
          </p:cNvPr>
          <p:cNvSpPr/>
          <p:nvPr/>
        </p:nvSpPr>
        <p:spPr>
          <a:xfrm>
            <a:off x="848543" y="2060848"/>
            <a:ext cx="6691357"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 name="テキスト ボックス 70">
            <a:extLst>
              <a:ext uri="{FF2B5EF4-FFF2-40B4-BE49-F238E27FC236}">
                <a16:creationId xmlns:a16="http://schemas.microsoft.com/office/drawing/2014/main" id="{DAFD1524-9A2E-4AC3-A178-6EB3A3346A6F}"/>
              </a:ext>
            </a:extLst>
          </p:cNvPr>
          <p:cNvSpPr txBox="1"/>
          <p:nvPr/>
        </p:nvSpPr>
        <p:spPr>
          <a:xfrm>
            <a:off x="7833320" y="2420888"/>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項目の横の矢印アイコンを押下するとソートされる。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→⑰</a:t>
            </a:r>
            <a:r>
              <a:rPr kumimoji="1" lang="en-US" altLang="ja-JP" sz="800" dirty="0">
                <a:solidFill>
                  <a:srgbClr val="FF0000"/>
                </a:solidFill>
                <a:latin typeface="メイリオ" panose="020B0604030504040204" pitchFamily="50" charset="-128"/>
                <a:ea typeface="メイリオ" panose="020B0604030504040204" pitchFamily="50" charset="-128"/>
                <a:hlinkClick r:id="rId2" action="ppaction://hlinksldjump"/>
              </a:rPr>
              <a:t>-1</a:t>
            </a:r>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各項目の説明</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cxnSp>
        <p:nvCxnSpPr>
          <p:cNvPr id="81" name="コネクタ: カギ線 80">
            <a:extLst>
              <a:ext uri="{FF2B5EF4-FFF2-40B4-BE49-F238E27FC236}">
                <a16:creationId xmlns:a16="http://schemas.microsoft.com/office/drawing/2014/main" id="{F2FC0469-4082-472F-8E3E-C58E557FCE7D}"/>
              </a:ext>
            </a:extLst>
          </p:cNvPr>
          <p:cNvCxnSpPr>
            <a:cxnSpLocks/>
            <a:stCxn id="56" idx="3"/>
            <a:endCxn id="71" idx="1"/>
          </p:cNvCxnSpPr>
          <p:nvPr/>
        </p:nvCxnSpPr>
        <p:spPr>
          <a:xfrm>
            <a:off x="7539900" y="2240869"/>
            <a:ext cx="293420" cy="4108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84993573-2415-4E78-BF83-25D0018FE967}"/>
              </a:ext>
            </a:extLst>
          </p:cNvPr>
          <p:cNvSpPr txBox="1"/>
          <p:nvPr/>
        </p:nvSpPr>
        <p:spPr>
          <a:xfrm>
            <a:off x="7833320" y="3102059"/>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プルダウンで選択。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・掲載停止</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・編集</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・記事をコピー</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・掲載再開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→⑰</a:t>
            </a:r>
            <a:r>
              <a:rPr kumimoji="1" lang="en-US" altLang="ja-JP" sz="800" dirty="0">
                <a:solidFill>
                  <a:srgbClr val="FF0000"/>
                </a:solidFill>
                <a:latin typeface="メイリオ" panose="020B0604030504040204" pitchFamily="50" charset="-128"/>
                <a:ea typeface="メイリオ" panose="020B0604030504040204" pitchFamily="50" charset="-128"/>
                <a:hlinkClick r:id="rId3" action="ppaction://hlinksldjump"/>
              </a:rPr>
              <a:t>-2</a:t>
            </a:r>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アクション</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87" name="コネクタ: カギ線 86">
            <a:extLst>
              <a:ext uri="{FF2B5EF4-FFF2-40B4-BE49-F238E27FC236}">
                <a16:creationId xmlns:a16="http://schemas.microsoft.com/office/drawing/2014/main" id="{ED7B0D79-E89F-4855-8B6A-CA4AF3002A71}"/>
              </a:ext>
            </a:extLst>
          </p:cNvPr>
          <p:cNvCxnSpPr>
            <a:cxnSpLocks/>
            <a:stCxn id="94" idx="2"/>
            <a:endCxn id="86" idx="1"/>
          </p:cNvCxnSpPr>
          <p:nvPr/>
        </p:nvCxnSpPr>
        <p:spPr>
          <a:xfrm rot="16200000" flipH="1">
            <a:off x="7212977" y="2897215"/>
            <a:ext cx="448598" cy="79208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8A132E51-8B8D-47BB-8924-B82640E77E21}"/>
              </a:ext>
            </a:extLst>
          </p:cNvPr>
          <p:cNvSpPr/>
          <p:nvPr/>
        </p:nvSpPr>
        <p:spPr>
          <a:xfrm>
            <a:off x="6537176" y="2687729"/>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sp>
        <p:nvSpPr>
          <p:cNvPr id="4" name="正方形/長方形 3">
            <a:extLst>
              <a:ext uri="{FF2B5EF4-FFF2-40B4-BE49-F238E27FC236}">
                <a16:creationId xmlns:a16="http://schemas.microsoft.com/office/drawing/2014/main" id="{E7B1846F-1E88-48BD-A800-A90D15ECE1EA}"/>
              </a:ext>
            </a:extLst>
          </p:cNvPr>
          <p:cNvSpPr/>
          <p:nvPr/>
        </p:nvSpPr>
        <p:spPr>
          <a:xfrm>
            <a:off x="672822" y="4517250"/>
            <a:ext cx="1543874" cy="344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4" name="正方形/長方形 93">
            <a:extLst>
              <a:ext uri="{FF2B5EF4-FFF2-40B4-BE49-F238E27FC236}">
                <a16:creationId xmlns:a16="http://schemas.microsoft.com/office/drawing/2014/main" id="{FF16C611-9DC6-49E7-92EA-D7E77E65296C}"/>
              </a:ext>
            </a:extLst>
          </p:cNvPr>
          <p:cNvSpPr/>
          <p:nvPr/>
        </p:nvSpPr>
        <p:spPr>
          <a:xfrm>
            <a:off x="6465168" y="2614851"/>
            <a:ext cx="1152129" cy="454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7" name="テキスト ボックス 96">
            <a:extLst>
              <a:ext uri="{FF2B5EF4-FFF2-40B4-BE49-F238E27FC236}">
                <a16:creationId xmlns:a16="http://schemas.microsoft.com/office/drawing/2014/main" id="{AFA835DF-2667-4618-AB90-849EC21684A4}"/>
              </a:ext>
            </a:extLst>
          </p:cNvPr>
          <p:cNvSpPr txBox="1"/>
          <p:nvPr/>
        </p:nvSpPr>
        <p:spPr>
          <a:xfrm>
            <a:off x="7833320" y="5755322"/>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掲載記事をポップアップで表示する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4" action="ppaction://hlinksldjump"/>
              </a:rPr>
              <a:t>→⑰</a:t>
            </a:r>
            <a:r>
              <a:rPr kumimoji="1" lang="en-US" altLang="ja-JP" sz="800" dirty="0">
                <a:solidFill>
                  <a:srgbClr val="FF0000"/>
                </a:solidFill>
                <a:latin typeface="メイリオ" panose="020B0604030504040204" pitchFamily="50" charset="-128"/>
                <a:ea typeface="メイリオ" panose="020B0604030504040204" pitchFamily="50" charset="-128"/>
                <a:hlinkClick r:id="rId4" action="ppaction://hlinksldjump"/>
              </a:rPr>
              <a:t>-3</a:t>
            </a:r>
            <a:r>
              <a:rPr kumimoji="1" lang="ja-JP" altLang="en-US" sz="800" dirty="0">
                <a:solidFill>
                  <a:srgbClr val="FF0000"/>
                </a:solidFill>
                <a:latin typeface="メイリオ" panose="020B0604030504040204" pitchFamily="50" charset="-128"/>
                <a:ea typeface="メイリオ" panose="020B0604030504040204" pitchFamily="50" charset="-128"/>
                <a:hlinkClick r:id="rId4" action="ppaction://hlinksldjump"/>
              </a:rPr>
              <a:t>掲載記事を見る</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96" name="コネクタ: カギ線 95">
            <a:extLst>
              <a:ext uri="{FF2B5EF4-FFF2-40B4-BE49-F238E27FC236}">
                <a16:creationId xmlns:a16="http://schemas.microsoft.com/office/drawing/2014/main" id="{DEA99EB8-EE63-425A-B569-3304641F989F}"/>
              </a:ext>
            </a:extLst>
          </p:cNvPr>
          <p:cNvCxnSpPr>
            <a:cxnSpLocks/>
            <a:stCxn id="4" idx="2"/>
            <a:endCxn id="97" idx="1"/>
          </p:cNvCxnSpPr>
          <p:nvPr/>
        </p:nvCxnSpPr>
        <p:spPr>
          <a:xfrm rot="16200000" flipH="1">
            <a:off x="4077058" y="2229892"/>
            <a:ext cx="1123963" cy="638856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5"/>
          <a:stretch>
            <a:fillRect/>
          </a:stretch>
        </p:blipFill>
        <p:spPr>
          <a:xfrm>
            <a:off x="2225908" y="2620985"/>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2432720" y="2754797"/>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1863479" y="2132856"/>
            <a:ext cx="1001289" cy="215444"/>
          </a:xfrm>
          <a:prstGeom prst="rect">
            <a:avLst/>
          </a:prstGeom>
        </p:spPr>
        <p:txBody>
          <a:bodyPr wrap="square">
            <a:spAutoFit/>
          </a:bodyPr>
          <a:lstStyle/>
          <a:p>
            <a:pPr algn="ctr"/>
            <a:r>
              <a:rPr kumimoji="1" lang="ja-JP" altLang="en-US" sz="800">
                <a:latin typeface="メイリオ" panose="020B0604030504040204" pitchFamily="50" charset="-128"/>
                <a:ea typeface="メイリオ" panose="020B0604030504040204" pitchFamily="50" charset="-128"/>
              </a:rPr>
              <a:t>職種　　　</a:t>
            </a:r>
            <a:endParaRPr kumimoji="1" lang="ja-JP" altLang="en-US" sz="800" dirty="0">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2913C63A-A5D9-4B59-B57B-41E79F283195}"/>
              </a:ext>
            </a:extLst>
          </p:cNvPr>
          <p:cNvSpPr/>
          <p:nvPr/>
        </p:nvSpPr>
        <p:spPr>
          <a:xfrm>
            <a:off x="3224808" y="2145511"/>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4088904"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応募数（採用数）</a:t>
            </a:r>
          </a:p>
        </p:txBody>
      </p:sp>
      <p:sp>
        <p:nvSpPr>
          <p:cNvPr id="85" name="正方形/長方形 84">
            <a:extLst>
              <a:ext uri="{FF2B5EF4-FFF2-40B4-BE49-F238E27FC236}">
                <a16:creationId xmlns:a16="http://schemas.microsoft.com/office/drawing/2014/main" id="{54062F09-134E-4B1B-9530-2DB97AEF73F1}"/>
              </a:ext>
            </a:extLst>
          </p:cNvPr>
          <p:cNvSpPr/>
          <p:nvPr/>
        </p:nvSpPr>
        <p:spPr>
          <a:xfrm>
            <a:off x="4880992" y="2128574"/>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ウォッチ数</a:t>
            </a:r>
          </a:p>
        </p:txBody>
      </p:sp>
      <p:sp>
        <p:nvSpPr>
          <p:cNvPr id="95" name="正方形/長方形 94">
            <a:extLst>
              <a:ext uri="{FF2B5EF4-FFF2-40B4-BE49-F238E27FC236}">
                <a16:creationId xmlns:a16="http://schemas.microsoft.com/office/drawing/2014/main" id="{987D40A8-2201-48A5-B6C2-47A4B4DEE202}"/>
              </a:ext>
            </a:extLst>
          </p:cNvPr>
          <p:cNvSpPr/>
          <p:nvPr/>
        </p:nvSpPr>
        <p:spPr>
          <a:xfrm>
            <a:off x="5582122" y="213343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ステータス</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456784"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記事へのアクション</a:t>
            </a:r>
          </a:p>
        </p:txBody>
      </p:sp>
      <p:sp>
        <p:nvSpPr>
          <p:cNvPr id="104" name="テキスト ボックス 103">
            <a:extLst>
              <a:ext uri="{FF2B5EF4-FFF2-40B4-BE49-F238E27FC236}">
                <a16:creationId xmlns:a16="http://schemas.microsoft.com/office/drawing/2014/main" id="{38B9F278-1080-4B54-9253-25868BC9B2D6}"/>
              </a:ext>
            </a:extLst>
          </p:cNvPr>
          <p:cNvSpPr txBox="1"/>
          <p:nvPr/>
        </p:nvSpPr>
        <p:spPr>
          <a:xfrm>
            <a:off x="5025008" y="2754797"/>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B800CF36-F10A-4FBB-911F-0AA8F7F2C82A}"/>
              </a:ext>
            </a:extLst>
          </p:cNvPr>
          <p:cNvSpPr txBox="1"/>
          <p:nvPr/>
        </p:nvSpPr>
        <p:spPr>
          <a:xfrm>
            <a:off x="640903" y="3666510"/>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06" name="テキスト ボックス 105">
            <a:extLst>
              <a:ext uri="{FF2B5EF4-FFF2-40B4-BE49-F238E27FC236}">
                <a16:creationId xmlns:a16="http://schemas.microsoft.com/office/drawing/2014/main" id="{E884146D-7483-4E6E-9FC5-D2F80258D769}"/>
              </a:ext>
            </a:extLst>
          </p:cNvPr>
          <p:cNvSpPr txBox="1"/>
          <p:nvPr/>
        </p:nvSpPr>
        <p:spPr>
          <a:xfrm>
            <a:off x="3296816" y="3649091"/>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F590A02F-3CC6-4DC8-A341-A1451EB9B719}"/>
              </a:ext>
            </a:extLst>
          </p:cNvPr>
          <p:cNvSpPr txBox="1"/>
          <p:nvPr/>
        </p:nvSpPr>
        <p:spPr>
          <a:xfrm>
            <a:off x="4160912" y="3648080"/>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08" name="テキスト ボックス 107">
            <a:extLst>
              <a:ext uri="{FF2B5EF4-FFF2-40B4-BE49-F238E27FC236}">
                <a16:creationId xmlns:a16="http://schemas.microsoft.com/office/drawing/2014/main" id="{98B1A5EE-8132-4D22-88CF-A72341B24C2C}"/>
              </a:ext>
            </a:extLst>
          </p:cNvPr>
          <p:cNvSpPr txBox="1"/>
          <p:nvPr/>
        </p:nvSpPr>
        <p:spPr>
          <a:xfrm>
            <a:off x="5745088" y="3648080"/>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0" name="正方形/長方形 109">
            <a:extLst>
              <a:ext uri="{FF2B5EF4-FFF2-40B4-BE49-F238E27FC236}">
                <a16:creationId xmlns:a16="http://schemas.microsoft.com/office/drawing/2014/main" id="{D822184E-579E-45E8-9C5B-EF5152358E35}"/>
              </a:ext>
            </a:extLst>
          </p:cNvPr>
          <p:cNvSpPr/>
          <p:nvPr/>
        </p:nvSpPr>
        <p:spPr>
          <a:xfrm>
            <a:off x="6537176" y="3573311"/>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12" name="図 111">
            <a:extLst>
              <a:ext uri="{FF2B5EF4-FFF2-40B4-BE49-F238E27FC236}">
                <a16:creationId xmlns:a16="http://schemas.microsoft.com/office/drawing/2014/main" id="{57724865-9DB5-4A91-A960-7071F46DDCD3}"/>
              </a:ext>
            </a:extLst>
          </p:cNvPr>
          <p:cNvPicPr>
            <a:picLocks noChangeAspect="1"/>
          </p:cNvPicPr>
          <p:nvPr/>
        </p:nvPicPr>
        <p:blipFill>
          <a:blip r:embed="rId5"/>
          <a:stretch>
            <a:fillRect/>
          </a:stretch>
        </p:blipFill>
        <p:spPr>
          <a:xfrm>
            <a:off x="2225908" y="3506567"/>
            <a:ext cx="423252" cy="434246"/>
          </a:xfrm>
          <a:prstGeom prst="rect">
            <a:avLst/>
          </a:prstGeom>
        </p:spPr>
      </p:pic>
      <p:sp>
        <p:nvSpPr>
          <p:cNvPr id="113" name="テキスト ボックス 112">
            <a:extLst>
              <a:ext uri="{FF2B5EF4-FFF2-40B4-BE49-F238E27FC236}">
                <a16:creationId xmlns:a16="http://schemas.microsoft.com/office/drawing/2014/main" id="{5CEF20D3-1A4F-48F4-94E0-54DD72A86F83}"/>
              </a:ext>
            </a:extLst>
          </p:cNvPr>
          <p:cNvSpPr txBox="1"/>
          <p:nvPr/>
        </p:nvSpPr>
        <p:spPr>
          <a:xfrm>
            <a:off x="2432720" y="3640379"/>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14" name="テキスト ボックス 113">
            <a:extLst>
              <a:ext uri="{FF2B5EF4-FFF2-40B4-BE49-F238E27FC236}">
                <a16:creationId xmlns:a16="http://schemas.microsoft.com/office/drawing/2014/main" id="{4F73754A-0E08-42D1-AFF1-1F12ADAB2BA5}"/>
              </a:ext>
            </a:extLst>
          </p:cNvPr>
          <p:cNvSpPr txBox="1"/>
          <p:nvPr/>
        </p:nvSpPr>
        <p:spPr>
          <a:xfrm>
            <a:off x="5025008" y="3640379"/>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F109F2BD-0061-40ED-82FA-A841E085C997}"/>
              </a:ext>
            </a:extLst>
          </p:cNvPr>
          <p:cNvSpPr txBox="1"/>
          <p:nvPr/>
        </p:nvSpPr>
        <p:spPr>
          <a:xfrm>
            <a:off x="640903" y="4602614"/>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116" name="テキスト ボックス 115">
            <a:extLst>
              <a:ext uri="{FF2B5EF4-FFF2-40B4-BE49-F238E27FC236}">
                <a16:creationId xmlns:a16="http://schemas.microsoft.com/office/drawing/2014/main" id="{53D46F47-236B-4957-AD86-BD06E019BDFA}"/>
              </a:ext>
            </a:extLst>
          </p:cNvPr>
          <p:cNvSpPr txBox="1"/>
          <p:nvPr/>
        </p:nvSpPr>
        <p:spPr>
          <a:xfrm>
            <a:off x="3296816" y="4585195"/>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2018/8/20</a:t>
            </a:r>
            <a:endParaRPr kumimoji="1" lang="ja-JP" altLang="en-US" sz="800" dirty="0">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E883F3B7-38F7-478C-85FF-B6EB1D8C9ECA}"/>
              </a:ext>
            </a:extLst>
          </p:cNvPr>
          <p:cNvSpPr txBox="1"/>
          <p:nvPr/>
        </p:nvSpPr>
        <p:spPr>
          <a:xfrm>
            <a:off x="4160912" y="4584184"/>
            <a:ext cx="801366" cy="215444"/>
          </a:xfrm>
          <a:prstGeom prst="rect">
            <a:avLst/>
          </a:prstGeom>
          <a:noFill/>
        </p:spPr>
        <p:txBody>
          <a:bodyPr wrap="square" rtlCol="0">
            <a:spAutoFit/>
          </a:bodyPr>
          <a:lstStyle/>
          <a:p>
            <a:pPr algn="ct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r>
              <a:rPr kumimoji="1" lang="en-US" altLang="ja-JP" sz="800" u="sng" dirty="0">
                <a:latin typeface="メイリオ" panose="020B0604030504040204" pitchFamily="50" charset="-128"/>
                <a:ea typeface="メイリオ" panose="020B0604030504040204" pitchFamily="50" charset="-128"/>
              </a:rPr>
              <a:t>999</a:t>
            </a:r>
            <a:r>
              <a:rPr kumimoji="1" lang="ja-JP" altLang="en-US" sz="800" u="sng" dirty="0">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123F184A-DFEB-411D-ACC9-53740EE11634}"/>
              </a:ext>
            </a:extLst>
          </p:cNvPr>
          <p:cNvSpPr txBox="1"/>
          <p:nvPr/>
        </p:nvSpPr>
        <p:spPr>
          <a:xfrm>
            <a:off x="5745088" y="4584184"/>
            <a:ext cx="720080"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掲載中</a:t>
            </a:r>
          </a:p>
        </p:txBody>
      </p:sp>
      <p:sp>
        <p:nvSpPr>
          <p:cNvPr id="119" name="正方形/長方形 118">
            <a:extLst>
              <a:ext uri="{FF2B5EF4-FFF2-40B4-BE49-F238E27FC236}">
                <a16:creationId xmlns:a16="http://schemas.microsoft.com/office/drawing/2014/main" id="{8A83BC3A-52F1-4EBD-BDAB-A9488A27928D}"/>
              </a:ext>
            </a:extLst>
          </p:cNvPr>
          <p:cNvSpPr/>
          <p:nvPr/>
        </p:nvSpPr>
        <p:spPr>
          <a:xfrm>
            <a:off x="6537176" y="4509415"/>
            <a:ext cx="1002725"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00" dirty="0">
                <a:solidFill>
                  <a:schemeClr val="bg2">
                    <a:lumMod val="75000"/>
                  </a:schemeClr>
                </a:solidFill>
                <a:latin typeface="メイリオ" panose="020B0604030504040204" pitchFamily="50" charset="-128"/>
                <a:ea typeface="メイリオ" panose="020B0604030504040204" pitchFamily="50" charset="-128"/>
              </a:rPr>
              <a:t>選択してください▼</a:t>
            </a:r>
          </a:p>
        </p:txBody>
      </p:sp>
      <p:pic>
        <p:nvPicPr>
          <p:cNvPr id="121" name="図 120">
            <a:extLst>
              <a:ext uri="{FF2B5EF4-FFF2-40B4-BE49-F238E27FC236}">
                <a16:creationId xmlns:a16="http://schemas.microsoft.com/office/drawing/2014/main" id="{B99D2B72-3D9C-4D4A-A3FF-5E72BCA90C74}"/>
              </a:ext>
            </a:extLst>
          </p:cNvPr>
          <p:cNvPicPr>
            <a:picLocks noChangeAspect="1"/>
          </p:cNvPicPr>
          <p:nvPr/>
        </p:nvPicPr>
        <p:blipFill>
          <a:blip r:embed="rId5"/>
          <a:stretch>
            <a:fillRect/>
          </a:stretch>
        </p:blipFill>
        <p:spPr>
          <a:xfrm>
            <a:off x="2225908" y="4442671"/>
            <a:ext cx="423252" cy="434246"/>
          </a:xfrm>
          <a:prstGeom prst="rect">
            <a:avLst/>
          </a:prstGeom>
        </p:spPr>
      </p:pic>
      <p:sp>
        <p:nvSpPr>
          <p:cNvPr id="122" name="テキスト ボックス 121">
            <a:extLst>
              <a:ext uri="{FF2B5EF4-FFF2-40B4-BE49-F238E27FC236}">
                <a16:creationId xmlns:a16="http://schemas.microsoft.com/office/drawing/2014/main" id="{A0168B76-FBD9-436B-8F82-EB761831CA48}"/>
              </a:ext>
            </a:extLst>
          </p:cNvPr>
          <p:cNvSpPr txBox="1"/>
          <p:nvPr/>
        </p:nvSpPr>
        <p:spPr>
          <a:xfrm>
            <a:off x="2432720" y="4576483"/>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123" name="テキスト ボックス 122">
            <a:extLst>
              <a:ext uri="{FF2B5EF4-FFF2-40B4-BE49-F238E27FC236}">
                <a16:creationId xmlns:a16="http://schemas.microsoft.com/office/drawing/2014/main" id="{0D9F4A61-0CEB-40C4-8F86-3C205349E51C}"/>
              </a:ext>
            </a:extLst>
          </p:cNvPr>
          <p:cNvSpPr txBox="1"/>
          <p:nvPr/>
        </p:nvSpPr>
        <p:spPr>
          <a:xfrm>
            <a:off x="5025008" y="4576483"/>
            <a:ext cx="720080"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99,999</a:t>
            </a:r>
            <a:endParaRPr kumimoji="1" lang="ja-JP" altLang="en-US" sz="800" dirty="0">
              <a:latin typeface="メイリオ" panose="020B0604030504040204" pitchFamily="50" charset="-128"/>
              <a:ea typeface="メイリオ" panose="020B0604030504040204" pitchFamily="50" charset="-128"/>
            </a:endParaRP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2800" y="2140727"/>
            <a:ext cx="171247" cy="171247"/>
          </a:xfrm>
          <a:prstGeom prst="rect">
            <a:avLst/>
          </a:prstGeom>
        </p:spPr>
      </p:pic>
      <p:pic>
        <p:nvPicPr>
          <p:cNvPr id="125" name="図 124">
            <a:extLst>
              <a:ext uri="{FF2B5EF4-FFF2-40B4-BE49-F238E27FC236}">
                <a16:creationId xmlns:a16="http://schemas.microsoft.com/office/drawing/2014/main" id="{96996FE4-22C3-4190-A5CF-F54547D704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4888" y="2136343"/>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2120873"/>
            <a:ext cx="171247" cy="171247"/>
          </a:xfrm>
          <a:prstGeom prst="rect">
            <a:avLst/>
          </a:prstGeom>
        </p:spPr>
      </p:pic>
      <p:pic>
        <p:nvPicPr>
          <p:cNvPr id="127" name="図 126">
            <a:extLst>
              <a:ext uri="{FF2B5EF4-FFF2-40B4-BE49-F238E27FC236}">
                <a16:creationId xmlns:a16="http://schemas.microsoft.com/office/drawing/2014/main" id="{ABD61317-DF30-40B0-BDC8-CDCB33AFE5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56606" y="2142867"/>
            <a:ext cx="171247" cy="171247"/>
          </a:xfrm>
          <a:prstGeom prst="rect">
            <a:avLst/>
          </a:prstGeom>
        </p:spPr>
      </p:pic>
      <p:pic>
        <p:nvPicPr>
          <p:cNvPr id="128" name="図 127">
            <a:extLst>
              <a:ext uri="{FF2B5EF4-FFF2-40B4-BE49-F238E27FC236}">
                <a16:creationId xmlns:a16="http://schemas.microsoft.com/office/drawing/2014/main" id="{D9EB44DE-2285-4157-9DF2-971B01A6D6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5929" y="2130110"/>
            <a:ext cx="171247" cy="171247"/>
          </a:xfrm>
          <a:prstGeom prst="rect">
            <a:avLst/>
          </a:prstGeom>
        </p:spPr>
      </p:pic>
      <p:grpSp>
        <p:nvGrpSpPr>
          <p:cNvPr id="30" name="グループ化 29">
            <a:extLst>
              <a:ext uri="{FF2B5EF4-FFF2-40B4-BE49-F238E27FC236}">
                <a16:creationId xmlns:a16="http://schemas.microsoft.com/office/drawing/2014/main" id="{7FF46979-54E0-4882-B99F-CC42BD532A2E}"/>
              </a:ext>
            </a:extLst>
          </p:cNvPr>
          <p:cNvGrpSpPr/>
          <p:nvPr/>
        </p:nvGrpSpPr>
        <p:grpSpPr>
          <a:xfrm>
            <a:off x="4783110" y="3501108"/>
            <a:ext cx="386121" cy="292520"/>
            <a:chOff x="-88525" y="3573311"/>
            <a:chExt cx="386121" cy="292520"/>
          </a:xfrm>
        </p:grpSpPr>
        <p:sp>
          <p:nvSpPr>
            <p:cNvPr id="27" name="楕円 26">
              <a:extLst>
                <a:ext uri="{FF2B5EF4-FFF2-40B4-BE49-F238E27FC236}">
                  <a16:creationId xmlns:a16="http://schemas.microsoft.com/office/drawing/2014/main" id="{A6FDE50D-43DD-4A44-9A72-D050B6B5F8DD}"/>
                </a:ext>
              </a:extLst>
            </p:cNvPr>
            <p:cNvSpPr/>
            <p:nvPr/>
          </p:nvSpPr>
          <p:spPr>
            <a:xfrm>
              <a:off x="-79177" y="3573311"/>
              <a:ext cx="207641" cy="2157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B715393-9EFF-4B47-A6DC-058EE069B4A2}"/>
                </a:ext>
              </a:extLst>
            </p:cNvPr>
            <p:cNvSpPr txBox="1"/>
            <p:nvPr/>
          </p:nvSpPr>
          <p:spPr>
            <a:xfrm>
              <a:off x="-88525" y="3585748"/>
              <a:ext cx="386121" cy="280083"/>
            </a:xfrm>
            <a:prstGeom prst="rect">
              <a:avLst/>
            </a:prstGeom>
            <a:noFill/>
          </p:spPr>
          <p:txBody>
            <a:bodyPr wrap="square" rtlCol="0">
              <a:spAutoFit/>
            </a:bodyPr>
            <a:lstStyle/>
            <a:p>
              <a:r>
                <a:rPr kumimoji="1" lang="en-US" altLang="ja-JP" sz="1000" b="1" dirty="0">
                  <a:solidFill>
                    <a:schemeClr val="bg1"/>
                  </a:solidFill>
                  <a:latin typeface="メイリオ" panose="020B0604030504040204" pitchFamily="50" charset="-128"/>
                  <a:ea typeface="メイリオ" panose="020B0604030504040204" pitchFamily="50" charset="-128"/>
                </a:rPr>
                <a:t>!</a:t>
              </a:r>
              <a:endParaRPr kumimoji="1" lang="ja-JP" altLang="en-US" sz="1000" b="1" dirty="0">
                <a:solidFill>
                  <a:schemeClr val="bg1"/>
                </a:solidFill>
                <a:latin typeface="メイリオ" panose="020B0604030504040204" pitchFamily="50" charset="-128"/>
                <a:ea typeface="メイリオ" panose="020B0604030504040204" pitchFamily="50" charset="-128"/>
              </a:endParaRPr>
            </a:p>
          </p:txBody>
        </p:sp>
      </p:grpSp>
      <p:sp>
        <p:nvSpPr>
          <p:cNvPr id="129" name="正方形/長方形 128">
            <a:extLst>
              <a:ext uri="{FF2B5EF4-FFF2-40B4-BE49-F238E27FC236}">
                <a16:creationId xmlns:a16="http://schemas.microsoft.com/office/drawing/2014/main" id="{7DCD1F5F-5738-4C73-9F0E-23520A7D9F33}"/>
              </a:ext>
            </a:extLst>
          </p:cNvPr>
          <p:cNvSpPr/>
          <p:nvPr/>
        </p:nvSpPr>
        <p:spPr>
          <a:xfrm>
            <a:off x="4008512" y="3501008"/>
            <a:ext cx="1088504" cy="409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cxnSp>
        <p:nvCxnSpPr>
          <p:cNvPr id="130" name="コネクタ: カギ線 129">
            <a:extLst>
              <a:ext uri="{FF2B5EF4-FFF2-40B4-BE49-F238E27FC236}">
                <a16:creationId xmlns:a16="http://schemas.microsoft.com/office/drawing/2014/main" id="{3FC8A13A-DF45-4162-9459-C631C59157C4}"/>
              </a:ext>
            </a:extLst>
          </p:cNvPr>
          <p:cNvCxnSpPr>
            <a:cxnSpLocks/>
            <a:stCxn id="129" idx="2"/>
            <a:endCxn id="131" idx="1"/>
          </p:cNvCxnSpPr>
          <p:nvPr/>
        </p:nvCxnSpPr>
        <p:spPr>
          <a:xfrm rot="16200000" flipH="1">
            <a:off x="5824147" y="2639608"/>
            <a:ext cx="737790" cy="328055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106E2F38-AD16-407D-BCA7-75301A9CC5B0}"/>
              </a:ext>
            </a:extLst>
          </p:cNvPr>
          <p:cNvSpPr txBox="1"/>
          <p:nvPr/>
        </p:nvSpPr>
        <p:spPr>
          <a:xfrm>
            <a:off x="7833320" y="4233282"/>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最終ログイン以降、トリガーが引かれた項目がある場合、アテンションのバッジを出力する。表示人数を押下すると応募者リストへ遷移する</a:t>
            </a:r>
            <a:endParaRPr kumimoji="1" lang="en-US" altLang="ja-JP" sz="800" dirty="0">
              <a:latin typeface="メイリオ" panose="020B0604030504040204" pitchFamily="50" charset="-128"/>
              <a:ea typeface="メイリオ" panose="020B0604030504040204" pitchFamily="50" charset="-128"/>
              <a:hlinkClick r:id="rId7" action="ppaction://hlinksldjump"/>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→応募者リスト</a:t>
            </a:r>
            <a:endParaRPr kumimoji="1" lang="en-US" altLang="ja-JP" sz="800" dirty="0">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3579049"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成果報酬の確認</a:t>
            </a:r>
          </a:p>
        </p:txBody>
      </p:sp>
      <p:sp>
        <p:nvSpPr>
          <p:cNvPr id="84" name="正方形/長方形 83">
            <a:extLst>
              <a:ext uri="{FF2B5EF4-FFF2-40B4-BE49-F238E27FC236}">
                <a16:creationId xmlns:a16="http://schemas.microsoft.com/office/drawing/2014/main" id="{A2B7A15A-921B-4622-96A3-377AC3A4F67B}"/>
              </a:ext>
            </a:extLst>
          </p:cNvPr>
          <p:cNvSpPr/>
          <p:nvPr/>
        </p:nvSpPr>
        <p:spPr>
          <a:xfrm>
            <a:off x="3501241" y="1484784"/>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89" name="テキスト ボックス 88">
            <a:extLst>
              <a:ext uri="{FF2B5EF4-FFF2-40B4-BE49-F238E27FC236}">
                <a16:creationId xmlns:a16="http://schemas.microsoft.com/office/drawing/2014/main" id="{913D30BE-B886-4947-A2C7-B74C2C142FA3}"/>
              </a:ext>
            </a:extLst>
          </p:cNvPr>
          <p:cNvSpPr txBox="1"/>
          <p:nvPr/>
        </p:nvSpPr>
        <p:spPr>
          <a:xfrm>
            <a:off x="7845302" y="1341348"/>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成果報酬の確認画面に遷移</a:t>
            </a:r>
          </a:p>
        </p:txBody>
      </p:sp>
      <p:cxnSp>
        <p:nvCxnSpPr>
          <p:cNvPr id="90" name="コネクタ: カギ線 89">
            <a:extLst>
              <a:ext uri="{FF2B5EF4-FFF2-40B4-BE49-F238E27FC236}">
                <a16:creationId xmlns:a16="http://schemas.microsoft.com/office/drawing/2014/main" id="{00B75C2B-4826-407B-B5A7-FAEBD7376A79}"/>
              </a:ext>
            </a:extLst>
          </p:cNvPr>
          <p:cNvCxnSpPr>
            <a:cxnSpLocks/>
            <a:stCxn id="84" idx="0"/>
            <a:endCxn id="89" idx="1"/>
          </p:cNvCxnSpPr>
          <p:nvPr/>
        </p:nvCxnSpPr>
        <p:spPr>
          <a:xfrm rot="5400000" flipH="1" flipV="1">
            <a:off x="6018354" y="-342163"/>
            <a:ext cx="35714" cy="361818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1" name="図 90">
            <a:extLst>
              <a:ext uri="{FF2B5EF4-FFF2-40B4-BE49-F238E27FC236}">
                <a16:creationId xmlns:a16="http://schemas.microsoft.com/office/drawing/2014/main" id="{C0E44EBB-57CA-4929-871E-1E05DBE467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6703" y="2134456"/>
            <a:ext cx="171247" cy="171247"/>
          </a:xfrm>
          <a:prstGeom prst="rect">
            <a:avLst/>
          </a:prstGeom>
        </p:spPr>
      </p:pic>
      <p:sp>
        <p:nvSpPr>
          <p:cNvPr id="92" name="正方形/長方形 91">
            <a:extLst>
              <a:ext uri="{FF2B5EF4-FFF2-40B4-BE49-F238E27FC236}">
                <a16:creationId xmlns:a16="http://schemas.microsoft.com/office/drawing/2014/main" id="{1E447EA3-BADE-4B46-A888-C025E117F0B7}"/>
              </a:ext>
            </a:extLst>
          </p:cNvPr>
          <p:cNvSpPr/>
          <p:nvPr/>
        </p:nvSpPr>
        <p:spPr>
          <a:xfrm>
            <a:off x="2504728" y="2132856"/>
            <a:ext cx="849735"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93" name="図 92">
            <a:extLst>
              <a:ext uri="{FF2B5EF4-FFF2-40B4-BE49-F238E27FC236}">
                <a16:creationId xmlns:a16="http://schemas.microsoft.com/office/drawing/2014/main" id="{E010810B-B3E1-4ABF-BE9D-4DF56A2EEE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811" y="2145870"/>
            <a:ext cx="171247" cy="171247"/>
          </a:xfrm>
          <a:prstGeom prst="rect">
            <a:avLst/>
          </a:prstGeom>
        </p:spPr>
      </p:pic>
    </p:spTree>
    <p:extLst>
      <p:ext uri="{BB962C8B-B14F-4D97-AF65-F5344CB8AC3E}">
        <p14:creationId xmlns:p14="http://schemas.microsoft.com/office/powerpoint/2010/main" val="3622004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各項目の説明</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61D92474-D170-46E1-8339-0300CD6FA98E}"/>
              </a:ext>
            </a:extLst>
          </p:cNvPr>
          <p:cNvGraphicFramePr>
            <a:graphicFrameLocks noGrp="1"/>
          </p:cNvGraphicFramePr>
          <p:nvPr>
            <p:extLst>
              <p:ext uri="{D42A27DB-BD31-4B8C-83A1-F6EECF244321}">
                <p14:modId xmlns:p14="http://schemas.microsoft.com/office/powerpoint/2010/main" val="4007746271"/>
              </p:ext>
            </p:extLst>
          </p:nvPr>
        </p:nvGraphicFramePr>
        <p:xfrm>
          <a:off x="640905" y="1254125"/>
          <a:ext cx="8588719" cy="4591438"/>
        </p:xfrm>
        <a:graphic>
          <a:graphicData uri="http://schemas.openxmlformats.org/drawingml/2006/table">
            <a:tbl>
              <a:tblPr>
                <a:tableStyleId>{5C22544A-7EE6-4342-B048-85BDC9FD1C3A}</a:tableStyleId>
              </a:tblPr>
              <a:tblGrid>
                <a:gridCol w="1647799">
                  <a:extLst>
                    <a:ext uri="{9D8B030D-6E8A-4147-A177-3AD203B41FA5}">
                      <a16:colId xmlns:a16="http://schemas.microsoft.com/office/drawing/2014/main" val="3049833540"/>
                    </a:ext>
                  </a:extLst>
                </a:gridCol>
                <a:gridCol w="4752528">
                  <a:extLst>
                    <a:ext uri="{9D8B030D-6E8A-4147-A177-3AD203B41FA5}">
                      <a16:colId xmlns:a16="http://schemas.microsoft.com/office/drawing/2014/main" val="1697357074"/>
                    </a:ext>
                  </a:extLst>
                </a:gridCol>
                <a:gridCol w="2188392">
                  <a:extLst>
                    <a:ext uri="{9D8B030D-6E8A-4147-A177-3AD203B41FA5}">
                      <a16:colId xmlns:a16="http://schemas.microsoft.com/office/drawing/2014/main" val="2761823171"/>
                    </a:ext>
                  </a:extLst>
                </a:gridCol>
              </a:tblGrid>
              <a:tr h="239186">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項目</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50000"/>
                      </a:schemeClr>
                    </a:solidFill>
                  </a:tcPr>
                </a:tc>
                <a:tc>
                  <a:txBody>
                    <a:bodyPr/>
                    <a:lstStyle/>
                    <a:p>
                      <a:pPr algn="ctr" rtl="0" fontAlgn="ctr"/>
                      <a:r>
                        <a:rPr lang="ja-JP" altLang="en-US" sz="1000" u="none" strike="noStrike">
                          <a:solidFill>
                            <a:schemeClr val="bg1"/>
                          </a:solidFill>
                          <a:effectLst/>
                          <a:latin typeface="メイリオ" panose="020B0604030504040204" pitchFamily="50" charset="-128"/>
                          <a:ea typeface="メイリオ" panose="020B0604030504040204" pitchFamily="50" charset="-128"/>
                        </a:rPr>
                        <a:t>項目の説明</a:t>
                      </a:r>
                      <a:endParaRPr lang="ja-JP" altLang="en-US" sz="1000" b="0" i="0" u="none" strike="noStrike">
                        <a:solidFill>
                          <a:schemeClr val="bg1"/>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50000"/>
                      </a:schemeClr>
                    </a:solidFill>
                  </a:tcPr>
                </a:tc>
                <a:tc>
                  <a:txBody>
                    <a:bodyPr/>
                    <a:lstStyle/>
                    <a:p>
                      <a:pPr algn="ctr" rtl="0" fontAlgn="ctr"/>
                      <a:r>
                        <a:rPr lang="ja-JP" altLang="en-US" sz="1000" u="none" strike="noStrike" dirty="0">
                          <a:solidFill>
                            <a:schemeClr val="bg1"/>
                          </a:solidFill>
                          <a:effectLst/>
                          <a:latin typeface="メイリオ" panose="020B0604030504040204" pitchFamily="50" charset="-128"/>
                          <a:ea typeface="メイリオ" panose="020B0604030504040204" pitchFamily="50" charset="-128"/>
                        </a:rPr>
                        <a:t>ソート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50000"/>
                      </a:schemeClr>
                    </a:solidFill>
                  </a:tcPr>
                </a:tc>
                <a:extLst>
                  <a:ext uri="{0D108BD9-81ED-4DB2-BD59-A6C34878D82A}">
                    <a16:rowId xmlns:a16="http://schemas.microsoft.com/office/drawing/2014/main" val="1395635248"/>
                  </a:ext>
                </a:extLst>
              </a:tr>
              <a:tr h="616363">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勤務先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掲載記事の入力画面で入力した勤務先の名称。</a:t>
                      </a:r>
                      <a:r>
                        <a:rPr lang="en-US" altLang="ja-JP" sz="1000" u="none" strike="noStrike">
                          <a:effectLst/>
                          <a:latin typeface="メイリオ" panose="020B0604030504040204" pitchFamily="50" charset="-128"/>
                          <a:ea typeface="メイリオ" panose="020B0604030504040204" pitchFamily="50" charset="-128"/>
                        </a:rPr>
                        <a:t>MAX</a:t>
                      </a:r>
                      <a:r>
                        <a:rPr lang="ja-JP" altLang="en-US" sz="1000" u="none" strike="noStrike">
                          <a:effectLst/>
                          <a:latin typeface="メイリオ" panose="020B0604030504040204" pitchFamily="50" charset="-128"/>
                          <a:ea typeface="メイリオ" panose="020B0604030504040204" pitchFamily="50" charset="-128"/>
                        </a:rPr>
                        <a:t>全角</a:t>
                      </a:r>
                      <a:r>
                        <a:rPr lang="en-US" altLang="ja-JP" sz="1000" u="none" strike="noStrike">
                          <a:effectLst/>
                          <a:latin typeface="メイリオ" panose="020B0604030504040204" pitchFamily="50" charset="-128"/>
                          <a:ea typeface="メイリオ" panose="020B0604030504040204" pitchFamily="50" charset="-128"/>
                        </a:rPr>
                        <a:t>20W</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五十音でソート</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4236812081"/>
                  </a:ext>
                </a:extLst>
              </a:tr>
              <a:tr h="616363">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職種</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掲載記事の入力画面で入力した、職種をアイコンで表示する。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五十音でソート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3126738877"/>
                  </a:ext>
                </a:extLst>
              </a:tr>
              <a:tr h="616363">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職務内容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掲載記事の入力画面で入力した、職務内容を表示する。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五十音でソート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872822320"/>
                  </a:ext>
                </a:extLst>
              </a:tr>
              <a:tr h="662664">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最終更新日</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記事掲載、記事停止、記事編集、掲載再開、を行った最終更新日を表示する。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最終更新日で昇降順にならびかえ。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743629967"/>
                  </a:ext>
                </a:extLst>
              </a:tr>
              <a:tr h="576064">
                <a:tc>
                  <a:txBody>
                    <a:bodyPr/>
                    <a:lstStyle/>
                    <a:p>
                      <a:pPr algn="ctr" rtl="0" fontAlgn="ctr"/>
                      <a:r>
                        <a:rPr lang="zh-CN" altLang="en-US" sz="1000" u="none" strike="noStrike">
                          <a:effectLst/>
                          <a:latin typeface="メイリオ" panose="020B0604030504040204" pitchFamily="50" charset="-128"/>
                          <a:ea typeface="メイリオ" panose="020B0604030504040204" pitchFamily="50" charset="-128"/>
                        </a:rPr>
                        <a:t>応募数（採用数）</a:t>
                      </a:r>
                      <a:endParaRPr lang="zh-CN"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記事への応募者数、採用者数を表示する。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応募数で昇降順にならびかえ。</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4151953219"/>
                  </a:ext>
                </a:extLst>
              </a:tr>
              <a:tr h="648072">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ウォッチ数</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ウォッチリストに追加された数を表示する。</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ウォッチ数で昇降順にならびかえ。</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22080486"/>
                  </a:ext>
                </a:extLst>
              </a:tr>
              <a:tr h="616363">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ステータス</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a:effectLst/>
                          <a:latin typeface="メイリオ" panose="020B0604030504040204" pitchFamily="50" charset="-128"/>
                          <a:ea typeface="メイリオ" panose="020B0604030504040204" pitchFamily="50" charset="-128"/>
                        </a:rPr>
                        <a:t>記事のステータスを表示する。掲載中、掲載停止、の</a:t>
                      </a:r>
                      <a:r>
                        <a:rPr lang="en-US" altLang="ja-JP" sz="1000" u="none" strike="noStrike">
                          <a:effectLst/>
                          <a:latin typeface="メイリオ" panose="020B0604030504040204" pitchFamily="50" charset="-128"/>
                          <a:ea typeface="メイリオ" panose="020B0604030504040204" pitchFamily="50" charset="-128"/>
                        </a:rPr>
                        <a:t>2</a:t>
                      </a:r>
                      <a:r>
                        <a:rPr lang="ja-JP" altLang="en-US" sz="1000" u="none" strike="noStrike">
                          <a:effectLst/>
                          <a:latin typeface="メイリオ" panose="020B0604030504040204" pitchFamily="50" charset="-128"/>
                          <a:ea typeface="メイリオ" panose="020B0604030504040204" pitchFamily="50" charset="-128"/>
                        </a:rPr>
                        <a:t>つ。</a:t>
                      </a: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tc>
                  <a:txBody>
                    <a:bodyPr/>
                    <a:lstStyle/>
                    <a:p>
                      <a:pPr algn="ctr" rtl="0" fontAlgn="ctr"/>
                      <a:r>
                        <a:rPr lang="ja-JP" altLang="en-US" sz="1000" u="none" strike="noStrike" dirty="0">
                          <a:effectLst/>
                          <a:latin typeface="メイリオ" panose="020B0604030504040204" pitchFamily="50" charset="-128"/>
                          <a:ea typeface="メイリオ" panose="020B0604030504040204" pitchFamily="50" charset="-128"/>
                        </a:rPr>
                        <a:t>なし</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199" marR="9199" marT="9199" marB="0" anchor="ctr">
                    <a:solidFill>
                      <a:schemeClr val="accent6">
                        <a:lumMod val="20000"/>
                        <a:lumOff val="80000"/>
                      </a:schemeClr>
                    </a:solidFill>
                  </a:tcPr>
                </a:tc>
                <a:extLst>
                  <a:ext uri="{0D108BD9-81ED-4DB2-BD59-A6C34878D82A}">
                    <a16:rowId xmlns:a16="http://schemas.microsoft.com/office/drawing/2014/main" val="1513370496"/>
                  </a:ext>
                </a:extLst>
              </a:tr>
            </a:tbl>
          </a:graphicData>
        </a:graphic>
      </p:graphicFrame>
    </p:spTree>
    <p:extLst>
      <p:ext uri="{BB962C8B-B14F-4D97-AF65-F5344CB8AC3E}">
        <p14:creationId xmlns:p14="http://schemas.microsoft.com/office/powerpoint/2010/main" val="3807906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-2 </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アクション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0" name="テキスト ボックス 89">
            <a:extLst>
              <a:ext uri="{FF2B5EF4-FFF2-40B4-BE49-F238E27FC236}">
                <a16:creationId xmlns:a16="http://schemas.microsoft.com/office/drawing/2014/main" id="{00FAD65F-BEC6-4885-AE27-19B944E62CBD}"/>
              </a:ext>
            </a:extLst>
          </p:cNvPr>
          <p:cNvSpPr txBox="1"/>
          <p:nvPr/>
        </p:nvSpPr>
        <p:spPr>
          <a:xfrm>
            <a:off x="640904" y="1052736"/>
            <a:ext cx="8632576" cy="4278094"/>
          </a:xfrm>
          <a:prstGeom prst="rect">
            <a:avLst/>
          </a:prstGeom>
          <a:noFill/>
        </p:spPr>
        <p:txBody>
          <a:bodyPr wrap="squar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掲載記事に対して、下記の</a:t>
            </a:r>
            <a:r>
              <a:rPr kumimoji="1" lang="en-US" altLang="ja-JP" dirty="0">
                <a:latin typeface="メイリオ" panose="020B0604030504040204" pitchFamily="50" charset="-128"/>
                <a:ea typeface="メイリオ" panose="020B0604030504040204" pitchFamily="50" charset="-128"/>
              </a:rPr>
              <a:t>4</a:t>
            </a:r>
            <a:r>
              <a:rPr kumimoji="1" lang="ja-JP" altLang="en-US" dirty="0" err="1">
                <a:latin typeface="メイリオ" panose="020B0604030504040204" pitchFamily="50" charset="-128"/>
                <a:ea typeface="メイリオ" panose="020B0604030504040204" pitchFamily="50" charset="-128"/>
              </a:rPr>
              <a:t>つの</a:t>
            </a:r>
            <a:r>
              <a:rPr kumimoji="1" lang="ja-JP" altLang="en-US" dirty="0">
                <a:latin typeface="メイリオ" panose="020B0604030504040204" pitchFamily="50" charset="-128"/>
                <a:ea typeface="メイリオ" panose="020B0604030504040204" pitchFamily="50" charset="-128"/>
              </a:rPr>
              <a:t>アクションを起こすことができる</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掲載停止</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現在掲載中の記事を非公開の状態にする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マイページのステータスを「掲載停止」に変更する</a:t>
            </a:r>
            <a:endParaRPr kumimoji="1" lang="en-US" altLang="ja-JP" dirty="0">
              <a:latin typeface="メイリオ" panose="020B0604030504040204" pitchFamily="50" charset="-128"/>
              <a:ea typeface="メイリオ" panose="020B0604030504040204" pitchFamily="50" charset="-128"/>
            </a:endParaRPr>
          </a:p>
          <a:p>
            <a:pPr lvl="2"/>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編集</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現在の情報を反映した状態で掲載記事の画面を開く</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掲載記事の画面で記事内容の変更を行うことができる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solidFill>
                  <a:srgbClr val="FF0000"/>
                </a:solidFill>
                <a:latin typeface="メイリオ" panose="020B0604030504040204" pitchFamily="50" charset="-128"/>
                <a:ea typeface="メイリオ" panose="020B0604030504040204" pitchFamily="50" charset="-128"/>
                <a:hlinkClick r:id="rId2" action="ppaction://hlinksldjump"/>
              </a:rPr>
              <a:t>編集履歴はすべてのログを残す</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記事をコピー</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現在の記事情報を反映させた状態で掲載記事の画面を開く</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記事を作成すると、別の記事として掲載される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掲載再開</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mj-lt"/>
              <a:buAutoNum type="arabicPeriod"/>
            </a:pPr>
            <a:r>
              <a:rPr kumimoji="1" lang="ja-JP" altLang="en-US" dirty="0">
                <a:latin typeface="メイリオ" panose="020B0604030504040204" pitchFamily="50" charset="-128"/>
                <a:ea typeface="メイリオ" panose="020B0604030504040204" pitchFamily="50" charset="-128"/>
              </a:rPr>
              <a:t>掲載停止中の場合、記事の掲載を再開する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192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ホームページ・ログイン</a:t>
            </a:r>
          </a:p>
        </p:txBody>
      </p:sp>
    </p:spTree>
    <p:extLst>
      <p:ext uri="{BB962C8B-B14F-4D97-AF65-F5344CB8AC3E}">
        <p14:creationId xmlns:p14="http://schemas.microsoft.com/office/powerpoint/2010/main" val="2275533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⑰</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-3</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掲載記事</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 name="四角形: 角を丸くする 7">
            <a:extLst>
              <a:ext uri="{FF2B5EF4-FFF2-40B4-BE49-F238E27FC236}">
                <a16:creationId xmlns:a16="http://schemas.microsoft.com/office/drawing/2014/main" id="{0C7E6296-77DB-4869-BAFF-094A91B37C82}"/>
              </a:ext>
            </a:extLst>
          </p:cNvPr>
          <p:cNvSpPr/>
          <p:nvPr/>
        </p:nvSpPr>
        <p:spPr>
          <a:xfrm>
            <a:off x="2648744" y="2877907"/>
            <a:ext cx="3224808" cy="144016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latin typeface="メイリオ" panose="020B0604030504040204" pitchFamily="50" charset="-128"/>
                <a:ea typeface="メイリオ" panose="020B0604030504040204" pitchFamily="50" charset="-128"/>
              </a:rPr>
              <a:t>TBD</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F88F0741-B7CA-4DA1-96E7-10DC7071E1C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707992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応募者リスト</a:t>
            </a:r>
          </a:p>
        </p:txBody>
      </p:sp>
    </p:spTree>
    <p:extLst>
      <p:ext uri="{BB962C8B-B14F-4D97-AF65-F5344CB8AC3E}">
        <p14:creationId xmlns:p14="http://schemas.microsoft.com/office/powerpoint/2010/main" val="4280778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⑱応募者リスト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4EB68225-4774-4B7A-8A9D-E75C00123191}"/>
              </a:ext>
            </a:extLst>
          </p:cNvPr>
          <p:cNvSpPr txBox="1"/>
          <p:nvPr/>
        </p:nvSpPr>
        <p:spPr>
          <a:xfrm>
            <a:off x="7833320"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マイページに遷移する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→マイページ</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0" name="テキスト ボックス 99">
            <a:extLst>
              <a:ext uri="{FF2B5EF4-FFF2-40B4-BE49-F238E27FC236}">
                <a16:creationId xmlns:a16="http://schemas.microsoft.com/office/drawing/2014/main" id="{ED34A7B0-0B41-4CE3-AB1C-DE203183D8B6}"/>
              </a:ext>
            </a:extLst>
          </p:cNvPr>
          <p:cNvSpPr txBox="1"/>
          <p:nvPr/>
        </p:nvSpPr>
        <p:spPr>
          <a:xfrm>
            <a:off x="7833320" y="5199583"/>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顔写真とセットで表示。名前を押下すると、応募者情報を表示します。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→⑲応募者詳細情報</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176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224808"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232920" y="2751272"/>
            <a:ext cx="10801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84" name="四角形: 角を丸くする 83">
            <a:extLst>
              <a:ext uri="{FF2B5EF4-FFF2-40B4-BE49-F238E27FC236}">
                <a16:creationId xmlns:a16="http://schemas.microsoft.com/office/drawing/2014/main" id="{27356DEA-900C-43DD-961A-B8316D50ADAC}"/>
              </a:ext>
            </a:extLst>
          </p:cNvPr>
          <p:cNvSpPr/>
          <p:nvPr/>
        </p:nvSpPr>
        <p:spPr>
          <a:xfrm>
            <a:off x="6177136" y="3397328"/>
            <a:ext cx="777509"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709745" y="2148244"/>
            <a:ext cx="1728191"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339C332-DA2E-4A4C-96A7-D89C23A0CE1B}"/>
              </a:ext>
            </a:extLst>
          </p:cNvPr>
          <p:cNvSpPr txBox="1"/>
          <p:nvPr/>
        </p:nvSpPr>
        <p:spPr>
          <a:xfrm>
            <a:off x="1078133" y="3425278"/>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65" name="テキスト ボックス 64">
            <a:extLst>
              <a:ext uri="{FF2B5EF4-FFF2-40B4-BE49-F238E27FC236}">
                <a16:creationId xmlns:a16="http://schemas.microsoft.com/office/drawing/2014/main" id="{4B23EF64-DFA4-415F-9BEE-0290D9DB9E29}"/>
              </a:ext>
            </a:extLst>
          </p:cNvPr>
          <p:cNvSpPr txBox="1"/>
          <p:nvPr/>
        </p:nvSpPr>
        <p:spPr>
          <a:xfrm>
            <a:off x="2360712" y="3425278"/>
            <a:ext cx="719068"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66" name="正方形/長方形 65">
            <a:extLst>
              <a:ext uri="{FF2B5EF4-FFF2-40B4-BE49-F238E27FC236}">
                <a16:creationId xmlns:a16="http://schemas.microsoft.com/office/drawing/2014/main" id="{0201956B-D061-433E-8827-406953A0343C}"/>
              </a:ext>
            </a:extLst>
          </p:cNvPr>
          <p:cNvSpPr/>
          <p:nvPr/>
        </p:nvSpPr>
        <p:spPr>
          <a:xfrm>
            <a:off x="7099674" y="3379987"/>
            <a:ext cx="517622"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2">
                    <a:lumMod val="75000"/>
                  </a:schemeClr>
                </a:solidFill>
                <a:latin typeface="メイリオ" panose="020B0604030504040204" pitchFamily="50" charset="-128"/>
                <a:ea typeface="メイリオ" panose="020B0604030504040204" pitchFamily="50" charset="-128"/>
              </a:rPr>
              <a:t>選択▼</a:t>
            </a:r>
          </a:p>
        </p:txBody>
      </p:sp>
      <p:sp>
        <p:nvSpPr>
          <p:cNvPr id="68" name="テキスト ボックス 67">
            <a:extLst>
              <a:ext uri="{FF2B5EF4-FFF2-40B4-BE49-F238E27FC236}">
                <a16:creationId xmlns:a16="http://schemas.microsoft.com/office/drawing/2014/main" id="{7EEB7526-5115-4868-BCAC-87709E4ED214}"/>
              </a:ext>
            </a:extLst>
          </p:cNvPr>
          <p:cNvSpPr txBox="1"/>
          <p:nvPr/>
        </p:nvSpPr>
        <p:spPr>
          <a:xfrm>
            <a:off x="3224808" y="3425278"/>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69" name="テキスト ボックス 68">
            <a:extLst>
              <a:ext uri="{FF2B5EF4-FFF2-40B4-BE49-F238E27FC236}">
                <a16:creationId xmlns:a16="http://schemas.microsoft.com/office/drawing/2014/main" id="{7A2618CB-5B69-47A6-BB55-3D15B942A6EC}"/>
              </a:ext>
            </a:extLst>
          </p:cNvPr>
          <p:cNvSpPr txBox="1"/>
          <p:nvPr/>
        </p:nvSpPr>
        <p:spPr>
          <a:xfrm>
            <a:off x="4232920" y="3407586"/>
            <a:ext cx="2101799"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選考を進める場合、面接案内を送信</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面接日は電話で設定（</a:t>
            </a:r>
            <a:r>
              <a:rPr kumimoji="1" lang="en-US" altLang="ja-JP" sz="800" dirty="0">
                <a:latin typeface="メイリオ" panose="020B0604030504040204" pitchFamily="50" charset="-128"/>
                <a:ea typeface="メイリオ" panose="020B0604030504040204" pitchFamily="50" charset="-128"/>
              </a:rPr>
              <a:t>000-0000-0000</a:t>
            </a:r>
            <a:r>
              <a:rPr kumimoji="1" lang="ja-JP" altLang="en-US" sz="800" dirty="0">
                <a:latin typeface="メイリオ" panose="020B0604030504040204" pitchFamily="50" charset="-128"/>
                <a:ea typeface="メイリオ" panose="020B0604030504040204" pitchFamily="50" charset="-128"/>
              </a:rPr>
              <a:t>）</a:t>
            </a:r>
            <a:endParaRPr kumimoji="1" lang="en-US" altLang="ja-JP" sz="800" dirty="0">
              <a:latin typeface="メイリオ" panose="020B0604030504040204" pitchFamily="50" charset="-128"/>
              <a:ea typeface="メイリオ" panose="020B0604030504040204" pitchFamily="50" charset="-128"/>
            </a:endParaRPr>
          </a:p>
        </p:txBody>
      </p:sp>
      <p:sp>
        <p:nvSpPr>
          <p:cNvPr id="71" name="正方形/長方形 70">
            <a:extLst>
              <a:ext uri="{FF2B5EF4-FFF2-40B4-BE49-F238E27FC236}">
                <a16:creationId xmlns:a16="http://schemas.microsoft.com/office/drawing/2014/main" id="{362EDC0E-B397-42C3-A0FC-EC83F83484D1}"/>
              </a:ext>
            </a:extLst>
          </p:cNvPr>
          <p:cNvSpPr/>
          <p:nvPr/>
        </p:nvSpPr>
        <p:spPr>
          <a:xfrm>
            <a:off x="776536" y="3284984"/>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AF93A39E-878A-498E-8648-0E829AB84C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046" y="3374380"/>
            <a:ext cx="152754" cy="235772"/>
          </a:xfrm>
          <a:prstGeom prst="rect">
            <a:avLst/>
          </a:prstGeom>
        </p:spPr>
      </p:pic>
      <p:pic>
        <p:nvPicPr>
          <p:cNvPr id="73" name="図 72">
            <a:extLst>
              <a:ext uri="{FF2B5EF4-FFF2-40B4-BE49-F238E27FC236}">
                <a16:creationId xmlns:a16="http://schemas.microsoft.com/office/drawing/2014/main" id="{FA173F28-81BF-47F5-8974-876E41425D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1048" y="3418990"/>
            <a:ext cx="191872" cy="191872"/>
          </a:xfrm>
          <a:prstGeom prst="rect">
            <a:avLst/>
          </a:prstGeom>
        </p:spPr>
      </p:pic>
      <p:cxnSp>
        <p:nvCxnSpPr>
          <p:cNvPr id="74" name="直線コネクタ 73">
            <a:extLst>
              <a:ext uri="{FF2B5EF4-FFF2-40B4-BE49-F238E27FC236}">
                <a16:creationId xmlns:a16="http://schemas.microsoft.com/office/drawing/2014/main" id="{23E2176A-81E1-4958-BE4E-D0F340B3AC90}"/>
              </a:ext>
            </a:extLst>
          </p:cNvPr>
          <p:cNvCxnSpPr/>
          <p:nvPr/>
        </p:nvCxnSpPr>
        <p:spPr>
          <a:xfrm>
            <a:off x="1006126" y="386929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B3F780FF-B0A6-4F5D-BC90-B882FD801D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22797" y="2702277"/>
            <a:ext cx="268567" cy="268567"/>
          </a:xfrm>
          <a:prstGeom prst="rect">
            <a:avLst/>
          </a:prstGeom>
        </p:spPr>
      </p:pic>
      <p:sp>
        <p:nvSpPr>
          <p:cNvPr id="13" name="正方形/長方形 12">
            <a:extLst>
              <a:ext uri="{FF2B5EF4-FFF2-40B4-BE49-F238E27FC236}">
                <a16:creationId xmlns:a16="http://schemas.microsoft.com/office/drawing/2014/main" id="{30ED34B9-A3A6-4C9C-B232-5A1341916FA4}"/>
              </a:ext>
            </a:extLst>
          </p:cNvPr>
          <p:cNvSpPr/>
          <p:nvPr/>
        </p:nvSpPr>
        <p:spPr>
          <a:xfrm>
            <a:off x="4867376" y="1469976"/>
            <a:ext cx="1215598" cy="46596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3074C932-AF7F-46AF-BFD3-8531D50ADCEC}"/>
              </a:ext>
            </a:extLst>
          </p:cNvPr>
          <p:cNvCxnSpPr>
            <a:stCxn id="13" idx="3"/>
            <a:endCxn id="93" idx="1"/>
          </p:cNvCxnSpPr>
          <p:nvPr/>
        </p:nvCxnSpPr>
        <p:spPr>
          <a:xfrm flipV="1">
            <a:off x="6082974" y="1077997"/>
            <a:ext cx="1750346" cy="62496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80ADB0AC-FD8B-4B28-841B-A3BE0B94FBC6}"/>
              </a:ext>
            </a:extLst>
          </p:cNvPr>
          <p:cNvSpPr/>
          <p:nvPr/>
        </p:nvSpPr>
        <p:spPr>
          <a:xfrm>
            <a:off x="704528" y="2026929"/>
            <a:ext cx="3818518" cy="41496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1F73C661-2BD1-4BAD-89B5-C19106EB76E1}"/>
              </a:ext>
            </a:extLst>
          </p:cNvPr>
          <p:cNvSpPr/>
          <p:nvPr/>
        </p:nvSpPr>
        <p:spPr>
          <a:xfrm>
            <a:off x="704528" y="2598145"/>
            <a:ext cx="1642619" cy="53027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コネクタ: カギ線 76">
            <a:extLst>
              <a:ext uri="{FF2B5EF4-FFF2-40B4-BE49-F238E27FC236}">
                <a16:creationId xmlns:a16="http://schemas.microsoft.com/office/drawing/2014/main" id="{D6CE3D4B-81A9-4BA9-95FE-A94E042A9883}"/>
              </a:ext>
            </a:extLst>
          </p:cNvPr>
          <p:cNvCxnSpPr>
            <a:cxnSpLocks/>
            <a:stCxn id="76" idx="2"/>
            <a:endCxn id="100" idx="1"/>
          </p:cNvCxnSpPr>
          <p:nvPr/>
        </p:nvCxnSpPr>
        <p:spPr>
          <a:xfrm rot="16200000" flipH="1">
            <a:off x="3497805" y="1156456"/>
            <a:ext cx="2363548" cy="630748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コネクタ: カギ線 77">
            <a:extLst>
              <a:ext uri="{FF2B5EF4-FFF2-40B4-BE49-F238E27FC236}">
                <a16:creationId xmlns:a16="http://schemas.microsoft.com/office/drawing/2014/main" id="{4BBF6754-A597-414C-BAA9-530A637F99C7}"/>
              </a:ext>
            </a:extLst>
          </p:cNvPr>
          <p:cNvCxnSpPr>
            <a:cxnSpLocks/>
            <a:stCxn id="75" idx="2"/>
            <a:endCxn id="80" idx="1"/>
          </p:cNvCxnSpPr>
          <p:nvPr/>
        </p:nvCxnSpPr>
        <p:spPr>
          <a:xfrm rot="16200000" flipH="1">
            <a:off x="4985076" y="70602"/>
            <a:ext cx="476955" cy="521953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886566B6-ACC2-4390-A470-F223A48BCD3D}"/>
              </a:ext>
            </a:extLst>
          </p:cNvPr>
          <p:cNvSpPr txBox="1"/>
          <p:nvPr/>
        </p:nvSpPr>
        <p:spPr>
          <a:xfrm>
            <a:off x="7833320" y="2564904"/>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項目の横の矢印を</a:t>
            </a:r>
            <a:r>
              <a:rPr kumimoji="1" lang="ja-JP" altLang="en-US" sz="800" dirty="0" err="1">
                <a:latin typeface="メイリオ" panose="020B0604030504040204" pitchFamily="50" charset="-128"/>
                <a:ea typeface="メイリオ" panose="020B0604030504040204" pitchFamily="50" charset="-128"/>
              </a:rPr>
              <a:t>押したすると</a:t>
            </a:r>
            <a:r>
              <a:rPr kumimoji="1" lang="ja-JP" altLang="en-US" sz="800" dirty="0">
                <a:latin typeface="メイリオ" panose="020B0604030504040204" pitchFamily="50" charset="-128"/>
                <a:ea typeface="メイリオ" panose="020B0604030504040204" pitchFamily="50" charset="-128"/>
              </a:rPr>
              <a:t>ソート。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応募者→五十音順</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進行状況→進行状況</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最終更新日→昇降順</a:t>
            </a:r>
            <a:endParaRPr kumimoji="1" lang="en-US" altLang="ja-JP" sz="800" dirty="0">
              <a:latin typeface="メイリオ" panose="020B0604030504040204" pitchFamily="50" charset="-128"/>
              <a:ea typeface="メイリオ" panose="020B0604030504040204" pitchFamily="50" charset="-128"/>
            </a:endParaRPr>
          </a:p>
        </p:txBody>
      </p:sp>
      <p:sp>
        <p:nvSpPr>
          <p:cNvPr id="86" name="正方形/長方形 85">
            <a:extLst>
              <a:ext uri="{FF2B5EF4-FFF2-40B4-BE49-F238E27FC236}">
                <a16:creationId xmlns:a16="http://schemas.microsoft.com/office/drawing/2014/main" id="{B5EE8016-DEDA-4754-8D67-417BAC81FF0F}"/>
              </a:ext>
            </a:extLst>
          </p:cNvPr>
          <p:cNvSpPr/>
          <p:nvPr/>
        </p:nvSpPr>
        <p:spPr>
          <a:xfrm>
            <a:off x="2302269" y="3258762"/>
            <a:ext cx="994549" cy="53027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コネクタ: カギ線 86">
            <a:extLst>
              <a:ext uri="{FF2B5EF4-FFF2-40B4-BE49-F238E27FC236}">
                <a16:creationId xmlns:a16="http://schemas.microsoft.com/office/drawing/2014/main" id="{7BB18F4E-38B5-4DEB-A6DE-21202A70B8E2}"/>
              </a:ext>
            </a:extLst>
          </p:cNvPr>
          <p:cNvCxnSpPr>
            <a:cxnSpLocks/>
            <a:stCxn id="86" idx="2"/>
            <a:endCxn id="89" idx="1"/>
          </p:cNvCxnSpPr>
          <p:nvPr/>
        </p:nvCxnSpPr>
        <p:spPr>
          <a:xfrm rot="16200000" flipH="1">
            <a:off x="4819780" y="1768804"/>
            <a:ext cx="993304" cy="503377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E7D79DCB-14B4-452C-9EE6-04F245B7C524}"/>
              </a:ext>
            </a:extLst>
          </p:cNvPr>
          <p:cNvSpPr txBox="1"/>
          <p:nvPr/>
        </p:nvSpPr>
        <p:spPr>
          <a:xfrm>
            <a:off x="7833320" y="4551511"/>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ヒントアイコンは、マウスオーバーで各ステータスに応じたヒントを出力する</a:t>
            </a:r>
            <a:endParaRPr kumimoji="1" lang="en-US" altLang="ja-JP" sz="800" dirty="0">
              <a:latin typeface="メイリオ" panose="020B0604030504040204" pitchFamily="50" charset="-128"/>
              <a:ea typeface="メイリオ" panose="020B0604030504040204" pitchFamily="50" charset="-128"/>
            </a:endParaRPr>
          </a:p>
        </p:txBody>
      </p:sp>
      <p:sp>
        <p:nvSpPr>
          <p:cNvPr id="91" name="正方形/長方形 90">
            <a:extLst>
              <a:ext uri="{FF2B5EF4-FFF2-40B4-BE49-F238E27FC236}">
                <a16:creationId xmlns:a16="http://schemas.microsoft.com/office/drawing/2014/main" id="{A6F5BDEC-BE42-4E6B-A201-E3C2583AF368}"/>
              </a:ext>
            </a:extLst>
          </p:cNvPr>
          <p:cNvSpPr/>
          <p:nvPr/>
        </p:nvSpPr>
        <p:spPr>
          <a:xfrm>
            <a:off x="3886444" y="3258762"/>
            <a:ext cx="636602" cy="53027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26AD41E1-FF18-48BA-B2E1-C137A333160E}"/>
              </a:ext>
            </a:extLst>
          </p:cNvPr>
          <p:cNvSpPr txBox="1"/>
          <p:nvPr/>
        </p:nvSpPr>
        <p:spPr>
          <a:xfrm>
            <a:off x="7833320" y="393305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応募方法は、電話とメッセージの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つ。それぞれ応募者が希望する方法を表示する。</a:t>
            </a:r>
            <a:endParaRPr kumimoji="1" lang="en-US" altLang="ja-JP" sz="800" dirty="0">
              <a:latin typeface="メイリオ" panose="020B0604030504040204" pitchFamily="50" charset="-128"/>
              <a:ea typeface="メイリオ" panose="020B0604030504040204" pitchFamily="50" charset="-128"/>
            </a:endParaRPr>
          </a:p>
        </p:txBody>
      </p:sp>
      <p:cxnSp>
        <p:nvCxnSpPr>
          <p:cNvPr id="96" name="コネクタ: カギ線 95">
            <a:extLst>
              <a:ext uri="{FF2B5EF4-FFF2-40B4-BE49-F238E27FC236}">
                <a16:creationId xmlns:a16="http://schemas.microsoft.com/office/drawing/2014/main" id="{CB73596D-C258-4FDF-9B7D-169A378813A8}"/>
              </a:ext>
            </a:extLst>
          </p:cNvPr>
          <p:cNvCxnSpPr>
            <a:cxnSpLocks/>
            <a:stCxn id="91" idx="2"/>
            <a:endCxn id="92" idx="1"/>
          </p:cNvCxnSpPr>
          <p:nvPr/>
        </p:nvCxnSpPr>
        <p:spPr>
          <a:xfrm rot="16200000" flipH="1">
            <a:off x="5831608" y="2162176"/>
            <a:ext cx="374849" cy="362857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8A6A5000-A80A-4ECB-86F9-76C760AA0B1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7" name="テキスト ボックス 66">
            <a:extLst>
              <a:ext uri="{FF2B5EF4-FFF2-40B4-BE49-F238E27FC236}">
                <a16:creationId xmlns:a16="http://schemas.microsoft.com/office/drawing/2014/main" id="{ADAAE21F-0781-44EE-BF79-B4492C32A21B}"/>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2F35C9BC-49ED-458E-A762-F3B024136264}"/>
              </a:ext>
            </a:extLst>
          </p:cNvPr>
          <p:cNvPicPr>
            <a:picLocks noChangeAspect="1"/>
          </p:cNvPicPr>
          <p:nvPr/>
        </p:nvPicPr>
        <p:blipFill>
          <a:blip r:embed="rId8"/>
          <a:stretch>
            <a:fillRect/>
          </a:stretch>
        </p:blipFill>
        <p:spPr>
          <a:xfrm>
            <a:off x="3377620" y="1412776"/>
            <a:ext cx="423252" cy="434246"/>
          </a:xfrm>
          <a:prstGeom prst="rect">
            <a:avLst/>
          </a:prstGeom>
        </p:spPr>
      </p:pic>
      <p:sp>
        <p:nvSpPr>
          <p:cNvPr id="81" name="テキスト ボックス 80">
            <a:extLst>
              <a:ext uri="{FF2B5EF4-FFF2-40B4-BE49-F238E27FC236}">
                <a16:creationId xmlns:a16="http://schemas.microsoft.com/office/drawing/2014/main" id="{2520F4CA-313E-4746-AE02-339F5E956E07}"/>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82" name="正方形/長方形 81">
            <a:extLst>
              <a:ext uri="{FF2B5EF4-FFF2-40B4-BE49-F238E27FC236}">
                <a16:creationId xmlns:a16="http://schemas.microsoft.com/office/drawing/2014/main" id="{5E4743D8-5102-4161-A1F8-8D87DA764E33}"/>
              </a:ext>
            </a:extLst>
          </p:cNvPr>
          <p:cNvSpPr/>
          <p:nvPr/>
        </p:nvSpPr>
        <p:spPr>
          <a:xfrm>
            <a:off x="2000671" y="1412776"/>
            <a:ext cx="2709073" cy="46596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コネクタ: カギ線 82">
            <a:extLst>
              <a:ext uri="{FF2B5EF4-FFF2-40B4-BE49-F238E27FC236}">
                <a16:creationId xmlns:a16="http://schemas.microsoft.com/office/drawing/2014/main" id="{D9E403A2-6709-44BF-937A-1E821C0A4A03}"/>
              </a:ext>
            </a:extLst>
          </p:cNvPr>
          <p:cNvCxnSpPr>
            <a:cxnSpLocks/>
            <a:stCxn id="82" idx="0"/>
            <a:endCxn id="94" idx="1"/>
          </p:cNvCxnSpPr>
          <p:nvPr/>
        </p:nvCxnSpPr>
        <p:spPr>
          <a:xfrm rot="16200000" flipH="1">
            <a:off x="5318862" y="-550879"/>
            <a:ext cx="550803" cy="4478112"/>
          </a:xfrm>
          <a:prstGeom prst="bentConnector4">
            <a:avLst>
              <a:gd name="adj1" fmla="val -41503"/>
              <a:gd name="adj2" fmla="val 3194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6ED18270-6F12-4413-8D95-7B1A69DA8E43}"/>
              </a:ext>
            </a:extLst>
          </p:cNvPr>
          <p:cNvSpPr txBox="1"/>
          <p:nvPr/>
        </p:nvSpPr>
        <p:spPr>
          <a:xfrm>
            <a:off x="7833320" y="179430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勤務先、職種、業務内容を表示する。</a:t>
            </a:r>
          </a:p>
        </p:txBody>
      </p:sp>
    </p:spTree>
    <p:extLst>
      <p:ext uri="{BB962C8B-B14F-4D97-AF65-F5344CB8AC3E}">
        <p14:creationId xmlns:p14="http://schemas.microsoft.com/office/powerpoint/2010/main" val="265371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⑲応募者詳細情報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2534232A-A882-40D5-AC15-FDB686792503}"/>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39D657C-9AF7-4296-9A1A-7210FAB6DC68}"/>
              </a:ext>
            </a:extLst>
          </p:cNvPr>
          <p:cNvSpPr txBox="1"/>
          <p:nvPr/>
        </p:nvSpPr>
        <p:spPr>
          <a:xfrm>
            <a:off x="1352600" y="940658"/>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応募者情報</a:t>
            </a:r>
          </a:p>
        </p:txBody>
      </p:sp>
      <p:sp>
        <p:nvSpPr>
          <p:cNvPr id="16" name="正方形/長方形 15">
            <a:extLst>
              <a:ext uri="{FF2B5EF4-FFF2-40B4-BE49-F238E27FC236}">
                <a16:creationId xmlns:a16="http://schemas.microsoft.com/office/drawing/2014/main" id="{30403868-8640-4140-BF68-215C0B89BEE4}"/>
              </a:ext>
            </a:extLst>
          </p:cNvPr>
          <p:cNvSpPr/>
          <p:nvPr/>
        </p:nvSpPr>
        <p:spPr>
          <a:xfrm>
            <a:off x="1640632" y="1340769"/>
            <a:ext cx="5184576" cy="17476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基本情報</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名前　　　　　　　グエン　ティ　ミ　ユエン</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性別　　　　　　　女</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年齢（生年月日）　</a:t>
            </a:r>
            <a:r>
              <a:rPr kumimoji="1" lang="en-US" altLang="ja-JP" sz="1000" dirty="0">
                <a:solidFill>
                  <a:schemeClr val="tx1"/>
                </a:solidFill>
                <a:latin typeface="メイリオ" panose="020B0604030504040204" pitchFamily="50" charset="-128"/>
                <a:ea typeface="メイリオ" panose="020B0604030504040204" pitchFamily="50" charset="-128"/>
              </a:rPr>
              <a:t>20</a:t>
            </a:r>
            <a:r>
              <a:rPr kumimoji="1" lang="ja-JP" altLang="en-US" sz="1000" dirty="0">
                <a:solidFill>
                  <a:schemeClr val="tx1"/>
                </a:solidFill>
                <a:latin typeface="メイリオ" panose="020B0604030504040204" pitchFamily="50" charset="-128"/>
                <a:ea typeface="メイリオ" panose="020B0604030504040204" pitchFamily="50" charset="-128"/>
              </a:rPr>
              <a:t>歳（</a:t>
            </a:r>
            <a:r>
              <a:rPr kumimoji="1" lang="en-US" altLang="ja-JP" sz="1000" dirty="0">
                <a:solidFill>
                  <a:schemeClr val="tx1"/>
                </a:solidFill>
                <a:latin typeface="メイリオ" panose="020B0604030504040204" pitchFamily="50" charset="-128"/>
                <a:ea typeface="メイリオ" panose="020B0604030504040204" pitchFamily="50" charset="-128"/>
              </a:rPr>
              <a:t>2000</a:t>
            </a:r>
            <a:r>
              <a:rPr kumimoji="1" lang="ja-JP" altLang="en-US" sz="1000" dirty="0">
                <a:solidFill>
                  <a:schemeClr val="tx1"/>
                </a:solidFill>
                <a:latin typeface="メイリオ" panose="020B0604030504040204" pitchFamily="50" charset="-128"/>
                <a:ea typeface="メイリオ" panose="020B0604030504040204" pitchFamily="50" charset="-128"/>
              </a:rPr>
              <a:t>年</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月</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日）</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smtClean="0">
                <a:solidFill>
                  <a:schemeClr val="tx1"/>
                </a:solidFill>
                <a:latin typeface="メイリオ" panose="020B0604030504040204" pitchFamily="50" charset="-128"/>
                <a:ea typeface="メイリオ" panose="020B0604030504040204" pitchFamily="50" charset="-128"/>
              </a:rPr>
              <a:t>国籍　　　　　　　ベトナム</a:t>
            </a:r>
            <a:endParaRPr kumimoji="1" lang="en-US" altLang="ja-JP" sz="1000" dirty="0" smtClean="0">
              <a:solidFill>
                <a:schemeClr val="tx1"/>
              </a:solidFill>
              <a:latin typeface="メイリオ" panose="020B0604030504040204" pitchFamily="50" charset="-128"/>
              <a:ea typeface="メイリオ" panose="020B0604030504040204" pitchFamily="50" charset="-128"/>
            </a:endParaRPr>
          </a:p>
          <a:p>
            <a:r>
              <a:rPr kumimoji="1" lang="ja-JP" altLang="en-US" sz="1000" dirty="0" smtClean="0">
                <a:solidFill>
                  <a:schemeClr val="tx1"/>
                </a:solidFill>
                <a:latin typeface="メイリオ" panose="020B0604030504040204" pitchFamily="50" charset="-128"/>
                <a:ea typeface="メイリオ" panose="020B0604030504040204" pitchFamily="50" charset="-128"/>
              </a:rPr>
              <a:t>住所　　　　　　　</a:t>
            </a:r>
            <a:r>
              <a:rPr kumimoji="1" lang="zh-TW" altLang="en-US" sz="1000" dirty="0" smtClean="0">
                <a:solidFill>
                  <a:schemeClr val="tx1"/>
                </a:solidFill>
                <a:latin typeface="メイリオ" panose="020B0604030504040204" pitchFamily="50" charset="-128"/>
                <a:ea typeface="メイリオ" panose="020B0604030504040204" pitchFamily="50" charset="-128"/>
              </a:rPr>
              <a:t>〒</a:t>
            </a:r>
            <a:r>
              <a:rPr kumimoji="1" lang="en-US" altLang="zh-TW" sz="1000" dirty="0" smtClean="0">
                <a:solidFill>
                  <a:schemeClr val="tx1"/>
                </a:solidFill>
                <a:latin typeface="メイリオ" panose="020B0604030504040204" pitchFamily="50" charset="-128"/>
                <a:ea typeface="メイリオ" panose="020B0604030504040204" pitchFamily="50" charset="-128"/>
              </a:rPr>
              <a:t>***-***</a:t>
            </a:r>
            <a:r>
              <a:rPr kumimoji="1" lang="ja-JP" altLang="en-US" sz="1000" dirty="0" smtClean="0">
                <a:solidFill>
                  <a:schemeClr val="tx1"/>
                </a:solidFill>
                <a:latin typeface="メイリオ" panose="020B0604030504040204" pitchFamily="50" charset="-128"/>
                <a:ea typeface="メイリオ" panose="020B0604030504040204" pitchFamily="50" charset="-128"/>
              </a:rPr>
              <a:t>　</a:t>
            </a:r>
            <a:r>
              <a:rPr kumimoji="1" lang="zh-TW" altLang="en-US" sz="1000" dirty="0" smtClean="0">
                <a:solidFill>
                  <a:schemeClr val="tx1"/>
                </a:solidFill>
                <a:latin typeface="メイリオ" panose="020B0604030504040204" pitchFamily="50" charset="-128"/>
                <a:ea typeface="メイリオ" panose="020B0604030504040204" pitchFamily="50" charset="-128"/>
              </a:rPr>
              <a:t>愛知県名古屋市東区</a:t>
            </a:r>
            <a:r>
              <a:rPr kumimoji="1" lang="en-US" altLang="zh-TW" sz="1000" dirty="0" smtClean="0">
                <a:solidFill>
                  <a:schemeClr val="tx1"/>
                </a:solidFill>
                <a:latin typeface="メイリオ" panose="020B0604030504040204" pitchFamily="50" charset="-128"/>
                <a:ea typeface="メイリオ" panose="020B0604030504040204" pitchFamily="50" charset="-128"/>
              </a:rPr>
              <a:t>*******</a:t>
            </a:r>
          </a:p>
          <a:p>
            <a:r>
              <a:rPr kumimoji="1" lang="ja-JP" altLang="en-US" sz="1000" dirty="0">
                <a:solidFill>
                  <a:schemeClr val="tx1"/>
                </a:solidFill>
                <a:latin typeface="メイリオ" panose="020B0604030504040204" pitchFamily="50" charset="-128"/>
                <a:ea typeface="メイリオ" panose="020B0604030504040204" pitchFamily="50" charset="-128"/>
              </a:rPr>
              <a:t>自宅最</a:t>
            </a:r>
            <a:r>
              <a:rPr kumimoji="1" lang="ja-JP" altLang="en-US" sz="1000" dirty="0" smtClean="0">
                <a:solidFill>
                  <a:schemeClr val="tx1"/>
                </a:solidFill>
                <a:latin typeface="メイリオ" panose="020B0604030504040204" pitchFamily="50" charset="-128"/>
                <a:ea typeface="メイリオ" panose="020B0604030504040204" pitchFamily="50" charset="-128"/>
              </a:rPr>
              <a:t>寄り</a:t>
            </a:r>
            <a:r>
              <a:rPr kumimoji="1" lang="ja-JP" altLang="en-US" sz="1000" dirty="0">
                <a:solidFill>
                  <a:schemeClr val="tx1"/>
                </a:solidFill>
                <a:latin typeface="メイリオ" panose="020B0604030504040204" pitchFamily="50" charset="-128"/>
                <a:ea typeface="メイリオ" panose="020B0604030504040204" pitchFamily="50" charset="-128"/>
              </a:rPr>
              <a:t>駅　　　</a:t>
            </a:r>
            <a:r>
              <a:rPr kumimoji="1" lang="en-US" altLang="ja-JP" sz="1000" dirty="0" smtClean="0">
                <a:solidFill>
                  <a:schemeClr val="tx1"/>
                </a:solidFill>
                <a:latin typeface="メイリオ" panose="020B0604030504040204" pitchFamily="50" charset="-128"/>
                <a:ea typeface="メイリオ" panose="020B0604030504040204" pitchFamily="50" charset="-128"/>
              </a:rPr>
              <a:t>**********</a:t>
            </a:r>
          </a:p>
          <a:p>
            <a:r>
              <a:rPr kumimoji="1" lang="ja-JP" altLang="en-US" sz="1000" dirty="0">
                <a:solidFill>
                  <a:schemeClr val="tx1"/>
                </a:solidFill>
                <a:latin typeface="メイリオ" panose="020B0604030504040204" pitchFamily="50" charset="-128"/>
                <a:ea typeface="メイリオ" panose="020B0604030504040204" pitchFamily="50" charset="-128"/>
              </a:rPr>
              <a:t>学校最寄り駅　　　</a:t>
            </a:r>
            <a:r>
              <a:rPr kumimoji="1" lang="en-US" altLang="ja-JP" sz="1000" smtClean="0">
                <a:solidFill>
                  <a:schemeClr val="tx1"/>
                </a:solidFill>
                <a:latin typeface="メイリオ" panose="020B0604030504040204" pitchFamily="50" charset="-128"/>
                <a:ea typeface="メイリオ" panose="020B0604030504040204" pitchFamily="50" charset="-128"/>
              </a:rPr>
              <a:t>**********</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メールアドレス　　</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（認証済）</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電話番号　　　　　</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（認証済）</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在留資格　　　　　留学生ビザ</a:t>
            </a:r>
          </a:p>
        </p:txBody>
      </p:sp>
      <p:sp>
        <p:nvSpPr>
          <p:cNvPr id="17" name="正方形/長方形 16">
            <a:extLst>
              <a:ext uri="{FF2B5EF4-FFF2-40B4-BE49-F238E27FC236}">
                <a16:creationId xmlns:a16="http://schemas.microsoft.com/office/drawing/2014/main" id="{C6978C48-246C-44DA-B899-644B1548CE19}"/>
              </a:ext>
            </a:extLst>
          </p:cNvPr>
          <p:cNvSpPr/>
          <p:nvPr/>
        </p:nvSpPr>
        <p:spPr>
          <a:xfrm>
            <a:off x="1640632" y="3156969"/>
            <a:ext cx="5184576" cy="1027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役に立つスキル</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日本語レベル　　　　</a:t>
            </a:r>
            <a:r>
              <a:rPr kumimoji="1" lang="en-US" altLang="ja-JP" sz="1000" dirty="0">
                <a:solidFill>
                  <a:schemeClr val="tx1"/>
                </a:solidFill>
                <a:latin typeface="メイリオ" panose="020B0604030504040204" pitchFamily="50" charset="-128"/>
                <a:ea typeface="メイリオ" panose="020B0604030504040204" pitchFamily="50" charset="-128"/>
              </a:rPr>
              <a:t>N1</a:t>
            </a:r>
          </a:p>
          <a:p>
            <a:r>
              <a:rPr kumimoji="1" lang="ja-JP" altLang="en-US" sz="1000" dirty="0">
                <a:solidFill>
                  <a:schemeClr val="tx1"/>
                </a:solidFill>
                <a:latin typeface="メイリオ" panose="020B0604030504040204" pitchFamily="50" charset="-128"/>
                <a:ea typeface="メイリオ" panose="020B0604030504040204" pitchFamily="50" charset="-128"/>
              </a:rPr>
              <a:t>仕事経験①　　　　　飲食・フード　ホール（飲食店）　</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仕事経験②　　　　　販売　コンビニ（レジ）</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仕事経験③　　　　　宅配・デリバリー　宅配（自転車）</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E1650F4-CE2F-4117-9005-64FE3A949242}"/>
              </a:ext>
            </a:extLst>
          </p:cNvPr>
          <p:cNvSpPr/>
          <p:nvPr/>
        </p:nvSpPr>
        <p:spPr>
          <a:xfrm>
            <a:off x="1640632" y="4273466"/>
            <a:ext cx="5184576" cy="8822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仕事で大事なこと</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大事なこと①　ベトナムの人が働いている</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大事なこと②　交通費支給</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大事なこと③　まかないがある</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3CBB553B-BD86-440C-B5E8-1C57D00D9A66}"/>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F36A9928-CB4F-4A4E-AA60-E53DB50D28EB}"/>
              </a:ext>
            </a:extLst>
          </p:cNvPr>
          <p:cNvSpPr/>
          <p:nvPr/>
        </p:nvSpPr>
        <p:spPr>
          <a:xfrm>
            <a:off x="1640632" y="5207130"/>
            <a:ext cx="5184576" cy="738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2" name="テキスト ボックス 21">
            <a:extLst>
              <a:ext uri="{FF2B5EF4-FFF2-40B4-BE49-F238E27FC236}">
                <a16:creationId xmlns:a16="http://schemas.microsoft.com/office/drawing/2014/main" id="{A402BAA9-E289-440B-AEF7-448BE5A225F2}"/>
              </a:ext>
            </a:extLst>
          </p:cNvPr>
          <p:cNvSpPr txBox="1"/>
          <p:nvPr/>
        </p:nvSpPr>
        <p:spPr>
          <a:xfrm>
            <a:off x="1640632" y="5229200"/>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都合の良い時間帯</a:t>
            </a:r>
          </a:p>
        </p:txBody>
      </p:sp>
      <p:sp>
        <p:nvSpPr>
          <p:cNvPr id="23" name="テキスト ボックス 22">
            <a:extLst>
              <a:ext uri="{FF2B5EF4-FFF2-40B4-BE49-F238E27FC236}">
                <a16:creationId xmlns:a16="http://schemas.microsoft.com/office/drawing/2014/main" id="{D15FE308-762E-49EB-9A5F-399514A91A4B}"/>
              </a:ext>
            </a:extLst>
          </p:cNvPr>
          <p:cNvSpPr txBox="1"/>
          <p:nvPr/>
        </p:nvSpPr>
        <p:spPr>
          <a:xfrm>
            <a:off x="2205837" y="5480858"/>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　月</a:t>
            </a:r>
          </a:p>
        </p:txBody>
      </p:sp>
      <p:sp>
        <p:nvSpPr>
          <p:cNvPr id="24" name="正方形/長方形 23">
            <a:extLst>
              <a:ext uri="{FF2B5EF4-FFF2-40B4-BE49-F238E27FC236}">
                <a16:creationId xmlns:a16="http://schemas.microsoft.com/office/drawing/2014/main" id="{5D6942FE-6D35-4E79-8EC6-D90050465F72}"/>
              </a:ext>
            </a:extLst>
          </p:cNvPr>
          <p:cNvSpPr/>
          <p:nvPr/>
        </p:nvSpPr>
        <p:spPr>
          <a:xfrm>
            <a:off x="3192571" y="5736588"/>
            <a:ext cx="2011150"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12</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r>
              <a:rPr kumimoji="1" lang="ja-JP" altLang="en-US" sz="1000" dirty="0">
                <a:solidFill>
                  <a:schemeClr val="tx1"/>
                </a:solidFill>
                <a:latin typeface="メイリオ" panose="020B0604030504040204" pitchFamily="50" charset="-128"/>
                <a:ea typeface="メイリオ" panose="020B0604030504040204" pitchFamily="50" charset="-128"/>
              </a:rPr>
              <a:t>　～　</a:t>
            </a:r>
            <a:r>
              <a:rPr kumimoji="1" lang="en-US" altLang="ja-JP" sz="1000" dirty="0">
                <a:solidFill>
                  <a:schemeClr val="tx1"/>
                </a:solidFill>
                <a:latin typeface="メイリオ" panose="020B0604030504040204" pitchFamily="50" charset="-128"/>
                <a:ea typeface="メイリオ" panose="020B0604030504040204" pitchFamily="50" charset="-128"/>
              </a:rPr>
              <a:t>18</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p>
        </p:txBody>
      </p:sp>
      <p:sp>
        <p:nvSpPr>
          <p:cNvPr id="25" name="正方形/長方形 24">
            <a:extLst>
              <a:ext uri="{FF2B5EF4-FFF2-40B4-BE49-F238E27FC236}">
                <a16:creationId xmlns:a16="http://schemas.microsoft.com/office/drawing/2014/main" id="{4CA3E8EA-4940-4E28-A4FA-7671829E79C3}"/>
              </a:ext>
            </a:extLst>
          </p:cNvPr>
          <p:cNvSpPr/>
          <p:nvPr/>
        </p:nvSpPr>
        <p:spPr>
          <a:xfrm>
            <a:off x="2144688" y="5490604"/>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26" name="正方形/長方形 25">
            <a:extLst>
              <a:ext uri="{FF2B5EF4-FFF2-40B4-BE49-F238E27FC236}">
                <a16:creationId xmlns:a16="http://schemas.microsoft.com/office/drawing/2014/main" id="{49670E4E-2C45-4D8C-A3AE-94EB0A3BA95D}"/>
              </a:ext>
            </a:extLst>
          </p:cNvPr>
          <p:cNvSpPr/>
          <p:nvPr/>
        </p:nvSpPr>
        <p:spPr>
          <a:xfrm>
            <a:off x="2792760" y="5490604"/>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7" name="正方形/長方形 26">
            <a:extLst>
              <a:ext uri="{FF2B5EF4-FFF2-40B4-BE49-F238E27FC236}">
                <a16:creationId xmlns:a16="http://schemas.microsoft.com/office/drawing/2014/main" id="{39D8978D-9EFE-49D5-BD97-0399BE331A39}"/>
              </a:ext>
            </a:extLst>
          </p:cNvPr>
          <p:cNvSpPr/>
          <p:nvPr/>
        </p:nvSpPr>
        <p:spPr>
          <a:xfrm>
            <a:off x="3992016" y="5486454"/>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8" name="正方形/長方形 27">
            <a:extLst>
              <a:ext uri="{FF2B5EF4-FFF2-40B4-BE49-F238E27FC236}">
                <a16:creationId xmlns:a16="http://schemas.microsoft.com/office/drawing/2014/main" id="{78E1AB30-788D-4B78-B160-7540E72DCCB6}"/>
              </a:ext>
            </a:extLst>
          </p:cNvPr>
          <p:cNvSpPr/>
          <p:nvPr/>
        </p:nvSpPr>
        <p:spPr>
          <a:xfrm>
            <a:off x="4616524" y="5480925"/>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9" name="正方形/長方形 28">
            <a:extLst>
              <a:ext uri="{FF2B5EF4-FFF2-40B4-BE49-F238E27FC236}">
                <a16:creationId xmlns:a16="http://schemas.microsoft.com/office/drawing/2014/main" id="{C96BB3EE-E7FB-4A8F-BB14-6E3643979661}"/>
              </a:ext>
            </a:extLst>
          </p:cNvPr>
          <p:cNvSpPr/>
          <p:nvPr/>
        </p:nvSpPr>
        <p:spPr>
          <a:xfrm>
            <a:off x="5192588" y="5480925"/>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0" name="正方形/長方形 29">
            <a:extLst>
              <a:ext uri="{FF2B5EF4-FFF2-40B4-BE49-F238E27FC236}">
                <a16:creationId xmlns:a16="http://schemas.microsoft.com/office/drawing/2014/main" id="{D29AAFC1-AD51-4F41-B294-5EAF6978A416}"/>
              </a:ext>
            </a:extLst>
          </p:cNvPr>
          <p:cNvSpPr/>
          <p:nvPr/>
        </p:nvSpPr>
        <p:spPr>
          <a:xfrm>
            <a:off x="5808652" y="548681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1" name="正方形/長方形 30">
            <a:extLst>
              <a:ext uri="{FF2B5EF4-FFF2-40B4-BE49-F238E27FC236}">
                <a16:creationId xmlns:a16="http://schemas.microsoft.com/office/drawing/2014/main" id="{E415909A-3B5A-44DF-A58D-6420D08F4329}"/>
              </a:ext>
            </a:extLst>
          </p:cNvPr>
          <p:cNvSpPr/>
          <p:nvPr/>
        </p:nvSpPr>
        <p:spPr>
          <a:xfrm>
            <a:off x="3440832" y="549506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32" name="テキスト ボックス 31">
            <a:extLst>
              <a:ext uri="{FF2B5EF4-FFF2-40B4-BE49-F238E27FC236}">
                <a16:creationId xmlns:a16="http://schemas.microsoft.com/office/drawing/2014/main" id="{E032412F-D739-413C-AE1E-1B6E1259F0E7}"/>
              </a:ext>
            </a:extLst>
          </p:cNvPr>
          <p:cNvSpPr txBox="1"/>
          <p:nvPr/>
        </p:nvSpPr>
        <p:spPr>
          <a:xfrm>
            <a:off x="2864768"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火</a:t>
            </a:r>
          </a:p>
        </p:txBody>
      </p:sp>
      <p:sp>
        <p:nvSpPr>
          <p:cNvPr id="33" name="テキスト ボックス 32">
            <a:extLst>
              <a:ext uri="{FF2B5EF4-FFF2-40B4-BE49-F238E27FC236}">
                <a16:creationId xmlns:a16="http://schemas.microsoft.com/office/drawing/2014/main" id="{E36DCED6-B9EF-473E-99B4-A2F7E917C8B1}"/>
              </a:ext>
            </a:extLst>
          </p:cNvPr>
          <p:cNvSpPr txBox="1"/>
          <p:nvPr/>
        </p:nvSpPr>
        <p:spPr>
          <a:xfrm>
            <a:off x="3526122"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水</a:t>
            </a:r>
          </a:p>
        </p:txBody>
      </p:sp>
      <p:sp>
        <p:nvSpPr>
          <p:cNvPr id="34" name="テキスト ボックス 33">
            <a:extLst>
              <a:ext uri="{FF2B5EF4-FFF2-40B4-BE49-F238E27FC236}">
                <a16:creationId xmlns:a16="http://schemas.microsoft.com/office/drawing/2014/main" id="{AA8BF3AC-FC12-46D4-AB58-96860E67CBC0}"/>
              </a:ext>
            </a:extLst>
          </p:cNvPr>
          <p:cNvSpPr txBox="1"/>
          <p:nvPr/>
        </p:nvSpPr>
        <p:spPr>
          <a:xfrm>
            <a:off x="4088904"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木</a:t>
            </a:r>
          </a:p>
        </p:txBody>
      </p:sp>
      <p:sp>
        <p:nvSpPr>
          <p:cNvPr id="35" name="テキスト ボックス 34">
            <a:extLst>
              <a:ext uri="{FF2B5EF4-FFF2-40B4-BE49-F238E27FC236}">
                <a16:creationId xmlns:a16="http://schemas.microsoft.com/office/drawing/2014/main" id="{3E357F18-7006-468D-A0A8-A78489736527}"/>
              </a:ext>
            </a:extLst>
          </p:cNvPr>
          <p:cNvSpPr txBox="1"/>
          <p:nvPr/>
        </p:nvSpPr>
        <p:spPr>
          <a:xfrm>
            <a:off x="4736976"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金</a:t>
            </a:r>
          </a:p>
        </p:txBody>
      </p:sp>
      <p:sp>
        <p:nvSpPr>
          <p:cNvPr id="36" name="テキスト ボックス 35">
            <a:extLst>
              <a:ext uri="{FF2B5EF4-FFF2-40B4-BE49-F238E27FC236}">
                <a16:creationId xmlns:a16="http://schemas.microsoft.com/office/drawing/2014/main" id="{B21817B9-EB09-4368-B35F-7C932EE1906F}"/>
              </a:ext>
            </a:extLst>
          </p:cNvPr>
          <p:cNvSpPr txBox="1"/>
          <p:nvPr/>
        </p:nvSpPr>
        <p:spPr>
          <a:xfrm>
            <a:off x="5313040"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土</a:t>
            </a:r>
          </a:p>
        </p:txBody>
      </p:sp>
      <p:sp>
        <p:nvSpPr>
          <p:cNvPr id="37" name="テキスト ボックス 36">
            <a:extLst>
              <a:ext uri="{FF2B5EF4-FFF2-40B4-BE49-F238E27FC236}">
                <a16:creationId xmlns:a16="http://schemas.microsoft.com/office/drawing/2014/main" id="{A2B83F81-F0A7-4D01-B0E6-4EEE4FAC9F4A}"/>
              </a:ext>
            </a:extLst>
          </p:cNvPr>
          <p:cNvSpPr txBox="1"/>
          <p:nvPr/>
        </p:nvSpPr>
        <p:spPr>
          <a:xfrm>
            <a:off x="5889104" y="5487035"/>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日</a:t>
            </a:r>
          </a:p>
        </p:txBody>
      </p:sp>
      <p:sp>
        <p:nvSpPr>
          <p:cNvPr id="39" name="四角形: 角を丸くする 38">
            <a:extLst>
              <a:ext uri="{FF2B5EF4-FFF2-40B4-BE49-F238E27FC236}">
                <a16:creationId xmlns:a16="http://schemas.microsoft.com/office/drawing/2014/main" id="{FA905657-6D08-43B3-97ED-D3497FFA4B15}"/>
              </a:ext>
            </a:extLst>
          </p:cNvPr>
          <p:cNvSpPr/>
          <p:nvPr/>
        </p:nvSpPr>
        <p:spPr>
          <a:xfrm>
            <a:off x="3812043" y="5971346"/>
            <a:ext cx="924933"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a:t>
            </a:r>
          </a:p>
        </p:txBody>
      </p:sp>
      <p:sp>
        <p:nvSpPr>
          <p:cNvPr id="3" name="正方形/長方形 2">
            <a:extLst>
              <a:ext uri="{FF2B5EF4-FFF2-40B4-BE49-F238E27FC236}">
                <a16:creationId xmlns:a16="http://schemas.microsoft.com/office/drawing/2014/main" id="{62973E4D-90B5-4096-8E5B-D689158FBECB}"/>
              </a:ext>
            </a:extLst>
          </p:cNvPr>
          <p:cNvSpPr/>
          <p:nvPr/>
        </p:nvSpPr>
        <p:spPr>
          <a:xfrm>
            <a:off x="1582920" y="1303577"/>
            <a:ext cx="5328592" cy="1821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214625EA-0BEC-4DD9-8A1D-9228C701D7D7}"/>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個人情報は一部だけ公開。内定後、すべてのステータスが公開される。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電話応募の場合、電話番号はすべてのステータスで公開される。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solidFill>
                <a:srgbClr val="FF0000"/>
              </a:solidFill>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2" action="ppaction://hlinksldjump"/>
              </a:rPr>
              <a:t>→個人情報の処理</a:t>
            </a:r>
            <a:endParaRPr kumimoji="1" lang="en-US" altLang="ja-JP" sz="800" dirty="0">
              <a:solidFill>
                <a:srgbClr val="FF0000"/>
              </a:solidFill>
              <a:latin typeface="メイリオ" panose="020B0604030504040204" pitchFamily="50" charset="-128"/>
              <a:ea typeface="メイリオ" panose="020B0604030504040204" pitchFamily="50" charset="-128"/>
            </a:endParaRPr>
          </a:p>
        </p:txBody>
      </p:sp>
      <p:cxnSp>
        <p:nvCxnSpPr>
          <p:cNvPr id="42" name="コネクタ: カギ線 41">
            <a:extLst>
              <a:ext uri="{FF2B5EF4-FFF2-40B4-BE49-F238E27FC236}">
                <a16:creationId xmlns:a16="http://schemas.microsoft.com/office/drawing/2014/main" id="{7CA43F27-3F4A-4878-A64C-8A202DD9841C}"/>
              </a:ext>
            </a:extLst>
          </p:cNvPr>
          <p:cNvCxnSpPr>
            <a:cxnSpLocks/>
            <a:stCxn id="3" idx="3"/>
            <a:endCxn id="41" idx="1"/>
          </p:cNvCxnSpPr>
          <p:nvPr/>
        </p:nvCxnSpPr>
        <p:spPr>
          <a:xfrm flipV="1">
            <a:off x="6911512" y="1385774"/>
            <a:ext cx="921808" cy="82871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03C11BEA-D95D-4F33-9B9A-337C5BEF30DD}"/>
              </a:ext>
            </a:extLst>
          </p:cNvPr>
          <p:cNvSpPr/>
          <p:nvPr/>
        </p:nvSpPr>
        <p:spPr>
          <a:xfrm>
            <a:off x="1582920" y="3155260"/>
            <a:ext cx="5328592" cy="9645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AFB2EB4E-E7ED-420F-94BC-D5F69B4D08F7}"/>
              </a:ext>
            </a:extLst>
          </p:cNvPr>
          <p:cNvSpPr/>
          <p:nvPr/>
        </p:nvSpPr>
        <p:spPr>
          <a:xfrm>
            <a:off x="1582921" y="4174550"/>
            <a:ext cx="5328592" cy="882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FB201A1F-F61F-40DF-87C9-98E5C1B925E7}"/>
              </a:ext>
            </a:extLst>
          </p:cNvPr>
          <p:cNvSpPr txBox="1"/>
          <p:nvPr/>
        </p:nvSpPr>
        <p:spPr>
          <a:xfrm>
            <a:off x="7833320" y="2900168"/>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職種・職務内容の組み合わせが</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つ表示されます。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職種はアイコンも表示？デザイン次第。見せ方は</a:t>
            </a:r>
            <a:r>
              <a:rPr kumimoji="1" lang="en-US" altLang="ja-JP" sz="800" dirty="0">
                <a:latin typeface="メイリオ" panose="020B0604030504040204" pitchFamily="50" charset="-128"/>
                <a:ea typeface="メイリオ" panose="020B0604030504040204" pitchFamily="50" charset="-128"/>
              </a:rPr>
              <a:t>UI</a:t>
            </a:r>
            <a:r>
              <a:rPr kumimoji="1" lang="ja-JP" altLang="en-US" sz="800" dirty="0">
                <a:latin typeface="メイリオ" panose="020B0604030504040204" pitchFamily="50" charset="-128"/>
                <a:ea typeface="メイリオ" panose="020B0604030504040204" pitchFamily="50" charset="-128"/>
              </a:rPr>
              <a:t>とあわせて</a:t>
            </a:r>
            <a:endParaRPr kumimoji="1" lang="en-US" altLang="ja-JP" sz="800" dirty="0">
              <a:latin typeface="メイリオ" panose="020B0604030504040204" pitchFamily="50" charset="-128"/>
              <a:ea typeface="メイリオ" panose="020B0604030504040204" pitchFamily="50" charset="-128"/>
            </a:endParaRPr>
          </a:p>
        </p:txBody>
      </p:sp>
      <p:cxnSp>
        <p:nvCxnSpPr>
          <p:cNvPr id="47" name="コネクタ: カギ線 46">
            <a:extLst>
              <a:ext uri="{FF2B5EF4-FFF2-40B4-BE49-F238E27FC236}">
                <a16:creationId xmlns:a16="http://schemas.microsoft.com/office/drawing/2014/main" id="{D4881FB9-C1ED-4A59-8EF2-D0A792433A02}"/>
              </a:ext>
            </a:extLst>
          </p:cNvPr>
          <p:cNvCxnSpPr>
            <a:cxnSpLocks/>
            <a:stCxn id="44" idx="3"/>
            <a:endCxn id="46" idx="1"/>
          </p:cNvCxnSpPr>
          <p:nvPr/>
        </p:nvCxnSpPr>
        <p:spPr>
          <a:xfrm flipV="1">
            <a:off x="6911512" y="3192556"/>
            <a:ext cx="921808" cy="44500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BA8DE7E4-BAFF-4485-BA71-17000A4B07E1}"/>
              </a:ext>
            </a:extLst>
          </p:cNvPr>
          <p:cNvSpPr txBox="1"/>
          <p:nvPr/>
        </p:nvSpPr>
        <p:spPr>
          <a:xfrm>
            <a:off x="7833320" y="3979592"/>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仕事で大事なことが</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つ表示される。こちらもアイコンを表示？デザイン次第。見せ方は</a:t>
            </a:r>
            <a:r>
              <a:rPr kumimoji="1" lang="en-US" altLang="ja-JP" sz="800" dirty="0">
                <a:latin typeface="メイリオ" panose="020B0604030504040204" pitchFamily="50" charset="-128"/>
                <a:ea typeface="メイリオ" panose="020B0604030504040204" pitchFamily="50" charset="-128"/>
              </a:rPr>
              <a:t>UI</a:t>
            </a:r>
            <a:r>
              <a:rPr kumimoji="1" lang="ja-JP" altLang="en-US" sz="800" dirty="0">
                <a:latin typeface="メイリオ" panose="020B0604030504040204" pitchFamily="50" charset="-128"/>
                <a:ea typeface="メイリオ" panose="020B0604030504040204" pitchFamily="50" charset="-128"/>
              </a:rPr>
              <a:t>とあわせて</a:t>
            </a:r>
            <a:endParaRPr kumimoji="1" lang="en-US" altLang="ja-JP" sz="800" dirty="0">
              <a:latin typeface="メイリオ" panose="020B0604030504040204" pitchFamily="50" charset="-128"/>
              <a:ea typeface="メイリオ" panose="020B0604030504040204" pitchFamily="50" charset="-128"/>
            </a:endParaRPr>
          </a:p>
        </p:txBody>
      </p:sp>
      <p:cxnSp>
        <p:nvCxnSpPr>
          <p:cNvPr id="50" name="コネクタ: カギ線 49">
            <a:extLst>
              <a:ext uri="{FF2B5EF4-FFF2-40B4-BE49-F238E27FC236}">
                <a16:creationId xmlns:a16="http://schemas.microsoft.com/office/drawing/2014/main" id="{06B34605-A8C4-4E3A-8E0A-B8B7BF60D9E4}"/>
              </a:ext>
            </a:extLst>
          </p:cNvPr>
          <p:cNvCxnSpPr>
            <a:cxnSpLocks/>
            <a:stCxn id="45" idx="3"/>
            <a:endCxn id="49" idx="1"/>
          </p:cNvCxnSpPr>
          <p:nvPr/>
        </p:nvCxnSpPr>
        <p:spPr>
          <a:xfrm flipV="1">
            <a:off x="6911513" y="4271980"/>
            <a:ext cx="921807" cy="3436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6C600D2D-3241-4AC3-B753-98809559AA74}"/>
              </a:ext>
            </a:extLst>
          </p:cNvPr>
          <p:cNvSpPr/>
          <p:nvPr/>
        </p:nvSpPr>
        <p:spPr>
          <a:xfrm>
            <a:off x="5529064" y="1556792"/>
            <a:ext cx="1152128" cy="13874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メイリオ" panose="020B0604030504040204" pitchFamily="50" charset="-128"/>
                <a:ea typeface="メイリオ" panose="020B0604030504040204" pitchFamily="50" charset="-128"/>
              </a:rPr>
              <a:t>photo</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a:extLst>
              <a:ext uri="{FF2B5EF4-FFF2-40B4-BE49-F238E27FC236}">
                <a16:creationId xmlns:a16="http://schemas.microsoft.com/office/drawing/2014/main" id="{DA07D010-D951-4BFC-926D-42F9340939FB}"/>
              </a:ext>
            </a:extLst>
          </p:cNvPr>
          <p:cNvSpPr/>
          <p:nvPr/>
        </p:nvSpPr>
        <p:spPr>
          <a:xfrm>
            <a:off x="1582920" y="5157192"/>
            <a:ext cx="5328592" cy="882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04751275-E7A2-4ED2-B6F0-D246CBBE3835}"/>
              </a:ext>
            </a:extLst>
          </p:cNvPr>
          <p:cNvSpPr txBox="1"/>
          <p:nvPr/>
        </p:nvSpPr>
        <p:spPr>
          <a:xfrm>
            <a:off x="7833320" y="509719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応募者が登録した都合の良い時間帯が表示される。</a:t>
            </a:r>
            <a:endParaRPr kumimoji="1" lang="en-US" altLang="ja-JP" sz="800" dirty="0">
              <a:latin typeface="メイリオ" panose="020B0604030504040204" pitchFamily="50" charset="-128"/>
              <a:ea typeface="メイリオ" panose="020B0604030504040204" pitchFamily="50" charset="-128"/>
            </a:endParaRPr>
          </a:p>
        </p:txBody>
      </p:sp>
      <p:cxnSp>
        <p:nvCxnSpPr>
          <p:cNvPr id="59" name="コネクタ: カギ線 58">
            <a:extLst>
              <a:ext uri="{FF2B5EF4-FFF2-40B4-BE49-F238E27FC236}">
                <a16:creationId xmlns:a16="http://schemas.microsoft.com/office/drawing/2014/main" id="{B96EB91E-1E70-43C5-8DF7-4ECFD6CA6190}"/>
              </a:ext>
            </a:extLst>
          </p:cNvPr>
          <p:cNvCxnSpPr>
            <a:cxnSpLocks/>
            <a:stCxn id="55" idx="3"/>
            <a:endCxn id="58" idx="1"/>
          </p:cNvCxnSpPr>
          <p:nvPr/>
        </p:nvCxnSpPr>
        <p:spPr>
          <a:xfrm flipV="1">
            <a:off x="6911512" y="5266469"/>
            <a:ext cx="921808" cy="33182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86345835-227E-4CFA-9E6B-4A124589C14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078306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個人情報の処理</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2" name="表 1">
            <a:extLst>
              <a:ext uri="{FF2B5EF4-FFF2-40B4-BE49-F238E27FC236}">
                <a16:creationId xmlns:a16="http://schemas.microsoft.com/office/drawing/2014/main" id="{08B2E7C8-EA7C-4718-A061-AA8BD227ACFC}"/>
              </a:ext>
            </a:extLst>
          </p:cNvPr>
          <p:cNvGraphicFramePr>
            <a:graphicFrameLocks noGrp="1"/>
          </p:cNvGraphicFramePr>
          <p:nvPr>
            <p:extLst>
              <p:ext uri="{D42A27DB-BD31-4B8C-83A1-F6EECF244321}">
                <p14:modId xmlns:p14="http://schemas.microsoft.com/office/powerpoint/2010/main" val="2585083094"/>
              </p:ext>
            </p:extLst>
          </p:nvPr>
        </p:nvGraphicFramePr>
        <p:xfrm>
          <a:off x="658640" y="1268761"/>
          <a:ext cx="8588720" cy="1791911"/>
        </p:xfrm>
        <a:graphic>
          <a:graphicData uri="http://schemas.openxmlformats.org/drawingml/2006/table">
            <a:tbl>
              <a:tblPr>
                <a:tableStyleId>{5C22544A-7EE6-4342-B048-85BDC9FD1C3A}</a:tableStyleId>
              </a:tblPr>
              <a:tblGrid>
                <a:gridCol w="2147180">
                  <a:extLst>
                    <a:ext uri="{9D8B030D-6E8A-4147-A177-3AD203B41FA5}">
                      <a16:colId xmlns:a16="http://schemas.microsoft.com/office/drawing/2014/main" val="3757420426"/>
                    </a:ext>
                  </a:extLst>
                </a:gridCol>
                <a:gridCol w="2147180">
                  <a:extLst>
                    <a:ext uri="{9D8B030D-6E8A-4147-A177-3AD203B41FA5}">
                      <a16:colId xmlns:a16="http://schemas.microsoft.com/office/drawing/2014/main" val="2448474847"/>
                    </a:ext>
                  </a:extLst>
                </a:gridCol>
                <a:gridCol w="2147180">
                  <a:extLst>
                    <a:ext uri="{9D8B030D-6E8A-4147-A177-3AD203B41FA5}">
                      <a16:colId xmlns:a16="http://schemas.microsoft.com/office/drawing/2014/main" val="3584437072"/>
                    </a:ext>
                  </a:extLst>
                </a:gridCol>
                <a:gridCol w="2147180">
                  <a:extLst>
                    <a:ext uri="{9D8B030D-6E8A-4147-A177-3AD203B41FA5}">
                      <a16:colId xmlns:a16="http://schemas.microsoft.com/office/drawing/2014/main" val="2004713345"/>
                    </a:ext>
                  </a:extLst>
                </a:gridCol>
              </a:tblGrid>
              <a:tr h="432047">
                <a:tc>
                  <a:txBody>
                    <a:bodyPr/>
                    <a:lstStyle/>
                    <a:p>
                      <a:pPr algn="ctr" fontAlgn="ctr"/>
                      <a:endParaRPr lang="ja-JP" altLang="en-US" sz="11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tc>
                  <a:txBody>
                    <a:bodyPr/>
                    <a:lstStyle/>
                    <a:p>
                      <a:pPr algn="ctr" fontAlgn="ctr"/>
                      <a:r>
                        <a:rPr lang="zh-TW" altLang="en-US" sz="1100" u="none" strike="noStrike" dirty="0">
                          <a:solidFill>
                            <a:schemeClr val="bg1"/>
                          </a:solidFill>
                          <a:effectLst/>
                          <a:latin typeface="メイリオ" panose="020B0604030504040204" pitchFamily="50" charset="-128"/>
                          <a:ea typeface="メイリオ" panose="020B0604030504040204" pitchFamily="50" charset="-128"/>
                        </a:rPr>
                        <a:t>応募時（連絡電話希望）</a:t>
                      </a:r>
                      <a:endParaRPr lang="zh-TW" altLang="en-US" sz="11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tc>
                  <a:txBody>
                    <a:bodyPr/>
                    <a:lstStyle/>
                    <a:p>
                      <a:pPr algn="ctr" fontAlgn="ctr"/>
                      <a:r>
                        <a:rPr lang="ja-JP" altLang="en-US" sz="1100" u="none" strike="noStrike">
                          <a:solidFill>
                            <a:schemeClr val="bg1"/>
                          </a:solidFill>
                          <a:effectLst/>
                          <a:latin typeface="メイリオ" panose="020B0604030504040204" pitchFamily="50" charset="-128"/>
                          <a:ea typeface="メイリオ" panose="020B0604030504040204" pitchFamily="50" charset="-128"/>
                        </a:rPr>
                        <a:t>応募時（連絡メール希望）</a:t>
                      </a:r>
                      <a:endParaRPr lang="ja-JP" altLang="en-US" sz="11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tc>
                  <a:txBody>
                    <a:bodyPr/>
                    <a:lstStyle/>
                    <a:p>
                      <a:pPr algn="ctr" fontAlgn="ctr"/>
                      <a:r>
                        <a:rPr lang="ja-JP" altLang="en-US" sz="1100" u="none" strike="noStrike" dirty="0">
                          <a:solidFill>
                            <a:schemeClr val="bg1"/>
                          </a:solidFill>
                          <a:effectLst/>
                          <a:latin typeface="メイリオ" panose="020B0604030504040204" pitchFamily="50" charset="-128"/>
                          <a:ea typeface="メイリオ" panose="020B0604030504040204" pitchFamily="50" charset="-128"/>
                        </a:rPr>
                        <a:t>内定時</a:t>
                      </a:r>
                      <a:endParaRPr lang="ja-JP" altLang="en-US" sz="11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75000"/>
                      </a:schemeClr>
                    </a:solidFill>
                  </a:tcPr>
                </a:tc>
                <a:extLst>
                  <a:ext uri="{0D108BD9-81ED-4DB2-BD59-A6C34878D82A}">
                    <a16:rowId xmlns:a16="http://schemas.microsoft.com/office/drawing/2014/main" val="3815390541"/>
                  </a:ext>
                </a:extLst>
              </a:tr>
              <a:tr h="453288">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住所・最寄り駅</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非公開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非公開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861977843"/>
                  </a:ext>
                </a:extLst>
              </a:tr>
              <a:tr h="453288">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メアド</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非公開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非公開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24204499"/>
                  </a:ext>
                </a:extLst>
              </a:tr>
              <a:tr h="453288">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電話番号</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非公開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ctr" fontAlgn="ctr"/>
                      <a:r>
                        <a:rPr lang="ja-JP" altLang="en-US" sz="1100" b="1" u="none" strike="noStrike" dirty="0">
                          <a:solidFill>
                            <a:srgbClr val="FF0000"/>
                          </a:solidFill>
                          <a:effectLst/>
                          <a:latin typeface="メイリオ" panose="020B0604030504040204" pitchFamily="50" charset="-128"/>
                          <a:ea typeface="メイリオ" panose="020B0604030504040204" pitchFamily="50" charset="-128"/>
                        </a:rPr>
                        <a:t>公開</a:t>
                      </a:r>
                      <a:endParaRPr lang="ja-JP" altLang="en-US" sz="1100" b="1" i="0" u="none" strike="noStrike" dirty="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828152096"/>
                  </a:ext>
                </a:extLst>
              </a:tr>
            </a:tbl>
          </a:graphicData>
        </a:graphic>
      </p:graphicFrame>
      <p:sp>
        <p:nvSpPr>
          <p:cNvPr id="48" name="テキスト ボックス 47">
            <a:extLst>
              <a:ext uri="{FF2B5EF4-FFF2-40B4-BE49-F238E27FC236}">
                <a16:creationId xmlns:a16="http://schemas.microsoft.com/office/drawing/2014/main" id="{A601A237-C0EE-457C-8CDF-468C7A6744A7}"/>
              </a:ext>
            </a:extLst>
          </p:cNvPr>
          <p:cNvSpPr txBox="1"/>
          <p:nvPr/>
        </p:nvSpPr>
        <p:spPr>
          <a:xfrm>
            <a:off x="640904" y="3200777"/>
            <a:ext cx="8588719" cy="1815882"/>
          </a:xfrm>
          <a:prstGeom prst="rect">
            <a:avLst/>
          </a:prstGeom>
          <a:noFill/>
        </p:spPr>
        <p:txBody>
          <a:bodyPr wrap="square" rtlCol="0">
            <a:spAutoFit/>
          </a:bodyPr>
          <a:lstStyle/>
          <a:p>
            <a:pPr marL="342900"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個人情報は必要以上の公開はしない。選考段階を通して段階的に公開する。</a:t>
            </a: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応募時</a:t>
            </a:r>
            <a:endParaRPr kumimoji="1" lang="en-US" altLang="ja-JP" sz="1400"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電話連絡を希望する応募者の場合、電話番号を公開する</a:t>
            </a: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内定時</a:t>
            </a:r>
            <a:endParaRPr kumimoji="1" lang="en-US" altLang="ja-JP" sz="1400"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面接で個人情報の確認が終わっていると想定</a:t>
            </a:r>
            <a:endParaRPr kumimoji="1" lang="en-US" altLang="ja-JP" sz="1400"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sz="1400" dirty="0">
                <a:latin typeface="メイリオ" panose="020B0604030504040204" pitchFamily="50" charset="-128"/>
                <a:ea typeface="メイリオ" panose="020B0604030504040204" pitchFamily="50" charset="-128"/>
              </a:rPr>
              <a:t>すべての情報を公開とする</a:t>
            </a:r>
            <a:endParaRPr kumimoji="1"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02969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ステータス管理</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176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224808"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232920" y="2751272"/>
            <a:ext cx="108012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84" name="四角形: 角を丸くする 83">
            <a:extLst>
              <a:ext uri="{FF2B5EF4-FFF2-40B4-BE49-F238E27FC236}">
                <a16:creationId xmlns:a16="http://schemas.microsoft.com/office/drawing/2014/main" id="{27356DEA-900C-43DD-961A-B8316D50ADAC}"/>
              </a:ext>
            </a:extLst>
          </p:cNvPr>
          <p:cNvSpPr/>
          <p:nvPr/>
        </p:nvSpPr>
        <p:spPr>
          <a:xfrm>
            <a:off x="6177136" y="3397328"/>
            <a:ext cx="777509"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709745" y="2148244"/>
            <a:ext cx="1728191"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3921"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339C332-DA2E-4A4C-96A7-D89C23A0CE1B}"/>
              </a:ext>
            </a:extLst>
          </p:cNvPr>
          <p:cNvSpPr txBox="1"/>
          <p:nvPr/>
        </p:nvSpPr>
        <p:spPr>
          <a:xfrm>
            <a:off x="1078133" y="3425278"/>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65" name="テキスト ボックス 64">
            <a:extLst>
              <a:ext uri="{FF2B5EF4-FFF2-40B4-BE49-F238E27FC236}">
                <a16:creationId xmlns:a16="http://schemas.microsoft.com/office/drawing/2014/main" id="{4B23EF64-DFA4-415F-9BEE-0290D9DB9E29}"/>
              </a:ext>
            </a:extLst>
          </p:cNvPr>
          <p:cNvSpPr txBox="1"/>
          <p:nvPr/>
        </p:nvSpPr>
        <p:spPr>
          <a:xfrm>
            <a:off x="2360712" y="3425278"/>
            <a:ext cx="719068"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66" name="正方形/長方形 65">
            <a:extLst>
              <a:ext uri="{FF2B5EF4-FFF2-40B4-BE49-F238E27FC236}">
                <a16:creationId xmlns:a16="http://schemas.microsoft.com/office/drawing/2014/main" id="{0201956B-D061-433E-8827-406953A0343C}"/>
              </a:ext>
            </a:extLst>
          </p:cNvPr>
          <p:cNvSpPr/>
          <p:nvPr/>
        </p:nvSpPr>
        <p:spPr>
          <a:xfrm>
            <a:off x="7099674" y="3379987"/>
            <a:ext cx="517622"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2">
                    <a:lumMod val="75000"/>
                  </a:schemeClr>
                </a:solidFill>
                <a:latin typeface="メイリオ" panose="020B0604030504040204" pitchFamily="50" charset="-128"/>
                <a:ea typeface="メイリオ" panose="020B0604030504040204" pitchFamily="50" charset="-128"/>
              </a:rPr>
              <a:t>選択▼</a:t>
            </a:r>
          </a:p>
        </p:txBody>
      </p:sp>
      <p:sp>
        <p:nvSpPr>
          <p:cNvPr id="68" name="テキスト ボックス 67">
            <a:extLst>
              <a:ext uri="{FF2B5EF4-FFF2-40B4-BE49-F238E27FC236}">
                <a16:creationId xmlns:a16="http://schemas.microsoft.com/office/drawing/2014/main" id="{7EEB7526-5115-4868-BCAC-87709E4ED214}"/>
              </a:ext>
            </a:extLst>
          </p:cNvPr>
          <p:cNvSpPr txBox="1"/>
          <p:nvPr/>
        </p:nvSpPr>
        <p:spPr>
          <a:xfrm>
            <a:off x="3224808" y="3425278"/>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69" name="テキスト ボックス 68">
            <a:extLst>
              <a:ext uri="{FF2B5EF4-FFF2-40B4-BE49-F238E27FC236}">
                <a16:creationId xmlns:a16="http://schemas.microsoft.com/office/drawing/2014/main" id="{7A2618CB-5B69-47A6-BB55-3D15B942A6EC}"/>
              </a:ext>
            </a:extLst>
          </p:cNvPr>
          <p:cNvSpPr txBox="1"/>
          <p:nvPr/>
        </p:nvSpPr>
        <p:spPr>
          <a:xfrm>
            <a:off x="4232920" y="3356992"/>
            <a:ext cx="2101799"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71" name="正方形/長方形 70">
            <a:extLst>
              <a:ext uri="{FF2B5EF4-FFF2-40B4-BE49-F238E27FC236}">
                <a16:creationId xmlns:a16="http://schemas.microsoft.com/office/drawing/2014/main" id="{362EDC0E-B397-42C3-A0FC-EC83F83484D1}"/>
              </a:ext>
            </a:extLst>
          </p:cNvPr>
          <p:cNvSpPr/>
          <p:nvPr/>
        </p:nvSpPr>
        <p:spPr>
          <a:xfrm>
            <a:off x="776536" y="3284984"/>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AF93A39E-878A-498E-8648-0E829AB84C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3374380"/>
            <a:ext cx="152754" cy="235772"/>
          </a:xfrm>
          <a:prstGeom prst="rect">
            <a:avLst/>
          </a:prstGeom>
        </p:spPr>
      </p:pic>
      <p:pic>
        <p:nvPicPr>
          <p:cNvPr id="73" name="図 72">
            <a:extLst>
              <a:ext uri="{FF2B5EF4-FFF2-40B4-BE49-F238E27FC236}">
                <a16:creationId xmlns:a16="http://schemas.microsoft.com/office/drawing/2014/main" id="{FA173F28-81BF-47F5-8974-876E41425D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1048" y="3418990"/>
            <a:ext cx="191872" cy="191872"/>
          </a:xfrm>
          <a:prstGeom prst="rect">
            <a:avLst/>
          </a:prstGeom>
        </p:spPr>
      </p:pic>
      <p:cxnSp>
        <p:nvCxnSpPr>
          <p:cNvPr id="74" name="直線コネクタ 73">
            <a:extLst>
              <a:ext uri="{FF2B5EF4-FFF2-40B4-BE49-F238E27FC236}">
                <a16:creationId xmlns:a16="http://schemas.microsoft.com/office/drawing/2014/main" id="{23E2176A-81E1-4958-BE4E-D0F340B3AC90}"/>
              </a:ext>
            </a:extLst>
          </p:cNvPr>
          <p:cNvCxnSpPr/>
          <p:nvPr/>
        </p:nvCxnSpPr>
        <p:spPr>
          <a:xfrm>
            <a:off x="1006126" y="386929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B3F780FF-B0A6-4F5D-BC90-B882FD801D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2797" y="2702277"/>
            <a:ext cx="268567" cy="268567"/>
          </a:xfrm>
          <a:prstGeom prst="rect">
            <a:avLst/>
          </a:prstGeom>
        </p:spPr>
      </p:pic>
      <p:sp>
        <p:nvSpPr>
          <p:cNvPr id="80" name="テキスト ボックス 79">
            <a:extLst>
              <a:ext uri="{FF2B5EF4-FFF2-40B4-BE49-F238E27FC236}">
                <a16:creationId xmlns:a16="http://schemas.microsoft.com/office/drawing/2014/main" id="{886566B6-ACC2-4390-A470-F223A48BCD3D}"/>
              </a:ext>
            </a:extLst>
          </p:cNvPr>
          <p:cNvSpPr txBox="1"/>
          <p:nvPr/>
        </p:nvSpPr>
        <p:spPr>
          <a:xfrm>
            <a:off x="7824936" y="90872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トリガーが引かれることで進行状況が変化する。</a:t>
            </a:r>
            <a:endParaRPr kumimoji="1" lang="en-US" altLang="ja-JP" sz="800" dirty="0">
              <a:latin typeface="メイリオ" panose="020B0604030504040204" pitchFamily="50" charset="-128"/>
              <a:ea typeface="メイリオ" panose="020B0604030504040204" pitchFamily="50" charset="-128"/>
            </a:endParaRPr>
          </a:p>
        </p:txBody>
      </p:sp>
      <p:sp>
        <p:nvSpPr>
          <p:cNvPr id="91" name="正方形/長方形 90">
            <a:extLst>
              <a:ext uri="{FF2B5EF4-FFF2-40B4-BE49-F238E27FC236}">
                <a16:creationId xmlns:a16="http://schemas.microsoft.com/office/drawing/2014/main" id="{A6F5BDEC-BE42-4E6B-A201-E3C2583AF368}"/>
              </a:ext>
            </a:extLst>
          </p:cNvPr>
          <p:cNvSpPr/>
          <p:nvPr/>
        </p:nvSpPr>
        <p:spPr>
          <a:xfrm>
            <a:off x="2347148" y="2492896"/>
            <a:ext cx="648070"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F7BCEBF5-063E-4138-94FF-3D7A908FDE46}"/>
              </a:ext>
            </a:extLst>
          </p:cNvPr>
          <p:cNvSpPr/>
          <p:nvPr/>
        </p:nvSpPr>
        <p:spPr>
          <a:xfrm>
            <a:off x="3272664" y="2492896"/>
            <a:ext cx="672224"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3657014-CE9A-4AC5-83AB-959EE00A3B30}"/>
              </a:ext>
            </a:extLst>
          </p:cNvPr>
          <p:cNvSpPr/>
          <p:nvPr/>
        </p:nvSpPr>
        <p:spPr>
          <a:xfrm>
            <a:off x="4016895" y="2492896"/>
            <a:ext cx="2937749"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FC1672C-EC56-4CA9-BFAD-26A7A238AFB3}"/>
              </a:ext>
            </a:extLst>
          </p:cNvPr>
          <p:cNvSpPr/>
          <p:nvPr/>
        </p:nvSpPr>
        <p:spPr>
          <a:xfrm>
            <a:off x="7055811" y="2492896"/>
            <a:ext cx="633493" cy="137955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DE48C975-BD9C-4686-AC9A-779C97775347}"/>
              </a:ext>
            </a:extLst>
          </p:cNvPr>
          <p:cNvCxnSpPr>
            <a:cxnSpLocks/>
            <a:stCxn id="91" idx="0"/>
            <a:endCxn id="80" idx="1"/>
          </p:cNvCxnSpPr>
          <p:nvPr/>
        </p:nvCxnSpPr>
        <p:spPr>
          <a:xfrm rot="5400000" flipH="1" flipV="1">
            <a:off x="4540610" y="-791429"/>
            <a:ext cx="1414899" cy="515375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D99724BD-95A5-47EA-A585-E1AE15390030}"/>
              </a:ext>
            </a:extLst>
          </p:cNvPr>
          <p:cNvSpPr txBox="1"/>
          <p:nvPr/>
        </p:nvSpPr>
        <p:spPr>
          <a:xfrm>
            <a:off x="7831718" y="177281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トリガーが引かれると、最終更新日が更新される。</a:t>
            </a:r>
            <a:endParaRPr kumimoji="1" lang="en-US" altLang="ja-JP" sz="800" dirty="0">
              <a:latin typeface="メイリオ" panose="020B0604030504040204" pitchFamily="50" charset="-128"/>
              <a:ea typeface="メイリオ" panose="020B0604030504040204" pitchFamily="50" charset="-128"/>
            </a:endParaRPr>
          </a:p>
        </p:txBody>
      </p:sp>
      <p:cxnSp>
        <p:nvCxnSpPr>
          <p:cNvPr id="94" name="コネクタ: カギ線 93">
            <a:extLst>
              <a:ext uri="{FF2B5EF4-FFF2-40B4-BE49-F238E27FC236}">
                <a16:creationId xmlns:a16="http://schemas.microsoft.com/office/drawing/2014/main" id="{C1B28592-20E9-4E0A-B4E2-350E82D33B27}"/>
              </a:ext>
            </a:extLst>
          </p:cNvPr>
          <p:cNvCxnSpPr>
            <a:cxnSpLocks/>
            <a:stCxn id="67" idx="0"/>
            <a:endCxn id="82" idx="1"/>
          </p:cNvCxnSpPr>
          <p:nvPr/>
        </p:nvCxnSpPr>
        <p:spPr>
          <a:xfrm rot="5400000" flipH="1" flipV="1">
            <a:off x="5444846" y="106024"/>
            <a:ext cx="550803" cy="422294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C820C3A-2E57-40A6-821E-0EB90182271E}"/>
              </a:ext>
            </a:extLst>
          </p:cNvPr>
          <p:cNvSpPr txBox="1"/>
          <p:nvPr/>
        </p:nvSpPr>
        <p:spPr>
          <a:xfrm>
            <a:off x="7833320" y="5034662"/>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トリガーが引かれると、表示文言、ボタンが変わる。</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応募には、電話とメールがあり、それぞれフローが異なる。</a:t>
            </a:r>
            <a:endParaRPr kumimoji="1" lang="en-US" altLang="ja-JP" sz="800" dirty="0">
              <a:latin typeface="メイリオ" panose="020B0604030504040204" pitchFamily="50" charset="-128"/>
              <a:ea typeface="メイリオ" panose="020B0604030504040204" pitchFamily="50" charset="-128"/>
            </a:endParaRPr>
          </a:p>
        </p:txBody>
      </p:sp>
      <p:cxnSp>
        <p:nvCxnSpPr>
          <p:cNvPr id="98" name="コネクタ: カギ線 97">
            <a:extLst>
              <a:ext uri="{FF2B5EF4-FFF2-40B4-BE49-F238E27FC236}">
                <a16:creationId xmlns:a16="http://schemas.microsoft.com/office/drawing/2014/main" id="{635021E8-F7F7-4EE7-A388-4D04C301E38E}"/>
              </a:ext>
            </a:extLst>
          </p:cNvPr>
          <p:cNvCxnSpPr>
            <a:cxnSpLocks/>
            <a:stCxn id="79" idx="2"/>
            <a:endCxn id="97" idx="1"/>
          </p:cNvCxnSpPr>
          <p:nvPr/>
        </p:nvCxnSpPr>
        <p:spPr>
          <a:xfrm rot="16200000" flipH="1">
            <a:off x="5932247" y="3425976"/>
            <a:ext cx="1454597" cy="234755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F7DB6D5-A66A-40E9-A28C-C5E8B14005E8}"/>
              </a:ext>
            </a:extLst>
          </p:cNvPr>
          <p:cNvSpPr txBox="1"/>
          <p:nvPr/>
        </p:nvSpPr>
        <p:spPr>
          <a:xfrm>
            <a:off x="7833320" y="417056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トリガーが引かれると、選択可能な採用ステータスが変化する</a:t>
            </a:r>
            <a:endParaRPr kumimoji="1" lang="en-US" altLang="ja-JP" sz="800" dirty="0">
              <a:latin typeface="メイリオ" panose="020B0604030504040204" pitchFamily="50" charset="-128"/>
              <a:ea typeface="メイリオ" panose="020B0604030504040204" pitchFamily="50" charset="-128"/>
            </a:endParaRPr>
          </a:p>
        </p:txBody>
      </p:sp>
      <p:cxnSp>
        <p:nvCxnSpPr>
          <p:cNvPr id="101" name="コネクタ: カギ線 100">
            <a:extLst>
              <a:ext uri="{FF2B5EF4-FFF2-40B4-BE49-F238E27FC236}">
                <a16:creationId xmlns:a16="http://schemas.microsoft.com/office/drawing/2014/main" id="{FF639D4F-230E-4AC9-AB7C-6DAA88FCB53E}"/>
              </a:ext>
            </a:extLst>
          </p:cNvPr>
          <p:cNvCxnSpPr>
            <a:cxnSpLocks/>
            <a:stCxn id="81" idx="2"/>
            <a:endCxn id="99" idx="1"/>
          </p:cNvCxnSpPr>
          <p:nvPr/>
        </p:nvCxnSpPr>
        <p:spPr>
          <a:xfrm rot="16200000" flipH="1">
            <a:off x="7369244" y="3875767"/>
            <a:ext cx="467390" cy="46076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F39C4156-3B53-4FC1-8B37-7F6125F52831}"/>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5" name="テキスト ボックス 74">
            <a:extLst>
              <a:ext uri="{FF2B5EF4-FFF2-40B4-BE49-F238E27FC236}">
                <a16:creationId xmlns:a16="http://schemas.microsoft.com/office/drawing/2014/main" id="{BE9A9AEC-1431-4BD6-8AB2-B1557572056C}"/>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6" name="図 75">
            <a:extLst>
              <a:ext uri="{FF2B5EF4-FFF2-40B4-BE49-F238E27FC236}">
                <a16:creationId xmlns:a16="http://schemas.microsoft.com/office/drawing/2014/main" id="{55A8B866-028C-405D-A7DC-FADCA6BC73C5}"/>
              </a:ext>
            </a:extLst>
          </p:cNvPr>
          <p:cNvPicPr>
            <a:picLocks noChangeAspect="1"/>
          </p:cNvPicPr>
          <p:nvPr/>
        </p:nvPicPr>
        <p:blipFill>
          <a:blip r:embed="rId6"/>
          <a:stretch>
            <a:fillRect/>
          </a:stretch>
        </p:blipFill>
        <p:spPr>
          <a:xfrm>
            <a:off x="3377620" y="1412776"/>
            <a:ext cx="423252" cy="434246"/>
          </a:xfrm>
          <a:prstGeom prst="rect">
            <a:avLst/>
          </a:prstGeom>
        </p:spPr>
      </p:pic>
      <p:sp>
        <p:nvSpPr>
          <p:cNvPr id="77" name="テキスト ボックス 76">
            <a:extLst>
              <a:ext uri="{FF2B5EF4-FFF2-40B4-BE49-F238E27FC236}">
                <a16:creationId xmlns:a16="http://schemas.microsoft.com/office/drawing/2014/main" id="{A654A67C-5F1E-41BC-9B7B-45C55B60584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376567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FAE5CE1-510B-404A-B89F-5A4C8899AF27}"/>
              </a:ext>
            </a:extLst>
          </p:cNvPr>
          <p:cNvSpPr/>
          <p:nvPr/>
        </p:nvSpPr>
        <p:spPr>
          <a:xfrm>
            <a:off x="640904" y="3243546"/>
            <a:ext cx="7034552" cy="652052"/>
          </a:xfrm>
          <a:prstGeom prst="rect">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105" name="テキスト ボックス 104">
            <a:extLst>
              <a:ext uri="{FF2B5EF4-FFF2-40B4-BE49-F238E27FC236}">
                <a16:creationId xmlns:a16="http://schemas.microsoft.com/office/drawing/2014/main" id="{9841C5B4-1B44-4326-910A-932997BFB7E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4" name="テキスト ボックス 63">
            <a:extLst>
              <a:ext uri="{FF2B5EF4-FFF2-40B4-BE49-F238E27FC236}">
                <a16:creationId xmlns:a16="http://schemas.microsoft.com/office/drawing/2014/main" id="{0BBFCEA6-3770-418B-AB8C-439CC864240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5" name="図 64">
            <a:extLst>
              <a:ext uri="{FF2B5EF4-FFF2-40B4-BE49-F238E27FC236}">
                <a16:creationId xmlns:a16="http://schemas.microsoft.com/office/drawing/2014/main" id="{0E4DBF32-DF82-4210-BB4D-F81C20BF2FE4}"/>
              </a:ext>
            </a:extLst>
          </p:cNvPr>
          <p:cNvPicPr>
            <a:picLocks noChangeAspect="1"/>
          </p:cNvPicPr>
          <p:nvPr/>
        </p:nvPicPr>
        <p:blipFill>
          <a:blip r:embed="rId5"/>
          <a:stretch>
            <a:fillRect/>
          </a:stretch>
        </p:blipFill>
        <p:spPr>
          <a:xfrm>
            <a:off x="3377620" y="1412776"/>
            <a:ext cx="423252" cy="434246"/>
          </a:xfrm>
          <a:prstGeom prst="rect">
            <a:avLst/>
          </a:prstGeom>
        </p:spPr>
      </p:pic>
      <p:sp>
        <p:nvSpPr>
          <p:cNvPr id="66" name="テキスト ボックス 65">
            <a:extLst>
              <a:ext uri="{FF2B5EF4-FFF2-40B4-BE49-F238E27FC236}">
                <a16:creationId xmlns:a16="http://schemas.microsoft.com/office/drawing/2014/main" id="{C1286FFA-DB93-46E5-B581-CA55E35A621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1" name="テキスト ボックス 70">
            <a:extLst>
              <a:ext uri="{FF2B5EF4-FFF2-40B4-BE49-F238E27FC236}">
                <a16:creationId xmlns:a16="http://schemas.microsoft.com/office/drawing/2014/main" id="{F5E72FD2-1D4E-4163-9520-B01F7CB32D6C}"/>
              </a:ext>
            </a:extLst>
          </p:cNvPr>
          <p:cNvSpPr txBox="1"/>
          <p:nvPr/>
        </p:nvSpPr>
        <p:spPr>
          <a:xfrm>
            <a:off x="1078133" y="348904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72" name="テキスト ボックス 71">
            <a:extLst>
              <a:ext uri="{FF2B5EF4-FFF2-40B4-BE49-F238E27FC236}">
                <a16:creationId xmlns:a16="http://schemas.microsoft.com/office/drawing/2014/main" id="{5C4CCFF1-5707-4773-A39D-1368C66BD0C8}"/>
              </a:ext>
            </a:extLst>
          </p:cNvPr>
          <p:cNvSpPr txBox="1"/>
          <p:nvPr/>
        </p:nvSpPr>
        <p:spPr>
          <a:xfrm>
            <a:off x="2374276" y="348904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73" name="テキスト ボックス 72">
            <a:extLst>
              <a:ext uri="{FF2B5EF4-FFF2-40B4-BE49-F238E27FC236}">
                <a16:creationId xmlns:a16="http://schemas.microsoft.com/office/drawing/2014/main" id="{B7075261-6FE8-4B18-AFEF-5D5A86EA23EE}"/>
              </a:ext>
            </a:extLst>
          </p:cNvPr>
          <p:cNvSpPr txBox="1"/>
          <p:nvPr/>
        </p:nvSpPr>
        <p:spPr>
          <a:xfrm>
            <a:off x="3166365" y="348904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9BFE9470-7CD6-4BB1-949A-D725E84E584D}"/>
              </a:ext>
            </a:extLst>
          </p:cNvPr>
          <p:cNvSpPr txBox="1"/>
          <p:nvPr/>
        </p:nvSpPr>
        <p:spPr>
          <a:xfrm>
            <a:off x="4102469" y="335699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78" name="正方形/長方形 77">
            <a:extLst>
              <a:ext uri="{FF2B5EF4-FFF2-40B4-BE49-F238E27FC236}">
                <a16:creationId xmlns:a16="http://schemas.microsoft.com/office/drawing/2014/main" id="{5373F47D-930C-4777-B3BB-9956693E5C3E}"/>
              </a:ext>
            </a:extLst>
          </p:cNvPr>
          <p:cNvSpPr/>
          <p:nvPr/>
        </p:nvSpPr>
        <p:spPr>
          <a:xfrm>
            <a:off x="776536" y="334875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9F198BCF-39BC-4CFE-8E1F-C3F120B235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3611" y="3438146"/>
            <a:ext cx="152754" cy="235772"/>
          </a:xfrm>
          <a:prstGeom prst="rect">
            <a:avLst/>
          </a:prstGeom>
        </p:spPr>
      </p:pic>
      <p:cxnSp>
        <p:nvCxnSpPr>
          <p:cNvPr id="80" name="直線コネクタ 79">
            <a:extLst>
              <a:ext uri="{FF2B5EF4-FFF2-40B4-BE49-F238E27FC236}">
                <a16:creationId xmlns:a16="http://schemas.microsoft.com/office/drawing/2014/main" id="{43A51F4A-6166-46B2-9473-B7A07799553C}"/>
              </a:ext>
            </a:extLst>
          </p:cNvPr>
          <p:cNvCxnSpPr/>
          <p:nvPr/>
        </p:nvCxnSpPr>
        <p:spPr>
          <a:xfrm>
            <a:off x="1006126" y="393305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図 80">
            <a:extLst>
              <a:ext uri="{FF2B5EF4-FFF2-40B4-BE49-F238E27FC236}">
                <a16:creationId xmlns:a16="http://schemas.microsoft.com/office/drawing/2014/main" id="{8B6C67D2-240B-4F60-8D63-AB806E535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453" y="3478786"/>
            <a:ext cx="191872" cy="191872"/>
          </a:xfrm>
          <a:prstGeom prst="rect">
            <a:avLst/>
          </a:prstGeom>
        </p:spPr>
      </p:pic>
      <p:sp>
        <p:nvSpPr>
          <p:cNvPr id="82" name="四角形: 角を丸くする 81">
            <a:extLst>
              <a:ext uri="{FF2B5EF4-FFF2-40B4-BE49-F238E27FC236}">
                <a16:creationId xmlns:a16="http://schemas.microsoft.com/office/drawing/2014/main" id="{CB805785-D59F-431B-B12A-4A2ABD13FC96}"/>
              </a:ext>
            </a:extLst>
          </p:cNvPr>
          <p:cNvSpPr/>
          <p:nvPr/>
        </p:nvSpPr>
        <p:spPr>
          <a:xfrm>
            <a:off x="6118693" y="338993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83" name="正方形/長方形 82">
            <a:extLst>
              <a:ext uri="{FF2B5EF4-FFF2-40B4-BE49-F238E27FC236}">
                <a16:creationId xmlns:a16="http://schemas.microsoft.com/office/drawing/2014/main" id="{E93C19E8-40A8-4997-B019-A3967823FE51}"/>
              </a:ext>
            </a:extLst>
          </p:cNvPr>
          <p:cNvSpPr/>
          <p:nvPr/>
        </p:nvSpPr>
        <p:spPr>
          <a:xfrm>
            <a:off x="7036298" y="339778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84" name="グループ化 83">
            <a:extLst>
              <a:ext uri="{FF2B5EF4-FFF2-40B4-BE49-F238E27FC236}">
                <a16:creationId xmlns:a16="http://schemas.microsoft.com/office/drawing/2014/main" id="{F998CF98-9E78-4528-8729-101FB4A80345}"/>
              </a:ext>
            </a:extLst>
          </p:cNvPr>
          <p:cNvGrpSpPr/>
          <p:nvPr/>
        </p:nvGrpSpPr>
        <p:grpSpPr>
          <a:xfrm>
            <a:off x="6773084" y="3299085"/>
            <a:ext cx="220783" cy="215444"/>
            <a:chOff x="-514849" y="3429000"/>
            <a:chExt cx="220783" cy="215444"/>
          </a:xfrm>
        </p:grpSpPr>
        <p:sp>
          <p:nvSpPr>
            <p:cNvPr id="86" name="楕円 85">
              <a:extLst>
                <a:ext uri="{FF2B5EF4-FFF2-40B4-BE49-F238E27FC236}">
                  <a16:creationId xmlns:a16="http://schemas.microsoft.com/office/drawing/2014/main" id="{B244D009-72A7-4424-B7C2-490586B7257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B53E97AB-E333-4BD7-8CE9-E5456656B8B4}"/>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94" name="正方形/長方形 93">
            <a:extLst>
              <a:ext uri="{FF2B5EF4-FFF2-40B4-BE49-F238E27FC236}">
                <a16:creationId xmlns:a16="http://schemas.microsoft.com/office/drawing/2014/main" id="{DC3FF12D-B4D4-4375-8076-C11688858C0C}"/>
              </a:ext>
            </a:extLst>
          </p:cNvPr>
          <p:cNvSpPr/>
          <p:nvPr/>
        </p:nvSpPr>
        <p:spPr>
          <a:xfrm>
            <a:off x="640902" y="3206037"/>
            <a:ext cx="7048401" cy="742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6448131-FED8-4A60-ABCB-5F5B35926365}"/>
              </a:ext>
            </a:extLst>
          </p:cNvPr>
          <p:cNvSpPr txBox="1"/>
          <p:nvPr/>
        </p:nvSpPr>
        <p:spPr>
          <a:xfrm>
            <a:off x="7833320" y="4509120"/>
            <a:ext cx="1728191"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各シーケンスごとに条件に基づき、短冊の色を変化させる更新をアピールする。条件は</a:t>
            </a:r>
            <a:r>
              <a:rPr kumimoji="1" lang="en-US" altLang="ja-JP" sz="800" dirty="0" err="1">
                <a:latin typeface="メイリオ" panose="020B0604030504040204" pitchFamily="50" charset="-128"/>
                <a:ea typeface="メイリオ" panose="020B0604030504040204" pitchFamily="50" charset="-128"/>
              </a:rPr>
              <a:t>xls</a:t>
            </a:r>
            <a:r>
              <a:rPr kumimoji="1" lang="ja-JP" altLang="en-US" sz="800" dirty="0">
                <a:latin typeface="メイリオ" panose="020B0604030504040204" pitchFamily="50" charset="-128"/>
                <a:ea typeface="メイリオ" panose="020B0604030504040204" pitchFamily="50" charset="-128"/>
              </a:rPr>
              <a:t>を参照</a:t>
            </a:r>
          </a:p>
        </p:txBody>
      </p:sp>
      <p:cxnSp>
        <p:nvCxnSpPr>
          <p:cNvPr id="13" name="コネクタ: カギ線 12">
            <a:extLst>
              <a:ext uri="{FF2B5EF4-FFF2-40B4-BE49-F238E27FC236}">
                <a16:creationId xmlns:a16="http://schemas.microsoft.com/office/drawing/2014/main" id="{9B825117-4195-4113-B487-AFCE48246A47}"/>
              </a:ext>
            </a:extLst>
          </p:cNvPr>
          <p:cNvCxnSpPr>
            <a:cxnSpLocks/>
            <a:stCxn id="7" idx="2"/>
            <a:endCxn id="10" idx="1"/>
          </p:cNvCxnSpPr>
          <p:nvPr/>
        </p:nvCxnSpPr>
        <p:spPr>
          <a:xfrm rot="16200000" flipH="1">
            <a:off x="5573573" y="2480205"/>
            <a:ext cx="844355" cy="367514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176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アテンション（サブ案）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lumMod val="65000"/>
                    <a:lumOff val="35000"/>
                  </a:schemeClr>
                </a:solidFill>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選択▼</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a:solidFill>
            <a:schemeClr val="bg1">
              <a:lumMod val="95000"/>
            </a:schemeClr>
          </a:solidFill>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grpFill/>
            <a:ln>
              <a:solidFill>
                <a:schemeClr val="tx1">
                  <a:lumMod val="65000"/>
                  <a:lumOff val="35000"/>
                </a:schemeClr>
              </a:solidFill>
            </a:ln>
          </p:spPr>
          <p:txBody>
            <a:bodyPr wrap="square" rtlCol="0">
              <a:spAutoFit/>
            </a:bodyPr>
            <a:lstStyle/>
            <a:p>
              <a:r>
                <a:rPr kumimoji="1" lang="en-US" altLang="ja-JP" sz="800" b="1"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8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sp>
        <p:nvSpPr>
          <p:cNvPr id="105" name="テキスト ボックス 104">
            <a:extLst>
              <a:ext uri="{FF2B5EF4-FFF2-40B4-BE49-F238E27FC236}">
                <a16:creationId xmlns:a16="http://schemas.microsoft.com/office/drawing/2014/main" id="{9841C5B4-1B44-4326-910A-932997BFB7E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4" name="テキスト ボックス 63">
            <a:extLst>
              <a:ext uri="{FF2B5EF4-FFF2-40B4-BE49-F238E27FC236}">
                <a16:creationId xmlns:a16="http://schemas.microsoft.com/office/drawing/2014/main" id="{0BBFCEA6-3770-418B-AB8C-439CC864240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5" name="図 64">
            <a:extLst>
              <a:ext uri="{FF2B5EF4-FFF2-40B4-BE49-F238E27FC236}">
                <a16:creationId xmlns:a16="http://schemas.microsoft.com/office/drawing/2014/main" id="{0E4DBF32-DF82-4210-BB4D-F81C20BF2FE4}"/>
              </a:ext>
            </a:extLst>
          </p:cNvPr>
          <p:cNvPicPr>
            <a:picLocks noChangeAspect="1"/>
          </p:cNvPicPr>
          <p:nvPr/>
        </p:nvPicPr>
        <p:blipFill>
          <a:blip r:embed="rId5"/>
          <a:stretch>
            <a:fillRect/>
          </a:stretch>
        </p:blipFill>
        <p:spPr>
          <a:xfrm>
            <a:off x="3377620" y="1412776"/>
            <a:ext cx="423252" cy="434246"/>
          </a:xfrm>
          <a:prstGeom prst="rect">
            <a:avLst/>
          </a:prstGeom>
        </p:spPr>
      </p:pic>
      <p:sp>
        <p:nvSpPr>
          <p:cNvPr id="66" name="テキスト ボックス 65">
            <a:extLst>
              <a:ext uri="{FF2B5EF4-FFF2-40B4-BE49-F238E27FC236}">
                <a16:creationId xmlns:a16="http://schemas.microsoft.com/office/drawing/2014/main" id="{C1286FFA-DB93-46E5-B581-CA55E35A621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1" name="テキスト ボックス 70">
            <a:extLst>
              <a:ext uri="{FF2B5EF4-FFF2-40B4-BE49-F238E27FC236}">
                <a16:creationId xmlns:a16="http://schemas.microsoft.com/office/drawing/2014/main" id="{F5E72FD2-1D4E-4163-9520-B01F7CB32D6C}"/>
              </a:ext>
            </a:extLst>
          </p:cNvPr>
          <p:cNvSpPr txBox="1"/>
          <p:nvPr/>
        </p:nvSpPr>
        <p:spPr>
          <a:xfrm>
            <a:off x="1078133" y="348904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72" name="テキスト ボックス 71">
            <a:extLst>
              <a:ext uri="{FF2B5EF4-FFF2-40B4-BE49-F238E27FC236}">
                <a16:creationId xmlns:a16="http://schemas.microsoft.com/office/drawing/2014/main" id="{5C4CCFF1-5707-4773-A39D-1368C66BD0C8}"/>
              </a:ext>
            </a:extLst>
          </p:cNvPr>
          <p:cNvSpPr txBox="1"/>
          <p:nvPr/>
        </p:nvSpPr>
        <p:spPr>
          <a:xfrm>
            <a:off x="2374276" y="348904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73" name="テキスト ボックス 72">
            <a:extLst>
              <a:ext uri="{FF2B5EF4-FFF2-40B4-BE49-F238E27FC236}">
                <a16:creationId xmlns:a16="http://schemas.microsoft.com/office/drawing/2014/main" id="{B7075261-6FE8-4B18-AFEF-5D5A86EA23EE}"/>
              </a:ext>
            </a:extLst>
          </p:cNvPr>
          <p:cNvSpPr txBox="1"/>
          <p:nvPr/>
        </p:nvSpPr>
        <p:spPr>
          <a:xfrm>
            <a:off x="3166365" y="348904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9BFE9470-7CD6-4BB1-949A-D725E84E584D}"/>
              </a:ext>
            </a:extLst>
          </p:cNvPr>
          <p:cNvSpPr txBox="1"/>
          <p:nvPr/>
        </p:nvSpPr>
        <p:spPr>
          <a:xfrm>
            <a:off x="4102469" y="335699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78" name="正方形/長方形 77">
            <a:extLst>
              <a:ext uri="{FF2B5EF4-FFF2-40B4-BE49-F238E27FC236}">
                <a16:creationId xmlns:a16="http://schemas.microsoft.com/office/drawing/2014/main" id="{5373F47D-930C-4777-B3BB-9956693E5C3E}"/>
              </a:ext>
            </a:extLst>
          </p:cNvPr>
          <p:cNvSpPr/>
          <p:nvPr/>
        </p:nvSpPr>
        <p:spPr>
          <a:xfrm>
            <a:off x="776536" y="334875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9F198BCF-39BC-4CFE-8E1F-C3F120B235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3611" y="3438146"/>
            <a:ext cx="152754" cy="235772"/>
          </a:xfrm>
          <a:prstGeom prst="rect">
            <a:avLst/>
          </a:prstGeom>
        </p:spPr>
      </p:pic>
      <p:cxnSp>
        <p:nvCxnSpPr>
          <p:cNvPr id="80" name="直線コネクタ 79">
            <a:extLst>
              <a:ext uri="{FF2B5EF4-FFF2-40B4-BE49-F238E27FC236}">
                <a16:creationId xmlns:a16="http://schemas.microsoft.com/office/drawing/2014/main" id="{43A51F4A-6166-46B2-9473-B7A07799553C}"/>
              </a:ext>
            </a:extLst>
          </p:cNvPr>
          <p:cNvCxnSpPr/>
          <p:nvPr/>
        </p:nvCxnSpPr>
        <p:spPr>
          <a:xfrm>
            <a:off x="1006126" y="393305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図 80">
            <a:extLst>
              <a:ext uri="{FF2B5EF4-FFF2-40B4-BE49-F238E27FC236}">
                <a16:creationId xmlns:a16="http://schemas.microsoft.com/office/drawing/2014/main" id="{8B6C67D2-240B-4F60-8D63-AB806E535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453" y="3478786"/>
            <a:ext cx="191872" cy="191872"/>
          </a:xfrm>
          <a:prstGeom prst="rect">
            <a:avLst/>
          </a:prstGeom>
        </p:spPr>
      </p:pic>
      <p:sp>
        <p:nvSpPr>
          <p:cNvPr id="82" name="四角形: 角を丸くする 81">
            <a:extLst>
              <a:ext uri="{FF2B5EF4-FFF2-40B4-BE49-F238E27FC236}">
                <a16:creationId xmlns:a16="http://schemas.microsoft.com/office/drawing/2014/main" id="{CB805785-D59F-431B-B12A-4A2ABD13FC96}"/>
              </a:ext>
            </a:extLst>
          </p:cNvPr>
          <p:cNvSpPr/>
          <p:nvPr/>
        </p:nvSpPr>
        <p:spPr>
          <a:xfrm>
            <a:off x="6118693" y="3389930"/>
            <a:ext cx="819306" cy="316278"/>
          </a:xfrm>
          <a:prstGeom prst="round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lumMod val="65000"/>
                    <a:lumOff val="35000"/>
                  </a:schemeClr>
                </a:solidFill>
                <a:latin typeface="メイリオ" panose="020B0604030504040204" pitchFamily="50" charset="-128"/>
                <a:ea typeface="メイリオ" panose="020B0604030504040204" pitchFamily="50" charset="-128"/>
              </a:rPr>
              <a:t>面接案内を送信</a:t>
            </a:r>
          </a:p>
        </p:txBody>
      </p:sp>
      <p:sp>
        <p:nvSpPr>
          <p:cNvPr id="83" name="正方形/長方形 82">
            <a:extLst>
              <a:ext uri="{FF2B5EF4-FFF2-40B4-BE49-F238E27FC236}">
                <a16:creationId xmlns:a16="http://schemas.microsoft.com/office/drawing/2014/main" id="{E93C19E8-40A8-4997-B019-A3967823FE51}"/>
              </a:ext>
            </a:extLst>
          </p:cNvPr>
          <p:cNvSpPr/>
          <p:nvPr/>
        </p:nvSpPr>
        <p:spPr>
          <a:xfrm>
            <a:off x="7036298" y="3397781"/>
            <a:ext cx="551043" cy="28470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選択▼</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nvGrpSpPr>
          <p:cNvPr id="84" name="グループ化 83">
            <a:extLst>
              <a:ext uri="{FF2B5EF4-FFF2-40B4-BE49-F238E27FC236}">
                <a16:creationId xmlns:a16="http://schemas.microsoft.com/office/drawing/2014/main" id="{F998CF98-9E78-4528-8729-101FB4A80345}"/>
              </a:ext>
            </a:extLst>
          </p:cNvPr>
          <p:cNvGrpSpPr/>
          <p:nvPr/>
        </p:nvGrpSpPr>
        <p:grpSpPr>
          <a:xfrm>
            <a:off x="6773084" y="3299085"/>
            <a:ext cx="220783" cy="215444"/>
            <a:chOff x="-514849" y="3429000"/>
            <a:chExt cx="220783" cy="215444"/>
          </a:xfrm>
          <a:solidFill>
            <a:schemeClr val="bg1">
              <a:lumMod val="95000"/>
            </a:schemeClr>
          </a:solidFill>
        </p:grpSpPr>
        <p:sp>
          <p:nvSpPr>
            <p:cNvPr id="86" name="楕円 85">
              <a:extLst>
                <a:ext uri="{FF2B5EF4-FFF2-40B4-BE49-F238E27FC236}">
                  <a16:creationId xmlns:a16="http://schemas.microsoft.com/office/drawing/2014/main" id="{B244D009-72A7-4424-B7C2-490586B72574}"/>
                </a:ext>
              </a:extLst>
            </p:cNvPr>
            <p:cNvSpPr/>
            <p:nvPr/>
          </p:nvSpPr>
          <p:spPr>
            <a:xfrm>
              <a:off x="-514849" y="3429000"/>
              <a:ext cx="220783" cy="215444"/>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91" name="テキスト ボックス 90">
              <a:extLst>
                <a:ext uri="{FF2B5EF4-FFF2-40B4-BE49-F238E27FC236}">
                  <a16:creationId xmlns:a16="http://schemas.microsoft.com/office/drawing/2014/main" id="{B53E97AB-E333-4BD7-8CE9-E5456656B8B4}"/>
                </a:ext>
              </a:extLst>
            </p:cNvPr>
            <p:cNvSpPr txBox="1"/>
            <p:nvPr/>
          </p:nvSpPr>
          <p:spPr>
            <a:xfrm>
              <a:off x="-514849" y="3429000"/>
              <a:ext cx="153534" cy="215444"/>
            </a:xfrm>
            <a:prstGeom prst="rect">
              <a:avLst/>
            </a:prstGeom>
            <a:grpFill/>
            <a:ln>
              <a:solidFill>
                <a:schemeClr val="tx1">
                  <a:lumMod val="65000"/>
                  <a:lumOff val="35000"/>
                </a:schemeClr>
              </a:solidFill>
            </a:ln>
          </p:spPr>
          <p:txBody>
            <a:bodyPr wrap="square" rtlCol="0">
              <a:spAutoFit/>
            </a:bodyPr>
            <a:lstStyle/>
            <a:p>
              <a:r>
                <a:rPr kumimoji="1" lang="en-US" altLang="ja-JP" sz="800" b="1"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8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pSp>
      <p:sp>
        <p:nvSpPr>
          <p:cNvPr id="97" name="正方形/長方形 96">
            <a:extLst>
              <a:ext uri="{FF2B5EF4-FFF2-40B4-BE49-F238E27FC236}">
                <a16:creationId xmlns:a16="http://schemas.microsoft.com/office/drawing/2014/main" id="{35F725B3-FBDA-4AD2-AFC6-D661919240FF}"/>
              </a:ext>
            </a:extLst>
          </p:cNvPr>
          <p:cNvSpPr/>
          <p:nvPr/>
        </p:nvSpPr>
        <p:spPr>
          <a:xfrm>
            <a:off x="1983364" y="2289314"/>
            <a:ext cx="5052933" cy="17441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latin typeface="メイリオ" panose="020B0604030504040204" pitchFamily="50" charset="-128"/>
                <a:ea typeface="メイリオ" panose="020B0604030504040204" pitchFamily="50" charset="-128"/>
              </a:rPr>
              <a:t>!!</a:t>
            </a:r>
            <a:r>
              <a:rPr kumimoji="1" lang="ja-JP" altLang="en-US" sz="1200" dirty="0">
                <a:solidFill>
                  <a:srgbClr val="FF0000"/>
                </a:solidFill>
                <a:latin typeface="メイリオ" panose="020B0604030504040204" pitchFamily="50" charset="-128"/>
                <a:ea typeface="メイリオ" panose="020B0604030504040204" pitchFamily="50" charset="-128"/>
              </a:rPr>
              <a:t>更新してください</a:t>
            </a:r>
            <a:r>
              <a:rPr kumimoji="1" lang="en-US" altLang="ja-JP" sz="1200" dirty="0">
                <a:solidFill>
                  <a:srgbClr val="FF0000"/>
                </a:solidFill>
                <a:latin typeface="メイリオ" panose="020B0604030504040204" pitchFamily="50" charset="-128"/>
                <a:ea typeface="メイリオ" panose="020B0604030504040204" pitchFamily="50" charset="-128"/>
              </a:rPr>
              <a:t>!!</a:t>
            </a:r>
          </a:p>
          <a:p>
            <a:pPr algn="ctr"/>
            <a:endParaRPr kumimoji="1" lang="en-US" altLang="ja-JP" sz="1200" dirty="0">
              <a:solidFill>
                <a:srgbClr val="FF0000"/>
              </a:solidFill>
              <a:latin typeface="メイリオ" panose="020B0604030504040204" pitchFamily="50" charset="-128"/>
              <a:ea typeface="メイリオ" panose="020B0604030504040204" pitchFamily="50" charset="-128"/>
            </a:endParaRPr>
          </a:p>
          <a:p>
            <a:r>
              <a:rPr kumimoji="1" lang="ja-JP" altLang="en-US" sz="1200" dirty="0">
                <a:solidFill>
                  <a:srgbClr val="FF0000"/>
                </a:solidFill>
                <a:latin typeface="メイリオ" panose="020B0604030504040204" pitchFamily="50" charset="-128"/>
                <a:ea typeface="メイリオ" panose="020B0604030504040204" pitchFamily="50" charset="-128"/>
              </a:rPr>
              <a:t>・グエン ティ ミ ユエンさんの書類選考が</a:t>
            </a:r>
            <a:r>
              <a:rPr kumimoji="1" lang="en-US" altLang="ja-JP" sz="1200" dirty="0">
                <a:solidFill>
                  <a:srgbClr val="FF0000"/>
                </a:solidFill>
                <a:latin typeface="メイリオ" panose="020B0604030504040204" pitchFamily="50" charset="-128"/>
                <a:ea typeface="メイリオ" panose="020B0604030504040204" pitchFamily="50" charset="-128"/>
              </a:rPr>
              <a:t>3</a:t>
            </a:r>
            <a:r>
              <a:rPr kumimoji="1" lang="ja-JP" altLang="en-US" sz="1200" dirty="0">
                <a:solidFill>
                  <a:srgbClr val="FF0000"/>
                </a:solidFill>
                <a:latin typeface="メイリオ" panose="020B0604030504040204" pitchFamily="50" charset="-128"/>
                <a:ea typeface="メイリオ" panose="020B0604030504040204" pitchFamily="50" charset="-128"/>
              </a:rPr>
              <a:t>日経過しています</a:t>
            </a:r>
            <a:endParaRPr kumimoji="1" lang="en-US" altLang="ja-JP" sz="1200" dirty="0">
              <a:solidFill>
                <a:srgbClr val="FF0000"/>
              </a:solidFill>
              <a:latin typeface="メイリオ" panose="020B0604030504040204" pitchFamily="50" charset="-128"/>
              <a:ea typeface="メイリオ" panose="020B0604030504040204" pitchFamily="50" charset="-128"/>
            </a:endParaRPr>
          </a:p>
          <a:p>
            <a:r>
              <a:rPr kumimoji="1" lang="ja-JP" altLang="en-US" sz="1200" dirty="0">
                <a:solidFill>
                  <a:srgbClr val="FF0000"/>
                </a:solidFill>
                <a:latin typeface="メイリオ" panose="020B0604030504040204" pitchFamily="50" charset="-128"/>
                <a:ea typeface="メイリオ" panose="020B0604030504040204" pitchFamily="50" charset="-128"/>
              </a:rPr>
              <a:t>・グエン ティ ミ ユエンさんの面接が終わって</a:t>
            </a:r>
            <a:r>
              <a:rPr kumimoji="1" lang="en-US" altLang="ja-JP" sz="1200" dirty="0">
                <a:solidFill>
                  <a:srgbClr val="FF0000"/>
                </a:solidFill>
                <a:latin typeface="メイリオ" panose="020B0604030504040204" pitchFamily="50" charset="-128"/>
                <a:ea typeface="メイリオ" panose="020B0604030504040204" pitchFamily="50" charset="-128"/>
              </a:rPr>
              <a:t>3</a:t>
            </a:r>
            <a:r>
              <a:rPr kumimoji="1" lang="ja-JP" altLang="en-US" sz="1200" dirty="0">
                <a:solidFill>
                  <a:srgbClr val="FF0000"/>
                </a:solidFill>
                <a:latin typeface="メイリオ" panose="020B0604030504040204" pitchFamily="50" charset="-128"/>
                <a:ea typeface="メイリオ" panose="020B0604030504040204" pitchFamily="50" charset="-128"/>
              </a:rPr>
              <a:t>日が経過しています</a:t>
            </a:r>
            <a:endParaRPr kumimoji="1" lang="en-US" altLang="ja-JP" sz="1200" dirty="0">
              <a:solidFill>
                <a:srgbClr val="FF0000"/>
              </a:solidFill>
              <a:latin typeface="メイリオ" panose="020B0604030504040204" pitchFamily="50" charset="-128"/>
              <a:ea typeface="メイリオ" panose="020B0604030504040204" pitchFamily="50" charset="-128"/>
            </a:endParaRPr>
          </a:p>
          <a:p>
            <a:r>
              <a:rPr kumimoji="1" lang="ja-JP" altLang="en-US" sz="1200" dirty="0">
                <a:solidFill>
                  <a:srgbClr val="FF0000"/>
                </a:solidFill>
                <a:latin typeface="メイリオ" panose="020B0604030504040204" pitchFamily="50" charset="-128"/>
                <a:ea typeface="メイリオ" panose="020B0604030504040204" pitchFamily="50" charset="-128"/>
              </a:rPr>
              <a:t>・グエン ティ ミ ユエンさんの内定通知から</a:t>
            </a:r>
            <a:r>
              <a:rPr kumimoji="1" lang="en-US" altLang="ja-JP" sz="1200" dirty="0">
                <a:solidFill>
                  <a:srgbClr val="FF0000"/>
                </a:solidFill>
                <a:latin typeface="メイリオ" panose="020B0604030504040204" pitchFamily="50" charset="-128"/>
                <a:ea typeface="メイリオ" panose="020B0604030504040204" pitchFamily="50" charset="-128"/>
              </a:rPr>
              <a:t>3</a:t>
            </a:r>
            <a:r>
              <a:rPr kumimoji="1" lang="ja-JP" altLang="en-US" sz="1200" dirty="0">
                <a:solidFill>
                  <a:srgbClr val="FF0000"/>
                </a:solidFill>
                <a:latin typeface="メイリオ" panose="020B0604030504040204" pitchFamily="50" charset="-128"/>
                <a:ea typeface="メイリオ" panose="020B0604030504040204" pitchFamily="50" charset="-128"/>
              </a:rPr>
              <a:t>日が経過しています</a:t>
            </a:r>
            <a:endParaRPr kumimoji="1" lang="en-US" altLang="ja-JP" sz="1200" dirty="0">
              <a:solidFill>
                <a:srgbClr val="FF0000"/>
              </a:solidFill>
              <a:latin typeface="メイリオ" panose="020B0604030504040204" pitchFamily="50" charset="-128"/>
              <a:ea typeface="メイリオ" panose="020B0604030504040204" pitchFamily="50" charset="-128"/>
            </a:endParaRPr>
          </a:p>
        </p:txBody>
      </p:sp>
      <p:sp>
        <p:nvSpPr>
          <p:cNvPr id="98" name="正方形/長方形 97">
            <a:extLst>
              <a:ext uri="{FF2B5EF4-FFF2-40B4-BE49-F238E27FC236}">
                <a16:creationId xmlns:a16="http://schemas.microsoft.com/office/drawing/2014/main" id="{19EEDC49-9989-47C6-B3B8-572CCE1B0E96}"/>
              </a:ext>
            </a:extLst>
          </p:cNvPr>
          <p:cNvSpPr/>
          <p:nvPr/>
        </p:nvSpPr>
        <p:spPr>
          <a:xfrm>
            <a:off x="1983363" y="2303294"/>
            <a:ext cx="5061317" cy="1690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7DCA0869-C6C9-4FF4-9F00-5A07097F52DA}"/>
              </a:ext>
            </a:extLst>
          </p:cNvPr>
          <p:cNvSpPr txBox="1"/>
          <p:nvPr/>
        </p:nvSpPr>
        <p:spPr>
          <a:xfrm>
            <a:off x="7833320" y="4509120"/>
            <a:ext cx="1728191"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短冊の変更だけでステータスの更新状況がわかりにくい場合、応募リストを開いたとき、ポップアップでアラートを表示させる可能性があります。</a:t>
            </a:r>
          </a:p>
        </p:txBody>
      </p:sp>
      <p:cxnSp>
        <p:nvCxnSpPr>
          <p:cNvPr id="101" name="コネクタ: カギ線 100">
            <a:extLst>
              <a:ext uri="{FF2B5EF4-FFF2-40B4-BE49-F238E27FC236}">
                <a16:creationId xmlns:a16="http://schemas.microsoft.com/office/drawing/2014/main" id="{BA366189-607D-4699-9F88-0ED0A784EA7C}"/>
              </a:ext>
            </a:extLst>
          </p:cNvPr>
          <p:cNvCxnSpPr>
            <a:cxnSpLocks/>
            <a:stCxn id="97" idx="2"/>
            <a:endCxn id="99" idx="1"/>
          </p:cNvCxnSpPr>
          <p:nvPr/>
        </p:nvCxnSpPr>
        <p:spPr>
          <a:xfrm rot="16200000" flipH="1">
            <a:off x="5756752" y="2786494"/>
            <a:ext cx="829647" cy="332348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034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ステータス管理（電話）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19356DA3-FDA5-4A7E-98D1-71B6A672A9B6}"/>
              </a:ext>
            </a:extLst>
          </p:cNvPr>
          <p:cNvSpPr/>
          <p:nvPr/>
        </p:nvSpPr>
        <p:spPr>
          <a:xfrm>
            <a:off x="344488" y="1256004"/>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P01</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応募</a:t>
            </a:r>
          </a:p>
        </p:txBody>
      </p:sp>
      <p:sp>
        <p:nvSpPr>
          <p:cNvPr id="53" name="正方形/長方形 52">
            <a:extLst>
              <a:ext uri="{FF2B5EF4-FFF2-40B4-BE49-F238E27FC236}">
                <a16:creationId xmlns:a16="http://schemas.microsoft.com/office/drawing/2014/main" id="{B08E4FEB-6FEA-47A6-89AD-843AD1E55C29}"/>
              </a:ext>
            </a:extLst>
          </p:cNvPr>
          <p:cNvSpPr/>
          <p:nvPr/>
        </p:nvSpPr>
        <p:spPr>
          <a:xfrm>
            <a:off x="2086777" y="1247211"/>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電話で面接</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日時設定</a:t>
            </a:r>
          </a:p>
        </p:txBody>
      </p:sp>
      <p:sp>
        <p:nvSpPr>
          <p:cNvPr id="55" name="正方形/長方形 54">
            <a:extLst>
              <a:ext uri="{FF2B5EF4-FFF2-40B4-BE49-F238E27FC236}">
                <a16:creationId xmlns:a16="http://schemas.microsoft.com/office/drawing/2014/main" id="{CB988986-8B1B-4E47-9CCF-53CCEB793F18}"/>
              </a:ext>
            </a:extLst>
          </p:cNvPr>
          <p:cNvSpPr/>
          <p:nvPr/>
        </p:nvSpPr>
        <p:spPr>
          <a:xfrm>
            <a:off x="2970009" y="1247211"/>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面接案内を</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送信</a:t>
            </a:r>
          </a:p>
        </p:txBody>
      </p:sp>
      <p:cxnSp>
        <p:nvCxnSpPr>
          <p:cNvPr id="56" name="直線矢印コネクタ 55">
            <a:extLst>
              <a:ext uri="{FF2B5EF4-FFF2-40B4-BE49-F238E27FC236}">
                <a16:creationId xmlns:a16="http://schemas.microsoft.com/office/drawing/2014/main" id="{2DB95128-ED04-4BA2-8E12-5999268055C6}"/>
              </a:ext>
            </a:extLst>
          </p:cNvPr>
          <p:cNvCxnSpPr>
            <a:cxnSpLocks/>
            <a:stCxn id="66" idx="3"/>
            <a:endCxn id="53" idx="1"/>
          </p:cNvCxnSpPr>
          <p:nvPr/>
        </p:nvCxnSpPr>
        <p:spPr>
          <a:xfrm flipV="1">
            <a:off x="1928664" y="1547293"/>
            <a:ext cx="158113" cy="645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E8BD4964-B9A2-46EE-B66F-6A9B80BADCF8}"/>
              </a:ext>
            </a:extLst>
          </p:cNvPr>
          <p:cNvCxnSpPr>
            <a:cxnSpLocks/>
            <a:stCxn id="53" idx="3"/>
            <a:endCxn id="55" idx="1"/>
          </p:cNvCxnSpPr>
          <p:nvPr/>
        </p:nvCxnSpPr>
        <p:spPr>
          <a:xfrm>
            <a:off x="2806858" y="1547293"/>
            <a:ext cx="163151"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23F1361C-8BE1-46D6-9D9E-C4D4F41F4B43}"/>
              </a:ext>
            </a:extLst>
          </p:cNvPr>
          <p:cNvCxnSpPr>
            <a:cxnSpLocks/>
            <a:stCxn id="66" idx="2"/>
            <a:endCxn id="80" idx="1"/>
          </p:cNvCxnSpPr>
          <p:nvPr/>
        </p:nvCxnSpPr>
        <p:spPr>
          <a:xfrm rot="16200000" flipH="1">
            <a:off x="1125451" y="2297000"/>
            <a:ext cx="1397122" cy="51077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3A1A743-D830-43EB-B60C-24D15EA3B8CF}"/>
              </a:ext>
            </a:extLst>
          </p:cNvPr>
          <p:cNvSpPr/>
          <p:nvPr/>
        </p:nvSpPr>
        <p:spPr>
          <a:xfrm>
            <a:off x="1208583" y="1253665"/>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72" name="直線矢印コネクタ 71">
            <a:extLst>
              <a:ext uri="{FF2B5EF4-FFF2-40B4-BE49-F238E27FC236}">
                <a16:creationId xmlns:a16="http://schemas.microsoft.com/office/drawing/2014/main" id="{8664EE28-F081-466C-8BE8-FDC607DDD0E7}"/>
              </a:ext>
            </a:extLst>
          </p:cNvPr>
          <p:cNvCxnSpPr>
            <a:cxnSpLocks/>
            <a:stCxn id="52" idx="3"/>
            <a:endCxn id="66" idx="1"/>
          </p:cNvCxnSpPr>
          <p:nvPr/>
        </p:nvCxnSpPr>
        <p:spPr>
          <a:xfrm flipV="1">
            <a:off x="1064569" y="1553747"/>
            <a:ext cx="144014" cy="23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9EF45E79-F8AF-4387-8379-75D822D9BE6E}"/>
              </a:ext>
            </a:extLst>
          </p:cNvPr>
          <p:cNvSpPr/>
          <p:nvPr/>
        </p:nvSpPr>
        <p:spPr>
          <a:xfrm>
            <a:off x="2079401" y="2974823"/>
            <a:ext cx="720081" cy="5522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P08</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84" name="テキスト ボックス 83">
            <a:extLst>
              <a:ext uri="{FF2B5EF4-FFF2-40B4-BE49-F238E27FC236}">
                <a16:creationId xmlns:a16="http://schemas.microsoft.com/office/drawing/2014/main" id="{388BFA14-E91F-4BFE-BD65-1FDA5B46A5F6}"/>
              </a:ext>
            </a:extLst>
          </p:cNvPr>
          <p:cNvSpPr txBox="1"/>
          <p:nvPr/>
        </p:nvSpPr>
        <p:spPr>
          <a:xfrm>
            <a:off x="1640462" y="1235309"/>
            <a:ext cx="414352"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通過</a:t>
            </a:r>
          </a:p>
        </p:txBody>
      </p:sp>
      <p:sp>
        <p:nvSpPr>
          <p:cNvPr id="85" name="テキスト ボックス 84">
            <a:extLst>
              <a:ext uri="{FF2B5EF4-FFF2-40B4-BE49-F238E27FC236}">
                <a16:creationId xmlns:a16="http://schemas.microsoft.com/office/drawing/2014/main" id="{C4322158-1783-4FB7-B8E9-F2D9376666D3}"/>
              </a:ext>
            </a:extLst>
          </p:cNvPr>
          <p:cNvSpPr txBox="1"/>
          <p:nvPr/>
        </p:nvSpPr>
        <p:spPr>
          <a:xfrm>
            <a:off x="992560" y="1918802"/>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sp>
        <p:nvSpPr>
          <p:cNvPr id="91" name="フローチャート: 判断 90">
            <a:extLst>
              <a:ext uri="{FF2B5EF4-FFF2-40B4-BE49-F238E27FC236}">
                <a16:creationId xmlns:a16="http://schemas.microsoft.com/office/drawing/2014/main" id="{7B20767F-8844-4442-A67B-B6504C929767}"/>
              </a:ext>
            </a:extLst>
          </p:cNvPr>
          <p:cNvSpPr/>
          <p:nvPr/>
        </p:nvSpPr>
        <p:spPr>
          <a:xfrm>
            <a:off x="3853241" y="1239015"/>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再調整</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a:extLst>
              <a:ext uri="{FF2B5EF4-FFF2-40B4-BE49-F238E27FC236}">
                <a16:creationId xmlns:a16="http://schemas.microsoft.com/office/drawing/2014/main" id="{07533AEE-C7FE-4882-AB54-D93B681D708B}"/>
              </a:ext>
            </a:extLst>
          </p:cNvPr>
          <p:cNvSpPr/>
          <p:nvPr/>
        </p:nvSpPr>
        <p:spPr>
          <a:xfrm>
            <a:off x="4736975" y="1239014"/>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a:t>
            </a:r>
          </a:p>
        </p:txBody>
      </p:sp>
      <p:sp>
        <p:nvSpPr>
          <p:cNvPr id="94" name="フローチャート: 判断 93">
            <a:extLst>
              <a:ext uri="{FF2B5EF4-FFF2-40B4-BE49-F238E27FC236}">
                <a16:creationId xmlns:a16="http://schemas.microsoft.com/office/drawing/2014/main" id="{6306593D-11A3-49CB-AD13-7FD9D8238CFD}"/>
              </a:ext>
            </a:extLst>
          </p:cNvPr>
          <p:cNvSpPr/>
          <p:nvPr/>
        </p:nvSpPr>
        <p:spPr>
          <a:xfrm>
            <a:off x="5592991" y="1239013"/>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96" name="直線矢印コネクタ 95">
            <a:extLst>
              <a:ext uri="{FF2B5EF4-FFF2-40B4-BE49-F238E27FC236}">
                <a16:creationId xmlns:a16="http://schemas.microsoft.com/office/drawing/2014/main" id="{696636B3-C833-487B-9DCE-431CA4B5242C}"/>
              </a:ext>
            </a:extLst>
          </p:cNvPr>
          <p:cNvCxnSpPr>
            <a:cxnSpLocks/>
            <a:stCxn id="55" idx="3"/>
            <a:endCxn id="91" idx="1"/>
          </p:cNvCxnSpPr>
          <p:nvPr/>
        </p:nvCxnSpPr>
        <p:spPr>
          <a:xfrm flipV="1">
            <a:off x="3690090" y="1539097"/>
            <a:ext cx="163151" cy="81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7E9A4320-3524-47F9-8217-D2693823F15B}"/>
              </a:ext>
            </a:extLst>
          </p:cNvPr>
          <p:cNvCxnSpPr>
            <a:cxnSpLocks/>
            <a:stCxn id="91" idx="3"/>
            <a:endCxn id="93" idx="1"/>
          </p:cNvCxnSpPr>
          <p:nvPr/>
        </p:nvCxnSpPr>
        <p:spPr>
          <a:xfrm flipV="1">
            <a:off x="4573322" y="1539096"/>
            <a:ext cx="163653"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A953142B-5911-4C4E-B3DE-5A6CD1F81A4B}"/>
              </a:ext>
            </a:extLst>
          </p:cNvPr>
          <p:cNvCxnSpPr>
            <a:cxnSpLocks/>
            <a:stCxn id="93" idx="3"/>
            <a:endCxn id="94" idx="1"/>
          </p:cNvCxnSpPr>
          <p:nvPr/>
        </p:nvCxnSpPr>
        <p:spPr>
          <a:xfrm flipV="1">
            <a:off x="5457056" y="1539095"/>
            <a:ext cx="135935"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C8EF6FB3-FEC5-44EF-BD08-EA81B7C4F5A5}"/>
              </a:ext>
            </a:extLst>
          </p:cNvPr>
          <p:cNvSpPr/>
          <p:nvPr/>
        </p:nvSpPr>
        <p:spPr>
          <a:xfrm>
            <a:off x="6457086" y="1234761"/>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P03</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cxnSp>
        <p:nvCxnSpPr>
          <p:cNvPr id="100" name="直線矢印コネクタ 99">
            <a:extLst>
              <a:ext uri="{FF2B5EF4-FFF2-40B4-BE49-F238E27FC236}">
                <a16:creationId xmlns:a16="http://schemas.microsoft.com/office/drawing/2014/main" id="{D026B397-64DF-4845-9032-C16F11F48D12}"/>
              </a:ext>
            </a:extLst>
          </p:cNvPr>
          <p:cNvCxnSpPr>
            <a:cxnSpLocks/>
            <a:stCxn id="94" idx="3"/>
            <a:endCxn id="99" idx="1"/>
          </p:cNvCxnSpPr>
          <p:nvPr/>
        </p:nvCxnSpPr>
        <p:spPr>
          <a:xfrm flipV="1">
            <a:off x="6313072" y="1534843"/>
            <a:ext cx="144014" cy="42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BA6D2CAC-DB6F-407F-8F32-CB82B97EB797}"/>
              </a:ext>
            </a:extLst>
          </p:cNvPr>
          <p:cNvSpPr txBox="1"/>
          <p:nvPr/>
        </p:nvSpPr>
        <p:spPr>
          <a:xfrm>
            <a:off x="4232920" y="1229612"/>
            <a:ext cx="609299"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なし</a:t>
            </a:r>
          </a:p>
        </p:txBody>
      </p:sp>
      <p:sp>
        <p:nvSpPr>
          <p:cNvPr id="109" name="テキスト ボックス 108">
            <a:extLst>
              <a:ext uri="{FF2B5EF4-FFF2-40B4-BE49-F238E27FC236}">
                <a16:creationId xmlns:a16="http://schemas.microsoft.com/office/drawing/2014/main" id="{4431D6C7-7290-4B04-A1EE-24F5E90A67AC}"/>
              </a:ext>
            </a:extLst>
          </p:cNvPr>
          <p:cNvSpPr txBox="1"/>
          <p:nvPr/>
        </p:nvSpPr>
        <p:spPr>
          <a:xfrm>
            <a:off x="3346666" y="1879472"/>
            <a:ext cx="88625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再調整は電話</a:t>
            </a:r>
            <a:r>
              <a:rPr kumimoji="1" lang="en-US" altLang="ja-JP" sz="600" dirty="0">
                <a:latin typeface="メイリオ" panose="020B0604030504040204" pitchFamily="50" charset="-128"/>
                <a:ea typeface="メイリオ" panose="020B0604030504040204" pitchFamily="50" charset="-128"/>
              </a:rPr>
              <a:t>*1</a:t>
            </a:r>
            <a:endParaRPr kumimoji="1" lang="ja-JP" altLang="en-US" sz="600" dirty="0">
              <a:latin typeface="メイリオ" panose="020B0604030504040204" pitchFamily="50" charset="-128"/>
              <a:ea typeface="メイリオ" panose="020B0604030504040204" pitchFamily="50" charset="-128"/>
            </a:endParaRPr>
          </a:p>
        </p:txBody>
      </p:sp>
      <p:sp>
        <p:nvSpPr>
          <p:cNvPr id="110" name="正方形/長方形 109">
            <a:extLst>
              <a:ext uri="{FF2B5EF4-FFF2-40B4-BE49-F238E27FC236}">
                <a16:creationId xmlns:a16="http://schemas.microsoft.com/office/drawing/2014/main" id="{ADD60A16-EB25-4077-940E-24B19C00D83B}"/>
              </a:ext>
            </a:extLst>
          </p:cNvPr>
          <p:cNvSpPr/>
          <p:nvPr/>
        </p:nvSpPr>
        <p:spPr>
          <a:xfrm>
            <a:off x="6472458" y="3049577"/>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P08</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12" name="テキスト ボックス 111">
            <a:extLst>
              <a:ext uri="{FF2B5EF4-FFF2-40B4-BE49-F238E27FC236}">
                <a16:creationId xmlns:a16="http://schemas.microsoft.com/office/drawing/2014/main" id="{FDA70211-E261-4BEB-95F6-49BAAD375B0B}"/>
              </a:ext>
            </a:extLst>
          </p:cNvPr>
          <p:cNvSpPr txBox="1"/>
          <p:nvPr/>
        </p:nvSpPr>
        <p:spPr>
          <a:xfrm>
            <a:off x="5457056" y="1879472"/>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cxnSp>
        <p:nvCxnSpPr>
          <p:cNvPr id="113" name="コネクタ: カギ線 112">
            <a:extLst>
              <a:ext uri="{FF2B5EF4-FFF2-40B4-BE49-F238E27FC236}">
                <a16:creationId xmlns:a16="http://schemas.microsoft.com/office/drawing/2014/main" id="{4B16A850-CC8E-490E-B31C-6CDD4AADBF0D}"/>
              </a:ext>
            </a:extLst>
          </p:cNvPr>
          <p:cNvCxnSpPr>
            <a:cxnSpLocks/>
            <a:stCxn id="94" idx="2"/>
            <a:endCxn id="110" idx="1"/>
          </p:cNvCxnSpPr>
          <p:nvPr/>
        </p:nvCxnSpPr>
        <p:spPr>
          <a:xfrm rot="16200000" flipH="1">
            <a:off x="5457504" y="2334704"/>
            <a:ext cx="1510483" cy="519426"/>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矢印: 五方向 37">
            <a:extLst>
              <a:ext uri="{FF2B5EF4-FFF2-40B4-BE49-F238E27FC236}">
                <a16:creationId xmlns:a16="http://schemas.microsoft.com/office/drawing/2014/main" id="{AEDB27C7-17FC-4AE9-BDBE-114A5F91D00E}"/>
              </a:ext>
            </a:extLst>
          </p:cNvPr>
          <p:cNvSpPr/>
          <p:nvPr/>
        </p:nvSpPr>
        <p:spPr>
          <a:xfrm>
            <a:off x="344488" y="983981"/>
            <a:ext cx="2462369"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書類選考中</a:t>
            </a:r>
          </a:p>
        </p:txBody>
      </p:sp>
      <p:sp>
        <p:nvSpPr>
          <p:cNvPr id="115" name="矢印: 五方向 114">
            <a:extLst>
              <a:ext uri="{FF2B5EF4-FFF2-40B4-BE49-F238E27FC236}">
                <a16:creationId xmlns:a16="http://schemas.microsoft.com/office/drawing/2014/main" id="{9AC10A94-691A-45B4-81CC-DBD7410E9368}"/>
              </a:ext>
            </a:extLst>
          </p:cNvPr>
          <p:cNvSpPr/>
          <p:nvPr/>
        </p:nvSpPr>
        <p:spPr>
          <a:xfrm>
            <a:off x="2970010" y="989283"/>
            <a:ext cx="3343062"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面接日確定</a:t>
            </a:r>
          </a:p>
        </p:txBody>
      </p:sp>
      <p:sp>
        <p:nvSpPr>
          <p:cNvPr id="120" name="矢印: 五方向 119">
            <a:extLst>
              <a:ext uri="{FF2B5EF4-FFF2-40B4-BE49-F238E27FC236}">
                <a16:creationId xmlns:a16="http://schemas.microsoft.com/office/drawing/2014/main" id="{B068D5F7-7330-4992-BC3F-7E966967AEE3}"/>
              </a:ext>
            </a:extLst>
          </p:cNvPr>
          <p:cNvSpPr/>
          <p:nvPr/>
        </p:nvSpPr>
        <p:spPr>
          <a:xfrm>
            <a:off x="6472458" y="983981"/>
            <a:ext cx="2419577"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sp>
        <p:nvSpPr>
          <p:cNvPr id="121" name="矢印: 五方向 120">
            <a:extLst>
              <a:ext uri="{FF2B5EF4-FFF2-40B4-BE49-F238E27FC236}">
                <a16:creationId xmlns:a16="http://schemas.microsoft.com/office/drawing/2014/main" id="{D388B674-9CE9-420C-8CBD-A1DDFBC9D82A}"/>
              </a:ext>
            </a:extLst>
          </p:cNvPr>
          <p:cNvSpPr/>
          <p:nvPr/>
        </p:nvSpPr>
        <p:spPr>
          <a:xfrm>
            <a:off x="6472459" y="2792229"/>
            <a:ext cx="720081"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2" name="矢印: 五方向 121">
            <a:extLst>
              <a:ext uri="{FF2B5EF4-FFF2-40B4-BE49-F238E27FC236}">
                <a16:creationId xmlns:a16="http://schemas.microsoft.com/office/drawing/2014/main" id="{0FED25BE-BE4B-4915-BB77-E978617B5A42}"/>
              </a:ext>
            </a:extLst>
          </p:cNvPr>
          <p:cNvSpPr/>
          <p:nvPr/>
        </p:nvSpPr>
        <p:spPr>
          <a:xfrm>
            <a:off x="2072680" y="2715345"/>
            <a:ext cx="720082"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5" name="テキスト ボックス 124">
            <a:extLst>
              <a:ext uri="{FF2B5EF4-FFF2-40B4-BE49-F238E27FC236}">
                <a16:creationId xmlns:a16="http://schemas.microsoft.com/office/drawing/2014/main" id="{A355F0B1-BC3B-4198-8838-9EFCED8062ED}"/>
              </a:ext>
            </a:extLst>
          </p:cNvPr>
          <p:cNvSpPr txBox="1"/>
          <p:nvPr/>
        </p:nvSpPr>
        <p:spPr>
          <a:xfrm>
            <a:off x="6008172" y="1236709"/>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内定</a:t>
            </a:r>
          </a:p>
        </p:txBody>
      </p:sp>
      <p:cxnSp>
        <p:nvCxnSpPr>
          <p:cNvPr id="49" name="コネクタ: カギ線 48">
            <a:extLst>
              <a:ext uri="{FF2B5EF4-FFF2-40B4-BE49-F238E27FC236}">
                <a16:creationId xmlns:a16="http://schemas.microsoft.com/office/drawing/2014/main" id="{E3D8C1AC-A313-4D50-9A4D-0452A3AC0EC5}"/>
              </a:ext>
            </a:extLst>
          </p:cNvPr>
          <p:cNvCxnSpPr>
            <a:cxnSpLocks/>
            <a:stCxn id="91" idx="2"/>
            <a:endCxn id="55" idx="2"/>
          </p:cNvCxnSpPr>
          <p:nvPr/>
        </p:nvCxnSpPr>
        <p:spPr>
          <a:xfrm rot="5400000">
            <a:off x="3767568" y="1401660"/>
            <a:ext cx="8196" cy="883232"/>
          </a:xfrm>
          <a:prstGeom prst="bentConnector3">
            <a:avLst>
              <a:gd name="adj1" fmla="val 2889165"/>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矢印: 五方向 133">
            <a:extLst>
              <a:ext uri="{FF2B5EF4-FFF2-40B4-BE49-F238E27FC236}">
                <a16:creationId xmlns:a16="http://schemas.microsoft.com/office/drawing/2014/main" id="{36E2BC56-BA74-4F56-871C-36935A9FC0C5}"/>
              </a:ext>
            </a:extLst>
          </p:cNvPr>
          <p:cNvSpPr/>
          <p:nvPr/>
        </p:nvSpPr>
        <p:spPr>
          <a:xfrm>
            <a:off x="7510309" y="364594"/>
            <a:ext cx="1763171" cy="400110"/>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ステータス</a:t>
            </a:r>
          </a:p>
        </p:txBody>
      </p:sp>
      <p:sp>
        <p:nvSpPr>
          <p:cNvPr id="148" name="テキスト ボックス 147">
            <a:extLst>
              <a:ext uri="{FF2B5EF4-FFF2-40B4-BE49-F238E27FC236}">
                <a16:creationId xmlns:a16="http://schemas.microsoft.com/office/drawing/2014/main" id="{7A7A0E63-D88B-4E88-90F7-9808C97FE5CE}"/>
              </a:ext>
            </a:extLst>
          </p:cNvPr>
          <p:cNvSpPr txBox="1"/>
          <p:nvPr/>
        </p:nvSpPr>
        <p:spPr>
          <a:xfrm>
            <a:off x="344488" y="5951250"/>
            <a:ext cx="8632576" cy="400110"/>
          </a:xfrm>
          <a:prstGeom prst="rect">
            <a:avLst/>
          </a:prstGeom>
          <a:noFill/>
        </p:spPr>
        <p:txBody>
          <a:bodyPr wrap="square" rtlCol="0">
            <a:spAutoFit/>
          </a:bodyPr>
          <a:lstStyle/>
          <a:p>
            <a:r>
              <a:rPr kumimoji="1" lang="en-US" altLang="ja-JP" sz="1000" dirty="0">
                <a:latin typeface="メイリオ" panose="020B0604030504040204" pitchFamily="50" charset="-128"/>
                <a:ea typeface="メイリオ" panose="020B0604030504040204" pitchFamily="50" charset="-128"/>
              </a:rPr>
              <a:t>*1</a:t>
            </a:r>
            <a:r>
              <a:rPr kumimoji="1" lang="ja-JP" altLang="en-US" sz="1000" dirty="0">
                <a:latin typeface="メイリオ" panose="020B0604030504040204" pitchFamily="50" charset="-128"/>
                <a:ea typeface="メイリオ" panose="020B0604030504040204" pitchFamily="50" charset="-128"/>
              </a:rPr>
              <a:t>　再調整は雇用者・応募者どちらからも行うことができる。いずれの場合も、電話でのコミュニケーションとなる</a:t>
            </a:r>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a:t>
            </a:r>
            <a:r>
              <a:rPr kumimoji="1" lang="ja-JP" altLang="en-US" sz="1000" dirty="0">
                <a:latin typeface="メイリオ" panose="020B0604030504040204" pitchFamily="50" charset="-128"/>
                <a:ea typeface="メイリオ" panose="020B0604030504040204" pitchFamily="50" charset="-128"/>
              </a:rPr>
              <a:t>　  電話応募の場合、応募辞退は電話のみ。つまり、システム上に応募辞退の申し入れの機能は持たせない。　　</a:t>
            </a:r>
            <a:endParaRPr kumimoji="1" lang="en-US" altLang="ja-JP" sz="1000" dirty="0">
              <a:latin typeface="メイリオ" panose="020B0604030504040204" pitchFamily="50" charset="-128"/>
              <a:ea typeface="メイリオ" panose="020B0604030504040204" pitchFamily="50" charset="-128"/>
            </a:endParaRPr>
          </a:p>
        </p:txBody>
      </p:sp>
      <p:sp>
        <p:nvSpPr>
          <p:cNvPr id="39" name="フローチャート: 判断 38">
            <a:extLst>
              <a:ext uri="{FF2B5EF4-FFF2-40B4-BE49-F238E27FC236}">
                <a16:creationId xmlns:a16="http://schemas.microsoft.com/office/drawing/2014/main" id="{9DD7C32B-8EE7-48CB-A062-C61B12EBA7F6}"/>
              </a:ext>
            </a:extLst>
          </p:cNvPr>
          <p:cNvSpPr/>
          <p:nvPr/>
        </p:nvSpPr>
        <p:spPr>
          <a:xfrm>
            <a:off x="8171954" y="1241329"/>
            <a:ext cx="720081" cy="600163"/>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a:extLst>
              <a:ext uri="{FF2B5EF4-FFF2-40B4-BE49-F238E27FC236}">
                <a16:creationId xmlns:a16="http://schemas.microsoft.com/office/drawing/2014/main" id="{89C76678-3440-4844-AE0E-BB8E541B1420}"/>
              </a:ext>
            </a:extLst>
          </p:cNvPr>
          <p:cNvSpPr/>
          <p:nvPr/>
        </p:nvSpPr>
        <p:spPr>
          <a:xfrm>
            <a:off x="9039028" y="1241327"/>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P06</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sp>
        <p:nvSpPr>
          <p:cNvPr id="41" name="正方形/長方形 40">
            <a:extLst>
              <a:ext uri="{FF2B5EF4-FFF2-40B4-BE49-F238E27FC236}">
                <a16:creationId xmlns:a16="http://schemas.microsoft.com/office/drawing/2014/main" id="{71D5BD8F-0775-405B-B9F7-64CE65401E47}"/>
              </a:ext>
            </a:extLst>
          </p:cNvPr>
          <p:cNvSpPr/>
          <p:nvPr/>
        </p:nvSpPr>
        <p:spPr>
          <a:xfrm>
            <a:off x="9026392" y="2136343"/>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P07</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cxnSp>
        <p:nvCxnSpPr>
          <p:cNvPr id="42" name="直線矢印コネクタ 41">
            <a:extLst>
              <a:ext uri="{FF2B5EF4-FFF2-40B4-BE49-F238E27FC236}">
                <a16:creationId xmlns:a16="http://schemas.microsoft.com/office/drawing/2014/main" id="{0AD055E3-1DA8-4078-A6D7-403B169FC426}"/>
              </a:ext>
            </a:extLst>
          </p:cNvPr>
          <p:cNvCxnSpPr>
            <a:cxnSpLocks/>
            <a:stCxn id="47" idx="3"/>
            <a:endCxn id="39" idx="1"/>
          </p:cNvCxnSpPr>
          <p:nvPr/>
        </p:nvCxnSpPr>
        <p:spPr>
          <a:xfrm>
            <a:off x="8030207" y="1541411"/>
            <a:ext cx="14174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4373F44F-CE2B-4EC5-9740-F02EF1641A53}"/>
              </a:ext>
            </a:extLst>
          </p:cNvPr>
          <p:cNvCxnSpPr>
            <a:cxnSpLocks/>
            <a:stCxn id="39" idx="3"/>
            <a:endCxn id="40" idx="1"/>
          </p:cNvCxnSpPr>
          <p:nvPr/>
        </p:nvCxnSpPr>
        <p:spPr>
          <a:xfrm flipV="1">
            <a:off x="8892035" y="1541409"/>
            <a:ext cx="146993" cy="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FCA8550A-EC01-4CBF-A4C3-CBEF9A2129CE}"/>
              </a:ext>
            </a:extLst>
          </p:cNvPr>
          <p:cNvCxnSpPr>
            <a:cxnSpLocks/>
            <a:stCxn id="39" idx="2"/>
            <a:endCxn id="41" idx="1"/>
          </p:cNvCxnSpPr>
          <p:nvPr/>
        </p:nvCxnSpPr>
        <p:spPr>
          <a:xfrm rot="16200000" flipH="1">
            <a:off x="8481727" y="1891759"/>
            <a:ext cx="594933" cy="49439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矢印: 五方向 53">
            <a:extLst>
              <a:ext uri="{FF2B5EF4-FFF2-40B4-BE49-F238E27FC236}">
                <a16:creationId xmlns:a16="http://schemas.microsoft.com/office/drawing/2014/main" id="{A4AD9F60-D932-4012-913F-CA793DF6235F}"/>
              </a:ext>
            </a:extLst>
          </p:cNvPr>
          <p:cNvSpPr/>
          <p:nvPr/>
        </p:nvSpPr>
        <p:spPr>
          <a:xfrm>
            <a:off x="9039028" y="980728"/>
            <a:ext cx="720081"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sp>
        <p:nvSpPr>
          <p:cNvPr id="58" name="矢印: 五方向 57">
            <a:extLst>
              <a:ext uri="{FF2B5EF4-FFF2-40B4-BE49-F238E27FC236}">
                <a16:creationId xmlns:a16="http://schemas.microsoft.com/office/drawing/2014/main" id="{3A74A27F-07BB-4CFF-8E59-93270B5643F8}"/>
              </a:ext>
            </a:extLst>
          </p:cNvPr>
          <p:cNvSpPr/>
          <p:nvPr/>
        </p:nvSpPr>
        <p:spPr>
          <a:xfrm>
            <a:off x="9026391" y="1878995"/>
            <a:ext cx="732717"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sp>
        <p:nvSpPr>
          <p:cNvPr id="59" name="テキスト ボックス 58">
            <a:extLst>
              <a:ext uri="{FF2B5EF4-FFF2-40B4-BE49-F238E27FC236}">
                <a16:creationId xmlns:a16="http://schemas.microsoft.com/office/drawing/2014/main" id="{CA566FCB-18D0-4196-B952-675F2218E338}"/>
              </a:ext>
            </a:extLst>
          </p:cNvPr>
          <p:cNvSpPr txBox="1"/>
          <p:nvPr/>
        </p:nvSpPr>
        <p:spPr>
          <a:xfrm>
            <a:off x="8607831" y="1230080"/>
            <a:ext cx="52163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a:t>
            </a:r>
          </a:p>
        </p:txBody>
      </p:sp>
      <p:sp>
        <p:nvSpPr>
          <p:cNvPr id="60" name="テキスト ボックス 59">
            <a:extLst>
              <a:ext uri="{FF2B5EF4-FFF2-40B4-BE49-F238E27FC236}">
                <a16:creationId xmlns:a16="http://schemas.microsoft.com/office/drawing/2014/main" id="{66F8612C-A289-44BD-A606-1F847941B862}"/>
              </a:ext>
            </a:extLst>
          </p:cNvPr>
          <p:cNvSpPr txBox="1"/>
          <p:nvPr/>
        </p:nvSpPr>
        <p:spPr>
          <a:xfrm>
            <a:off x="7977336" y="1806144"/>
            <a:ext cx="619827"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採用取消</a:t>
            </a:r>
          </a:p>
        </p:txBody>
      </p:sp>
      <p:sp>
        <p:nvSpPr>
          <p:cNvPr id="47" name="正方形/長方形 46">
            <a:extLst>
              <a:ext uri="{FF2B5EF4-FFF2-40B4-BE49-F238E27FC236}">
                <a16:creationId xmlns:a16="http://schemas.microsoft.com/office/drawing/2014/main" id="{D4BFEF2C-0952-4C0D-977D-FEE7DE6D6AEE}"/>
              </a:ext>
            </a:extLst>
          </p:cNvPr>
          <p:cNvSpPr/>
          <p:nvPr/>
        </p:nvSpPr>
        <p:spPr>
          <a:xfrm>
            <a:off x="7310126" y="1241329"/>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P05</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初勤務日案内</a:t>
            </a:r>
          </a:p>
        </p:txBody>
      </p:sp>
      <p:cxnSp>
        <p:nvCxnSpPr>
          <p:cNvPr id="48" name="直線矢印コネクタ 47">
            <a:extLst>
              <a:ext uri="{FF2B5EF4-FFF2-40B4-BE49-F238E27FC236}">
                <a16:creationId xmlns:a16="http://schemas.microsoft.com/office/drawing/2014/main" id="{F4A7BC1C-1953-47BB-B978-27B27A51D430}"/>
              </a:ext>
            </a:extLst>
          </p:cNvPr>
          <p:cNvCxnSpPr>
            <a:cxnSpLocks/>
            <a:stCxn id="99" idx="3"/>
            <a:endCxn id="47" idx="1"/>
          </p:cNvCxnSpPr>
          <p:nvPr/>
        </p:nvCxnSpPr>
        <p:spPr>
          <a:xfrm>
            <a:off x="7177167" y="1534843"/>
            <a:ext cx="132959" cy="656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939CCC05-864D-446B-A7F7-A029A0331A99}"/>
              </a:ext>
            </a:extLst>
          </p:cNvPr>
          <p:cNvSpPr/>
          <p:nvPr/>
        </p:nvSpPr>
        <p:spPr>
          <a:xfrm>
            <a:off x="6454463" y="2134826"/>
            <a:ext cx="720081" cy="6001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P04</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cxnSp>
        <p:nvCxnSpPr>
          <p:cNvPr id="65" name="コネクタ: カギ線 64">
            <a:extLst>
              <a:ext uri="{FF2B5EF4-FFF2-40B4-BE49-F238E27FC236}">
                <a16:creationId xmlns:a16="http://schemas.microsoft.com/office/drawing/2014/main" id="{383C10A5-626D-471B-85E6-A9E8720CAA34}"/>
              </a:ext>
            </a:extLst>
          </p:cNvPr>
          <p:cNvCxnSpPr>
            <a:cxnSpLocks/>
            <a:stCxn id="94" idx="2"/>
            <a:endCxn id="62" idx="1"/>
          </p:cNvCxnSpPr>
          <p:nvPr/>
        </p:nvCxnSpPr>
        <p:spPr>
          <a:xfrm rot="16200000" flipH="1">
            <a:off x="5905881" y="1886326"/>
            <a:ext cx="595732" cy="501431"/>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矢印: 五方向 100">
            <a:extLst>
              <a:ext uri="{FF2B5EF4-FFF2-40B4-BE49-F238E27FC236}">
                <a16:creationId xmlns:a16="http://schemas.microsoft.com/office/drawing/2014/main" id="{53343BE6-F110-470B-8CC0-19BAF3009E92}"/>
              </a:ext>
            </a:extLst>
          </p:cNvPr>
          <p:cNvSpPr/>
          <p:nvPr/>
        </p:nvSpPr>
        <p:spPr>
          <a:xfrm>
            <a:off x="6456931" y="1878995"/>
            <a:ext cx="720081" cy="209439"/>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cxnSp>
        <p:nvCxnSpPr>
          <p:cNvPr id="61" name="コネクタ: カギ線 60">
            <a:extLst>
              <a:ext uri="{FF2B5EF4-FFF2-40B4-BE49-F238E27FC236}">
                <a16:creationId xmlns:a16="http://schemas.microsoft.com/office/drawing/2014/main" id="{5C0E8706-F520-49B0-B858-C62D2DE2E312}"/>
              </a:ext>
            </a:extLst>
          </p:cNvPr>
          <p:cNvCxnSpPr>
            <a:cxnSpLocks/>
            <a:stCxn id="62" idx="3"/>
            <a:endCxn id="110" idx="3"/>
          </p:cNvCxnSpPr>
          <p:nvPr/>
        </p:nvCxnSpPr>
        <p:spPr>
          <a:xfrm>
            <a:off x="7174544" y="2434908"/>
            <a:ext cx="17995" cy="914751"/>
          </a:xfrm>
          <a:prstGeom prst="bentConnector3">
            <a:avLst>
              <a:gd name="adj1" fmla="val 137035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DE6DDF74-03F9-40D9-9FC9-74E6FFE6341B}"/>
              </a:ext>
            </a:extLst>
          </p:cNvPr>
          <p:cNvCxnSpPr>
            <a:cxnSpLocks/>
            <a:stCxn id="62" idx="0"/>
            <a:endCxn id="99" idx="2"/>
          </p:cNvCxnSpPr>
          <p:nvPr/>
        </p:nvCxnSpPr>
        <p:spPr>
          <a:xfrm flipV="1">
            <a:off x="6814504" y="1834924"/>
            <a:ext cx="2623" cy="2999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 10">
            <a:extLst>
              <a:ext uri="{FF2B5EF4-FFF2-40B4-BE49-F238E27FC236}">
                <a16:creationId xmlns:a16="http://schemas.microsoft.com/office/drawing/2014/main" id="{02F47DB8-3589-4816-88B8-AF060C28A644}"/>
              </a:ext>
            </a:extLst>
          </p:cNvPr>
          <p:cNvGraphicFramePr>
            <a:graphicFrameLocks noGrp="1"/>
          </p:cNvGraphicFramePr>
          <p:nvPr>
            <p:extLst>
              <p:ext uri="{D42A27DB-BD31-4B8C-83A1-F6EECF244321}">
                <p14:modId xmlns:p14="http://schemas.microsoft.com/office/powerpoint/2010/main" val="1220445101"/>
              </p:ext>
            </p:extLst>
          </p:nvPr>
        </p:nvGraphicFramePr>
        <p:xfrm>
          <a:off x="33516" y="3717032"/>
          <a:ext cx="9816028" cy="3046485"/>
        </p:xfrm>
        <a:graphic>
          <a:graphicData uri="http://schemas.openxmlformats.org/drawingml/2006/table">
            <a:tbl>
              <a:tblPr>
                <a:tableStyleId>{5C22544A-7EE6-4342-B048-85BDC9FD1C3A}</a:tableStyleId>
              </a:tblPr>
              <a:tblGrid>
                <a:gridCol w="778817">
                  <a:extLst>
                    <a:ext uri="{9D8B030D-6E8A-4147-A177-3AD203B41FA5}">
                      <a16:colId xmlns:a16="http://schemas.microsoft.com/office/drawing/2014/main" val="3659462184"/>
                    </a:ext>
                  </a:extLst>
                </a:gridCol>
                <a:gridCol w="778817">
                  <a:extLst>
                    <a:ext uri="{9D8B030D-6E8A-4147-A177-3AD203B41FA5}">
                      <a16:colId xmlns:a16="http://schemas.microsoft.com/office/drawing/2014/main" val="3279376765"/>
                    </a:ext>
                  </a:extLst>
                </a:gridCol>
                <a:gridCol w="1792746">
                  <a:extLst>
                    <a:ext uri="{9D8B030D-6E8A-4147-A177-3AD203B41FA5}">
                      <a16:colId xmlns:a16="http://schemas.microsoft.com/office/drawing/2014/main" val="1897552038"/>
                    </a:ext>
                  </a:extLst>
                </a:gridCol>
                <a:gridCol w="778817">
                  <a:extLst>
                    <a:ext uri="{9D8B030D-6E8A-4147-A177-3AD203B41FA5}">
                      <a16:colId xmlns:a16="http://schemas.microsoft.com/office/drawing/2014/main" val="881538036"/>
                    </a:ext>
                  </a:extLst>
                </a:gridCol>
                <a:gridCol w="1792746">
                  <a:extLst>
                    <a:ext uri="{9D8B030D-6E8A-4147-A177-3AD203B41FA5}">
                      <a16:colId xmlns:a16="http://schemas.microsoft.com/office/drawing/2014/main" val="326996752"/>
                    </a:ext>
                  </a:extLst>
                </a:gridCol>
                <a:gridCol w="778817">
                  <a:extLst>
                    <a:ext uri="{9D8B030D-6E8A-4147-A177-3AD203B41FA5}">
                      <a16:colId xmlns:a16="http://schemas.microsoft.com/office/drawing/2014/main" val="2136294986"/>
                    </a:ext>
                  </a:extLst>
                </a:gridCol>
                <a:gridCol w="778817">
                  <a:extLst>
                    <a:ext uri="{9D8B030D-6E8A-4147-A177-3AD203B41FA5}">
                      <a16:colId xmlns:a16="http://schemas.microsoft.com/office/drawing/2014/main" val="1117024743"/>
                    </a:ext>
                  </a:extLst>
                </a:gridCol>
                <a:gridCol w="778817">
                  <a:extLst>
                    <a:ext uri="{9D8B030D-6E8A-4147-A177-3AD203B41FA5}">
                      <a16:colId xmlns:a16="http://schemas.microsoft.com/office/drawing/2014/main" val="4192628446"/>
                    </a:ext>
                  </a:extLst>
                </a:gridCol>
                <a:gridCol w="778817">
                  <a:extLst>
                    <a:ext uri="{9D8B030D-6E8A-4147-A177-3AD203B41FA5}">
                      <a16:colId xmlns:a16="http://schemas.microsoft.com/office/drawing/2014/main" val="261386260"/>
                    </a:ext>
                  </a:extLst>
                </a:gridCol>
                <a:gridCol w="778817">
                  <a:extLst>
                    <a:ext uri="{9D8B030D-6E8A-4147-A177-3AD203B41FA5}">
                      <a16:colId xmlns:a16="http://schemas.microsoft.com/office/drawing/2014/main" val="465187750"/>
                    </a:ext>
                  </a:extLst>
                </a:gridCol>
              </a:tblGrid>
              <a:tr h="283354">
                <a:tc>
                  <a:txBody>
                    <a:bodyPr/>
                    <a:lstStyle/>
                    <a:p>
                      <a:pPr algn="ctr"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シーケンス</a:t>
                      </a:r>
                      <a:r>
                        <a:rPr lang="en-US" sz="600" u="none" strike="noStrike" dirty="0">
                          <a:solidFill>
                            <a:schemeClr val="bg1"/>
                          </a:solidFill>
                          <a:effectLst/>
                          <a:latin typeface="メイリオ" panose="020B0604030504040204" pitchFamily="50" charset="-128"/>
                          <a:ea typeface="メイリオ" panose="020B0604030504040204" pitchFamily="50" charset="-128"/>
                        </a:rPr>
                        <a:t>No</a:t>
                      </a:r>
                      <a:endParaRPr 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トリガーを引く人</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トリガー</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進行状況</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表示メッセージ</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表示ボタン</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バッジの表示</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選択可能ステータス</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雇用者にメール送信</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応募者にプッシュ通知</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50000"/>
                      </a:schemeClr>
                    </a:solidFill>
                  </a:tcPr>
                </a:tc>
                <a:extLst>
                  <a:ext uri="{0D108BD9-81ED-4DB2-BD59-A6C34878D82A}">
                    <a16:rowId xmlns:a16="http://schemas.microsoft.com/office/drawing/2014/main" val="1334194407"/>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p01</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応募者が応募する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書類選考中</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面接日を電話で設定し、</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面接案内を送信してください。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電話番号：</a:t>
                      </a:r>
                      <a:r>
                        <a:rPr kumimoji="1" lang="en-US" altLang="ja-JP" sz="700" b="1" dirty="0">
                          <a:latin typeface="メイリオ" panose="020B0604030504040204" pitchFamily="50" charset="-128"/>
                          <a:ea typeface="メイリオ" panose="020B0604030504040204" pitchFamily="50" charset="-128"/>
                        </a:rPr>
                        <a:t>000-0000-0000</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面接案内を送信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面接案内を送信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不採用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440096269"/>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p02</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雇用者が面接案内を送信する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面接日確定</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面接終了後、採用ステータスを</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更新してください。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面接日：</a:t>
                      </a:r>
                      <a:r>
                        <a:rPr kumimoji="1" lang="en-US" altLang="ja-JP" sz="700" b="1" dirty="0">
                          <a:latin typeface="メイリオ" panose="020B0604030504040204" pitchFamily="50" charset="-128"/>
                          <a:ea typeface="メイリオ" panose="020B0604030504040204" pitchFamily="50" charset="-128"/>
                        </a:rPr>
                        <a:t>2018/01/01 01:01</a:t>
                      </a:r>
                      <a:endParaRPr kumimoji="1" lang="ja-JP" altLang="en-US" sz="700" b="1" dirty="0">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面接案内を再送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zh-TW" altLang="en-US" sz="600" u="none" strike="noStrike">
                          <a:effectLst/>
                          <a:latin typeface="メイリオ" panose="020B0604030504040204" pitchFamily="50" charset="-128"/>
                          <a:ea typeface="メイリオ" panose="020B0604030504040204" pitchFamily="50" charset="-128"/>
                        </a:rPr>
                        <a:t>内定、選考中、不採用</a:t>
                      </a:r>
                      <a:endParaRPr lang="zh-TW"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1146339651"/>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p03</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雇用者がステータスを内定にする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初勤務日を送信してください。</a:t>
                      </a:r>
                      <a:endParaRPr kumimoji="1" lang="en-US" altLang="ja-JP" sz="700" dirty="0">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700" dirty="0">
                        <a:solidFill>
                          <a:srgbClr val="262626"/>
                        </a:solidFill>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応募者情報で確認ができます。</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初勤務日を送信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初勤務日を送信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4094911639"/>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p04</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雇用者がステータスを選考中にする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選考中</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選考期間は一週間が目安です。</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選考期限：</a:t>
                      </a:r>
                      <a:r>
                        <a:rPr kumimoji="1" lang="en-US" altLang="ja-JP" sz="700" b="1" dirty="0">
                          <a:latin typeface="メイリオ" panose="020B0604030504040204" pitchFamily="50" charset="-128"/>
                          <a:ea typeface="メイリオ" panose="020B0604030504040204" pitchFamily="50" charset="-128"/>
                        </a:rPr>
                        <a:t>2018/01/01</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内定、不採用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3120436974"/>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p05</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雇用者が初勤務日を送信する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初勤務日終了後、</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初勤務日：</a:t>
                      </a:r>
                      <a:r>
                        <a:rPr kumimoji="1" lang="en-US" altLang="ja-JP" sz="700" b="1" dirty="0">
                          <a:latin typeface="メイリオ" panose="020B0604030504040204" pitchFamily="50" charset="-128"/>
                          <a:ea typeface="メイリオ" panose="020B0604030504040204" pitchFamily="50" charset="-128"/>
                        </a:rPr>
                        <a:t>2018/01/01</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初勤務日を送信</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846429766"/>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p06</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雇用者がステータスを採用に変更する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l" rtl="0" fontAlgn="ctr"/>
                      <a:r>
                        <a:rPr lang="ja-JP" altLang="en-US" sz="600" u="none" strike="noStrike" dirty="0">
                          <a:effectLst/>
                          <a:latin typeface="メイリオ" panose="020B0604030504040204" pitchFamily="50" charset="-128"/>
                          <a:ea typeface="メイリオ" panose="020B0604030504040204" pitchFamily="50" charset="-128"/>
                        </a:rPr>
                        <a:t>採用が確定しました。</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1279110984"/>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p07</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雇用者がステータスを内定取消にする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内定を取り消しました。</a:t>
                      </a:r>
                    </a:p>
                    <a:p>
                      <a:r>
                        <a:rPr kumimoji="1" lang="ja-JP" altLang="en-US" sz="700" dirty="0">
                          <a:latin typeface="メイリオ" panose="020B0604030504040204" pitchFamily="50" charset="-128"/>
                          <a:ea typeface="メイリオ" panose="020B0604030504040204" pitchFamily="50" charset="-128"/>
                        </a:rPr>
                        <a:t>取消理由：</a:t>
                      </a:r>
                      <a:r>
                        <a:rPr kumimoji="1" lang="en-US" altLang="ja-JP" sz="700" dirty="0">
                          <a:latin typeface="メイリオ" panose="020B0604030504040204" pitchFamily="50" charset="-128"/>
                          <a:ea typeface="メイリオ" panose="020B0604030504040204" pitchFamily="50" charset="-128"/>
                        </a:rPr>
                        <a:t>%%%%%%%%%%%%%%</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3748631"/>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p08</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雇用者がステータスを不採用にする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不採用</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不採用が確定しました。</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不採用理由：</a:t>
                      </a:r>
                      <a:r>
                        <a:rPr kumimoji="1" lang="en-US" altLang="ja-JP" sz="700" dirty="0">
                          <a:latin typeface="メイリオ" panose="020B0604030504040204" pitchFamily="50" charset="-128"/>
                          <a:ea typeface="メイリオ" panose="020B0604030504040204" pitchFamily="50" charset="-128"/>
                        </a:rPr>
                        <a:t>%%%%%%%%%%%%%</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199249223"/>
                  </a:ext>
                </a:extLst>
              </a:tr>
              <a:tr h="283354">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p09</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応募者が応募を辞退する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応募辞退</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応募者が応募を辞退しました。</a:t>
                      </a:r>
                    </a:p>
                    <a:p>
                      <a:r>
                        <a:rPr kumimoji="1" lang="ja-JP" altLang="en-US" sz="700" dirty="0">
                          <a:latin typeface="メイリオ" panose="020B0604030504040204" pitchFamily="50" charset="-128"/>
                          <a:ea typeface="メイリオ" panose="020B0604030504040204" pitchFamily="50" charset="-128"/>
                        </a:rPr>
                        <a:t>辞退理由：</a:t>
                      </a:r>
                      <a:r>
                        <a:rPr kumimoji="1" lang="en-US" altLang="ja-JP" sz="700" dirty="0">
                          <a:latin typeface="メイリオ" panose="020B0604030504040204" pitchFamily="50" charset="-128"/>
                          <a:ea typeface="メイリオ" panose="020B0604030504040204" pitchFamily="50" charset="-128"/>
                        </a:rPr>
                        <a:t>%%%%%%%%%%%%%%</a:t>
                      </a: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5903" marR="5903" marT="5903" marB="0" anchor="ctr">
                    <a:solidFill>
                      <a:schemeClr val="accent6">
                        <a:lumMod val="20000"/>
                        <a:lumOff val="80000"/>
                      </a:schemeClr>
                    </a:solidFill>
                  </a:tcPr>
                </a:tc>
                <a:extLst>
                  <a:ext uri="{0D108BD9-81ED-4DB2-BD59-A6C34878D82A}">
                    <a16:rowId xmlns:a16="http://schemas.microsoft.com/office/drawing/2014/main" val="2896866983"/>
                  </a:ext>
                </a:extLst>
              </a:tr>
            </a:tbl>
          </a:graphicData>
        </a:graphic>
      </p:graphicFrame>
      <p:cxnSp>
        <p:nvCxnSpPr>
          <p:cNvPr id="6" name="コネクタ: カギ線 5">
            <a:extLst>
              <a:ext uri="{FF2B5EF4-FFF2-40B4-BE49-F238E27FC236}">
                <a16:creationId xmlns:a16="http://schemas.microsoft.com/office/drawing/2014/main" id="{3BA6E712-FA20-44D4-B273-F928813558D4}"/>
              </a:ext>
            </a:extLst>
          </p:cNvPr>
          <p:cNvCxnSpPr>
            <a:cxnSpLocks/>
            <a:stCxn id="99" idx="0"/>
            <a:endCxn id="39" idx="0"/>
          </p:cNvCxnSpPr>
          <p:nvPr/>
        </p:nvCxnSpPr>
        <p:spPr>
          <a:xfrm rot="16200000" flipH="1">
            <a:off x="7671277" y="380611"/>
            <a:ext cx="6568" cy="1714868"/>
          </a:xfrm>
          <a:prstGeom prst="bentConnector3">
            <a:avLst>
              <a:gd name="adj1" fmla="val -53546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5B43EF48-4F81-41AD-B9A1-0665FF334EE9}"/>
              </a:ext>
            </a:extLst>
          </p:cNvPr>
          <p:cNvSpPr txBox="1"/>
          <p:nvPr/>
        </p:nvSpPr>
        <p:spPr>
          <a:xfrm>
            <a:off x="6814503" y="692696"/>
            <a:ext cx="886254" cy="184666"/>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P05</a:t>
            </a:r>
            <a:r>
              <a:rPr kumimoji="1" lang="ja-JP" altLang="en-US" sz="600" dirty="0">
                <a:latin typeface="メイリオ" panose="020B0604030504040204" pitchFamily="50" charset="-128"/>
                <a:ea typeface="メイリオ" panose="020B0604030504040204" pitchFamily="50" charset="-128"/>
              </a:rPr>
              <a:t>はスキップ可能</a:t>
            </a:r>
          </a:p>
        </p:txBody>
      </p:sp>
    </p:spTree>
    <p:extLst>
      <p:ext uri="{BB962C8B-B14F-4D97-AF65-F5344CB8AC3E}">
        <p14:creationId xmlns:p14="http://schemas.microsoft.com/office/powerpoint/2010/main" val="767008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0A8901-5ABC-4D57-A47A-684841E5F894}"/>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アテンション、ヘルプメッセージ（電話）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A4627994-123A-4546-A653-709A67006536}"/>
              </a:ext>
            </a:extLst>
          </p:cNvPr>
          <p:cNvGraphicFramePr>
            <a:graphicFrameLocks noGrp="1"/>
          </p:cNvGraphicFramePr>
          <p:nvPr>
            <p:extLst>
              <p:ext uri="{D42A27DB-BD31-4B8C-83A1-F6EECF244321}">
                <p14:modId xmlns:p14="http://schemas.microsoft.com/office/powerpoint/2010/main" val="532365764"/>
              </p:ext>
            </p:extLst>
          </p:nvPr>
        </p:nvGraphicFramePr>
        <p:xfrm>
          <a:off x="128464" y="1052737"/>
          <a:ext cx="9649072" cy="3774884"/>
        </p:xfrm>
        <a:graphic>
          <a:graphicData uri="http://schemas.openxmlformats.org/drawingml/2006/table">
            <a:tbl>
              <a:tblPr>
                <a:tableStyleId>{5C22544A-7EE6-4342-B048-85BDC9FD1C3A}</a:tableStyleId>
              </a:tblPr>
              <a:tblGrid>
                <a:gridCol w="565631">
                  <a:extLst>
                    <a:ext uri="{9D8B030D-6E8A-4147-A177-3AD203B41FA5}">
                      <a16:colId xmlns:a16="http://schemas.microsoft.com/office/drawing/2014/main" val="4127643036"/>
                    </a:ext>
                  </a:extLst>
                </a:gridCol>
                <a:gridCol w="2723837">
                  <a:extLst>
                    <a:ext uri="{9D8B030D-6E8A-4147-A177-3AD203B41FA5}">
                      <a16:colId xmlns:a16="http://schemas.microsoft.com/office/drawing/2014/main" val="425808860"/>
                    </a:ext>
                  </a:extLst>
                </a:gridCol>
                <a:gridCol w="2537175">
                  <a:extLst>
                    <a:ext uri="{9D8B030D-6E8A-4147-A177-3AD203B41FA5}">
                      <a16:colId xmlns:a16="http://schemas.microsoft.com/office/drawing/2014/main" val="901968258"/>
                    </a:ext>
                  </a:extLst>
                </a:gridCol>
                <a:gridCol w="3822429">
                  <a:extLst>
                    <a:ext uri="{9D8B030D-6E8A-4147-A177-3AD203B41FA5}">
                      <a16:colId xmlns:a16="http://schemas.microsoft.com/office/drawing/2014/main" val="4068695014"/>
                    </a:ext>
                  </a:extLst>
                </a:gridCol>
              </a:tblGrid>
              <a:tr h="370425">
                <a:tc>
                  <a:txBody>
                    <a:bodyPr/>
                    <a:lstStyle/>
                    <a:p>
                      <a:pPr algn="ctr" fontAlgn="ctr"/>
                      <a:r>
                        <a:rPr lang="ja-JP" altLang="en-US" sz="600" b="0" i="0" u="none" strike="noStrike" dirty="0">
                          <a:solidFill>
                            <a:srgbClr val="FFFFFF"/>
                          </a:solidFill>
                          <a:effectLst/>
                          <a:latin typeface="メイリオ" panose="020B0604030504040204" pitchFamily="50" charset="-128"/>
                          <a:ea typeface="メイリオ" panose="020B0604030504040204" pitchFamily="50" charset="-128"/>
                        </a:rPr>
                        <a:t>シーケンス</a:t>
                      </a:r>
                      <a:r>
                        <a:rPr lang="en-US" sz="600" b="0" i="0" u="none" strike="noStrike" dirty="0">
                          <a:solidFill>
                            <a:srgbClr val="FFFFFF"/>
                          </a:solidFill>
                          <a:effectLst/>
                          <a:latin typeface="メイリオ" panose="020B0604030504040204" pitchFamily="50" charset="-128"/>
                          <a:ea typeface="メイリオ" panose="020B0604030504040204" pitchFamily="50" charset="-128"/>
                        </a:rPr>
                        <a:t>No</a:t>
                      </a:r>
                    </a:p>
                  </a:txBody>
                  <a:tcPr marL="9525" marR="9525" marT="9525" marB="0" anchor="ctr">
                    <a:solidFill>
                      <a:schemeClr val="accent6">
                        <a:lumMod val="50000"/>
                      </a:schemeClr>
                    </a:solidFill>
                  </a:tcPr>
                </a:tc>
                <a:tc>
                  <a:txBody>
                    <a:bodyPr/>
                    <a:lstStyle/>
                    <a:p>
                      <a:pPr algn="ctr" rtl="0" fontAlgn="ctr"/>
                      <a:r>
                        <a:rPr lang="ja-JP" altLang="en-US" sz="600" b="0" i="0" u="none" strike="noStrike" dirty="0">
                          <a:solidFill>
                            <a:srgbClr val="FFFFFF"/>
                          </a:solidFill>
                          <a:effectLst/>
                          <a:latin typeface="メイリオ" panose="020B0604030504040204" pitchFamily="50" charset="-128"/>
                          <a:ea typeface="メイリオ" panose="020B0604030504040204" pitchFamily="50" charset="-128"/>
                        </a:rPr>
                        <a:t>アテンション（短冊の色を変化させ更新をアピールする）</a:t>
                      </a:r>
                    </a:p>
                  </a:txBody>
                  <a:tcPr marL="9525" marR="9525" marT="9525" marB="0" anchor="ctr">
                    <a:solidFill>
                      <a:schemeClr val="accent6">
                        <a:lumMod val="50000"/>
                      </a:schemeClr>
                    </a:solidFill>
                  </a:tcPr>
                </a:tc>
                <a:tc>
                  <a:txBody>
                    <a:bodyPr/>
                    <a:lstStyle/>
                    <a:p>
                      <a:pPr algn="ctr" rtl="0" fontAlgn="ctr"/>
                      <a:r>
                        <a:rPr lang="ja-JP" altLang="en-US" sz="600" b="0" i="0" u="none" strike="noStrike">
                          <a:solidFill>
                            <a:srgbClr val="FFFFFF"/>
                          </a:solidFill>
                          <a:effectLst/>
                          <a:latin typeface="メイリオ" panose="020B0604030504040204" pitchFamily="50" charset="-128"/>
                          <a:ea typeface="メイリオ" panose="020B0604030504040204" pitchFamily="50" charset="-128"/>
                        </a:rPr>
                        <a:t>アテンション（サブ案）</a:t>
                      </a:r>
                    </a:p>
                  </a:txBody>
                  <a:tcPr marL="9525" marR="9525" marT="9525" marB="0" anchor="ctr">
                    <a:solidFill>
                      <a:schemeClr val="accent6">
                        <a:lumMod val="50000"/>
                      </a:schemeClr>
                    </a:solidFill>
                  </a:tcPr>
                </a:tc>
                <a:tc>
                  <a:txBody>
                    <a:bodyPr/>
                    <a:lstStyle/>
                    <a:p>
                      <a:pPr algn="ctr" rtl="0" fontAlgn="ctr"/>
                      <a:r>
                        <a:rPr lang="ja-JP" altLang="en-US" sz="600" b="0" i="0" u="none" strike="noStrike">
                          <a:solidFill>
                            <a:srgbClr val="FFFFFF"/>
                          </a:solidFill>
                          <a:effectLst/>
                          <a:latin typeface="メイリオ" panose="020B0604030504040204" pitchFamily="50" charset="-128"/>
                          <a:ea typeface="メイリオ" panose="020B0604030504040204" pitchFamily="50" charset="-128"/>
                        </a:rPr>
                        <a:t>ヘルプメッセージ</a:t>
                      </a:r>
                    </a:p>
                  </a:txBody>
                  <a:tcPr marL="9525" marR="9525" marT="9525" marB="0" anchor="ctr">
                    <a:solidFill>
                      <a:schemeClr val="accent6">
                        <a:lumMod val="50000"/>
                      </a:schemeClr>
                    </a:solidFill>
                  </a:tcPr>
                </a:tc>
                <a:extLst>
                  <a:ext uri="{0D108BD9-81ED-4DB2-BD59-A6C34878D82A}">
                    <a16:rowId xmlns:a16="http://schemas.microsoft.com/office/drawing/2014/main" val="3771396562"/>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p01</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トリガーが引かれてから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日が経過して面接案内が送信されない場合。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dirty="0">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dirty="0" err="1">
                          <a:solidFill>
                            <a:srgbClr val="262626"/>
                          </a:solidFill>
                          <a:effectLst/>
                          <a:latin typeface="メイリオ" panose="020B0604030504040204" pitchFamily="50" charset="-128"/>
                          <a:ea typeface="メイリオ" panose="020B0604030504040204" pitchFamily="50" charset="-128"/>
                        </a:rPr>
                        <a:t>さんの</a:t>
                      </a:r>
                      <a:r>
                        <a:rPr lang="ja-JP" altLang="en-US" sz="600" b="0" i="0" u="none" strike="noStrike" dirty="0">
                          <a:solidFill>
                            <a:srgbClr val="262626"/>
                          </a:solidFill>
                          <a:effectLst/>
                          <a:latin typeface="メイリオ" panose="020B0604030504040204" pitchFamily="50" charset="-128"/>
                          <a:ea typeface="メイリオ" panose="020B0604030504040204" pitchFamily="50" charset="-128"/>
                        </a:rPr>
                        <a:t>書類選考が</a:t>
                      </a:r>
                      <a:r>
                        <a:rPr lang="en-US" altLang="ja-JP" sz="600" b="0" i="0" u="none" strike="noStrike" dirty="0">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dirty="0">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br>
                        <a:rPr lang="ja-JP" altLang="en-US" sz="600" b="0" i="0" u="none" strike="noStrike">
                          <a:solidFill>
                            <a:srgbClr val="262626"/>
                          </a:solidFill>
                          <a:effectLst/>
                          <a:latin typeface="メイリオ" panose="020B0604030504040204" pitchFamily="50" charset="-128"/>
                          <a:ea typeface="メイリオ" panose="020B0604030504040204" pitchFamily="50" charset="-128"/>
                        </a:rPr>
                      </a:b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136975833"/>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p02</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面接日（</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p01/p02</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から送信した日付）から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日が経過して採用ステータスが更新されない場合。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さんの面接から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応募者に面接日程を送信済みの状態です。変更がある場合、応募者と電話でコミュニケーションを行います。</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雇用者側の都合で、あるいは応募者側の都合で面接日が変更になった場合、再度面接案内を再送してください。</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面接終了後、採用ステータスを、内定、不採用のいずれかを選択してください。</a:t>
                      </a:r>
                    </a:p>
                  </a:txBody>
                  <a:tcPr marL="9525" marR="9525" marT="9525" marB="0" anchor="ctr">
                    <a:solidFill>
                      <a:schemeClr val="accent6">
                        <a:lumMod val="20000"/>
                        <a:lumOff val="80000"/>
                      </a:schemeClr>
                    </a:solidFill>
                  </a:tcPr>
                </a:tc>
                <a:extLst>
                  <a:ext uri="{0D108BD9-81ED-4DB2-BD59-A6C34878D82A}">
                    <a16:rowId xmlns:a16="http://schemas.microsoft.com/office/drawing/2014/main" val="4264338501"/>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p03</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トリガーが引かれてから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日が経過して初勤務日が送信されない場合。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さんの内定通知から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3</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375951725"/>
                  </a:ext>
                </a:extLst>
              </a:tr>
              <a:tr h="441059">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p04</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トリガーが引かれてから</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7</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日が経過して採用ステータスが更新されない場合。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さんの選考が</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7</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日経過しています。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応募者に選考中の通知を送信済みの状態です。</a:t>
                      </a:r>
                      <a:r>
                        <a:rPr lang="en-US" altLang="ja-JP" sz="600" b="0" i="0" u="none" strike="noStrike">
                          <a:solidFill>
                            <a:srgbClr val="000000"/>
                          </a:solidFill>
                          <a:effectLst/>
                          <a:latin typeface="メイリオ" panose="020B0604030504040204" pitchFamily="50" charset="-128"/>
                          <a:ea typeface="メイリオ" panose="020B0604030504040204" pitchFamily="50" charset="-128"/>
                        </a:rPr>
                        <a:t>1</a:t>
                      </a: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週間を目安に、選考結果の通知を行ってください。</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348734018"/>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p05</a:t>
                      </a:r>
                    </a:p>
                  </a:txBody>
                  <a:tcPr marL="9525" marR="9525" marT="9525" marB="0" anchor="ctr">
                    <a:solidFill>
                      <a:schemeClr val="accent6">
                        <a:lumMod val="20000"/>
                        <a:lumOff val="80000"/>
                      </a:schemeClr>
                    </a:solidFill>
                  </a:tcPr>
                </a:tc>
                <a:tc>
                  <a:txBody>
                    <a:bodyPr/>
                    <a:lstStyle/>
                    <a:p>
                      <a:pPr algn="ctr" rtl="0" fontAlgn="ct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初勤務日を終了後、</a:t>
                      </a: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1</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日を経過して採用ステータスが更新されない場合。</a:t>
                      </a:r>
                    </a:p>
                  </a:txBody>
                  <a:tcPr marL="9525" marR="9525" marT="9525" marB="0" anchor="ctr">
                    <a:solidFill>
                      <a:schemeClr val="accent6">
                        <a:lumMod val="20000"/>
                        <a:lumOff val="80000"/>
                      </a:schemeClr>
                    </a:solidFill>
                  </a:tcPr>
                </a:tc>
                <a:tc>
                  <a:txBody>
                    <a:bodyPr/>
                    <a:lstStyle/>
                    <a:p>
                      <a:pPr algn="ctr" rtl="0" fontAlgn="ctr"/>
                      <a:r>
                        <a:rPr lang="en-US" altLang="ja-JP" sz="600" b="0" i="0" u="none" strike="noStrike">
                          <a:solidFill>
                            <a:srgbClr val="262626"/>
                          </a:solidFill>
                          <a:effectLst/>
                          <a:latin typeface="メイリオ" panose="020B0604030504040204" pitchFamily="50" charset="-128"/>
                          <a:ea typeface="メイリオ" panose="020B0604030504040204" pitchFamily="50" charset="-128"/>
                        </a:rPr>
                        <a:t>%</a:t>
                      </a:r>
                      <a:r>
                        <a:rPr lang="ja-JP" altLang="en-US" sz="600" b="0" i="0" u="none" strike="noStrike">
                          <a:solidFill>
                            <a:srgbClr val="262626"/>
                          </a:solidFill>
                          <a:effectLst/>
                          <a:latin typeface="メイリオ" panose="020B0604030504040204" pitchFamily="50" charset="-128"/>
                          <a:ea typeface="メイリオ" panose="020B0604030504040204" pitchFamily="50" charset="-128"/>
                        </a:rPr>
                        <a:t>さんの初勤務が終了しています。</a:t>
                      </a:r>
                    </a:p>
                  </a:txBody>
                  <a:tcPr marL="9525" marR="9525" marT="9525"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br>
                        <a:rPr lang="ja-JP" altLang="en-US" sz="600" b="0" i="0" u="none" strike="noStrike">
                          <a:solidFill>
                            <a:srgbClr val="000000"/>
                          </a:solidFill>
                          <a:effectLst/>
                          <a:latin typeface="メイリオ" panose="020B0604030504040204" pitchFamily="50" charset="-128"/>
                          <a:ea typeface="メイリオ" panose="020B0604030504040204" pitchFamily="50" charset="-128"/>
                        </a:rPr>
                      </a:b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内定取消は、初勤務日に出社しない、途中で帰ってしまったなど、応募者側に明確な落ち度がある場合のみ選択可能です。</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51547677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p06</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67870791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p07</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dirty="0">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91072433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p08</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55488685"/>
                  </a:ext>
                </a:extLst>
              </a:tr>
              <a:tr h="370425">
                <a:tc>
                  <a:txBody>
                    <a:bodyPr/>
                    <a:lstStyle/>
                    <a:p>
                      <a:pPr algn="ctr" fontAlgn="ctr"/>
                      <a:r>
                        <a:rPr lang="en-US" sz="600" b="0" i="0" u="none" strike="noStrike" dirty="0">
                          <a:solidFill>
                            <a:srgbClr val="000000"/>
                          </a:solidFill>
                          <a:effectLst/>
                          <a:latin typeface="メイリオ" panose="020B0604030504040204" pitchFamily="50" charset="-128"/>
                          <a:ea typeface="メイリオ" panose="020B0604030504040204" pitchFamily="50" charset="-128"/>
                        </a:rPr>
                        <a:t>p09</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b="0" i="0" u="none" strike="noStrike" dirty="0">
                          <a:solidFill>
                            <a:srgbClr val="000000"/>
                          </a:solidFill>
                          <a:effectLst/>
                          <a:latin typeface="メイリオ" panose="020B0604030504040204" pitchFamily="50" charset="-128"/>
                          <a:ea typeface="メイリオ" panose="020B0604030504040204" pitchFamily="50" charset="-128"/>
                        </a:rPr>
                        <a:t>なし</a:t>
                      </a:r>
                    </a:p>
                  </a:txBody>
                  <a:tcPr marL="9525" marR="9525" marT="9525" marB="0" anchor="ctr">
                    <a:solidFill>
                      <a:schemeClr val="accent6">
                        <a:lumMod val="20000"/>
                        <a:lumOff val="80000"/>
                      </a:schemeClr>
                    </a:solidFill>
                  </a:tcPr>
                </a:tc>
                <a:extLst>
                  <a:ext uri="{0D108BD9-81ED-4DB2-BD59-A6C34878D82A}">
                    <a16:rowId xmlns:a16="http://schemas.microsoft.com/office/drawing/2014/main" val="2451781782"/>
                  </a:ext>
                </a:extLst>
              </a:tr>
            </a:tbl>
          </a:graphicData>
        </a:graphic>
      </p:graphicFrame>
    </p:spTree>
    <p:extLst>
      <p:ext uri="{BB962C8B-B14F-4D97-AF65-F5344CB8AC3E}">
        <p14:creationId xmlns:p14="http://schemas.microsoft.com/office/powerpoint/2010/main" val="281074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①ホームページ</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　　　　　　　　　　　会社概要　理念・ビジョン　お問い合わせ　企業ログイン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1" name="正方形/長方形 10">
            <a:extLst>
              <a:ext uri="{FF2B5EF4-FFF2-40B4-BE49-F238E27FC236}">
                <a16:creationId xmlns:a16="http://schemas.microsoft.com/office/drawing/2014/main" id="{8420A651-C054-4BC0-AA68-352E2092C8E7}"/>
              </a:ext>
            </a:extLst>
          </p:cNvPr>
          <p:cNvSpPr/>
          <p:nvPr/>
        </p:nvSpPr>
        <p:spPr>
          <a:xfrm>
            <a:off x="1352600" y="1484784"/>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サービスについて</a:t>
            </a:r>
          </a:p>
        </p:txBody>
      </p:sp>
      <p:sp>
        <p:nvSpPr>
          <p:cNvPr id="12" name="正方形/長方形 11">
            <a:extLst>
              <a:ext uri="{FF2B5EF4-FFF2-40B4-BE49-F238E27FC236}">
                <a16:creationId xmlns:a16="http://schemas.microsoft.com/office/drawing/2014/main" id="{F4E44768-7639-4AA3-A855-C3DAA1726FD4}"/>
              </a:ext>
            </a:extLst>
          </p:cNvPr>
          <p:cNvSpPr/>
          <p:nvPr/>
        </p:nvSpPr>
        <p:spPr>
          <a:xfrm>
            <a:off x="1352600" y="2517867"/>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会社概要</a:t>
            </a:r>
          </a:p>
        </p:txBody>
      </p:sp>
      <p:sp>
        <p:nvSpPr>
          <p:cNvPr id="13" name="正方形/長方形 12">
            <a:extLst>
              <a:ext uri="{FF2B5EF4-FFF2-40B4-BE49-F238E27FC236}">
                <a16:creationId xmlns:a16="http://schemas.microsoft.com/office/drawing/2014/main" id="{EE23E376-2AE3-4602-B118-20C8368F2C6B}"/>
              </a:ext>
            </a:extLst>
          </p:cNvPr>
          <p:cNvSpPr/>
          <p:nvPr/>
        </p:nvSpPr>
        <p:spPr>
          <a:xfrm>
            <a:off x="1352600" y="3550950"/>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理念・ビジョン</a:t>
            </a:r>
          </a:p>
        </p:txBody>
      </p:sp>
      <p:sp>
        <p:nvSpPr>
          <p:cNvPr id="15" name="正方形/長方形 14">
            <a:extLst>
              <a:ext uri="{FF2B5EF4-FFF2-40B4-BE49-F238E27FC236}">
                <a16:creationId xmlns:a16="http://schemas.microsoft.com/office/drawing/2014/main" id="{4862CABE-2ADC-40B9-BEA9-EF72E7121327}"/>
              </a:ext>
            </a:extLst>
          </p:cNvPr>
          <p:cNvSpPr/>
          <p:nvPr/>
        </p:nvSpPr>
        <p:spPr>
          <a:xfrm>
            <a:off x="1352600" y="4606099"/>
            <a:ext cx="5760640" cy="98314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rPr>
              <a:t>　お問い合わせ</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DC427F52-539A-4BE1-AB69-17693260F36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2" name="四角形: 角を丸くする 21">
            <a:extLst>
              <a:ext uri="{FF2B5EF4-FFF2-40B4-BE49-F238E27FC236}">
                <a16:creationId xmlns:a16="http://schemas.microsoft.com/office/drawing/2014/main" id="{49ACF523-B8DA-456C-AE9D-22016BB22CB8}"/>
              </a:ext>
            </a:extLst>
          </p:cNvPr>
          <p:cNvSpPr/>
          <p:nvPr/>
        </p:nvSpPr>
        <p:spPr>
          <a:xfrm>
            <a:off x="4232920" y="1715057"/>
            <a:ext cx="1164763" cy="483472"/>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仕事を探す</a:t>
            </a:r>
          </a:p>
        </p:txBody>
      </p:sp>
      <p:sp>
        <p:nvSpPr>
          <p:cNvPr id="23" name="四角形: 角を丸くする 22">
            <a:extLst>
              <a:ext uri="{FF2B5EF4-FFF2-40B4-BE49-F238E27FC236}">
                <a16:creationId xmlns:a16="http://schemas.microsoft.com/office/drawing/2014/main" id="{1A1EB73C-5764-4728-B3AF-DB4064117BAF}"/>
              </a:ext>
            </a:extLst>
          </p:cNvPr>
          <p:cNvSpPr/>
          <p:nvPr/>
        </p:nvSpPr>
        <p:spPr>
          <a:xfrm>
            <a:off x="5541699" y="1700808"/>
            <a:ext cx="1164763" cy="515258"/>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求人を掲載する</a:t>
            </a:r>
          </a:p>
        </p:txBody>
      </p:sp>
      <p:sp>
        <p:nvSpPr>
          <p:cNvPr id="24" name="正方形/長方形 23">
            <a:extLst>
              <a:ext uri="{FF2B5EF4-FFF2-40B4-BE49-F238E27FC236}">
                <a16:creationId xmlns:a16="http://schemas.microsoft.com/office/drawing/2014/main" id="{5B4FEB4F-26F1-4EC9-ACD0-888D29465BB5}"/>
              </a:ext>
            </a:extLst>
          </p:cNvPr>
          <p:cNvSpPr/>
          <p:nvPr/>
        </p:nvSpPr>
        <p:spPr>
          <a:xfrm>
            <a:off x="6700976" y="977395"/>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言語選択▼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企業ロゴ</a:t>
            </a:r>
          </a:p>
        </p:txBody>
      </p:sp>
      <p:sp>
        <p:nvSpPr>
          <p:cNvPr id="26" name="正方形/長方形 25">
            <a:extLst>
              <a:ext uri="{FF2B5EF4-FFF2-40B4-BE49-F238E27FC236}">
                <a16:creationId xmlns:a16="http://schemas.microsoft.com/office/drawing/2014/main" id="{F693B85A-77A7-4FC1-B6A9-A1CE877DC8D7}"/>
              </a:ext>
            </a:extLst>
          </p:cNvPr>
          <p:cNvSpPr/>
          <p:nvPr/>
        </p:nvSpPr>
        <p:spPr>
          <a:xfrm>
            <a:off x="6609184" y="859234"/>
            <a:ext cx="1055117" cy="48530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45A5695F-C600-4032-AC3C-F47B487BB5BC}"/>
              </a:ext>
            </a:extLst>
          </p:cNvPr>
          <p:cNvSpPr txBox="1"/>
          <p:nvPr/>
        </p:nvSpPr>
        <p:spPr>
          <a:xfrm>
            <a:off x="7833320" y="900009"/>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言語切り替え。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・日本語（デフォルト）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・ベトナム語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・英語</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・ひらがな</a:t>
            </a:r>
          </a:p>
        </p:txBody>
      </p:sp>
      <p:sp>
        <p:nvSpPr>
          <p:cNvPr id="29" name="正方形/長方形 28">
            <a:extLst>
              <a:ext uri="{FF2B5EF4-FFF2-40B4-BE49-F238E27FC236}">
                <a16:creationId xmlns:a16="http://schemas.microsoft.com/office/drawing/2014/main" id="{583F370F-27AD-4FFC-98E0-F0D3E443F34B}"/>
              </a:ext>
            </a:extLst>
          </p:cNvPr>
          <p:cNvSpPr/>
          <p:nvPr/>
        </p:nvSpPr>
        <p:spPr>
          <a:xfrm>
            <a:off x="4130734" y="1658815"/>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15DF3DFE-8733-4098-BC87-ACE5D067D0B6}"/>
              </a:ext>
            </a:extLst>
          </p:cNvPr>
          <p:cNvSpPr txBox="1"/>
          <p:nvPr/>
        </p:nvSpPr>
        <p:spPr>
          <a:xfrm>
            <a:off x="7833320" y="3420289"/>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アプリの</a:t>
            </a:r>
            <a:r>
              <a:rPr kumimoji="1" lang="en-US" altLang="ja-JP" sz="800" dirty="0">
                <a:latin typeface="メイリオ" panose="020B0604030504040204" pitchFamily="50" charset="-128"/>
                <a:ea typeface="メイリオ" panose="020B0604030504040204" pitchFamily="50" charset="-128"/>
              </a:rPr>
              <a:t>DL</a:t>
            </a:r>
            <a:r>
              <a:rPr kumimoji="1" lang="ja-JP" altLang="en-US" sz="800" dirty="0">
                <a:latin typeface="メイリオ" panose="020B0604030504040204" pitchFamily="50" charset="-128"/>
                <a:ea typeface="メイリオ" panose="020B0604030504040204" pitchFamily="50" charset="-128"/>
              </a:rPr>
              <a:t>ページへ誘導。ページ詳細は後送。</a:t>
            </a:r>
            <a:endParaRPr kumimoji="1" lang="en-US" altLang="ja-JP" sz="800" dirty="0">
              <a:latin typeface="メイリオ" panose="020B0604030504040204" pitchFamily="50" charset="-128"/>
              <a:ea typeface="メイリオ" panose="020B0604030504040204" pitchFamily="50" charset="-128"/>
            </a:endParaRPr>
          </a:p>
        </p:txBody>
      </p:sp>
      <p:cxnSp>
        <p:nvCxnSpPr>
          <p:cNvPr id="31" name="コネクタ: カギ線 30">
            <a:extLst>
              <a:ext uri="{FF2B5EF4-FFF2-40B4-BE49-F238E27FC236}">
                <a16:creationId xmlns:a16="http://schemas.microsoft.com/office/drawing/2014/main" id="{7B3CF944-ABDF-467B-A8B2-6941F287F92A}"/>
              </a:ext>
            </a:extLst>
          </p:cNvPr>
          <p:cNvCxnSpPr>
            <a:cxnSpLocks/>
            <a:stCxn id="29" idx="2"/>
            <a:endCxn id="30" idx="1"/>
          </p:cNvCxnSpPr>
          <p:nvPr/>
        </p:nvCxnSpPr>
        <p:spPr>
          <a:xfrm rot="16200000" flipH="1">
            <a:off x="5629932" y="1386177"/>
            <a:ext cx="1337665" cy="306911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F8362C89-B0F7-4BA6-A791-C5A16BECF067}"/>
              </a:ext>
            </a:extLst>
          </p:cNvPr>
          <p:cNvSpPr/>
          <p:nvPr/>
        </p:nvSpPr>
        <p:spPr>
          <a:xfrm>
            <a:off x="5500849" y="1669047"/>
            <a:ext cx="1266949" cy="5930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a:extLst>
              <a:ext uri="{FF2B5EF4-FFF2-40B4-BE49-F238E27FC236}">
                <a16:creationId xmlns:a16="http://schemas.microsoft.com/office/drawing/2014/main" id="{EFBBF295-9110-4CA9-BB01-FA9B7A226AA1}"/>
              </a:ext>
            </a:extLst>
          </p:cNvPr>
          <p:cNvSpPr txBox="1"/>
          <p:nvPr/>
        </p:nvSpPr>
        <p:spPr>
          <a:xfrm>
            <a:off x="7833320" y="2565484"/>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アカウント登録へ遷移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→④アカウント登録</a:t>
            </a:r>
            <a:endParaRPr kumimoji="1" lang="en-US" altLang="ja-JP" sz="800" dirty="0">
              <a:latin typeface="メイリオ" panose="020B0604030504040204" pitchFamily="50" charset="-128"/>
              <a:ea typeface="メイリオ" panose="020B0604030504040204" pitchFamily="50" charset="-128"/>
            </a:endParaRPr>
          </a:p>
        </p:txBody>
      </p:sp>
      <p:cxnSp>
        <p:nvCxnSpPr>
          <p:cNvPr id="38" name="コネクタ: カギ線 37">
            <a:extLst>
              <a:ext uri="{FF2B5EF4-FFF2-40B4-BE49-F238E27FC236}">
                <a16:creationId xmlns:a16="http://schemas.microsoft.com/office/drawing/2014/main" id="{905E4E09-D3CB-4295-9984-9482122265D0}"/>
              </a:ext>
            </a:extLst>
          </p:cNvPr>
          <p:cNvCxnSpPr>
            <a:cxnSpLocks/>
            <a:stCxn id="36" idx="2"/>
            <a:endCxn id="37" idx="1"/>
          </p:cNvCxnSpPr>
          <p:nvPr/>
        </p:nvCxnSpPr>
        <p:spPr>
          <a:xfrm rot="16200000" flipH="1">
            <a:off x="6747508" y="1648949"/>
            <a:ext cx="472628" cy="169899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B3EB85D2-5AD4-41A5-A243-5026D7B2248A}"/>
              </a:ext>
            </a:extLst>
          </p:cNvPr>
          <p:cNvSpPr/>
          <p:nvPr/>
        </p:nvSpPr>
        <p:spPr>
          <a:xfrm>
            <a:off x="5704579" y="859234"/>
            <a:ext cx="858709" cy="481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0BEAA4A4-BBCB-47F9-A55C-10A26D3E2FDB}"/>
              </a:ext>
            </a:extLst>
          </p:cNvPr>
          <p:cNvSpPr txBox="1"/>
          <p:nvPr/>
        </p:nvSpPr>
        <p:spPr>
          <a:xfrm>
            <a:off x="7833320" y="492839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ログイン画面に遷移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solidFill>
                  <a:srgbClr val="FF0000"/>
                </a:solidFill>
                <a:latin typeface="メイリオ" panose="020B0604030504040204" pitchFamily="50" charset="-128"/>
                <a:ea typeface="メイリオ" panose="020B0604030504040204" pitchFamily="50" charset="-128"/>
                <a:hlinkClick r:id="rId3" action="ppaction://hlinksldjump"/>
              </a:rPr>
              <a:t>→②ログイン</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43" name="コネクタ: カギ線 42">
            <a:extLst>
              <a:ext uri="{FF2B5EF4-FFF2-40B4-BE49-F238E27FC236}">
                <a16:creationId xmlns:a16="http://schemas.microsoft.com/office/drawing/2014/main" id="{0A31ABAB-66DC-4000-877C-9486BA25C221}"/>
              </a:ext>
            </a:extLst>
          </p:cNvPr>
          <p:cNvCxnSpPr>
            <a:cxnSpLocks/>
            <a:stCxn id="41" idx="1"/>
            <a:endCxn id="42" idx="1"/>
          </p:cNvCxnSpPr>
          <p:nvPr/>
        </p:nvCxnSpPr>
        <p:spPr>
          <a:xfrm rot="10800000" flipH="1" flipV="1">
            <a:off x="5704578" y="1100001"/>
            <a:ext cx="2128741" cy="3997668"/>
          </a:xfrm>
          <a:prstGeom prst="bentConnector3">
            <a:avLst>
              <a:gd name="adj1" fmla="val -901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256C00C8-863D-4C34-8BF5-510E18AA9AE6}"/>
              </a:ext>
            </a:extLst>
          </p:cNvPr>
          <p:cNvCxnSpPr>
            <a:stCxn id="26" idx="2"/>
            <a:endCxn id="27" idx="1"/>
          </p:cNvCxnSpPr>
          <p:nvPr/>
        </p:nvCxnSpPr>
        <p:spPr>
          <a:xfrm rot="5400000" flipH="1" flipV="1">
            <a:off x="7439738" y="950956"/>
            <a:ext cx="90585" cy="696577"/>
          </a:xfrm>
          <a:prstGeom prst="bentConnector4">
            <a:avLst>
              <a:gd name="adj1" fmla="val -252360"/>
              <a:gd name="adj2" fmla="val 878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799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P01</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面接日を電話で設定し、</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電話番号：</a:t>
            </a:r>
            <a:r>
              <a:rPr kumimoji="1" lang="en-US" altLang="ja-JP" sz="800" b="1" dirty="0">
                <a:latin typeface="メイリオ" panose="020B0604030504040204" pitchFamily="50" charset="-128"/>
                <a:ea typeface="メイリオ" panose="020B0604030504040204" pitchFamily="50" charset="-128"/>
              </a:rPr>
              <a:t>000-0000-0000</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p>
        </p:txBody>
      </p:sp>
      <p:sp>
        <p:nvSpPr>
          <p:cNvPr id="93" name="正方形/長方形 92">
            <a:extLst>
              <a:ext uri="{FF2B5EF4-FFF2-40B4-BE49-F238E27FC236}">
                <a16:creationId xmlns:a16="http://schemas.microsoft.com/office/drawing/2014/main" id="{F99E4F16-FBF6-4207-9CC5-5B9C20EA826C}"/>
              </a:ext>
            </a:extLst>
          </p:cNvPr>
          <p:cNvSpPr/>
          <p:nvPr/>
        </p:nvSpPr>
        <p:spPr>
          <a:xfrm>
            <a:off x="6035215" y="2534030"/>
            <a:ext cx="915510"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ED20BD0-DF2D-40E6-8FCD-CFB428F82981}"/>
              </a:ext>
            </a:extLst>
          </p:cNvPr>
          <p:cNvSpPr txBox="1"/>
          <p:nvPr/>
        </p:nvSpPr>
        <p:spPr>
          <a:xfrm>
            <a:off x="7833320" y="90872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⑳面接案内を送信（電話）のポップアップを開く。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→⑳面接案内</a:t>
            </a:r>
            <a:endParaRPr kumimoji="1" lang="ja-JP" altLang="en-US" sz="800" dirty="0">
              <a:latin typeface="メイリオ" panose="020B0604030504040204" pitchFamily="50" charset="-128"/>
              <a:ea typeface="メイリオ" panose="020B0604030504040204" pitchFamily="50" charset="-128"/>
            </a:endParaRPr>
          </a:p>
        </p:txBody>
      </p:sp>
      <p:cxnSp>
        <p:nvCxnSpPr>
          <p:cNvPr id="96" name="コネクタ: カギ線 95">
            <a:extLst>
              <a:ext uri="{FF2B5EF4-FFF2-40B4-BE49-F238E27FC236}">
                <a16:creationId xmlns:a16="http://schemas.microsoft.com/office/drawing/2014/main" id="{75D87F52-D3B1-438A-A1D4-4C911E37AD11}"/>
              </a:ext>
            </a:extLst>
          </p:cNvPr>
          <p:cNvCxnSpPr>
            <a:cxnSpLocks/>
            <a:stCxn id="93" idx="0"/>
            <a:endCxn id="14" idx="1"/>
          </p:cNvCxnSpPr>
          <p:nvPr/>
        </p:nvCxnSpPr>
        <p:spPr>
          <a:xfrm rot="5400000" flipH="1" flipV="1">
            <a:off x="6465907" y="1166617"/>
            <a:ext cx="1394477" cy="134035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EFB624F-3B8C-4BE1-85DE-8087069755B6}"/>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7031A05E-E395-43B4-BF83-0B7DD67857ED}"/>
              </a:ext>
            </a:extLst>
          </p:cNvPr>
          <p:cNvSpPr txBox="1"/>
          <p:nvPr/>
        </p:nvSpPr>
        <p:spPr>
          <a:xfrm>
            <a:off x="7833320" y="177281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104" name="コネクタ: カギ線 103">
            <a:extLst>
              <a:ext uri="{FF2B5EF4-FFF2-40B4-BE49-F238E27FC236}">
                <a16:creationId xmlns:a16="http://schemas.microsoft.com/office/drawing/2014/main" id="{DE413A26-7D0C-45B5-B6E9-CBDAA526E268}"/>
              </a:ext>
            </a:extLst>
          </p:cNvPr>
          <p:cNvCxnSpPr>
            <a:cxnSpLocks/>
            <a:stCxn id="100" idx="3"/>
            <a:endCxn id="103" idx="1"/>
          </p:cNvCxnSpPr>
          <p:nvPr/>
        </p:nvCxnSpPr>
        <p:spPr>
          <a:xfrm flipV="1">
            <a:off x="7664301" y="2249870"/>
            <a:ext cx="169019" cy="57500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9841C5B4-1B44-4326-910A-932997BFB7E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4" name="テキスト ボックス 63">
            <a:extLst>
              <a:ext uri="{FF2B5EF4-FFF2-40B4-BE49-F238E27FC236}">
                <a16:creationId xmlns:a16="http://schemas.microsoft.com/office/drawing/2014/main" id="{0BBFCEA6-3770-418B-AB8C-439CC864240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5" name="図 64">
            <a:extLst>
              <a:ext uri="{FF2B5EF4-FFF2-40B4-BE49-F238E27FC236}">
                <a16:creationId xmlns:a16="http://schemas.microsoft.com/office/drawing/2014/main" id="{0E4DBF32-DF82-4210-BB4D-F81C20BF2FE4}"/>
              </a:ext>
            </a:extLst>
          </p:cNvPr>
          <p:cNvPicPr>
            <a:picLocks noChangeAspect="1"/>
          </p:cNvPicPr>
          <p:nvPr/>
        </p:nvPicPr>
        <p:blipFill>
          <a:blip r:embed="rId7"/>
          <a:stretch>
            <a:fillRect/>
          </a:stretch>
        </p:blipFill>
        <p:spPr>
          <a:xfrm>
            <a:off x="3377620" y="1412776"/>
            <a:ext cx="423252" cy="434246"/>
          </a:xfrm>
          <a:prstGeom prst="rect">
            <a:avLst/>
          </a:prstGeom>
        </p:spPr>
      </p:pic>
      <p:sp>
        <p:nvSpPr>
          <p:cNvPr id="66" name="テキスト ボックス 65">
            <a:extLst>
              <a:ext uri="{FF2B5EF4-FFF2-40B4-BE49-F238E27FC236}">
                <a16:creationId xmlns:a16="http://schemas.microsoft.com/office/drawing/2014/main" id="{C1286FFA-DB93-46E5-B581-CA55E35A621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7" name="正方形/長方形 66">
            <a:extLst>
              <a:ext uri="{FF2B5EF4-FFF2-40B4-BE49-F238E27FC236}">
                <a16:creationId xmlns:a16="http://schemas.microsoft.com/office/drawing/2014/main" id="{27F3AB06-CE09-4F1D-9A8D-632926774AE7}"/>
              </a:ext>
            </a:extLst>
          </p:cNvPr>
          <p:cNvSpPr/>
          <p:nvPr/>
        </p:nvSpPr>
        <p:spPr>
          <a:xfrm>
            <a:off x="4651653" y="2914964"/>
            <a:ext cx="915510" cy="192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DC424C1C-A148-4710-86C3-31E1E7D8C1B8}"/>
              </a:ext>
            </a:extLst>
          </p:cNvPr>
          <p:cNvSpPr txBox="1"/>
          <p:nvPr/>
        </p:nvSpPr>
        <p:spPr>
          <a:xfrm>
            <a:off x="7833320" y="3327375"/>
            <a:ext cx="1728192" cy="707886"/>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電話でのやり取り</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を希望する場合、応募者の登録した電話番号を表示します。電話番号はボールドで表示します。</a:t>
            </a:r>
          </a:p>
        </p:txBody>
      </p:sp>
      <p:cxnSp>
        <p:nvCxnSpPr>
          <p:cNvPr id="69" name="コネクタ: カギ線 68">
            <a:extLst>
              <a:ext uri="{FF2B5EF4-FFF2-40B4-BE49-F238E27FC236}">
                <a16:creationId xmlns:a16="http://schemas.microsoft.com/office/drawing/2014/main" id="{3853A92F-31D2-450A-ACA9-52EDCF29A06B}"/>
              </a:ext>
            </a:extLst>
          </p:cNvPr>
          <p:cNvCxnSpPr>
            <a:cxnSpLocks/>
            <a:stCxn id="67" idx="2"/>
            <a:endCxn id="68" idx="1"/>
          </p:cNvCxnSpPr>
          <p:nvPr/>
        </p:nvCxnSpPr>
        <p:spPr>
          <a:xfrm rot="16200000" flipH="1">
            <a:off x="6184215" y="2032213"/>
            <a:ext cx="574298" cy="272391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403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P02</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面接日確定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88904"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面接終了後、採用ステータスを</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更新してください。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面接日：</a:t>
            </a:r>
            <a:r>
              <a:rPr kumimoji="1" lang="en-US" altLang="ja-JP" sz="800" b="1" dirty="0">
                <a:latin typeface="メイリオ" panose="020B0604030504040204" pitchFamily="50" charset="-128"/>
                <a:ea typeface="メイリオ" panose="020B0604030504040204" pitchFamily="50" charset="-128"/>
              </a:rPr>
              <a:t>2018/01/01 01:01</a:t>
            </a:r>
            <a:endParaRPr kumimoji="1" lang="ja-JP" altLang="en-US" sz="800" b="1"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面接案内を再送</a:t>
            </a:r>
            <a:r>
              <a:rPr kumimoji="1" lang="en-US" altLang="ja-JP" sz="600" dirty="0">
                <a:latin typeface="メイリオ" panose="020B0604030504040204" pitchFamily="50" charset="-128"/>
                <a:ea typeface="メイリオ" panose="020B0604030504040204" pitchFamily="50" charset="-128"/>
              </a:rPr>
              <a:t>#2</a:t>
            </a:r>
            <a:endParaRPr kumimoji="1" lang="ja-JP" altLang="en-US" sz="6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7468521"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7" name="正方形/長方形 6">
            <a:extLst>
              <a:ext uri="{FF2B5EF4-FFF2-40B4-BE49-F238E27FC236}">
                <a16:creationId xmlns:a16="http://schemas.microsoft.com/office/drawing/2014/main" id="{27D3F63B-53A4-4C49-AF39-2A41E6684D28}"/>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A67D8C1E-7D84-40D6-9BD4-C8ABE84B30C4}"/>
              </a:ext>
            </a:extLst>
          </p:cNvPr>
          <p:cNvCxnSpPr>
            <a:cxnSpLocks/>
            <a:stCxn id="7" idx="2"/>
            <a:endCxn id="1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697CD69-7206-410A-9996-6D1C2085D577}"/>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応募者に面接日程を送信し、面接日程が確定した状態です。面接日の調整は電話で行います。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雇用者側の都合、あるいは応募者側の都合で面接日が変更になる場合、再度面接案内を再送してください。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面接終了後、採用ステータスを、内定、不採用、選考中のいずれかを選択してください。</a:t>
            </a:r>
          </a:p>
        </p:txBody>
      </p:sp>
      <p:sp>
        <p:nvSpPr>
          <p:cNvPr id="64" name="正方形/長方形 63">
            <a:extLst>
              <a:ext uri="{FF2B5EF4-FFF2-40B4-BE49-F238E27FC236}">
                <a16:creationId xmlns:a16="http://schemas.microsoft.com/office/drawing/2014/main" id="{C1608660-88D7-4885-A59C-19183955E0CE}"/>
              </a:ext>
            </a:extLst>
          </p:cNvPr>
          <p:cNvSpPr/>
          <p:nvPr/>
        </p:nvSpPr>
        <p:spPr>
          <a:xfrm>
            <a:off x="6028173" y="2534030"/>
            <a:ext cx="91401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520087A6-B89F-42F3-8944-3DDEF4724859}"/>
              </a:ext>
            </a:extLst>
          </p:cNvPr>
          <p:cNvSpPr txBox="1"/>
          <p:nvPr/>
        </p:nvSpPr>
        <p:spPr>
          <a:xfrm>
            <a:off x="7833320" y="869811"/>
            <a:ext cx="1728192" cy="83099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⑳面接案内を送信（電話）のポップアップを開く。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何回面接案内を送信したかがわかるように、初回送信後は「</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」で回数を表示。</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→⑳面接案内</a:t>
            </a:r>
            <a:endParaRPr kumimoji="1" lang="ja-JP" altLang="en-US" sz="800" dirty="0">
              <a:latin typeface="メイリオ" panose="020B0604030504040204" pitchFamily="50" charset="-128"/>
              <a:ea typeface="メイリオ" panose="020B0604030504040204" pitchFamily="50" charset="-128"/>
            </a:endParaRPr>
          </a:p>
        </p:txBody>
      </p:sp>
      <p:cxnSp>
        <p:nvCxnSpPr>
          <p:cNvPr id="66" name="コネクタ: カギ線 65">
            <a:extLst>
              <a:ext uri="{FF2B5EF4-FFF2-40B4-BE49-F238E27FC236}">
                <a16:creationId xmlns:a16="http://schemas.microsoft.com/office/drawing/2014/main" id="{94DE0A55-01C9-4F0D-A14D-257C470188DE}"/>
              </a:ext>
            </a:extLst>
          </p:cNvPr>
          <p:cNvCxnSpPr>
            <a:cxnSpLocks/>
            <a:stCxn id="64" idx="0"/>
            <a:endCxn id="65" idx="1"/>
          </p:cNvCxnSpPr>
          <p:nvPr/>
        </p:nvCxnSpPr>
        <p:spPr>
          <a:xfrm rot="5400000" flipH="1" flipV="1">
            <a:off x="6534890" y="1235601"/>
            <a:ext cx="1248720" cy="134813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12108B93-FD7D-4CFA-8FF8-DCF860FF3733}"/>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85234A0E-51AD-40C9-9BDF-58339C9FA030}"/>
              </a:ext>
            </a:extLst>
          </p:cNvPr>
          <p:cNvSpPr txBox="1"/>
          <p:nvPr/>
        </p:nvSpPr>
        <p:spPr>
          <a:xfrm>
            <a:off x="7833320" y="1772816"/>
            <a:ext cx="1728192" cy="1446550"/>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1B710A71-444E-4A13-821C-68C9D575990F}"/>
              </a:ext>
            </a:extLst>
          </p:cNvPr>
          <p:cNvCxnSpPr>
            <a:cxnSpLocks/>
            <a:stCxn id="67" idx="3"/>
            <a:endCxn id="68" idx="1"/>
          </p:cNvCxnSpPr>
          <p:nvPr/>
        </p:nvCxnSpPr>
        <p:spPr>
          <a:xfrm flipV="1">
            <a:off x="7664301" y="2496091"/>
            <a:ext cx="169019" cy="3287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F74C2E38-F363-4333-A116-4CCCC3A049D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9" name="テキスト ボックス 68">
            <a:extLst>
              <a:ext uri="{FF2B5EF4-FFF2-40B4-BE49-F238E27FC236}">
                <a16:creationId xmlns:a16="http://schemas.microsoft.com/office/drawing/2014/main" id="{2368644D-31FB-4E45-9FC1-B87E042A4C95}"/>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CD9CB8DF-1AD0-4BFC-B9CA-F50D402189C1}"/>
              </a:ext>
            </a:extLst>
          </p:cNvPr>
          <p:cNvPicPr>
            <a:picLocks noChangeAspect="1"/>
          </p:cNvPicPr>
          <p:nvPr/>
        </p:nvPicPr>
        <p:blipFill>
          <a:blip r:embed="rId9"/>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2FF9CC04-8947-4775-A334-52B98633F959}"/>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8" name="正方形/長方形 77">
            <a:extLst>
              <a:ext uri="{FF2B5EF4-FFF2-40B4-BE49-F238E27FC236}">
                <a16:creationId xmlns:a16="http://schemas.microsoft.com/office/drawing/2014/main" id="{01858C15-05DB-44AF-B56C-6E798A3DD006}"/>
              </a:ext>
            </a:extLst>
          </p:cNvPr>
          <p:cNvSpPr/>
          <p:nvPr/>
        </p:nvSpPr>
        <p:spPr>
          <a:xfrm>
            <a:off x="4520952" y="2852936"/>
            <a:ext cx="1130577" cy="27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081EE863-32F2-46E1-8104-9353715D4D44}"/>
              </a:ext>
            </a:extLst>
          </p:cNvPr>
          <p:cNvSpPr txBox="1"/>
          <p:nvPr/>
        </p:nvSpPr>
        <p:spPr>
          <a:xfrm>
            <a:off x="7833320" y="3284984"/>
            <a:ext cx="1728192"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P01</a:t>
            </a:r>
            <a:r>
              <a:rPr kumimoji="1" lang="ja-JP" altLang="en-US" sz="800" dirty="0">
                <a:latin typeface="メイリオ" panose="020B0604030504040204" pitchFamily="50" charset="-128"/>
                <a:ea typeface="メイリオ" panose="020B0604030504040204" pitchFamily="50" charset="-128"/>
              </a:rPr>
              <a:t>で送信した面接日時を表示します。面接日時を経過した後は、表示色を</a:t>
            </a:r>
            <a:r>
              <a:rPr kumimoji="1" lang="ja-JP" altLang="en-US" sz="800" b="1" dirty="0">
                <a:solidFill>
                  <a:srgbClr val="FF0000"/>
                </a:solidFill>
                <a:latin typeface="メイリオ" panose="020B0604030504040204" pitchFamily="50" charset="-128"/>
                <a:ea typeface="メイリオ" panose="020B0604030504040204" pitchFamily="50" charset="-128"/>
              </a:rPr>
              <a:t>赤色</a:t>
            </a:r>
            <a:r>
              <a:rPr kumimoji="1" lang="ja-JP" altLang="en-US" sz="800" dirty="0">
                <a:latin typeface="メイリオ" panose="020B0604030504040204" pitchFamily="50" charset="-128"/>
                <a:ea typeface="メイリオ" panose="020B0604030504040204" pitchFamily="50" charset="-128"/>
              </a:rPr>
              <a:t>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 01</a:t>
            </a:r>
            <a:r>
              <a:rPr kumimoji="1" lang="ja-JP" altLang="en-US" sz="800" b="1" dirty="0">
                <a:latin typeface="メイリオ" panose="020B0604030504040204" pitchFamily="50" charset="-128"/>
                <a:ea typeface="メイリオ" panose="020B0604030504040204" pitchFamily="50" charset="-128"/>
              </a:rPr>
              <a:t>：</a:t>
            </a:r>
            <a:r>
              <a:rPr kumimoji="1" lang="en-US" altLang="ja-JP" sz="800" b="1" dirty="0">
                <a:latin typeface="メイリオ" panose="020B0604030504040204" pitchFamily="50" charset="-128"/>
                <a:ea typeface="メイリオ" panose="020B0604030504040204" pitchFamily="50" charset="-128"/>
              </a:rPr>
              <a:t>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2018/01/01 01</a:t>
            </a:r>
            <a:r>
              <a:rPr kumimoji="1" lang="ja-JP" altLang="en-US" sz="800" b="1" dirty="0">
                <a:solidFill>
                  <a:srgbClr val="FF0000"/>
                </a:solidFill>
                <a:latin typeface="メイリオ" panose="020B0604030504040204" pitchFamily="50" charset="-128"/>
                <a:ea typeface="メイリオ" panose="020B0604030504040204" pitchFamily="50" charset="-128"/>
              </a:rPr>
              <a:t>：</a:t>
            </a:r>
            <a:r>
              <a:rPr kumimoji="1" lang="en-US" altLang="ja-JP" sz="800" b="1" dirty="0">
                <a:solidFill>
                  <a:srgbClr val="FF0000"/>
                </a:solidFill>
                <a:latin typeface="メイリオ" panose="020B0604030504040204" pitchFamily="50" charset="-128"/>
                <a:ea typeface="メイリオ" panose="020B0604030504040204" pitchFamily="50" charset="-128"/>
              </a:rPr>
              <a:t>01</a:t>
            </a:r>
          </a:p>
        </p:txBody>
      </p:sp>
      <p:cxnSp>
        <p:nvCxnSpPr>
          <p:cNvPr id="80" name="コネクタ: カギ線 79">
            <a:extLst>
              <a:ext uri="{FF2B5EF4-FFF2-40B4-BE49-F238E27FC236}">
                <a16:creationId xmlns:a16="http://schemas.microsoft.com/office/drawing/2014/main" id="{77C28458-E17D-4B69-8ED3-7ADDF0DA953A}"/>
              </a:ext>
            </a:extLst>
          </p:cNvPr>
          <p:cNvCxnSpPr>
            <a:cxnSpLocks/>
            <a:stCxn id="78" idx="2"/>
            <a:endCxn id="79" idx="1"/>
          </p:cNvCxnSpPr>
          <p:nvPr/>
        </p:nvCxnSpPr>
        <p:spPr>
          <a:xfrm rot="16200000" flipH="1">
            <a:off x="6141311" y="2070029"/>
            <a:ext cx="636938" cy="27470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911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P03</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42422"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初勤務日を送信してください。</a:t>
            </a:r>
            <a:endParaRPr kumimoji="1" lang="en-US" altLang="ja-JP" sz="800" dirty="0">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800" dirty="0">
              <a:solidFill>
                <a:srgbClr val="262626"/>
              </a:solidFill>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応募者情報で確認ができます。</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初勤務日を送信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52345" y="2569979"/>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50" name="正方形/長方形 49">
            <a:extLst>
              <a:ext uri="{FF2B5EF4-FFF2-40B4-BE49-F238E27FC236}">
                <a16:creationId xmlns:a16="http://schemas.microsoft.com/office/drawing/2014/main" id="{7351C34B-A329-4A69-B738-CD4336E3F7A1}"/>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コネクタ: カギ線 52">
            <a:extLst>
              <a:ext uri="{FF2B5EF4-FFF2-40B4-BE49-F238E27FC236}">
                <a16:creationId xmlns:a16="http://schemas.microsoft.com/office/drawing/2014/main" id="{5C042FDB-2E39-4176-852B-3511024FF2E5}"/>
              </a:ext>
            </a:extLst>
          </p:cNvPr>
          <p:cNvCxnSpPr>
            <a:cxnSpLocks/>
            <a:stCxn id="50" idx="2"/>
            <a:endCxn id="5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0BE8947C-2817-4688-9A74-5D5EDD8740AD}"/>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応募者名をクリックすると、応募者の電話番号、メールアドレスを確認することができます。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a:extLst>
              <a:ext uri="{FF2B5EF4-FFF2-40B4-BE49-F238E27FC236}">
                <a16:creationId xmlns:a16="http://schemas.microsoft.com/office/drawing/2014/main" id="{8DC53129-98CE-4ECE-A3B1-D544FFDF2EB2}"/>
              </a:ext>
            </a:extLst>
          </p:cNvPr>
          <p:cNvSpPr/>
          <p:nvPr/>
        </p:nvSpPr>
        <p:spPr>
          <a:xfrm>
            <a:off x="6028173" y="2534030"/>
            <a:ext cx="94495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09A0DEF7-544B-40E8-BCEF-3E40FFC2D59E}"/>
              </a:ext>
            </a:extLst>
          </p:cNvPr>
          <p:cNvSpPr txBox="1"/>
          <p:nvPr/>
        </p:nvSpPr>
        <p:spPr>
          <a:xfrm>
            <a:off x="7833320" y="1412776"/>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㉑初出社日を送信のポップアップを開く。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→㉑初勤務日</a:t>
            </a:r>
            <a:endParaRPr kumimoji="1" lang="ja-JP" altLang="en-US" sz="800" dirty="0">
              <a:latin typeface="メイリオ" panose="020B0604030504040204" pitchFamily="50" charset="-128"/>
              <a:ea typeface="メイリオ" panose="020B0604030504040204" pitchFamily="50" charset="-128"/>
            </a:endParaRPr>
          </a:p>
        </p:txBody>
      </p:sp>
      <p:cxnSp>
        <p:nvCxnSpPr>
          <p:cNvPr id="66" name="コネクタ: カギ線 65">
            <a:extLst>
              <a:ext uri="{FF2B5EF4-FFF2-40B4-BE49-F238E27FC236}">
                <a16:creationId xmlns:a16="http://schemas.microsoft.com/office/drawing/2014/main" id="{54F637CD-7C32-49B6-B39C-967BEB5B1569}"/>
              </a:ext>
            </a:extLst>
          </p:cNvPr>
          <p:cNvCxnSpPr>
            <a:cxnSpLocks/>
            <a:stCxn id="64" idx="0"/>
            <a:endCxn id="65" idx="1"/>
          </p:cNvCxnSpPr>
          <p:nvPr/>
        </p:nvCxnSpPr>
        <p:spPr>
          <a:xfrm rot="5400000" flipH="1" flipV="1">
            <a:off x="6721775" y="1422486"/>
            <a:ext cx="890421" cy="133266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384599EC-9213-463D-968D-26078FA4A7F4}"/>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1DBBCA08-152C-4AEA-B2BA-D5AE7DBBB3B6}"/>
              </a:ext>
            </a:extLst>
          </p:cNvPr>
          <p:cNvSpPr txBox="1"/>
          <p:nvPr/>
        </p:nvSpPr>
        <p:spPr>
          <a:xfrm>
            <a:off x="7833320" y="29969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9" name="コネクタ: カギ線 68">
            <a:extLst>
              <a:ext uri="{FF2B5EF4-FFF2-40B4-BE49-F238E27FC236}">
                <a16:creationId xmlns:a16="http://schemas.microsoft.com/office/drawing/2014/main" id="{9BA0387C-D952-421A-8EC3-A1EC383D3FD3}"/>
              </a:ext>
            </a:extLst>
          </p:cNvPr>
          <p:cNvCxnSpPr>
            <a:cxnSpLocks/>
          </p:cNvCxnSpPr>
          <p:nvPr/>
        </p:nvCxnSpPr>
        <p:spPr>
          <a:xfrm rot="16200000" flipH="1">
            <a:off x="7275924" y="3162830"/>
            <a:ext cx="608857"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C662C8A6-3487-4BF9-BAD0-BB6B786D8F5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2" name="テキスト ボックス 71">
            <a:extLst>
              <a:ext uri="{FF2B5EF4-FFF2-40B4-BE49-F238E27FC236}">
                <a16:creationId xmlns:a16="http://schemas.microsoft.com/office/drawing/2014/main" id="{24137E30-ED44-448E-82C2-DB5DAECDBCFA}"/>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45E57733-9A85-4956-93D7-9918C3191E71}"/>
              </a:ext>
            </a:extLst>
          </p:cNvPr>
          <p:cNvPicPr>
            <a:picLocks noChangeAspect="1"/>
          </p:cNvPicPr>
          <p:nvPr/>
        </p:nvPicPr>
        <p:blipFill>
          <a:blip r:embed="rId8"/>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6CA03F44-BBEB-445D-85FD-BC6485C0A8F6}"/>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2021676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P04</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42422" y="2636912"/>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選考期間は一週間が目安です。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選考期限：</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7401272" y="2569979"/>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50" name="正方形/長方形 49">
            <a:extLst>
              <a:ext uri="{FF2B5EF4-FFF2-40B4-BE49-F238E27FC236}">
                <a16:creationId xmlns:a16="http://schemas.microsoft.com/office/drawing/2014/main" id="{2B4E8B5F-5605-4B5E-8D7E-B570FFDE7A54}"/>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コネクタ: カギ線 52">
            <a:extLst>
              <a:ext uri="{FF2B5EF4-FFF2-40B4-BE49-F238E27FC236}">
                <a16:creationId xmlns:a16="http://schemas.microsoft.com/office/drawing/2014/main" id="{23CEBF35-91C5-40A6-9887-AA0B499B0232}"/>
              </a:ext>
            </a:extLst>
          </p:cNvPr>
          <p:cNvCxnSpPr>
            <a:cxnSpLocks/>
            <a:stCxn id="50" idx="2"/>
            <a:endCxn id="5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67456812-577E-468A-BCFC-47ABBA463B02}"/>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応募者に選考中の通知を送信済みの状態です。</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週間を目安に選考結果の通知を行ってください。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p>
        </p:txBody>
      </p:sp>
      <p:sp>
        <p:nvSpPr>
          <p:cNvPr id="64" name="正方形/長方形 63">
            <a:extLst>
              <a:ext uri="{FF2B5EF4-FFF2-40B4-BE49-F238E27FC236}">
                <a16:creationId xmlns:a16="http://schemas.microsoft.com/office/drawing/2014/main" id="{1CE3653E-B576-4C7F-B4DB-3F9246BAFC7C}"/>
              </a:ext>
            </a:extLst>
          </p:cNvPr>
          <p:cNvSpPr/>
          <p:nvPr/>
        </p:nvSpPr>
        <p:spPr>
          <a:xfrm>
            <a:off x="4220008" y="2857712"/>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568F40BA-2627-4D47-946E-EC8EE0F46B2E}"/>
              </a:ext>
            </a:extLst>
          </p:cNvPr>
          <p:cNvSpPr txBox="1"/>
          <p:nvPr/>
        </p:nvSpPr>
        <p:spPr>
          <a:xfrm>
            <a:off x="7833320" y="2852936"/>
            <a:ext cx="1736576" cy="132343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選考中にステータスが変わった日＋</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週間の日付を表示します。</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8</a:t>
            </a:r>
            <a:r>
              <a:rPr kumimoji="1" lang="ja-JP" altLang="en-US" sz="800" dirty="0">
                <a:latin typeface="メイリオ" panose="020B0604030504040204" pitchFamily="50" charset="-128"/>
                <a:ea typeface="メイリオ" panose="020B0604030504040204" pitchFamily="50" charset="-128"/>
              </a:rPr>
              <a:t>日目以降は赤字に変更します。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2018/01/01</a:t>
            </a:r>
            <a:r>
              <a:rPr kumimoji="1" lang="ja-JP" altLang="en-US" sz="800" dirty="0">
                <a:latin typeface="メイリオ" panose="020B0604030504040204" pitchFamily="50" charset="-128"/>
                <a:ea typeface="メイリオ" panose="020B0604030504040204" pitchFamily="50" charset="-128"/>
              </a:rPr>
              <a:t>にステータスを選考中にした場合</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2018/01/08</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2018/01/09</a:t>
            </a:r>
          </a:p>
        </p:txBody>
      </p:sp>
      <p:cxnSp>
        <p:nvCxnSpPr>
          <p:cNvPr id="66" name="コネクタ: カギ線 65">
            <a:extLst>
              <a:ext uri="{FF2B5EF4-FFF2-40B4-BE49-F238E27FC236}">
                <a16:creationId xmlns:a16="http://schemas.microsoft.com/office/drawing/2014/main" id="{A0A6DD97-1A1E-40B3-A472-0CCFA3F490DB}"/>
              </a:ext>
            </a:extLst>
          </p:cNvPr>
          <p:cNvCxnSpPr>
            <a:cxnSpLocks/>
            <a:stCxn id="64" idx="2"/>
            <a:endCxn id="65" idx="1"/>
          </p:cNvCxnSpPr>
          <p:nvPr/>
        </p:nvCxnSpPr>
        <p:spPr>
          <a:xfrm rot="16200000" flipH="1">
            <a:off x="6131080" y="1812416"/>
            <a:ext cx="445696" cy="295878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FBAD47D6-3B60-4B76-848B-8B9E474C92C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AC54EDAD-9C1D-44E7-B194-90A0F329AE55}"/>
              </a:ext>
            </a:extLst>
          </p:cNvPr>
          <p:cNvSpPr txBox="1"/>
          <p:nvPr/>
        </p:nvSpPr>
        <p:spPr>
          <a:xfrm>
            <a:off x="7833320" y="11967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9" name="コネクタ: カギ線 68">
            <a:extLst>
              <a:ext uri="{FF2B5EF4-FFF2-40B4-BE49-F238E27FC236}">
                <a16:creationId xmlns:a16="http://schemas.microsoft.com/office/drawing/2014/main" id="{195243C7-BECF-4036-8FA8-DBC1263296B9}"/>
              </a:ext>
            </a:extLst>
          </p:cNvPr>
          <p:cNvCxnSpPr>
            <a:cxnSpLocks/>
            <a:stCxn id="67" idx="0"/>
            <a:endCxn id="68" idx="1"/>
          </p:cNvCxnSpPr>
          <p:nvPr/>
        </p:nvCxnSpPr>
        <p:spPr>
          <a:xfrm rot="5400000" flipH="1" flipV="1">
            <a:off x="7209620" y="1914681"/>
            <a:ext cx="741464"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A35B4075-0440-44F6-8AEA-D4C9E5BF0037}"/>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2" name="テキスト ボックス 71">
            <a:extLst>
              <a:ext uri="{FF2B5EF4-FFF2-40B4-BE49-F238E27FC236}">
                <a16:creationId xmlns:a16="http://schemas.microsoft.com/office/drawing/2014/main" id="{116B2DB6-A532-4F5C-A7BA-93AC8A24BEE8}"/>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5C4ABE59-CE34-4C27-8561-1B554EE31800}"/>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948BA22F-E167-4786-8517-0C8EE02068BD}"/>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896205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P05</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42422" y="2679303"/>
            <a:ext cx="2448272"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初勤務日終了後、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初勤務日：</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7401272" y="2569979"/>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50" name="四角形: 角を丸くする 49">
            <a:extLst>
              <a:ext uri="{FF2B5EF4-FFF2-40B4-BE49-F238E27FC236}">
                <a16:creationId xmlns:a16="http://schemas.microsoft.com/office/drawing/2014/main" id="{BE5CC64B-49B6-407F-9D20-5ABA112D5E96}"/>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latin typeface="メイリオ" panose="020B0604030504040204" pitchFamily="50" charset="-128"/>
                <a:ea typeface="メイリオ" panose="020B0604030504040204" pitchFamily="50" charset="-128"/>
              </a:rPr>
              <a:t>初勤務日を送信</a:t>
            </a:r>
            <a:endParaRPr kumimoji="1" lang="en-US" altLang="ja-JP" sz="600" dirty="0">
              <a:latin typeface="メイリオ" panose="020B0604030504040204" pitchFamily="50" charset="-128"/>
              <a:ea typeface="メイリオ" panose="020B0604030504040204" pitchFamily="50" charset="-128"/>
            </a:endParaRPr>
          </a:p>
          <a:p>
            <a:pPr algn="ctr"/>
            <a:r>
              <a:rPr kumimoji="1" lang="en-US" altLang="ja-JP" sz="600" dirty="0">
                <a:latin typeface="メイリオ" panose="020B0604030504040204" pitchFamily="50" charset="-128"/>
                <a:ea typeface="メイリオ" panose="020B0604030504040204" pitchFamily="50" charset="-128"/>
              </a:rPr>
              <a:t>#2</a:t>
            </a:r>
            <a:endParaRPr kumimoji="1" lang="ja-JP" altLang="en-US" sz="600" dirty="0">
              <a:latin typeface="メイリオ" panose="020B0604030504040204" pitchFamily="50" charset="-128"/>
              <a:ea typeface="メイリオ" panose="020B0604030504040204" pitchFamily="50" charset="-128"/>
            </a:endParaRPr>
          </a:p>
        </p:txBody>
      </p:sp>
      <p:sp>
        <p:nvSpPr>
          <p:cNvPr id="53" name="正方形/長方形 52">
            <a:extLst>
              <a:ext uri="{FF2B5EF4-FFF2-40B4-BE49-F238E27FC236}">
                <a16:creationId xmlns:a16="http://schemas.microsoft.com/office/drawing/2014/main" id="{013967EF-037C-46E8-8273-C27C0D6B09D5}"/>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コネクタ: カギ線 53">
            <a:extLst>
              <a:ext uri="{FF2B5EF4-FFF2-40B4-BE49-F238E27FC236}">
                <a16:creationId xmlns:a16="http://schemas.microsoft.com/office/drawing/2014/main" id="{CD982009-56AB-437F-A09D-2A2CAB03A28E}"/>
              </a:ext>
            </a:extLst>
          </p:cNvPr>
          <p:cNvCxnSpPr>
            <a:cxnSpLocks/>
            <a:stCxn id="53" idx="2"/>
            <a:endCxn id="64"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6FD69943-69A3-459B-B5B0-5B5ACBEF74CA}"/>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内定取消は、初勤務日に出社しない、途中で無断で帰ったなど、応募者に明確な落ち度がある場合のみ選択可能です。</a:t>
            </a:r>
          </a:p>
        </p:txBody>
      </p:sp>
      <p:sp>
        <p:nvSpPr>
          <p:cNvPr id="65" name="正方形/長方形 64">
            <a:extLst>
              <a:ext uri="{FF2B5EF4-FFF2-40B4-BE49-F238E27FC236}">
                <a16:creationId xmlns:a16="http://schemas.microsoft.com/office/drawing/2014/main" id="{27EB1380-0296-40FF-AACF-89D2DC3A8DC0}"/>
              </a:ext>
            </a:extLst>
          </p:cNvPr>
          <p:cNvSpPr/>
          <p:nvPr/>
        </p:nvSpPr>
        <p:spPr>
          <a:xfrm>
            <a:off x="6028173" y="2534030"/>
            <a:ext cx="941060"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5691A4E1-EFAE-496E-9294-9487875D6D81}"/>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㉑初勤務日を送信のポップアップを開く。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面接案内と同様に、初回送信後は「＃</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」で回数を表示する。</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→初勤務日を送信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919BDB05-83EB-4C79-88C4-D3DE92422FDB}"/>
              </a:ext>
            </a:extLst>
          </p:cNvPr>
          <p:cNvCxnSpPr>
            <a:cxnSpLocks/>
            <a:stCxn id="65" idx="0"/>
            <a:endCxn id="66" idx="1"/>
          </p:cNvCxnSpPr>
          <p:nvPr/>
        </p:nvCxnSpPr>
        <p:spPr>
          <a:xfrm rot="5400000" flipH="1" flipV="1">
            <a:off x="6591883" y="1292594"/>
            <a:ext cx="1148256" cy="133461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766DDC6C-EE6E-4367-9C9F-9A28F1107D6E}"/>
              </a:ext>
            </a:extLst>
          </p:cNvPr>
          <p:cNvSpPr/>
          <p:nvPr/>
        </p:nvSpPr>
        <p:spPr>
          <a:xfrm>
            <a:off x="4184082" y="2924944"/>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B24C0DDE-46FA-4912-B33D-6038FA52FF78}"/>
              </a:ext>
            </a:extLst>
          </p:cNvPr>
          <p:cNvSpPr txBox="1"/>
          <p:nvPr/>
        </p:nvSpPr>
        <p:spPr>
          <a:xfrm>
            <a:off x="7833320" y="3284984"/>
            <a:ext cx="1736576"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P03</a:t>
            </a:r>
            <a:r>
              <a:rPr kumimoji="1" lang="ja-JP" altLang="en-US" sz="800" dirty="0">
                <a:latin typeface="メイリオ" panose="020B0604030504040204" pitchFamily="50" charset="-128"/>
                <a:ea typeface="メイリオ" panose="020B0604030504040204" pitchFamily="50" charset="-128"/>
              </a:rPr>
              <a:t>で送信した初勤務日を出力する。初勤務日を経過後、</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日目以降は赤字に変更。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2018/01/02</a:t>
            </a:r>
            <a:endParaRPr kumimoji="1"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71" name="コネクタ: カギ線 70">
            <a:extLst>
              <a:ext uri="{FF2B5EF4-FFF2-40B4-BE49-F238E27FC236}">
                <a16:creationId xmlns:a16="http://schemas.microsoft.com/office/drawing/2014/main" id="{74728213-B2C4-4319-94B5-137826081452}"/>
              </a:ext>
            </a:extLst>
          </p:cNvPr>
          <p:cNvCxnSpPr>
            <a:cxnSpLocks/>
            <a:stCxn id="68" idx="2"/>
            <a:endCxn id="69" idx="1"/>
          </p:cNvCxnSpPr>
          <p:nvPr/>
        </p:nvCxnSpPr>
        <p:spPr>
          <a:xfrm rot="16200000" flipH="1">
            <a:off x="6023042" y="1951760"/>
            <a:ext cx="625846" cy="299471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D406B01A-2AB8-4B12-97CA-69E166A13975}"/>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783B2A7B-69C9-451B-9FA6-D20093ABBB5F}"/>
              </a:ext>
            </a:extLst>
          </p:cNvPr>
          <p:cNvSpPr txBox="1"/>
          <p:nvPr/>
        </p:nvSpPr>
        <p:spPr>
          <a:xfrm>
            <a:off x="7833320" y="1988840"/>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4" name="コネクタ: カギ線 73">
            <a:extLst>
              <a:ext uri="{FF2B5EF4-FFF2-40B4-BE49-F238E27FC236}">
                <a16:creationId xmlns:a16="http://schemas.microsoft.com/office/drawing/2014/main" id="{F385C27B-EAC2-43AC-82CA-F52EE9561623}"/>
              </a:ext>
            </a:extLst>
          </p:cNvPr>
          <p:cNvCxnSpPr>
            <a:cxnSpLocks/>
            <a:stCxn id="72" idx="0"/>
            <a:endCxn id="73" idx="1"/>
          </p:cNvCxnSpPr>
          <p:nvPr/>
        </p:nvCxnSpPr>
        <p:spPr>
          <a:xfrm rot="16200000" flipH="1">
            <a:off x="7555040" y="2310725"/>
            <a:ext cx="50624" cy="505936"/>
          </a:xfrm>
          <a:prstGeom prst="bentConnector4">
            <a:avLst>
              <a:gd name="adj1" fmla="val -451564"/>
              <a:gd name="adj2" fmla="val 8329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0FEC443B-53E1-4E82-88F7-12FE2B6F3A8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8" name="テキスト ボックス 77">
            <a:extLst>
              <a:ext uri="{FF2B5EF4-FFF2-40B4-BE49-F238E27FC236}">
                <a16:creationId xmlns:a16="http://schemas.microsoft.com/office/drawing/2014/main" id="{06813322-94CB-41DA-8166-9C8A4738B94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9" name="図 78">
            <a:extLst>
              <a:ext uri="{FF2B5EF4-FFF2-40B4-BE49-F238E27FC236}">
                <a16:creationId xmlns:a16="http://schemas.microsoft.com/office/drawing/2014/main" id="{136292BF-AB00-4737-A25C-CB18B52B296C}"/>
              </a:ext>
            </a:extLst>
          </p:cNvPr>
          <p:cNvPicPr>
            <a:picLocks noChangeAspect="1"/>
          </p:cNvPicPr>
          <p:nvPr/>
        </p:nvPicPr>
        <p:blipFill>
          <a:blip r:embed="rId8"/>
          <a:stretch>
            <a:fillRect/>
          </a:stretch>
        </p:blipFill>
        <p:spPr>
          <a:xfrm>
            <a:off x="3377620" y="1412776"/>
            <a:ext cx="423252" cy="434246"/>
          </a:xfrm>
          <a:prstGeom prst="rect">
            <a:avLst/>
          </a:prstGeom>
        </p:spPr>
      </p:pic>
      <p:sp>
        <p:nvSpPr>
          <p:cNvPr id="80" name="テキスト ボックス 79">
            <a:extLst>
              <a:ext uri="{FF2B5EF4-FFF2-40B4-BE49-F238E27FC236}">
                <a16:creationId xmlns:a16="http://schemas.microsoft.com/office/drawing/2014/main" id="{F28BFAFE-DDA4-498E-BC0B-7AFC3F92020C}"/>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296864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P06</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541036"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55731" y="2768964"/>
            <a:ext cx="2448272"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採用が確定しました。</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3" name="テキスト ボックス 52">
            <a:extLst>
              <a:ext uri="{FF2B5EF4-FFF2-40B4-BE49-F238E27FC236}">
                <a16:creationId xmlns:a16="http://schemas.microsoft.com/office/drawing/2014/main" id="{3C8E9A2F-029E-4DD4-B778-3247ECB9BE4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テキスト ボックス 41">
            <a:extLst>
              <a:ext uri="{FF2B5EF4-FFF2-40B4-BE49-F238E27FC236}">
                <a16:creationId xmlns:a16="http://schemas.microsoft.com/office/drawing/2014/main" id="{89CBE5E2-9CFA-4E59-86D2-2D2585796D10}"/>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0" name="図 49">
            <a:extLst>
              <a:ext uri="{FF2B5EF4-FFF2-40B4-BE49-F238E27FC236}">
                <a16:creationId xmlns:a16="http://schemas.microsoft.com/office/drawing/2014/main" id="{68D5EED2-0EE7-46F2-9E99-3799C2599EB6}"/>
              </a:ext>
            </a:extLst>
          </p:cNvPr>
          <p:cNvPicPr>
            <a:picLocks noChangeAspect="1"/>
          </p:cNvPicPr>
          <p:nvPr/>
        </p:nvPicPr>
        <p:blipFill>
          <a:blip r:embed="rId4"/>
          <a:stretch>
            <a:fillRect/>
          </a:stretch>
        </p:blipFill>
        <p:spPr>
          <a:xfrm>
            <a:off x="3377620" y="1412776"/>
            <a:ext cx="423252" cy="434246"/>
          </a:xfrm>
          <a:prstGeom prst="rect">
            <a:avLst/>
          </a:prstGeom>
        </p:spPr>
      </p:pic>
      <p:sp>
        <p:nvSpPr>
          <p:cNvPr id="54" name="テキスト ボックス 53">
            <a:extLst>
              <a:ext uri="{FF2B5EF4-FFF2-40B4-BE49-F238E27FC236}">
                <a16:creationId xmlns:a16="http://schemas.microsoft.com/office/drawing/2014/main" id="{B8245560-E2FC-4459-8D46-71D7302CA8CC}"/>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551233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P07</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648072"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内定取消</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679538"/>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内定を取り消しました。</a:t>
            </a:r>
          </a:p>
          <a:p>
            <a:r>
              <a:rPr kumimoji="1" lang="ja-JP" altLang="en-US" sz="800" dirty="0">
                <a:latin typeface="メイリオ" panose="020B0604030504040204" pitchFamily="50" charset="-128"/>
                <a:ea typeface="メイリオ" panose="020B0604030504040204" pitchFamily="50" charset="-128"/>
              </a:rPr>
              <a:t>取消理由：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0" name="正方形/長方形 49">
            <a:extLst>
              <a:ext uri="{FF2B5EF4-FFF2-40B4-BE49-F238E27FC236}">
                <a16:creationId xmlns:a16="http://schemas.microsoft.com/office/drawing/2014/main" id="{4D4D1919-B0F3-4489-9D3D-DF75EC40B92F}"/>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E1500F3-FE5D-4463-BA30-85B22F506EE4}"/>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内定取消画面で選択したメッセージを表示する</a:t>
            </a:r>
          </a:p>
        </p:txBody>
      </p:sp>
      <p:cxnSp>
        <p:nvCxnSpPr>
          <p:cNvPr id="7" name="コネクタ: カギ線 6">
            <a:extLst>
              <a:ext uri="{FF2B5EF4-FFF2-40B4-BE49-F238E27FC236}">
                <a16:creationId xmlns:a16="http://schemas.microsoft.com/office/drawing/2014/main" id="{B12BD58D-F957-47F6-A643-A6645E206DE2}"/>
              </a:ext>
            </a:extLst>
          </p:cNvPr>
          <p:cNvCxnSpPr>
            <a:stCxn id="50" idx="3"/>
            <a:endCxn id="3"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82E7FB63-0557-4607-BF05-D3DEC61C56E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53" name="テキスト ボックス 52">
            <a:extLst>
              <a:ext uri="{FF2B5EF4-FFF2-40B4-BE49-F238E27FC236}">
                <a16:creationId xmlns:a16="http://schemas.microsoft.com/office/drawing/2014/main" id="{80B1118F-27B3-4DAD-8EBA-9C0AF0BF4412}"/>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4" name="図 53">
            <a:extLst>
              <a:ext uri="{FF2B5EF4-FFF2-40B4-BE49-F238E27FC236}">
                <a16:creationId xmlns:a16="http://schemas.microsoft.com/office/drawing/2014/main" id="{9E1A1FE7-67C5-48EC-953C-ABCBD1AFD2DC}"/>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5" name="テキスト ボックス 64">
            <a:extLst>
              <a:ext uri="{FF2B5EF4-FFF2-40B4-BE49-F238E27FC236}">
                <a16:creationId xmlns:a16="http://schemas.microsoft.com/office/drawing/2014/main" id="{158335A6-49F5-43DA-8533-51A982C5C68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875677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P08</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648072"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50307"/>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不採用が確定しました。</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0" name="テキスト ボックス 49">
            <a:extLst>
              <a:ext uri="{FF2B5EF4-FFF2-40B4-BE49-F238E27FC236}">
                <a16:creationId xmlns:a16="http://schemas.microsoft.com/office/drawing/2014/main" id="{7240D0E4-F700-4B75-BDB0-2B346081AF7A}"/>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テキスト ボックス 41">
            <a:extLst>
              <a:ext uri="{FF2B5EF4-FFF2-40B4-BE49-F238E27FC236}">
                <a16:creationId xmlns:a16="http://schemas.microsoft.com/office/drawing/2014/main" id="{446DF7AC-1494-4E5F-B6DC-0969E0C6D47B}"/>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68A31E7B-E446-430A-B69B-820930F84A6E}"/>
              </a:ext>
            </a:extLst>
          </p:cNvPr>
          <p:cNvPicPr>
            <a:picLocks noChangeAspect="1"/>
          </p:cNvPicPr>
          <p:nvPr/>
        </p:nvPicPr>
        <p:blipFill>
          <a:blip r:embed="rId4"/>
          <a:stretch>
            <a:fillRect/>
          </a:stretch>
        </p:blipFill>
        <p:spPr>
          <a:xfrm>
            <a:off x="3377620" y="1412776"/>
            <a:ext cx="423252" cy="434246"/>
          </a:xfrm>
          <a:prstGeom prst="rect">
            <a:avLst/>
          </a:prstGeom>
        </p:spPr>
      </p:pic>
      <p:sp>
        <p:nvSpPr>
          <p:cNvPr id="54" name="テキスト ボックス 53">
            <a:extLst>
              <a:ext uri="{FF2B5EF4-FFF2-40B4-BE49-F238E27FC236}">
                <a16:creationId xmlns:a16="http://schemas.microsoft.com/office/drawing/2014/main" id="{C4CA54BD-A87D-4802-AE17-BBF699CABA9F}"/>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4" name="正方形/長方形 63">
            <a:extLst>
              <a:ext uri="{FF2B5EF4-FFF2-40B4-BE49-F238E27FC236}">
                <a16:creationId xmlns:a16="http://schemas.microsoft.com/office/drawing/2014/main" id="{39CDAADA-94E5-4366-8045-602D2C389B4E}"/>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5A1CEC11-669F-485F-91FB-7555A7033F0B}"/>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応募者が不採用通知を送るときに選択したメッセージを表示する</a:t>
            </a:r>
          </a:p>
        </p:txBody>
      </p:sp>
      <p:cxnSp>
        <p:nvCxnSpPr>
          <p:cNvPr id="66" name="コネクタ: カギ線 65">
            <a:extLst>
              <a:ext uri="{FF2B5EF4-FFF2-40B4-BE49-F238E27FC236}">
                <a16:creationId xmlns:a16="http://schemas.microsoft.com/office/drawing/2014/main" id="{53057116-7C7C-4183-89DC-DB8C15F1A0C9}"/>
              </a:ext>
            </a:extLst>
          </p:cNvPr>
          <p:cNvCxnSpPr>
            <a:stCxn id="64" idx="3"/>
            <a:endCxn id="65"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45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P09</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648072"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応募辞退</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16582"/>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応募者が応募を辞退しました。</a:t>
            </a:r>
          </a:p>
          <a:p>
            <a:r>
              <a:rPr kumimoji="1" lang="ja-JP" altLang="en-US" sz="800" dirty="0">
                <a:latin typeface="メイリオ" panose="020B0604030504040204" pitchFamily="50" charset="-128"/>
                <a:ea typeface="メイリオ" panose="020B0604030504040204" pitchFamily="50" charset="-128"/>
              </a:rPr>
              <a:t>辞退理由：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図 74">
            <a:extLst>
              <a:ext uri="{FF2B5EF4-FFF2-40B4-BE49-F238E27FC236}">
                <a16:creationId xmlns:a16="http://schemas.microsoft.com/office/drawing/2014/main" id="{9275611C-9C6E-494C-9029-E871B6020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888" y="2758706"/>
            <a:ext cx="191872" cy="191872"/>
          </a:xfrm>
          <a:prstGeom prst="rect">
            <a:avLst/>
          </a:prstGeom>
        </p:spPr>
      </p:pic>
      <p:sp>
        <p:nvSpPr>
          <p:cNvPr id="50" name="正方形/長方形 49">
            <a:extLst>
              <a:ext uri="{FF2B5EF4-FFF2-40B4-BE49-F238E27FC236}">
                <a16:creationId xmlns:a16="http://schemas.microsoft.com/office/drawing/2014/main" id="{171DDE80-0614-48A4-875E-0F5DFE7A6C5C}"/>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93444375-09DF-4A40-9D3F-43435BC74B67}"/>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応募者が内定辞退を送るときに選択したメッセージを表示する</a:t>
            </a:r>
          </a:p>
        </p:txBody>
      </p:sp>
      <p:cxnSp>
        <p:nvCxnSpPr>
          <p:cNvPr id="54" name="コネクタ: カギ線 53">
            <a:extLst>
              <a:ext uri="{FF2B5EF4-FFF2-40B4-BE49-F238E27FC236}">
                <a16:creationId xmlns:a16="http://schemas.microsoft.com/office/drawing/2014/main" id="{1014E11E-E2A2-426B-A8C9-3060900407AD}"/>
              </a:ext>
            </a:extLst>
          </p:cNvPr>
          <p:cNvCxnSpPr>
            <a:stCxn id="50" idx="3"/>
            <a:endCxn id="53"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BF513F5-C40C-4794-9D4F-ADE1DA01939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5" name="テキスト ボックス 64">
            <a:extLst>
              <a:ext uri="{FF2B5EF4-FFF2-40B4-BE49-F238E27FC236}">
                <a16:creationId xmlns:a16="http://schemas.microsoft.com/office/drawing/2014/main" id="{C6A02734-9A59-49E7-AD45-789581D2513E}"/>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6" name="図 65">
            <a:extLst>
              <a:ext uri="{FF2B5EF4-FFF2-40B4-BE49-F238E27FC236}">
                <a16:creationId xmlns:a16="http://schemas.microsoft.com/office/drawing/2014/main" id="{61B86808-8E31-47BE-9436-6E4152755FF7}"/>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7" name="テキスト ボックス 66">
            <a:extLst>
              <a:ext uri="{FF2B5EF4-FFF2-40B4-BE49-F238E27FC236}">
                <a16:creationId xmlns:a16="http://schemas.microsoft.com/office/drawing/2014/main" id="{1CC1AE80-9FC7-4D26-8C84-C7342B84A500}"/>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30588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⑳面接案内を送信（電話）</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面接案内を送信して面接日を確定する</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様に面接案内を送信します </a:t>
            </a:r>
            <a:r>
              <a:rPr kumimoji="1" lang="en-US" altLang="ja-JP" sz="2000" dirty="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06F908C7-118C-4EE0-8FCF-7B9BD55FEBE2}"/>
              </a:ext>
            </a:extLst>
          </p:cNvPr>
          <p:cNvSpPr/>
          <p:nvPr/>
        </p:nvSpPr>
        <p:spPr>
          <a:xfrm>
            <a:off x="7833320" y="357301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掲載記事で入力した面接場所の情報を表示する。</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送信後、ポップアップを閉じる。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面接日時</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cxnSp>
        <p:nvCxnSpPr>
          <p:cNvPr id="88" name="コネクタ: カギ線 87">
            <a:extLst>
              <a:ext uri="{FF2B5EF4-FFF2-40B4-BE49-F238E27FC236}">
                <a16:creationId xmlns:a16="http://schemas.microsoft.com/office/drawing/2014/main" id="{00EA0872-8602-4E19-8438-18CB93539F3D}"/>
              </a:ext>
            </a:extLst>
          </p:cNvPr>
          <p:cNvCxnSpPr>
            <a:cxnSpLocks/>
            <a:stCxn id="33" idx="3"/>
            <a:endCxn id="41" idx="1"/>
          </p:cNvCxnSpPr>
          <p:nvPr/>
        </p:nvCxnSpPr>
        <p:spPr>
          <a:xfrm>
            <a:off x="6681192" y="3511221"/>
            <a:ext cx="1152128" cy="4218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861774"/>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面接当日は履歴書と筆記用具をご持参をお持ちください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面接の日時を変更したい場合、電話かアプリのメッセージで連絡をしてください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面接の時間に間に合わない場合も同様の方法で連絡をお願いします</a:t>
            </a:r>
          </a:p>
        </p:txBody>
      </p:sp>
      <p:sp>
        <p:nvSpPr>
          <p:cNvPr id="29" name="正方形/長方形 28">
            <a:extLst>
              <a:ext uri="{FF2B5EF4-FFF2-40B4-BE49-F238E27FC236}">
                <a16:creationId xmlns:a16="http://schemas.microsoft.com/office/drawing/2014/main" id="{556B953E-4C71-412E-8660-01D0A699F186}"/>
              </a:ext>
            </a:extLst>
          </p:cNvPr>
          <p:cNvSpPr/>
          <p:nvPr/>
        </p:nvSpPr>
        <p:spPr>
          <a:xfrm>
            <a:off x="1928664"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yyyy</a:t>
            </a:r>
            <a:r>
              <a:rPr kumimoji="1" lang="en-US" altLang="ja-JP" sz="2000" dirty="0">
                <a:solidFill>
                  <a:schemeClr val="tx1"/>
                </a:solidFill>
                <a:latin typeface="メイリオ" panose="020B0604030504040204" pitchFamily="50" charset="-128"/>
                <a:ea typeface="メイリオ" panose="020B0604030504040204" pitchFamily="50" charset="-128"/>
              </a:rPr>
              <a:t>/</a:t>
            </a:r>
            <a:r>
              <a:rPr kumimoji="1" lang="en-US" altLang="ja-JP" sz="2000" dirty="0" err="1">
                <a:solidFill>
                  <a:schemeClr val="tx1"/>
                </a:solidFill>
                <a:latin typeface="メイリオ" panose="020B0604030504040204" pitchFamily="50" charset="-128"/>
                <a:ea typeface="メイリオ" panose="020B0604030504040204" pitchFamily="50" charset="-128"/>
              </a:rPr>
              <a:t>nn</a:t>
            </a:r>
            <a:r>
              <a:rPr kumimoji="1" lang="en-US" altLang="ja-JP" sz="2000" dirty="0">
                <a:solidFill>
                  <a:schemeClr val="tx1"/>
                </a:solidFill>
                <a:latin typeface="メイリオ" panose="020B0604030504040204" pitchFamily="50" charset="-128"/>
                <a:ea typeface="メイリオ" panose="020B0604030504040204" pitchFamily="50" charset="-128"/>
              </a:rPr>
              <a:t>/dd</a:t>
            </a:r>
          </a:p>
        </p:txBody>
      </p:sp>
      <p:sp>
        <p:nvSpPr>
          <p:cNvPr id="30" name="正方形/長方形 29">
            <a:extLst>
              <a:ext uri="{FF2B5EF4-FFF2-40B4-BE49-F238E27FC236}">
                <a16:creationId xmlns:a16="http://schemas.microsoft.com/office/drawing/2014/main" id="{4F6AEDA3-4815-42A4-89AC-0F1269FC3413}"/>
              </a:ext>
            </a:extLst>
          </p:cNvPr>
          <p:cNvSpPr/>
          <p:nvPr/>
        </p:nvSpPr>
        <p:spPr>
          <a:xfrm>
            <a:off x="4379081"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tt:mm~tt:mm</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2F4A2F2C-7507-421C-80AA-54500F8E3B58}"/>
              </a:ext>
            </a:extLst>
          </p:cNvPr>
          <p:cNvSpPr/>
          <p:nvPr/>
        </p:nvSpPr>
        <p:spPr>
          <a:xfrm>
            <a:off x="1712640" y="1748282"/>
            <a:ext cx="4968551" cy="60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5FA11D55-02F8-460F-81EF-10F6134EED60}"/>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3810581-B688-4216-B189-5AB454671D83}"/>
              </a:ext>
            </a:extLst>
          </p:cNvPr>
          <p:cNvSpPr/>
          <p:nvPr/>
        </p:nvSpPr>
        <p:spPr>
          <a:xfrm>
            <a:off x="7833320" y="2471405"/>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電話の場合、面接日時を手入力する（電話で口頭で日程を決めているため）。</a:t>
            </a:r>
          </a:p>
        </p:txBody>
      </p:sp>
      <p:cxnSp>
        <p:nvCxnSpPr>
          <p:cNvPr id="37" name="コネクタ: カギ線 36">
            <a:extLst>
              <a:ext uri="{FF2B5EF4-FFF2-40B4-BE49-F238E27FC236}">
                <a16:creationId xmlns:a16="http://schemas.microsoft.com/office/drawing/2014/main" id="{338CC564-2A22-4602-87D5-DB2F176C27CA}"/>
              </a:ext>
            </a:extLst>
          </p:cNvPr>
          <p:cNvCxnSpPr>
            <a:cxnSpLocks/>
            <a:stCxn id="32" idx="3"/>
            <a:endCxn id="35" idx="1"/>
          </p:cNvCxnSpPr>
          <p:nvPr/>
        </p:nvCxnSpPr>
        <p:spPr>
          <a:xfrm>
            <a:off x="6681191" y="2048581"/>
            <a:ext cx="1152129" cy="72160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743C24D-C184-4A90-A24C-D56CE7665B98}"/>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DD297739-13D5-4A30-B8B4-84D9509FEE2A}"/>
              </a:ext>
            </a:extLst>
          </p:cNvPr>
          <p:cNvCxnSpPr>
            <a:cxnSpLocks/>
            <a:stCxn id="39" idx="3"/>
            <a:endCxn id="44" idx="1"/>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1DDBDADF-38AD-4FC2-8EE3-6E2F9D04C603}"/>
              </a:ext>
            </a:extLst>
          </p:cNvPr>
          <p:cNvSpPr/>
          <p:nvPr/>
        </p:nvSpPr>
        <p:spPr>
          <a:xfrm>
            <a:off x="5385048" y="980729"/>
            <a:ext cx="720080" cy="344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5E68D3D0-2949-4381-BFFB-10607C1BC36A}"/>
              </a:ext>
            </a:extLst>
          </p:cNvPr>
          <p:cNvSpPr/>
          <p:nvPr/>
        </p:nvSpPr>
        <p:spPr>
          <a:xfrm>
            <a:off x="7833320" y="1556792"/>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面接案内を送った回数を表示。</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rPr>
              <a:t>1</a:t>
            </a:r>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回目は表示しない。</a:t>
            </a:r>
          </a:p>
        </p:txBody>
      </p:sp>
      <p:cxnSp>
        <p:nvCxnSpPr>
          <p:cNvPr id="45" name="コネクタ: カギ線 44">
            <a:extLst>
              <a:ext uri="{FF2B5EF4-FFF2-40B4-BE49-F238E27FC236}">
                <a16:creationId xmlns:a16="http://schemas.microsoft.com/office/drawing/2014/main" id="{F7C17B90-6C00-4898-B62E-AC125C3CEAE5}"/>
              </a:ext>
            </a:extLst>
          </p:cNvPr>
          <p:cNvCxnSpPr>
            <a:cxnSpLocks/>
            <a:stCxn id="38" idx="3"/>
            <a:endCxn id="42" idx="1"/>
          </p:cNvCxnSpPr>
          <p:nvPr/>
        </p:nvCxnSpPr>
        <p:spPr>
          <a:xfrm>
            <a:off x="6105128" y="1153094"/>
            <a:ext cx="1728192" cy="7024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42029793-92A6-4561-89AC-CB57020EFDE0}"/>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cxnSp>
        <p:nvCxnSpPr>
          <p:cNvPr id="47" name="コネクタ: カギ線 46">
            <a:extLst>
              <a:ext uri="{FF2B5EF4-FFF2-40B4-BE49-F238E27FC236}">
                <a16:creationId xmlns:a16="http://schemas.microsoft.com/office/drawing/2014/main" id="{88245C01-38BD-4CA7-B911-2AE72CEE4F46}"/>
              </a:ext>
            </a:extLst>
          </p:cNvPr>
          <p:cNvCxnSpPr>
            <a:cxnSpLocks/>
            <a:stCxn id="50" idx="3"/>
            <a:endCxn id="43" idx="1"/>
          </p:cNvCxnSpPr>
          <p:nvPr/>
        </p:nvCxnSpPr>
        <p:spPr>
          <a:xfrm flipV="1">
            <a:off x="6687219" y="4869160"/>
            <a:ext cx="1152128" cy="2845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D51F8B7D-7042-402F-B518-DAEEA88F6049}"/>
              </a:ext>
            </a:extLst>
          </p:cNvPr>
          <p:cNvSpPr/>
          <p:nvPr/>
        </p:nvSpPr>
        <p:spPr>
          <a:xfrm>
            <a:off x="1718667" y="4723567"/>
            <a:ext cx="4968552" cy="860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5BC92776-2C5E-427B-8177-51D06FA7A10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8533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②ログイン</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9A23ED9A-ACB7-4E82-AFEB-6C7953C59FCD}"/>
              </a:ext>
            </a:extLst>
          </p:cNvPr>
          <p:cNvSpPr/>
          <p:nvPr/>
        </p:nvSpPr>
        <p:spPr>
          <a:xfrm>
            <a:off x="3512840" y="2616656"/>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D42846C5-1C5C-4DD3-9552-907F4DE87304}"/>
              </a:ext>
            </a:extLst>
          </p:cNvPr>
          <p:cNvSpPr/>
          <p:nvPr/>
        </p:nvSpPr>
        <p:spPr>
          <a:xfrm>
            <a:off x="3506192" y="3048704"/>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D9B5FCA-ABCE-4B7E-A0C4-2C683EC25F87}"/>
              </a:ext>
            </a:extLst>
          </p:cNvPr>
          <p:cNvSpPr txBox="1"/>
          <p:nvPr/>
        </p:nvSpPr>
        <p:spPr>
          <a:xfrm>
            <a:off x="2066033" y="261665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39" name="テキスト ボックス 38">
            <a:extLst>
              <a:ext uri="{FF2B5EF4-FFF2-40B4-BE49-F238E27FC236}">
                <a16:creationId xmlns:a16="http://schemas.microsoft.com/office/drawing/2014/main" id="{27AF5744-44BF-4E9D-B19E-151A9EBB017B}"/>
              </a:ext>
            </a:extLst>
          </p:cNvPr>
          <p:cNvSpPr txBox="1"/>
          <p:nvPr/>
        </p:nvSpPr>
        <p:spPr>
          <a:xfrm>
            <a:off x="2066032" y="305340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40" name="四角形: 角を丸くする 39">
            <a:extLst>
              <a:ext uri="{FF2B5EF4-FFF2-40B4-BE49-F238E27FC236}">
                <a16:creationId xmlns:a16="http://schemas.microsoft.com/office/drawing/2014/main" id="{565F95C2-1AC1-4150-9BBC-0D371BCA8C48}"/>
              </a:ext>
            </a:extLst>
          </p:cNvPr>
          <p:cNvSpPr/>
          <p:nvPr/>
        </p:nvSpPr>
        <p:spPr>
          <a:xfrm>
            <a:off x="3302159" y="3755567"/>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ログイン</a:t>
            </a:r>
          </a:p>
        </p:txBody>
      </p:sp>
      <p:sp>
        <p:nvSpPr>
          <p:cNvPr id="2" name="テキスト ボックス 1">
            <a:extLst>
              <a:ext uri="{FF2B5EF4-FFF2-40B4-BE49-F238E27FC236}">
                <a16:creationId xmlns:a16="http://schemas.microsoft.com/office/drawing/2014/main" id="{A752CD47-3183-4CBC-9CBD-A07D84883006}"/>
              </a:ext>
            </a:extLst>
          </p:cNvPr>
          <p:cNvSpPr txBox="1"/>
          <p:nvPr/>
        </p:nvSpPr>
        <p:spPr>
          <a:xfrm>
            <a:off x="2504728" y="4262899"/>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アカウントをお持ちでない方は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3" name="正方形/長方形 2">
            <a:extLst>
              <a:ext uri="{FF2B5EF4-FFF2-40B4-BE49-F238E27FC236}">
                <a16:creationId xmlns:a16="http://schemas.microsoft.com/office/drawing/2014/main" id="{EB9A0FAA-A529-45DE-BFEF-4B12EB5FF24A}"/>
              </a:ext>
            </a:extLst>
          </p:cNvPr>
          <p:cNvSpPr/>
          <p:nvPr/>
        </p:nvSpPr>
        <p:spPr>
          <a:xfrm>
            <a:off x="3080792" y="3721786"/>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4C36133-54F7-40D0-9BB3-770040C77EFE}"/>
              </a:ext>
            </a:extLst>
          </p:cNvPr>
          <p:cNvSpPr txBox="1"/>
          <p:nvPr/>
        </p:nvSpPr>
        <p:spPr>
          <a:xfrm>
            <a:off x="7833320" y="3357572"/>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マイページへ遷移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2" action="ppaction://hlinksldjump"/>
              </a:rPr>
              <a:t>→⑰マイページ</a:t>
            </a:r>
            <a:endParaRPr kumimoji="1" lang="en-US" altLang="ja-JP" sz="800" dirty="0">
              <a:latin typeface="メイリオ" panose="020B0604030504040204" pitchFamily="50" charset="-128"/>
              <a:ea typeface="メイリオ" panose="020B0604030504040204" pitchFamily="50" charset="-128"/>
            </a:endParaRPr>
          </a:p>
        </p:txBody>
      </p:sp>
      <p:cxnSp>
        <p:nvCxnSpPr>
          <p:cNvPr id="45" name="コネクタ: カギ線 44">
            <a:extLst>
              <a:ext uri="{FF2B5EF4-FFF2-40B4-BE49-F238E27FC236}">
                <a16:creationId xmlns:a16="http://schemas.microsoft.com/office/drawing/2014/main" id="{707CAE3C-0D5B-4F1D-9D13-E8F059D53856}"/>
              </a:ext>
            </a:extLst>
          </p:cNvPr>
          <p:cNvCxnSpPr>
            <a:cxnSpLocks/>
            <a:stCxn id="3" idx="3"/>
            <a:endCxn id="44" idx="1"/>
          </p:cNvCxnSpPr>
          <p:nvPr/>
        </p:nvCxnSpPr>
        <p:spPr>
          <a:xfrm flipV="1">
            <a:off x="5385048" y="3526849"/>
            <a:ext cx="2448272" cy="37258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D53140CA-B848-47B9-BE39-BA7644CA14EA}"/>
              </a:ext>
            </a:extLst>
          </p:cNvPr>
          <p:cNvSpPr/>
          <p:nvPr/>
        </p:nvSpPr>
        <p:spPr>
          <a:xfrm>
            <a:off x="3080792" y="4153835"/>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15299E4-44A6-4706-93C0-DBB4755905FD}"/>
              </a:ext>
            </a:extLst>
          </p:cNvPr>
          <p:cNvSpPr txBox="1"/>
          <p:nvPr/>
        </p:nvSpPr>
        <p:spPr>
          <a:xfrm>
            <a:off x="7833320" y="3933636"/>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アカウント登録へ遷移</a:t>
            </a:r>
            <a:endParaRPr kumimoji="1" lang="en-US" altLang="ja-JP" sz="800" dirty="0">
              <a:latin typeface="メイリオ" panose="020B0604030504040204" pitchFamily="50" charset="-128"/>
              <a:ea typeface="メイリオ" panose="020B0604030504040204" pitchFamily="50" charset="-128"/>
              <a:hlinkClick r:id="rId3" action="ppaction://hlinksldjump"/>
            </a:endParaRPr>
          </a:p>
          <a:p>
            <a:r>
              <a:rPr kumimoji="1" lang="ja-JP" altLang="en-US" sz="800" dirty="0">
                <a:latin typeface="メイリオ" panose="020B0604030504040204" pitchFamily="50" charset="-128"/>
                <a:ea typeface="メイリオ" panose="020B0604030504040204" pitchFamily="50" charset="-128"/>
                <a:hlinkClick r:id="rId3" action="ppaction://hlinksldjump"/>
              </a:rPr>
              <a:t>→⑪アカウント登録</a:t>
            </a:r>
            <a:endParaRPr kumimoji="1" lang="en-US" altLang="ja-JP" sz="800" dirty="0">
              <a:latin typeface="メイリオ" panose="020B0604030504040204" pitchFamily="50" charset="-128"/>
              <a:ea typeface="メイリオ" panose="020B0604030504040204" pitchFamily="50" charset="-128"/>
            </a:endParaRPr>
          </a:p>
        </p:txBody>
      </p:sp>
      <p:cxnSp>
        <p:nvCxnSpPr>
          <p:cNvPr id="48" name="コネクタ: カギ線 47">
            <a:extLst>
              <a:ext uri="{FF2B5EF4-FFF2-40B4-BE49-F238E27FC236}">
                <a16:creationId xmlns:a16="http://schemas.microsoft.com/office/drawing/2014/main" id="{6BDF6E0E-FDD8-4AC8-AC32-61A02FB7694C}"/>
              </a:ext>
            </a:extLst>
          </p:cNvPr>
          <p:cNvCxnSpPr>
            <a:cxnSpLocks/>
            <a:stCxn id="46" idx="3"/>
            <a:endCxn id="47" idx="1"/>
          </p:cNvCxnSpPr>
          <p:nvPr/>
        </p:nvCxnSpPr>
        <p:spPr>
          <a:xfrm flipV="1">
            <a:off x="5385048" y="4102913"/>
            <a:ext cx="2448272" cy="22856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32865FA-F9EF-41D8-A6BE-7890CA76C90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8211192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㉑初勤務日を送信</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様に初勤務日を送信します  </a:t>
            </a:r>
            <a:r>
              <a:rPr kumimoji="1" lang="en-US" altLang="ja-JP" sz="2000" dirty="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送信後、ポップアップを閉じる。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初出社日</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勤務場所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初出社に関する不明点は勤務先まで直接お問い合わせください</a:t>
            </a:r>
          </a:p>
        </p:txBody>
      </p:sp>
      <p:sp>
        <p:nvSpPr>
          <p:cNvPr id="127" name="正方形/長方形 126">
            <a:extLst>
              <a:ext uri="{FF2B5EF4-FFF2-40B4-BE49-F238E27FC236}">
                <a16:creationId xmlns:a16="http://schemas.microsoft.com/office/drawing/2014/main" id="{5332EED2-E853-49AE-987D-F0A3D565B389}"/>
              </a:ext>
            </a:extLst>
          </p:cNvPr>
          <p:cNvSpPr/>
          <p:nvPr/>
        </p:nvSpPr>
        <p:spPr>
          <a:xfrm>
            <a:off x="7833320" y="357301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掲載記事で入力した勤務先の情報を表示する</a:t>
            </a:r>
          </a:p>
        </p:txBody>
      </p:sp>
      <p:cxnSp>
        <p:nvCxnSpPr>
          <p:cNvPr id="129" name="コネクタ: カギ線 128">
            <a:extLst>
              <a:ext uri="{FF2B5EF4-FFF2-40B4-BE49-F238E27FC236}">
                <a16:creationId xmlns:a16="http://schemas.microsoft.com/office/drawing/2014/main" id="{62040BC9-AB85-4B6F-99F9-1F8F48D98605}"/>
              </a:ext>
            </a:extLst>
          </p:cNvPr>
          <p:cNvCxnSpPr>
            <a:cxnSpLocks/>
            <a:stCxn id="130" idx="3"/>
            <a:endCxn id="127" idx="1"/>
          </p:cNvCxnSpPr>
          <p:nvPr/>
        </p:nvCxnSpPr>
        <p:spPr>
          <a:xfrm>
            <a:off x="6681192" y="3511221"/>
            <a:ext cx="1152128" cy="4218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A1455307-AB50-4CFF-80D2-0C3C3C09F102}"/>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5E710BF8-402E-4140-915C-166AF5866E4F}"/>
              </a:ext>
            </a:extLst>
          </p:cNvPr>
          <p:cNvSpPr/>
          <p:nvPr/>
        </p:nvSpPr>
        <p:spPr>
          <a:xfrm>
            <a:off x="7833320" y="2471405"/>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雇用者が初勤務日を入力</a:t>
            </a: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1205E4D3-6A4A-40E7-8E9D-0433356B1F9F}"/>
              </a:ext>
            </a:extLst>
          </p:cNvPr>
          <p:cNvSpPr/>
          <p:nvPr/>
        </p:nvSpPr>
        <p:spPr>
          <a:xfrm>
            <a:off x="1712640" y="1772816"/>
            <a:ext cx="4968551" cy="535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9FC39628-FE04-4B4A-AA81-225A248CBD06}"/>
              </a:ext>
            </a:extLst>
          </p:cNvPr>
          <p:cNvCxnSpPr>
            <a:cxnSpLocks/>
            <a:stCxn id="134" idx="3"/>
            <a:endCxn id="131" idx="1"/>
          </p:cNvCxnSpPr>
          <p:nvPr/>
        </p:nvCxnSpPr>
        <p:spPr>
          <a:xfrm>
            <a:off x="6681191" y="2040815"/>
            <a:ext cx="1152129" cy="7293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初勤務日を送信する</a:t>
            </a:r>
          </a:p>
        </p:txBody>
      </p:sp>
      <p:sp>
        <p:nvSpPr>
          <p:cNvPr id="35" name="正方形/長方形 34">
            <a:extLst>
              <a:ext uri="{FF2B5EF4-FFF2-40B4-BE49-F238E27FC236}">
                <a16:creationId xmlns:a16="http://schemas.microsoft.com/office/drawing/2014/main" id="{E49EF1D8-A9AF-4D55-9688-746BC596F3D2}"/>
              </a:ext>
            </a:extLst>
          </p:cNvPr>
          <p:cNvSpPr/>
          <p:nvPr/>
        </p:nvSpPr>
        <p:spPr>
          <a:xfrm>
            <a:off x="1928664"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yyyy</a:t>
            </a:r>
            <a:r>
              <a:rPr kumimoji="1" lang="en-US" altLang="ja-JP" sz="2000" dirty="0">
                <a:solidFill>
                  <a:schemeClr val="tx1"/>
                </a:solidFill>
                <a:latin typeface="メイリオ" panose="020B0604030504040204" pitchFamily="50" charset="-128"/>
                <a:ea typeface="メイリオ" panose="020B0604030504040204" pitchFamily="50" charset="-128"/>
              </a:rPr>
              <a:t>/</a:t>
            </a:r>
            <a:r>
              <a:rPr kumimoji="1" lang="en-US" altLang="ja-JP" sz="2000" dirty="0" err="1">
                <a:solidFill>
                  <a:schemeClr val="tx1"/>
                </a:solidFill>
                <a:latin typeface="メイリオ" panose="020B0604030504040204" pitchFamily="50" charset="-128"/>
                <a:ea typeface="メイリオ" panose="020B0604030504040204" pitchFamily="50" charset="-128"/>
              </a:rPr>
              <a:t>nn</a:t>
            </a:r>
            <a:r>
              <a:rPr kumimoji="1" lang="en-US" altLang="ja-JP" sz="2000" dirty="0">
                <a:solidFill>
                  <a:schemeClr val="tx1"/>
                </a:solidFill>
                <a:latin typeface="メイリオ" panose="020B0604030504040204" pitchFamily="50" charset="-128"/>
                <a:ea typeface="メイリオ" panose="020B0604030504040204" pitchFamily="50" charset="-128"/>
              </a:rPr>
              <a:t>/dd</a:t>
            </a:r>
          </a:p>
        </p:txBody>
      </p:sp>
      <p:sp>
        <p:nvSpPr>
          <p:cNvPr id="37" name="正方形/長方形 36">
            <a:extLst>
              <a:ext uri="{FF2B5EF4-FFF2-40B4-BE49-F238E27FC236}">
                <a16:creationId xmlns:a16="http://schemas.microsoft.com/office/drawing/2014/main" id="{C63B0808-EB39-4690-A43D-848137544C85}"/>
              </a:ext>
            </a:extLst>
          </p:cNvPr>
          <p:cNvSpPr/>
          <p:nvPr/>
        </p:nvSpPr>
        <p:spPr>
          <a:xfrm>
            <a:off x="4379081"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tt:mm</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cxnSp>
        <p:nvCxnSpPr>
          <p:cNvPr id="39" name="コネクタ: カギ線 38">
            <a:extLst>
              <a:ext uri="{FF2B5EF4-FFF2-40B4-BE49-F238E27FC236}">
                <a16:creationId xmlns:a16="http://schemas.microsoft.com/office/drawing/2014/main" id="{139A4815-803E-4DCC-901A-71FD12896B56}"/>
              </a:ext>
            </a:extLst>
          </p:cNvPr>
          <p:cNvCxnSpPr>
            <a:cxnSpLocks/>
            <a:stCxn id="40" idx="3"/>
            <a:endCxn id="38" idx="1"/>
          </p:cNvCxnSpPr>
          <p:nvPr/>
        </p:nvCxnSpPr>
        <p:spPr>
          <a:xfrm flipV="1">
            <a:off x="6687219" y="4869160"/>
            <a:ext cx="1152128" cy="2845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5A6CA0F6-6248-4D1A-92E5-B536EC342A0A}"/>
              </a:ext>
            </a:extLst>
          </p:cNvPr>
          <p:cNvSpPr/>
          <p:nvPr/>
        </p:nvSpPr>
        <p:spPr>
          <a:xfrm>
            <a:off x="1718667" y="4723567"/>
            <a:ext cx="4968552" cy="860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E4A55A4-03FD-4C6A-8629-AFC8712D697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正方形/長方形 41">
            <a:extLst>
              <a:ext uri="{FF2B5EF4-FFF2-40B4-BE49-F238E27FC236}">
                <a16:creationId xmlns:a16="http://schemas.microsoft.com/office/drawing/2014/main" id="{4C2F11EB-2D82-45F5-B4CE-B1C09703837B}"/>
              </a:ext>
            </a:extLst>
          </p:cNvPr>
          <p:cNvSpPr/>
          <p:nvPr/>
        </p:nvSpPr>
        <p:spPr>
          <a:xfrm>
            <a:off x="5385048" y="980729"/>
            <a:ext cx="720080" cy="344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9ECF85F-08E6-453F-B94E-670201094F61}"/>
              </a:ext>
            </a:extLst>
          </p:cNvPr>
          <p:cNvSpPr/>
          <p:nvPr/>
        </p:nvSpPr>
        <p:spPr>
          <a:xfrm>
            <a:off x="7833320" y="1556792"/>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初勤務日を送った回数を表示。</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rPr>
              <a:t>1</a:t>
            </a:r>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回目は表示しない。</a:t>
            </a:r>
          </a:p>
        </p:txBody>
      </p:sp>
      <p:cxnSp>
        <p:nvCxnSpPr>
          <p:cNvPr id="45" name="コネクタ: カギ線 44">
            <a:extLst>
              <a:ext uri="{FF2B5EF4-FFF2-40B4-BE49-F238E27FC236}">
                <a16:creationId xmlns:a16="http://schemas.microsoft.com/office/drawing/2014/main" id="{9AB75B72-9201-4C50-B55B-D4CD7A40C8F2}"/>
              </a:ext>
            </a:extLst>
          </p:cNvPr>
          <p:cNvCxnSpPr>
            <a:cxnSpLocks/>
            <a:stCxn id="42" idx="3"/>
            <a:endCxn id="43" idx="1"/>
          </p:cNvCxnSpPr>
          <p:nvPr/>
        </p:nvCxnSpPr>
        <p:spPr>
          <a:xfrm>
            <a:off x="6105128" y="1153094"/>
            <a:ext cx="1728192" cy="70247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272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㉒内定</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・「ステータスを内定に変更する」を押下すると応募者に内定通知が届きます。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・内定通知送信後、初勤務日を送信してください。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ステータスを内定に変更して、内定通知を送信する</a:t>
            </a:r>
          </a:p>
        </p:txBody>
      </p: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四角形: 角を丸くする 44">
            <a:extLst>
              <a:ext uri="{FF2B5EF4-FFF2-40B4-BE49-F238E27FC236}">
                <a16:creationId xmlns:a16="http://schemas.microsoft.com/office/drawing/2014/main" id="{2644E6DA-9695-483B-B4AF-232BE1CF397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47" name="テキスト ボックス 46">
            <a:extLst>
              <a:ext uri="{FF2B5EF4-FFF2-40B4-BE49-F238E27FC236}">
                <a16:creationId xmlns:a16="http://schemas.microsoft.com/office/drawing/2014/main" id="{72CC3CBE-CC14-4E65-A2BA-8C243CD4504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060981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㉓不採用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様に不採用通知を送信します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採用ステータスを不採用に変更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選考結果：不採用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・人員充足のため。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・日本語の能力不足のため。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・勤務日の調整ができないため。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・面接時のルール（服装や態度）が守れていないため。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・その他</a:t>
            </a:r>
            <a:endParaRPr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不採用理由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pPr algn="ctr"/>
            <a:endParaRPr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・「ステータスを不採用に変更する」を押下すると応募者に不採用通知が届きます。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・不採用理由、備考</a:t>
            </a:r>
            <a:r>
              <a:rPr lang="ja-JP" altLang="en-US" sz="1000" dirty="0">
                <a:solidFill>
                  <a:schemeClr val="tx1"/>
                </a:solidFill>
                <a:latin typeface="メイリオ" panose="020B0604030504040204" pitchFamily="50" charset="-128"/>
                <a:ea typeface="メイリオ" panose="020B0604030504040204" pitchFamily="50" charset="-128"/>
              </a:rPr>
              <a:t>の記述内容は応募者に通知されます。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C499566-F07E-408E-AF04-62A534165F1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5" name="四角形: 角を丸くする 34">
            <a:extLst>
              <a:ext uri="{FF2B5EF4-FFF2-40B4-BE49-F238E27FC236}">
                <a16:creationId xmlns:a16="http://schemas.microsoft.com/office/drawing/2014/main" id="{484F1177-0680-4A0A-9713-3C5E5722C8A6}"/>
              </a:ext>
            </a:extLst>
          </p:cNvPr>
          <p:cNvSpPr/>
          <p:nvPr/>
        </p:nvSpPr>
        <p:spPr>
          <a:xfrm>
            <a:off x="3656856" y="5942234"/>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ステータスを不採用に変更して、不採用通知を送信する</a:t>
            </a:r>
          </a:p>
        </p:txBody>
      </p:sp>
      <p:sp>
        <p:nvSpPr>
          <p:cNvPr id="41" name="四角形: 角を丸くする 40">
            <a:extLst>
              <a:ext uri="{FF2B5EF4-FFF2-40B4-BE49-F238E27FC236}">
                <a16:creationId xmlns:a16="http://schemas.microsoft.com/office/drawing/2014/main" id="{35A591A7-BFB7-4360-823D-8B712F000521}"/>
              </a:ext>
            </a:extLst>
          </p:cNvPr>
          <p:cNvSpPr/>
          <p:nvPr/>
        </p:nvSpPr>
        <p:spPr>
          <a:xfrm>
            <a:off x="1892659" y="5945562"/>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Tree>
    <p:extLst>
      <p:ext uri="{BB962C8B-B14F-4D97-AF65-F5344CB8AC3E}">
        <p14:creationId xmlns:p14="http://schemas.microsoft.com/office/powerpoint/2010/main" val="3942547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㉔選考中</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様に選考中通知を送信します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採用ステータスを選考中に変更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選考結果：選考中です。</a:t>
            </a:r>
            <a:r>
              <a:rPr kumimoji="1" lang="en-US" altLang="ja-JP" sz="1000" dirty="0">
                <a:solidFill>
                  <a:schemeClr val="tx1"/>
                </a:solidFill>
                <a:latin typeface="メイリオ" panose="020B0604030504040204" pitchFamily="50" charset="-128"/>
                <a:ea typeface="メイリオ" panose="020B0604030504040204" pitchFamily="50" charset="-128"/>
              </a:rPr>
              <a:t>YYYY/MM/DD</a:t>
            </a:r>
            <a:r>
              <a:rPr kumimoji="1" lang="ja-JP" altLang="en-US" sz="1000" dirty="0">
                <a:solidFill>
                  <a:schemeClr val="tx1"/>
                </a:solidFill>
                <a:latin typeface="メイリオ" panose="020B0604030504040204" pitchFamily="50" charset="-128"/>
                <a:ea typeface="メイリオ" panose="020B0604030504040204" pitchFamily="50" charset="-128"/>
              </a:rPr>
              <a:t>を目安に選考結果をお待ちください。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・「ステータスを選考中に変更する」を押下すると応募者に選考中の知が届きます。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・選考期間は一週間です。一週間を目安に採用ステータスを変更してください。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ステータスを選考中に変更して、選考中の通知を送信する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6" name="テキスト ボックス 25">
            <a:extLst>
              <a:ext uri="{FF2B5EF4-FFF2-40B4-BE49-F238E27FC236}">
                <a16:creationId xmlns:a16="http://schemas.microsoft.com/office/drawing/2014/main" id="{DD9C955E-F9E8-44B6-B569-429192D87C9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04284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㉕採用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様に採用通知を送信します</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・「ステータスを採用に変更する」を押下すると応募者に採用通知が届きます。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a:off x="6681191" y="5687829"/>
            <a:ext cx="1152129" cy="24260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ステータスを採用に変更して、採用通知を送信する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5" name="正方形/長方形 24">
            <a:extLst>
              <a:ext uri="{FF2B5EF4-FFF2-40B4-BE49-F238E27FC236}">
                <a16:creationId xmlns:a16="http://schemas.microsoft.com/office/drawing/2014/main" id="{0160EABE-CBDE-4A87-8C12-DE529BEEF957}"/>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26" name="テキスト ボックス 25">
            <a:extLst>
              <a:ext uri="{FF2B5EF4-FFF2-40B4-BE49-F238E27FC236}">
                <a16:creationId xmlns:a16="http://schemas.microsoft.com/office/drawing/2014/main" id="{18DF4E1F-2B29-4BA2-990E-FA613A01EAA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932388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㉖内定取消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様に内定取消通知を送信します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採用ステータスを内定取消に変更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選考結果：内定取消</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・内定者の都合により予定していた入社日やシフトが大幅に変更になった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・内定者が病気や怪我によって正常に勤務できなくなった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・内定者が申告した経歴などの重要な部分に虚偽があることが判明した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・勤務開始日までに内定者が勤務を行う上で必要な資格などを取得できなかった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・内定後に内定者が重大な犯罪により逮捕された（内定前の犯罪も含む）</a:t>
            </a:r>
            <a:endParaRPr lang="en-US" altLang="ja-JP" sz="800" dirty="0">
              <a:solidFill>
                <a:schemeClr val="tx1"/>
              </a:solidFill>
              <a:latin typeface="メイリオ" panose="020B0604030504040204" pitchFamily="50" charset="-128"/>
              <a:ea typeface="メイリオ" panose="020B0604030504040204" pitchFamily="50" charset="-128"/>
            </a:endParaRPr>
          </a:p>
          <a:p>
            <a:r>
              <a:rPr kumimoji="1" lang="ja-JP" altLang="en-US" sz="800" dirty="0">
                <a:solidFill>
                  <a:schemeClr val="tx1"/>
                </a:solidFill>
                <a:latin typeface="メイリオ" panose="020B0604030504040204" pitchFamily="50" charset="-128"/>
                <a:ea typeface="メイリオ" panose="020B0604030504040204" pitchFamily="50" charset="-128"/>
              </a:rPr>
              <a:t>・その他</a:t>
            </a:r>
          </a:p>
        </p:txBody>
      </p: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916932"/>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ステータスを内定取消に変更し、内定取消通知を送信する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920260"/>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内定取消理由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r>
              <a:rPr lang="ja-JP" altLang="en-US" sz="1000" dirty="0">
                <a:solidFill>
                  <a:schemeClr val="tx1"/>
                </a:solidFill>
                <a:latin typeface="メイリオ" panose="020B0604030504040204" pitchFamily="50" charset="-128"/>
                <a:ea typeface="メイリオ" panose="020B0604030504040204" pitchFamily="50" charset="-128"/>
              </a:rPr>
              <a:t>・「ステータスを内定取消に変更する」を押下すると、応募者に内定取消通知が送信</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されます。一度変更したステータスは変更することができません。</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・内定取消事由、備考の記述内容は応募者に通知されます。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・内定取消は、内定後に、雇用する企業にとって著しく不利益な状態になると</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判明した場合にのみ認められます。客観的に見て合理的な理由がない場合、</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社会通念上認められない場合、内定取消は無効となります。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・企業都合による解雇となる場合、労基法</a:t>
            </a:r>
            <a:r>
              <a:rPr lang="en-US" altLang="ja-JP" sz="1000" dirty="0">
                <a:solidFill>
                  <a:schemeClr val="tx1"/>
                </a:solidFill>
                <a:latin typeface="メイリオ" panose="020B0604030504040204" pitchFamily="50" charset="-128"/>
                <a:ea typeface="メイリオ" panose="020B0604030504040204" pitchFamily="50" charset="-128"/>
              </a:rPr>
              <a:t>20</a:t>
            </a:r>
            <a:r>
              <a:rPr lang="ja-JP" altLang="en-US" sz="1000" dirty="0">
                <a:solidFill>
                  <a:schemeClr val="tx1"/>
                </a:solidFill>
                <a:latin typeface="メイリオ" panose="020B0604030504040204" pitchFamily="50" charset="-128"/>
                <a:ea typeface="メイリオ" panose="020B0604030504040204" pitchFamily="50" charset="-128"/>
              </a:rPr>
              <a:t>条の解雇予告（</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日以上前の予告、</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または、</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日分以上の平均賃金に相当する解雇予告手当の支払）の義務が生じます。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・労使トラブルに弊社は一切対応できません的な文言。→リーガルチェック</a:t>
            </a: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E05BB455-A8B6-46EB-9157-ADF4DC890A9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147804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ステータス管理（メール）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19356DA3-FDA5-4A7E-98D1-71B6A672A9B6}"/>
              </a:ext>
            </a:extLst>
          </p:cNvPr>
          <p:cNvSpPr/>
          <p:nvPr/>
        </p:nvSpPr>
        <p:spPr>
          <a:xfrm>
            <a:off x="55673" y="1121212"/>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en-US" altLang="ja-JP" sz="600" dirty="0">
                <a:solidFill>
                  <a:schemeClr val="tx1"/>
                </a:solidFill>
                <a:latin typeface="メイリオ" panose="020B0604030504040204" pitchFamily="50" charset="-128"/>
                <a:ea typeface="メイリオ" panose="020B0604030504040204" pitchFamily="50" charset="-128"/>
              </a:rPr>
              <a:t>M01</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応募</a:t>
            </a:r>
          </a:p>
        </p:txBody>
      </p:sp>
      <p:sp>
        <p:nvSpPr>
          <p:cNvPr id="53" name="正方形/長方形 52">
            <a:extLst>
              <a:ext uri="{FF2B5EF4-FFF2-40B4-BE49-F238E27FC236}">
                <a16:creationId xmlns:a16="http://schemas.microsoft.com/office/drawing/2014/main" id="{B08E4FEB-6FEA-47A6-89AD-843AD1E55C29}"/>
              </a:ext>
            </a:extLst>
          </p:cNvPr>
          <p:cNvSpPr/>
          <p:nvPr/>
        </p:nvSpPr>
        <p:spPr>
          <a:xfrm>
            <a:off x="1714885" y="1121212"/>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M02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面接日を</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送信</a:t>
            </a:r>
          </a:p>
        </p:txBody>
      </p:sp>
      <p:cxnSp>
        <p:nvCxnSpPr>
          <p:cNvPr id="56" name="直線矢印コネクタ 55">
            <a:extLst>
              <a:ext uri="{FF2B5EF4-FFF2-40B4-BE49-F238E27FC236}">
                <a16:creationId xmlns:a16="http://schemas.microsoft.com/office/drawing/2014/main" id="{2DB95128-ED04-4BA2-8E12-5999268055C6}"/>
              </a:ext>
            </a:extLst>
          </p:cNvPr>
          <p:cNvCxnSpPr>
            <a:cxnSpLocks/>
            <a:stCxn id="66" idx="3"/>
            <a:endCxn id="53" idx="1"/>
          </p:cNvCxnSpPr>
          <p:nvPr/>
        </p:nvCxnSpPr>
        <p:spPr>
          <a:xfrm>
            <a:off x="1591003" y="1398211"/>
            <a:ext cx="123882"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E8BD4964-B9A2-46EE-B66F-6A9B80BADCF8}"/>
              </a:ext>
            </a:extLst>
          </p:cNvPr>
          <p:cNvCxnSpPr>
            <a:cxnSpLocks/>
            <a:stCxn id="53" idx="3"/>
            <a:endCxn id="91" idx="1"/>
          </p:cNvCxnSpPr>
          <p:nvPr/>
        </p:nvCxnSpPr>
        <p:spPr>
          <a:xfrm flipV="1">
            <a:off x="2360712" y="1398210"/>
            <a:ext cx="123882"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23F1361C-8BE1-46D6-9D9E-C4D4F41F4B43}"/>
              </a:ext>
            </a:extLst>
          </p:cNvPr>
          <p:cNvCxnSpPr>
            <a:cxnSpLocks/>
            <a:stCxn id="66" idx="2"/>
            <a:endCxn id="80" idx="1"/>
          </p:cNvCxnSpPr>
          <p:nvPr/>
        </p:nvCxnSpPr>
        <p:spPr>
          <a:xfrm rot="16200000" flipH="1">
            <a:off x="746842" y="2149264"/>
            <a:ext cx="1451438" cy="503330"/>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3A1A743-D830-43EB-B60C-24D15EA3B8CF}"/>
              </a:ext>
            </a:extLst>
          </p:cNvPr>
          <p:cNvSpPr/>
          <p:nvPr/>
        </p:nvSpPr>
        <p:spPr>
          <a:xfrm>
            <a:off x="850789" y="1121212"/>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9EF45E79-F8AF-4387-8379-75D822D9BE6E}"/>
              </a:ext>
            </a:extLst>
          </p:cNvPr>
          <p:cNvSpPr/>
          <p:nvPr/>
        </p:nvSpPr>
        <p:spPr>
          <a:xfrm>
            <a:off x="1724226" y="2849649"/>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84" name="テキスト ボックス 83">
            <a:extLst>
              <a:ext uri="{FF2B5EF4-FFF2-40B4-BE49-F238E27FC236}">
                <a16:creationId xmlns:a16="http://schemas.microsoft.com/office/drawing/2014/main" id="{388BFA14-E91F-4BFE-BD65-1FDA5B46A5F6}"/>
              </a:ext>
            </a:extLst>
          </p:cNvPr>
          <p:cNvSpPr txBox="1"/>
          <p:nvPr/>
        </p:nvSpPr>
        <p:spPr>
          <a:xfrm>
            <a:off x="1352600" y="1132823"/>
            <a:ext cx="371626"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通過</a:t>
            </a:r>
          </a:p>
        </p:txBody>
      </p:sp>
      <p:sp>
        <p:nvSpPr>
          <p:cNvPr id="85" name="テキスト ボックス 84">
            <a:extLst>
              <a:ext uri="{FF2B5EF4-FFF2-40B4-BE49-F238E27FC236}">
                <a16:creationId xmlns:a16="http://schemas.microsoft.com/office/drawing/2014/main" id="{C4322158-1783-4FB7-B8E9-F2D9376666D3}"/>
              </a:ext>
            </a:extLst>
          </p:cNvPr>
          <p:cNvSpPr txBox="1"/>
          <p:nvPr/>
        </p:nvSpPr>
        <p:spPr>
          <a:xfrm>
            <a:off x="704528" y="1668237"/>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sp>
        <p:nvSpPr>
          <p:cNvPr id="91" name="フローチャート: 判断 90">
            <a:extLst>
              <a:ext uri="{FF2B5EF4-FFF2-40B4-BE49-F238E27FC236}">
                <a16:creationId xmlns:a16="http://schemas.microsoft.com/office/drawing/2014/main" id="{7B20767F-8844-4442-A67B-B6504C929767}"/>
              </a:ext>
            </a:extLst>
          </p:cNvPr>
          <p:cNvSpPr/>
          <p:nvPr/>
        </p:nvSpPr>
        <p:spPr>
          <a:xfrm>
            <a:off x="2484594" y="1121211"/>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応募者が承諾</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a:extLst>
              <a:ext uri="{FF2B5EF4-FFF2-40B4-BE49-F238E27FC236}">
                <a16:creationId xmlns:a16="http://schemas.microsoft.com/office/drawing/2014/main" id="{07533AEE-C7FE-4882-AB54-D93B681D708B}"/>
              </a:ext>
            </a:extLst>
          </p:cNvPr>
          <p:cNvSpPr/>
          <p:nvPr/>
        </p:nvSpPr>
        <p:spPr>
          <a:xfrm>
            <a:off x="5027253" y="1121211"/>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a:t>
            </a:r>
          </a:p>
        </p:txBody>
      </p:sp>
      <p:sp>
        <p:nvSpPr>
          <p:cNvPr id="94" name="フローチャート: 判断 93">
            <a:extLst>
              <a:ext uri="{FF2B5EF4-FFF2-40B4-BE49-F238E27FC236}">
                <a16:creationId xmlns:a16="http://schemas.microsoft.com/office/drawing/2014/main" id="{6306593D-11A3-49CB-AD13-7FD9D8238CFD}"/>
              </a:ext>
            </a:extLst>
          </p:cNvPr>
          <p:cNvSpPr/>
          <p:nvPr/>
        </p:nvSpPr>
        <p:spPr>
          <a:xfrm>
            <a:off x="5796962" y="1121211"/>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97" name="直線矢印コネクタ 96">
            <a:extLst>
              <a:ext uri="{FF2B5EF4-FFF2-40B4-BE49-F238E27FC236}">
                <a16:creationId xmlns:a16="http://schemas.microsoft.com/office/drawing/2014/main" id="{7E9A4320-3524-47F9-8217-D2693823F15B}"/>
              </a:ext>
            </a:extLst>
          </p:cNvPr>
          <p:cNvCxnSpPr>
            <a:cxnSpLocks/>
            <a:stCxn id="39" idx="3"/>
            <a:endCxn id="93" idx="1"/>
          </p:cNvCxnSpPr>
          <p:nvPr/>
        </p:nvCxnSpPr>
        <p:spPr>
          <a:xfrm flipV="1">
            <a:off x="4880992" y="1398210"/>
            <a:ext cx="146261" cy="6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A953142B-5911-4C4E-B3DE-5A6CD1F81A4B}"/>
              </a:ext>
            </a:extLst>
          </p:cNvPr>
          <p:cNvCxnSpPr>
            <a:cxnSpLocks/>
            <a:stCxn id="93" idx="3"/>
            <a:endCxn id="94" idx="1"/>
          </p:cNvCxnSpPr>
          <p:nvPr/>
        </p:nvCxnSpPr>
        <p:spPr>
          <a:xfrm>
            <a:off x="5673080" y="1398210"/>
            <a:ext cx="123882"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C8EF6FB3-FEC5-44EF-BD08-EA81B7C4F5A5}"/>
              </a:ext>
            </a:extLst>
          </p:cNvPr>
          <p:cNvSpPr/>
          <p:nvPr/>
        </p:nvSpPr>
        <p:spPr>
          <a:xfrm>
            <a:off x="6681192" y="1121211"/>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Ｍ</a:t>
            </a:r>
            <a:r>
              <a:rPr kumimoji="1" lang="en-US" altLang="ja-JP" sz="600" dirty="0">
                <a:solidFill>
                  <a:schemeClr val="tx1"/>
                </a:solidFill>
                <a:latin typeface="メイリオ" panose="020B0604030504040204" pitchFamily="50" charset="-128"/>
                <a:ea typeface="メイリオ" panose="020B0604030504040204" pitchFamily="50" charset="-128"/>
              </a:rPr>
              <a:t>07</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cxnSp>
        <p:nvCxnSpPr>
          <p:cNvPr id="100" name="直線矢印コネクタ 99">
            <a:extLst>
              <a:ext uri="{FF2B5EF4-FFF2-40B4-BE49-F238E27FC236}">
                <a16:creationId xmlns:a16="http://schemas.microsoft.com/office/drawing/2014/main" id="{D026B397-64DF-4845-9032-C16F11F48D12}"/>
              </a:ext>
            </a:extLst>
          </p:cNvPr>
          <p:cNvCxnSpPr>
            <a:cxnSpLocks/>
            <a:stCxn id="94" idx="3"/>
            <a:endCxn id="99" idx="1"/>
          </p:cNvCxnSpPr>
          <p:nvPr/>
        </p:nvCxnSpPr>
        <p:spPr>
          <a:xfrm>
            <a:off x="6537176" y="1398210"/>
            <a:ext cx="14401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BA6D2CAC-DB6F-407F-8F32-CB82B97EB797}"/>
              </a:ext>
            </a:extLst>
          </p:cNvPr>
          <p:cNvSpPr txBox="1"/>
          <p:nvPr/>
        </p:nvSpPr>
        <p:spPr>
          <a:xfrm>
            <a:off x="4622555" y="1132823"/>
            <a:ext cx="546469"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なし</a:t>
            </a:r>
          </a:p>
        </p:txBody>
      </p:sp>
      <p:sp>
        <p:nvSpPr>
          <p:cNvPr id="109" name="テキスト ボックス 108">
            <a:extLst>
              <a:ext uri="{FF2B5EF4-FFF2-40B4-BE49-F238E27FC236}">
                <a16:creationId xmlns:a16="http://schemas.microsoft.com/office/drawing/2014/main" id="{4431D6C7-7290-4B04-A1EE-24F5E90A67AC}"/>
              </a:ext>
            </a:extLst>
          </p:cNvPr>
          <p:cNvSpPr txBox="1"/>
          <p:nvPr/>
        </p:nvSpPr>
        <p:spPr>
          <a:xfrm>
            <a:off x="3296816" y="1740245"/>
            <a:ext cx="806815" cy="184666"/>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M6</a:t>
            </a:r>
            <a:r>
              <a:rPr kumimoji="1" lang="ja-JP" altLang="en-US" sz="600" dirty="0">
                <a:latin typeface="メイリオ" panose="020B0604030504040204" pitchFamily="50" charset="-128"/>
                <a:ea typeface="メイリオ" panose="020B0604030504040204" pitchFamily="50" charset="-128"/>
              </a:rPr>
              <a:t>：再調整依頼</a:t>
            </a:r>
          </a:p>
        </p:txBody>
      </p:sp>
      <p:sp>
        <p:nvSpPr>
          <p:cNvPr id="110" name="正方形/長方形 109">
            <a:extLst>
              <a:ext uri="{FF2B5EF4-FFF2-40B4-BE49-F238E27FC236}">
                <a16:creationId xmlns:a16="http://schemas.microsoft.com/office/drawing/2014/main" id="{ADD60A16-EB25-4077-940E-24B19C00D83B}"/>
              </a:ext>
            </a:extLst>
          </p:cNvPr>
          <p:cNvSpPr/>
          <p:nvPr/>
        </p:nvSpPr>
        <p:spPr>
          <a:xfrm>
            <a:off x="6681192" y="2848732"/>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M12</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12" name="テキスト ボックス 111">
            <a:extLst>
              <a:ext uri="{FF2B5EF4-FFF2-40B4-BE49-F238E27FC236}">
                <a16:creationId xmlns:a16="http://schemas.microsoft.com/office/drawing/2014/main" id="{FDA70211-E261-4BEB-95F6-49BAAD375B0B}"/>
              </a:ext>
            </a:extLst>
          </p:cNvPr>
          <p:cNvSpPr txBox="1"/>
          <p:nvPr/>
        </p:nvSpPr>
        <p:spPr>
          <a:xfrm>
            <a:off x="5673080" y="1708887"/>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不採用</a:t>
            </a:r>
          </a:p>
        </p:txBody>
      </p:sp>
      <p:cxnSp>
        <p:nvCxnSpPr>
          <p:cNvPr id="113" name="コネクタ: カギ線 112">
            <a:extLst>
              <a:ext uri="{FF2B5EF4-FFF2-40B4-BE49-F238E27FC236}">
                <a16:creationId xmlns:a16="http://schemas.microsoft.com/office/drawing/2014/main" id="{4B16A850-CC8E-490E-B31C-6CDD4AADBF0D}"/>
              </a:ext>
            </a:extLst>
          </p:cNvPr>
          <p:cNvCxnSpPr>
            <a:cxnSpLocks/>
            <a:stCxn id="94" idx="2"/>
            <a:endCxn id="110" idx="1"/>
          </p:cNvCxnSpPr>
          <p:nvPr/>
        </p:nvCxnSpPr>
        <p:spPr>
          <a:xfrm rot="16200000" flipH="1">
            <a:off x="5698869" y="2143408"/>
            <a:ext cx="1450522" cy="51412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矢印: 五方向 37">
            <a:extLst>
              <a:ext uri="{FF2B5EF4-FFF2-40B4-BE49-F238E27FC236}">
                <a16:creationId xmlns:a16="http://schemas.microsoft.com/office/drawing/2014/main" id="{AEDB27C7-17FC-4AE9-BDBE-114A5F91D00E}"/>
              </a:ext>
            </a:extLst>
          </p:cNvPr>
          <p:cNvSpPr/>
          <p:nvPr/>
        </p:nvSpPr>
        <p:spPr>
          <a:xfrm>
            <a:off x="55672" y="839827"/>
            <a:ext cx="1535331" cy="212261"/>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書類選考中</a:t>
            </a:r>
          </a:p>
        </p:txBody>
      </p:sp>
      <p:sp>
        <p:nvSpPr>
          <p:cNvPr id="115" name="矢印: 五方向 114">
            <a:extLst>
              <a:ext uri="{FF2B5EF4-FFF2-40B4-BE49-F238E27FC236}">
                <a16:creationId xmlns:a16="http://schemas.microsoft.com/office/drawing/2014/main" id="{9AC10A94-691A-45B4-81CC-DBD7410E9368}"/>
              </a:ext>
            </a:extLst>
          </p:cNvPr>
          <p:cNvSpPr/>
          <p:nvPr/>
        </p:nvSpPr>
        <p:spPr>
          <a:xfrm>
            <a:off x="1714885" y="844214"/>
            <a:ext cx="1489789" cy="207874"/>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面接調整中</a:t>
            </a:r>
          </a:p>
        </p:txBody>
      </p:sp>
      <p:sp>
        <p:nvSpPr>
          <p:cNvPr id="120" name="矢印: 五方向 119">
            <a:extLst>
              <a:ext uri="{FF2B5EF4-FFF2-40B4-BE49-F238E27FC236}">
                <a16:creationId xmlns:a16="http://schemas.microsoft.com/office/drawing/2014/main" id="{B068D5F7-7330-4992-BC3F-7E966967AEE3}"/>
              </a:ext>
            </a:extLst>
          </p:cNvPr>
          <p:cNvSpPr/>
          <p:nvPr/>
        </p:nvSpPr>
        <p:spPr>
          <a:xfrm>
            <a:off x="6681192" y="839828"/>
            <a:ext cx="2324390"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a:t>
            </a:r>
          </a:p>
        </p:txBody>
      </p:sp>
      <p:sp>
        <p:nvSpPr>
          <p:cNvPr id="121" name="矢印: 五方向 120">
            <a:extLst>
              <a:ext uri="{FF2B5EF4-FFF2-40B4-BE49-F238E27FC236}">
                <a16:creationId xmlns:a16="http://schemas.microsoft.com/office/drawing/2014/main" id="{D388B674-9CE9-420C-8CBD-A1DDFBC9D82A}"/>
              </a:ext>
            </a:extLst>
          </p:cNvPr>
          <p:cNvSpPr/>
          <p:nvPr/>
        </p:nvSpPr>
        <p:spPr>
          <a:xfrm>
            <a:off x="6681191" y="2581141"/>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2" name="矢印: 五方向 121">
            <a:extLst>
              <a:ext uri="{FF2B5EF4-FFF2-40B4-BE49-F238E27FC236}">
                <a16:creationId xmlns:a16="http://schemas.microsoft.com/office/drawing/2014/main" id="{0FED25BE-BE4B-4915-BB77-E978617B5A42}"/>
              </a:ext>
            </a:extLst>
          </p:cNvPr>
          <p:cNvSpPr/>
          <p:nvPr/>
        </p:nvSpPr>
        <p:spPr>
          <a:xfrm>
            <a:off x="1724225" y="2589325"/>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不採用</a:t>
            </a:r>
          </a:p>
        </p:txBody>
      </p:sp>
      <p:sp>
        <p:nvSpPr>
          <p:cNvPr id="125" name="テキスト ボックス 124">
            <a:extLst>
              <a:ext uri="{FF2B5EF4-FFF2-40B4-BE49-F238E27FC236}">
                <a16:creationId xmlns:a16="http://schemas.microsoft.com/office/drawing/2014/main" id="{A355F0B1-BC3B-4198-8838-9EFCED8062ED}"/>
              </a:ext>
            </a:extLst>
          </p:cNvPr>
          <p:cNvSpPr txBox="1"/>
          <p:nvPr/>
        </p:nvSpPr>
        <p:spPr>
          <a:xfrm>
            <a:off x="6285356" y="1132823"/>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内定</a:t>
            </a:r>
          </a:p>
        </p:txBody>
      </p:sp>
      <p:cxnSp>
        <p:nvCxnSpPr>
          <p:cNvPr id="49" name="コネクタ: カギ線 48">
            <a:extLst>
              <a:ext uri="{FF2B5EF4-FFF2-40B4-BE49-F238E27FC236}">
                <a16:creationId xmlns:a16="http://schemas.microsoft.com/office/drawing/2014/main" id="{E3D8C1AC-A313-4D50-9A4D-0452A3AC0EC5}"/>
              </a:ext>
            </a:extLst>
          </p:cNvPr>
          <p:cNvCxnSpPr>
            <a:cxnSpLocks/>
            <a:stCxn id="91" idx="2"/>
            <a:endCxn id="53" idx="2"/>
          </p:cNvCxnSpPr>
          <p:nvPr/>
        </p:nvCxnSpPr>
        <p:spPr>
          <a:xfrm rot="5400000">
            <a:off x="2446250" y="1266758"/>
            <a:ext cx="1" cy="816902"/>
          </a:xfrm>
          <a:prstGeom prst="bentConnector3">
            <a:avLst>
              <a:gd name="adj1" fmla="val 2286010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矢印: 五方向 133">
            <a:extLst>
              <a:ext uri="{FF2B5EF4-FFF2-40B4-BE49-F238E27FC236}">
                <a16:creationId xmlns:a16="http://schemas.microsoft.com/office/drawing/2014/main" id="{36E2BC56-BA74-4F56-871C-36935A9FC0C5}"/>
              </a:ext>
            </a:extLst>
          </p:cNvPr>
          <p:cNvSpPr/>
          <p:nvPr/>
        </p:nvSpPr>
        <p:spPr>
          <a:xfrm>
            <a:off x="7510309" y="364594"/>
            <a:ext cx="1763171" cy="400110"/>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ステータス</a:t>
            </a:r>
          </a:p>
        </p:txBody>
      </p:sp>
      <p:sp>
        <p:nvSpPr>
          <p:cNvPr id="39" name="フローチャート: 判断 38">
            <a:extLst>
              <a:ext uri="{FF2B5EF4-FFF2-40B4-BE49-F238E27FC236}">
                <a16:creationId xmlns:a16="http://schemas.microsoft.com/office/drawing/2014/main" id="{A008641A-185B-46C0-84F6-3B19347CED68}"/>
              </a:ext>
            </a:extLst>
          </p:cNvPr>
          <p:cNvSpPr/>
          <p:nvPr/>
        </p:nvSpPr>
        <p:spPr>
          <a:xfrm>
            <a:off x="4140778" y="1121854"/>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再調整</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40" name="直線矢印コネクタ 39">
            <a:extLst>
              <a:ext uri="{FF2B5EF4-FFF2-40B4-BE49-F238E27FC236}">
                <a16:creationId xmlns:a16="http://schemas.microsoft.com/office/drawing/2014/main" id="{D2B832C6-0B7A-4BCF-A174-B26CA4DBD37F}"/>
              </a:ext>
            </a:extLst>
          </p:cNvPr>
          <p:cNvCxnSpPr>
            <a:cxnSpLocks/>
            <a:stCxn id="91" idx="3"/>
            <a:endCxn id="62" idx="1"/>
          </p:cNvCxnSpPr>
          <p:nvPr/>
        </p:nvCxnSpPr>
        <p:spPr>
          <a:xfrm>
            <a:off x="3224808" y="1398210"/>
            <a:ext cx="146261" cy="35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矢印: 五方向 41">
            <a:extLst>
              <a:ext uri="{FF2B5EF4-FFF2-40B4-BE49-F238E27FC236}">
                <a16:creationId xmlns:a16="http://schemas.microsoft.com/office/drawing/2014/main" id="{28E9B6BE-8057-4519-A8CC-9074F28B13A3}"/>
              </a:ext>
            </a:extLst>
          </p:cNvPr>
          <p:cNvSpPr/>
          <p:nvPr/>
        </p:nvSpPr>
        <p:spPr>
          <a:xfrm>
            <a:off x="3371070" y="848399"/>
            <a:ext cx="3166106"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面接日確定</a:t>
            </a:r>
          </a:p>
        </p:txBody>
      </p:sp>
      <p:cxnSp>
        <p:nvCxnSpPr>
          <p:cNvPr id="43" name="コネクタ: カギ線 42">
            <a:extLst>
              <a:ext uri="{FF2B5EF4-FFF2-40B4-BE49-F238E27FC236}">
                <a16:creationId xmlns:a16="http://schemas.microsoft.com/office/drawing/2014/main" id="{0A77AB51-0927-47C6-8DC6-4E72E4344507}"/>
              </a:ext>
            </a:extLst>
          </p:cNvPr>
          <p:cNvCxnSpPr>
            <a:cxnSpLocks/>
            <a:stCxn id="39" idx="2"/>
            <a:endCxn id="53" idx="2"/>
          </p:cNvCxnSpPr>
          <p:nvPr/>
        </p:nvCxnSpPr>
        <p:spPr>
          <a:xfrm rot="5400000" flipH="1">
            <a:off x="3274021" y="438988"/>
            <a:ext cx="642" cy="2473086"/>
          </a:xfrm>
          <a:prstGeom prst="bentConnector3">
            <a:avLst>
              <a:gd name="adj1" fmla="val -35607477"/>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397A199-5EE2-418A-8FCD-73087A0BB353}"/>
              </a:ext>
            </a:extLst>
          </p:cNvPr>
          <p:cNvSpPr txBox="1"/>
          <p:nvPr/>
        </p:nvSpPr>
        <p:spPr>
          <a:xfrm>
            <a:off x="2001504" y="1740245"/>
            <a:ext cx="935272" cy="184666"/>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M04:</a:t>
            </a:r>
            <a:r>
              <a:rPr kumimoji="1" lang="ja-JP" altLang="en-US" sz="600" dirty="0">
                <a:latin typeface="メイリオ" panose="020B0604030504040204" pitchFamily="50" charset="-128"/>
                <a:ea typeface="メイリオ" panose="020B0604030504040204" pitchFamily="50" charset="-128"/>
              </a:rPr>
              <a:t>承諾しない</a:t>
            </a:r>
          </a:p>
        </p:txBody>
      </p:sp>
      <p:sp>
        <p:nvSpPr>
          <p:cNvPr id="54" name="テキスト ボックス 53">
            <a:extLst>
              <a:ext uri="{FF2B5EF4-FFF2-40B4-BE49-F238E27FC236}">
                <a16:creationId xmlns:a16="http://schemas.microsoft.com/office/drawing/2014/main" id="{A8CE0355-6195-4332-8CA9-4E61C26A3592}"/>
              </a:ext>
            </a:extLst>
          </p:cNvPr>
          <p:cNvSpPr txBox="1"/>
          <p:nvPr/>
        </p:nvSpPr>
        <p:spPr>
          <a:xfrm>
            <a:off x="3021822" y="1079446"/>
            <a:ext cx="371626" cy="276999"/>
          </a:xfrm>
          <a:prstGeom prst="rect">
            <a:avLst/>
          </a:prstGeom>
          <a:noFill/>
          <a:ln w="6350">
            <a:noFill/>
          </a:ln>
        </p:spPr>
        <p:txBody>
          <a:bodyPr wrap="square" rtlCol="0">
            <a:spAutoFit/>
          </a:bodyPr>
          <a:lstStyle/>
          <a:p>
            <a:pPr algn="ctr"/>
            <a:r>
              <a:rPr kumimoji="1" lang="en-US" altLang="ja-JP" sz="600" dirty="0">
                <a:latin typeface="メイリオ" panose="020B0604030504040204" pitchFamily="50" charset="-128"/>
                <a:ea typeface="メイリオ" panose="020B0604030504040204" pitchFamily="50" charset="-128"/>
              </a:rPr>
              <a:t>M03</a:t>
            </a:r>
          </a:p>
          <a:p>
            <a:pPr algn="ctr"/>
            <a:r>
              <a:rPr kumimoji="1" lang="ja-JP" altLang="en-US" sz="600" dirty="0">
                <a:latin typeface="メイリオ" panose="020B0604030504040204" pitchFamily="50" charset="-128"/>
                <a:ea typeface="メイリオ" panose="020B0604030504040204" pitchFamily="50" charset="-128"/>
              </a:rPr>
              <a:t>承諾</a:t>
            </a:r>
          </a:p>
        </p:txBody>
      </p:sp>
      <p:sp>
        <p:nvSpPr>
          <p:cNvPr id="62" name="正方形/長方形 61">
            <a:extLst>
              <a:ext uri="{FF2B5EF4-FFF2-40B4-BE49-F238E27FC236}">
                <a16:creationId xmlns:a16="http://schemas.microsoft.com/office/drawing/2014/main" id="{4808E6C3-3FAD-4EEC-8A20-DFB2DB4E55A3}"/>
              </a:ext>
            </a:extLst>
          </p:cNvPr>
          <p:cNvSpPr/>
          <p:nvPr/>
        </p:nvSpPr>
        <p:spPr>
          <a:xfrm>
            <a:off x="3371069" y="1124737"/>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m05</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面接案内を</a:t>
            </a:r>
            <a:endParaRPr kumimoji="1" lang="en-US" altLang="ja-JP" sz="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600" dirty="0">
                <a:solidFill>
                  <a:schemeClr val="tx1"/>
                </a:solidFill>
                <a:latin typeface="メイリオ" panose="020B0604030504040204" pitchFamily="50" charset="-128"/>
                <a:ea typeface="メイリオ" panose="020B0604030504040204" pitchFamily="50" charset="-128"/>
              </a:rPr>
              <a:t>送信</a:t>
            </a:r>
          </a:p>
        </p:txBody>
      </p:sp>
      <p:cxnSp>
        <p:nvCxnSpPr>
          <p:cNvPr id="63" name="直線矢印コネクタ 62">
            <a:extLst>
              <a:ext uri="{FF2B5EF4-FFF2-40B4-BE49-F238E27FC236}">
                <a16:creationId xmlns:a16="http://schemas.microsoft.com/office/drawing/2014/main" id="{5ADECAA8-9ABD-42E7-B40B-56BF618B43FF}"/>
              </a:ext>
            </a:extLst>
          </p:cNvPr>
          <p:cNvCxnSpPr>
            <a:cxnSpLocks/>
            <a:stCxn id="62" idx="3"/>
            <a:endCxn id="39" idx="1"/>
          </p:cNvCxnSpPr>
          <p:nvPr/>
        </p:nvCxnSpPr>
        <p:spPr>
          <a:xfrm flipV="1">
            <a:off x="4016896" y="1398853"/>
            <a:ext cx="123882" cy="288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49C540A-829C-45DD-93E4-26D1878A0938}"/>
              </a:ext>
            </a:extLst>
          </p:cNvPr>
          <p:cNvCxnSpPr>
            <a:cxnSpLocks/>
            <a:stCxn id="52" idx="3"/>
            <a:endCxn id="66" idx="1"/>
          </p:cNvCxnSpPr>
          <p:nvPr/>
        </p:nvCxnSpPr>
        <p:spPr>
          <a:xfrm>
            <a:off x="701500" y="1398211"/>
            <a:ext cx="14928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64EA6F5-DC11-4E97-BA18-9D7990AB80DA}"/>
              </a:ext>
            </a:extLst>
          </p:cNvPr>
          <p:cNvCxnSpPr>
            <a:cxnSpLocks/>
            <a:stCxn id="60" idx="3"/>
            <a:endCxn id="71" idx="1"/>
          </p:cNvCxnSpPr>
          <p:nvPr/>
        </p:nvCxnSpPr>
        <p:spPr>
          <a:xfrm flipV="1">
            <a:off x="8119107" y="1395094"/>
            <a:ext cx="146261" cy="66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フローチャート: 判断 70">
            <a:extLst>
              <a:ext uri="{FF2B5EF4-FFF2-40B4-BE49-F238E27FC236}">
                <a16:creationId xmlns:a16="http://schemas.microsoft.com/office/drawing/2014/main" id="{E98423AF-2538-42F4-9261-C5D153904D6F}"/>
              </a:ext>
            </a:extLst>
          </p:cNvPr>
          <p:cNvSpPr/>
          <p:nvPr/>
        </p:nvSpPr>
        <p:spPr>
          <a:xfrm>
            <a:off x="8265368" y="1118095"/>
            <a:ext cx="740214" cy="55399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a:extLst>
              <a:ext uri="{FF2B5EF4-FFF2-40B4-BE49-F238E27FC236}">
                <a16:creationId xmlns:a16="http://schemas.microsoft.com/office/drawing/2014/main" id="{91737088-FB4C-45BE-89E4-0C30169B2F38}"/>
              </a:ext>
            </a:extLst>
          </p:cNvPr>
          <p:cNvSpPr/>
          <p:nvPr/>
        </p:nvSpPr>
        <p:spPr>
          <a:xfrm>
            <a:off x="9131709" y="1118095"/>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M10</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cxnSp>
        <p:nvCxnSpPr>
          <p:cNvPr id="76" name="直線矢印コネクタ 75">
            <a:extLst>
              <a:ext uri="{FF2B5EF4-FFF2-40B4-BE49-F238E27FC236}">
                <a16:creationId xmlns:a16="http://schemas.microsoft.com/office/drawing/2014/main" id="{0CD0D4BB-646A-4125-906C-3C56BCCA0745}"/>
              </a:ext>
            </a:extLst>
          </p:cNvPr>
          <p:cNvCxnSpPr>
            <a:cxnSpLocks/>
            <a:stCxn id="71" idx="3"/>
            <a:endCxn id="75" idx="1"/>
          </p:cNvCxnSpPr>
          <p:nvPr/>
        </p:nvCxnSpPr>
        <p:spPr>
          <a:xfrm>
            <a:off x="9005582" y="1395094"/>
            <a:ext cx="12612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B2FEB048-C68A-4482-AA63-7C600E937451}"/>
              </a:ext>
            </a:extLst>
          </p:cNvPr>
          <p:cNvSpPr/>
          <p:nvPr/>
        </p:nvSpPr>
        <p:spPr>
          <a:xfrm>
            <a:off x="9131709" y="2856066"/>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M11</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cxnSp>
        <p:nvCxnSpPr>
          <p:cNvPr id="78" name="コネクタ: カギ線 77">
            <a:extLst>
              <a:ext uri="{FF2B5EF4-FFF2-40B4-BE49-F238E27FC236}">
                <a16:creationId xmlns:a16="http://schemas.microsoft.com/office/drawing/2014/main" id="{DE45F482-C193-4A4A-B5CC-E2CDB8327511}"/>
              </a:ext>
            </a:extLst>
          </p:cNvPr>
          <p:cNvCxnSpPr>
            <a:cxnSpLocks/>
            <a:stCxn id="71" idx="2"/>
            <a:endCxn id="77" idx="1"/>
          </p:cNvCxnSpPr>
          <p:nvPr/>
        </p:nvCxnSpPr>
        <p:spPr>
          <a:xfrm rot="16200000" flipH="1">
            <a:off x="8153106" y="2154462"/>
            <a:ext cx="1460972" cy="496234"/>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矢印: 五方向 78">
            <a:extLst>
              <a:ext uri="{FF2B5EF4-FFF2-40B4-BE49-F238E27FC236}">
                <a16:creationId xmlns:a16="http://schemas.microsoft.com/office/drawing/2014/main" id="{9D8D211F-8BCA-414B-A36D-64EA0FCF6343}"/>
              </a:ext>
            </a:extLst>
          </p:cNvPr>
          <p:cNvSpPr/>
          <p:nvPr/>
        </p:nvSpPr>
        <p:spPr>
          <a:xfrm>
            <a:off x="9106977" y="836712"/>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採用</a:t>
            </a:r>
          </a:p>
        </p:txBody>
      </p:sp>
      <p:sp>
        <p:nvSpPr>
          <p:cNvPr id="81" name="矢印: 五方向 80">
            <a:extLst>
              <a:ext uri="{FF2B5EF4-FFF2-40B4-BE49-F238E27FC236}">
                <a16:creationId xmlns:a16="http://schemas.microsoft.com/office/drawing/2014/main" id="{FC9CA502-2F2E-4BCB-BC41-AF766DBD3E77}"/>
              </a:ext>
            </a:extLst>
          </p:cNvPr>
          <p:cNvSpPr/>
          <p:nvPr/>
        </p:nvSpPr>
        <p:spPr>
          <a:xfrm>
            <a:off x="9109222" y="2588475"/>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内定取消</a:t>
            </a:r>
          </a:p>
        </p:txBody>
      </p:sp>
      <p:sp>
        <p:nvSpPr>
          <p:cNvPr id="82" name="テキスト ボックス 81">
            <a:extLst>
              <a:ext uri="{FF2B5EF4-FFF2-40B4-BE49-F238E27FC236}">
                <a16:creationId xmlns:a16="http://schemas.microsoft.com/office/drawing/2014/main" id="{E90695D5-ED5D-4C5B-8346-54CFD23F346D}"/>
              </a:ext>
            </a:extLst>
          </p:cNvPr>
          <p:cNvSpPr txBox="1"/>
          <p:nvPr/>
        </p:nvSpPr>
        <p:spPr>
          <a:xfrm>
            <a:off x="8733628" y="1132823"/>
            <a:ext cx="467844"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a:t>
            </a:r>
          </a:p>
        </p:txBody>
      </p:sp>
      <p:sp>
        <p:nvSpPr>
          <p:cNvPr id="55" name="正方形/長方形 54">
            <a:extLst>
              <a:ext uri="{FF2B5EF4-FFF2-40B4-BE49-F238E27FC236}">
                <a16:creationId xmlns:a16="http://schemas.microsoft.com/office/drawing/2014/main" id="{8280FC62-547A-44DF-858E-D8D4D22FF171}"/>
              </a:ext>
            </a:extLst>
          </p:cNvPr>
          <p:cNvSpPr/>
          <p:nvPr/>
        </p:nvSpPr>
        <p:spPr>
          <a:xfrm>
            <a:off x="6679946" y="1983529"/>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Ｍ</a:t>
            </a:r>
            <a:r>
              <a:rPr kumimoji="1" lang="en-US" altLang="ja-JP" sz="600" dirty="0">
                <a:solidFill>
                  <a:schemeClr val="tx1"/>
                </a:solidFill>
                <a:latin typeface="メイリオ" panose="020B0604030504040204" pitchFamily="50" charset="-128"/>
                <a:ea typeface="メイリオ" panose="020B0604030504040204" pitchFamily="50" charset="-128"/>
              </a:rPr>
              <a:t>08</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sp>
        <p:nvSpPr>
          <p:cNvPr id="67" name="テキスト ボックス 66">
            <a:extLst>
              <a:ext uri="{FF2B5EF4-FFF2-40B4-BE49-F238E27FC236}">
                <a16:creationId xmlns:a16="http://schemas.microsoft.com/office/drawing/2014/main" id="{4E79DE64-910B-4F8A-9CC1-FD8C0FC7A763}"/>
              </a:ext>
            </a:extLst>
          </p:cNvPr>
          <p:cNvSpPr txBox="1"/>
          <p:nvPr/>
        </p:nvSpPr>
        <p:spPr>
          <a:xfrm>
            <a:off x="8051953" y="1708887"/>
            <a:ext cx="645463" cy="184666"/>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採用取消</a:t>
            </a:r>
          </a:p>
        </p:txBody>
      </p:sp>
      <p:sp>
        <p:nvSpPr>
          <p:cNvPr id="60" name="正方形/長方形 59">
            <a:extLst>
              <a:ext uri="{FF2B5EF4-FFF2-40B4-BE49-F238E27FC236}">
                <a16:creationId xmlns:a16="http://schemas.microsoft.com/office/drawing/2014/main" id="{04310091-8051-4E06-9709-EA262FD5A798}"/>
              </a:ext>
            </a:extLst>
          </p:cNvPr>
          <p:cNvSpPr/>
          <p:nvPr/>
        </p:nvSpPr>
        <p:spPr>
          <a:xfrm>
            <a:off x="7473280" y="1124737"/>
            <a:ext cx="645827" cy="5539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M09</a:t>
            </a:r>
          </a:p>
          <a:p>
            <a:pPr algn="ctr"/>
            <a:r>
              <a:rPr kumimoji="1" lang="ja-JP" altLang="en-US" sz="600" dirty="0">
                <a:solidFill>
                  <a:schemeClr val="tx1"/>
                </a:solidFill>
                <a:latin typeface="メイリオ" panose="020B0604030504040204" pitchFamily="50" charset="-128"/>
                <a:ea typeface="メイリオ" panose="020B0604030504040204" pitchFamily="50" charset="-128"/>
              </a:rPr>
              <a:t>初勤務日案内</a:t>
            </a:r>
            <a:endParaRPr kumimoji="1" lang="en-US" altLang="ja-JP" sz="600" dirty="0">
              <a:solidFill>
                <a:schemeClr val="tx1"/>
              </a:solidFill>
              <a:latin typeface="メイリオ" panose="020B0604030504040204" pitchFamily="50" charset="-128"/>
              <a:ea typeface="メイリオ" panose="020B0604030504040204" pitchFamily="50" charset="-128"/>
            </a:endParaRPr>
          </a:p>
        </p:txBody>
      </p:sp>
      <p:cxnSp>
        <p:nvCxnSpPr>
          <p:cNvPr id="147" name="直線矢印コネクタ 146">
            <a:extLst>
              <a:ext uri="{FF2B5EF4-FFF2-40B4-BE49-F238E27FC236}">
                <a16:creationId xmlns:a16="http://schemas.microsoft.com/office/drawing/2014/main" id="{44366FCC-111D-46BD-8388-DA31A488D1DB}"/>
              </a:ext>
            </a:extLst>
          </p:cNvPr>
          <p:cNvCxnSpPr>
            <a:cxnSpLocks/>
            <a:stCxn id="99" idx="3"/>
            <a:endCxn id="60" idx="1"/>
          </p:cNvCxnSpPr>
          <p:nvPr/>
        </p:nvCxnSpPr>
        <p:spPr>
          <a:xfrm>
            <a:off x="7327019" y="1398210"/>
            <a:ext cx="146261" cy="35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 2">
            <a:extLst>
              <a:ext uri="{FF2B5EF4-FFF2-40B4-BE49-F238E27FC236}">
                <a16:creationId xmlns:a16="http://schemas.microsoft.com/office/drawing/2014/main" id="{486E95EF-DBFC-4FBD-9E3A-4A53C9FB8F6A}"/>
              </a:ext>
            </a:extLst>
          </p:cNvPr>
          <p:cNvGraphicFramePr>
            <a:graphicFrameLocks noGrp="1"/>
          </p:cNvGraphicFramePr>
          <p:nvPr>
            <p:extLst>
              <p:ext uri="{D42A27DB-BD31-4B8C-83A1-F6EECF244321}">
                <p14:modId xmlns:p14="http://schemas.microsoft.com/office/powerpoint/2010/main" val="1462363325"/>
              </p:ext>
            </p:extLst>
          </p:nvPr>
        </p:nvGraphicFramePr>
        <p:xfrm>
          <a:off x="55672" y="3429000"/>
          <a:ext cx="9721862" cy="3642484"/>
        </p:xfrm>
        <a:graphic>
          <a:graphicData uri="http://schemas.openxmlformats.org/drawingml/2006/table">
            <a:tbl>
              <a:tblPr>
                <a:tableStyleId>{5C22544A-7EE6-4342-B048-85BDC9FD1C3A}</a:tableStyleId>
              </a:tblPr>
              <a:tblGrid>
                <a:gridCol w="771345">
                  <a:extLst>
                    <a:ext uri="{9D8B030D-6E8A-4147-A177-3AD203B41FA5}">
                      <a16:colId xmlns:a16="http://schemas.microsoft.com/office/drawing/2014/main" val="1916620859"/>
                    </a:ext>
                  </a:extLst>
                </a:gridCol>
                <a:gridCol w="771345">
                  <a:extLst>
                    <a:ext uri="{9D8B030D-6E8A-4147-A177-3AD203B41FA5}">
                      <a16:colId xmlns:a16="http://schemas.microsoft.com/office/drawing/2014/main" val="2375662145"/>
                    </a:ext>
                  </a:extLst>
                </a:gridCol>
                <a:gridCol w="1775551">
                  <a:extLst>
                    <a:ext uri="{9D8B030D-6E8A-4147-A177-3AD203B41FA5}">
                      <a16:colId xmlns:a16="http://schemas.microsoft.com/office/drawing/2014/main" val="1828868843"/>
                    </a:ext>
                  </a:extLst>
                </a:gridCol>
                <a:gridCol w="771345">
                  <a:extLst>
                    <a:ext uri="{9D8B030D-6E8A-4147-A177-3AD203B41FA5}">
                      <a16:colId xmlns:a16="http://schemas.microsoft.com/office/drawing/2014/main" val="239269457"/>
                    </a:ext>
                  </a:extLst>
                </a:gridCol>
                <a:gridCol w="1775551">
                  <a:extLst>
                    <a:ext uri="{9D8B030D-6E8A-4147-A177-3AD203B41FA5}">
                      <a16:colId xmlns:a16="http://schemas.microsoft.com/office/drawing/2014/main" val="4121210133"/>
                    </a:ext>
                  </a:extLst>
                </a:gridCol>
                <a:gridCol w="771345">
                  <a:extLst>
                    <a:ext uri="{9D8B030D-6E8A-4147-A177-3AD203B41FA5}">
                      <a16:colId xmlns:a16="http://schemas.microsoft.com/office/drawing/2014/main" val="221339030"/>
                    </a:ext>
                  </a:extLst>
                </a:gridCol>
                <a:gridCol w="771345">
                  <a:extLst>
                    <a:ext uri="{9D8B030D-6E8A-4147-A177-3AD203B41FA5}">
                      <a16:colId xmlns:a16="http://schemas.microsoft.com/office/drawing/2014/main" val="2671265239"/>
                    </a:ext>
                  </a:extLst>
                </a:gridCol>
                <a:gridCol w="771345">
                  <a:extLst>
                    <a:ext uri="{9D8B030D-6E8A-4147-A177-3AD203B41FA5}">
                      <a16:colId xmlns:a16="http://schemas.microsoft.com/office/drawing/2014/main" val="652407102"/>
                    </a:ext>
                  </a:extLst>
                </a:gridCol>
                <a:gridCol w="771345">
                  <a:extLst>
                    <a:ext uri="{9D8B030D-6E8A-4147-A177-3AD203B41FA5}">
                      <a16:colId xmlns:a16="http://schemas.microsoft.com/office/drawing/2014/main" val="2642671069"/>
                    </a:ext>
                  </a:extLst>
                </a:gridCol>
                <a:gridCol w="771345">
                  <a:extLst>
                    <a:ext uri="{9D8B030D-6E8A-4147-A177-3AD203B41FA5}">
                      <a16:colId xmlns:a16="http://schemas.microsoft.com/office/drawing/2014/main" val="2913450737"/>
                    </a:ext>
                  </a:extLst>
                </a:gridCol>
              </a:tblGrid>
              <a:tr h="195140">
                <a:tc>
                  <a:txBody>
                    <a:bodyPr/>
                    <a:lstStyle/>
                    <a:p>
                      <a:pPr algn="ctr"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シーケンス</a:t>
                      </a:r>
                      <a:r>
                        <a:rPr lang="en-US" sz="600" u="none" strike="noStrike" dirty="0">
                          <a:solidFill>
                            <a:schemeClr val="bg1"/>
                          </a:solidFill>
                          <a:effectLst/>
                          <a:latin typeface="メイリオ" panose="020B0604030504040204" pitchFamily="50" charset="-128"/>
                          <a:ea typeface="メイリオ" panose="020B0604030504040204" pitchFamily="50" charset="-128"/>
                        </a:rPr>
                        <a:t>No</a:t>
                      </a:r>
                      <a:endParaRPr 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a:solidFill>
                            <a:schemeClr val="bg1"/>
                          </a:solidFill>
                          <a:effectLst/>
                          <a:latin typeface="メイリオ" panose="020B0604030504040204" pitchFamily="50" charset="-128"/>
                          <a:ea typeface="メイリオ" panose="020B0604030504040204" pitchFamily="50" charset="-128"/>
                        </a:rPr>
                        <a:t>トリガーを引く人</a:t>
                      </a:r>
                      <a:endParaRPr lang="ja-JP" altLang="en-US" sz="600" b="0" i="0" u="none" strike="noStrike">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トリガー</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a:solidFill>
                            <a:schemeClr val="bg1"/>
                          </a:solidFill>
                          <a:effectLst/>
                          <a:latin typeface="メイリオ" panose="020B0604030504040204" pitchFamily="50" charset="-128"/>
                          <a:ea typeface="メイリオ" panose="020B0604030504040204" pitchFamily="50" charset="-128"/>
                        </a:rPr>
                        <a:t>進行状況</a:t>
                      </a:r>
                      <a:endParaRPr lang="ja-JP" altLang="en-US" sz="600" b="0" i="0" u="none" strike="noStrike">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表示メッセージ</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表示ボタン</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バッジの表示</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選択可能ステータス</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雇用者にメール送信</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応募者にプッシュ通知</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extLst>
                  <a:ext uri="{0D108BD9-81ED-4DB2-BD59-A6C34878D82A}">
                    <a16:rowId xmlns:a16="http://schemas.microsoft.com/office/drawing/2014/main" val="2250570276"/>
                  </a:ext>
                </a:extLst>
              </a:tr>
              <a:tr h="201430">
                <a:tc>
                  <a:txBody>
                    <a:bodyPr/>
                    <a:lstStyle/>
                    <a:p>
                      <a:pPr algn="ctr" fontAlgn="ctr"/>
                      <a:r>
                        <a:rPr lang="en-US" sz="600" u="none" strike="noStrike" dirty="0">
                          <a:effectLst/>
                          <a:latin typeface="メイリオ" panose="020B0604030504040204" pitchFamily="50" charset="-128"/>
                          <a:ea typeface="メイリオ" panose="020B0604030504040204" pitchFamily="50" charset="-128"/>
                        </a:rPr>
                        <a:t>m01</a:t>
                      </a:r>
                      <a:endParaRPr 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応募者が応募する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書類選考中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選考を進める場合、</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面接候補日を送信してください。</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面接候補日を送信</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面接候補日を送信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277650576"/>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m02</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雇用者が面接候補日を送信する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面接調整中</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応募者からの返事を待っています。</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面接候補日を送信してから</a:t>
                      </a:r>
                      <a:endParaRPr kumimoji="1" lang="en-US" altLang="ja-JP" sz="700" dirty="0">
                        <a:latin typeface="メイリオ" panose="020B0604030504040204" pitchFamily="50" charset="-128"/>
                        <a:ea typeface="メイリオ" panose="020B0604030504040204" pitchFamily="50" charset="-128"/>
                      </a:endParaRPr>
                    </a:p>
                    <a:p>
                      <a:r>
                        <a:rPr kumimoji="1" lang="en-US" altLang="ja-JP" sz="700" b="1" dirty="0">
                          <a:latin typeface="メイリオ" panose="020B0604030504040204" pitchFamily="50" charset="-128"/>
                          <a:ea typeface="メイリオ" panose="020B0604030504040204" pitchFamily="50" charset="-128"/>
                        </a:rPr>
                        <a:t>%</a:t>
                      </a:r>
                      <a:r>
                        <a:rPr kumimoji="1" lang="ja-JP" altLang="en-US" sz="700" b="1" dirty="0">
                          <a:latin typeface="メイリオ" panose="020B0604030504040204" pitchFamily="50" charset="-128"/>
                          <a:ea typeface="メイリオ" panose="020B0604030504040204" pitchFamily="50" charset="-128"/>
                        </a:rPr>
                        <a:t>日</a:t>
                      </a:r>
                      <a:r>
                        <a:rPr kumimoji="1" lang="ja-JP" altLang="en-US" sz="700" dirty="0">
                          <a:latin typeface="メイリオ" panose="020B0604030504040204" pitchFamily="50" charset="-128"/>
                          <a:ea typeface="メイリオ" panose="020B0604030504040204" pitchFamily="50" charset="-128"/>
                        </a:rPr>
                        <a:t>が経過しています。</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面接候補日を見る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応募者名</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322456179"/>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m03</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応募者が面接日を選択する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面接調整中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応募者が面接日を選択しました。</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面接案内を送信すると面接日が確定。</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希望日：</a:t>
                      </a:r>
                      <a:r>
                        <a:rPr kumimoji="1" lang="en-US" altLang="ja-JP" sz="700" b="1" dirty="0">
                          <a:latin typeface="メイリオ" panose="020B0604030504040204" pitchFamily="50" charset="-128"/>
                          <a:ea typeface="メイリオ" panose="020B0604030504040204" pitchFamily="50" charset="-128"/>
                        </a:rPr>
                        <a:t>2018/01/01 01:01</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面接案内を送信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面接案内を送信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4237998302"/>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m04</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応募者が面接候補日を選択できない</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面接調整中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面接日の調整ができませんでした。</a:t>
                      </a:r>
                    </a:p>
                    <a:p>
                      <a:r>
                        <a:rPr kumimoji="1" lang="ja-JP" altLang="en-US" sz="700" dirty="0">
                          <a:latin typeface="メイリオ" panose="020B0604030504040204" pitchFamily="50" charset="-128"/>
                          <a:ea typeface="メイリオ" panose="020B0604030504040204" pitchFamily="50" charset="-128"/>
                        </a:rPr>
                        <a:t>再度、面接候補日を送信してください。</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面接候補日を送信</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面接候補日を送信</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106203731"/>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m05</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雇用者が面接案内を送信する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面接日確定</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面接終了後、採用ステータスを</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更新してください。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面接日：</a:t>
                      </a:r>
                      <a:r>
                        <a:rPr kumimoji="1" lang="en-US" altLang="ja-JP" sz="700" b="1" dirty="0">
                          <a:latin typeface="メイリオ" panose="020B0604030504040204" pitchFamily="50" charset="-128"/>
                          <a:ea typeface="メイリオ" panose="020B0604030504040204" pitchFamily="50" charset="-128"/>
                        </a:rPr>
                        <a:t>2018/01/01 01:01</a:t>
                      </a:r>
                      <a:endParaRPr kumimoji="1" lang="ja-JP" altLang="en-US" sz="700" b="1"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内定、選考中、不採用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3411323599"/>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m06</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応募者が面接日の再調整を依頼する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面接調整中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面接日程の再調整依頼がありました。</a:t>
                      </a:r>
                    </a:p>
                    <a:p>
                      <a:r>
                        <a:rPr kumimoji="1" lang="ja-JP" altLang="en-US" sz="700" dirty="0">
                          <a:latin typeface="メイリオ" panose="020B0604030504040204" pitchFamily="50" charset="-128"/>
                          <a:ea typeface="メイリオ" panose="020B0604030504040204" pitchFamily="50" charset="-128"/>
                        </a:rPr>
                        <a:t>再度、面接候補日を送信してください。</a:t>
                      </a:r>
                      <a:endParaRPr kumimoji="1" lang="en-US" altLang="ja-JP" sz="700" dirty="0">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面接候補日を再送</a:t>
                      </a:r>
                      <a:r>
                        <a:rPr lang="en-US" altLang="ja-JP" sz="600" u="none" strike="noStrike" dirty="0">
                          <a:effectLst/>
                          <a:latin typeface="メイリオ" panose="020B0604030504040204" pitchFamily="50" charset="-128"/>
                          <a:ea typeface="メイリオ" panose="020B0604030504040204" pitchFamily="50" charset="-128"/>
                        </a:rPr>
                        <a:t>#2</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zh-TW" altLang="en-US" sz="600" u="none" strike="noStrike" dirty="0">
                          <a:effectLst/>
                          <a:latin typeface="メイリオ" panose="020B0604030504040204" pitchFamily="50" charset="-128"/>
                          <a:ea typeface="メイリオ" panose="020B0604030504040204" pitchFamily="50" charset="-128"/>
                        </a:rPr>
                        <a:t>内定、選考中、不採用</a:t>
                      </a:r>
                      <a:endParaRPr lang="zh-TW"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838353349"/>
                  </a:ext>
                </a:extLst>
              </a:tr>
              <a:tr h="19514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m07</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雇用者がステータスを内定にする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初勤務日を送信してください。</a:t>
                      </a:r>
                      <a:endParaRPr kumimoji="1" lang="en-US" altLang="ja-JP" sz="700" dirty="0">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700" dirty="0">
                        <a:solidFill>
                          <a:srgbClr val="262626"/>
                        </a:solidFill>
                        <a:latin typeface="メイリオ" panose="020B0604030504040204" pitchFamily="50" charset="-128"/>
                        <a:ea typeface="メイリオ" panose="020B0604030504040204" pitchFamily="50" charset="-128"/>
                      </a:endParaRPr>
                    </a:p>
                    <a:p>
                      <a:r>
                        <a:rPr lang="ja-JP" altLang="en-US" sz="700" dirty="0">
                          <a:solidFill>
                            <a:srgbClr val="262626"/>
                          </a:solidFill>
                          <a:latin typeface="メイリオ" panose="020B0604030504040204" pitchFamily="50" charset="-128"/>
                          <a:ea typeface="メイリオ" panose="020B0604030504040204" pitchFamily="50" charset="-128"/>
                        </a:rPr>
                        <a:t>応募者情報で確認ができます。</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初勤務日を送信</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961545465"/>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m08</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雇用者がステータスを選考中にする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選考中</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選考期間は一週間が目安です。</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選考期限：</a:t>
                      </a:r>
                      <a:r>
                        <a:rPr kumimoji="1" lang="en-US" altLang="ja-JP" sz="700" b="1" dirty="0">
                          <a:latin typeface="メイリオ" panose="020B0604030504040204" pitchFamily="50" charset="-128"/>
                          <a:ea typeface="メイリオ" panose="020B0604030504040204" pitchFamily="50" charset="-128"/>
                        </a:rPr>
                        <a:t>2018/01/01</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採用ステータス</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内定、不採用</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98921052"/>
                  </a:ext>
                </a:extLst>
              </a:tr>
              <a:tr h="300147">
                <a:tc>
                  <a:txBody>
                    <a:bodyPr/>
                    <a:lstStyle/>
                    <a:p>
                      <a:pPr algn="ctr" fontAlgn="ctr"/>
                      <a:r>
                        <a:rPr lang="en-US" sz="600" u="none" strike="noStrike">
                          <a:effectLst/>
                          <a:latin typeface="メイリオ" panose="020B0604030504040204" pitchFamily="50" charset="-128"/>
                          <a:ea typeface="メイリオ" panose="020B0604030504040204" pitchFamily="50" charset="-128"/>
                        </a:rPr>
                        <a:t>m09</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雇用者が初勤務日を送信する</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初勤務日終了後、</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採用ステータスを更新してください。</a:t>
                      </a:r>
                    </a:p>
                    <a:p>
                      <a:r>
                        <a:rPr kumimoji="1" lang="ja-JP" altLang="en-US" sz="700" dirty="0">
                          <a:latin typeface="メイリオ" panose="020B0604030504040204" pitchFamily="50" charset="-128"/>
                          <a:ea typeface="メイリオ" panose="020B0604030504040204" pitchFamily="50" charset="-128"/>
                        </a:rPr>
                        <a:t>初勤務日：</a:t>
                      </a:r>
                      <a:r>
                        <a:rPr kumimoji="1" lang="en-US" altLang="ja-JP" sz="700" b="1" dirty="0">
                          <a:latin typeface="メイリオ" panose="020B0604030504040204" pitchFamily="50" charset="-128"/>
                          <a:ea typeface="メイリオ" panose="020B0604030504040204" pitchFamily="50" charset="-128"/>
                        </a:rPr>
                        <a:t>2018/01/01</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初勤務日を送信</a:t>
                      </a:r>
                      <a:r>
                        <a:rPr lang="en-US" altLang="ja-JP" sz="600" u="none" strike="noStrike">
                          <a:effectLst/>
                          <a:latin typeface="メイリオ" panose="020B0604030504040204" pitchFamily="50" charset="-128"/>
                          <a:ea typeface="メイリオ" panose="020B0604030504040204" pitchFamily="50" charset="-128"/>
                        </a:rPr>
                        <a:t>#2</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採用ステータス</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採用、内定取消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030177426"/>
                  </a:ext>
                </a:extLst>
              </a:tr>
              <a:tr h="19514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m10</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雇用者がステータスを採用に変える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採用</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l" rtl="0" fontAlgn="ctr"/>
                      <a:r>
                        <a:rPr lang="ja-JP" altLang="en-US" sz="600" u="none" strike="noStrike" dirty="0">
                          <a:effectLst/>
                          <a:latin typeface="メイリオ" panose="020B0604030504040204" pitchFamily="50" charset="-128"/>
                          <a:ea typeface="メイリオ" panose="020B0604030504040204" pitchFamily="50" charset="-128"/>
                        </a:rPr>
                        <a:t>採用が確定しました。</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173981540"/>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m11</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雇用者がステータスを内定取消に変える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内定取消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内定を取り消しました。</a:t>
                      </a:r>
                    </a:p>
                    <a:p>
                      <a:r>
                        <a:rPr kumimoji="1" lang="ja-JP" altLang="en-US" sz="700" dirty="0">
                          <a:latin typeface="メイリオ" panose="020B0604030504040204" pitchFamily="50" charset="-128"/>
                          <a:ea typeface="メイリオ" panose="020B0604030504040204" pitchFamily="50" charset="-128"/>
                        </a:rPr>
                        <a:t>取消理由：</a:t>
                      </a:r>
                      <a:r>
                        <a:rPr kumimoji="1" lang="en-US" altLang="ja-JP" sz="700" dirty="0">
                          <a:latin typeface="メイリオ" panose="020B0604030504040204" pitchFamily="50" charset="-128"/>
                          <a:ea typeface="メイリオ" panose="020B0604030504040204" pitchFamily="50" charset="-128"/>
                        </a:rPr>
                        <a:t>%%%%%%%%%%%%%%</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604056348"/>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m12</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雇用者がステータスを不採用にする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不採用</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不採用が確定しました。</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不採用理由：</a:t>
                      </a:r>
                      <a:r>
                        <a:rPr kumimoji="1" lang="en-US" altLang="ja-JP" sz="700" dirty="0">
                          <a:latin typeface="メイリオ" panose="020B0604030504040204" pitchFamily="50" charset="-128"/>
                          <a:ea typeface="メイリオ" panose="020B0604030504040204" pitchFamily="50" charset="-128"/>
                        </a:rPr>
                        <a:t>%%%%%%%%%%%%%</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endParaRPr lang="en-US" altLang="ja-JP"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806256483"/>
                  </a:ext>
                </a:extLst>
              </a:tr>
              <a:tr h="201430">
                <a:tc>
                  <a:txBody>
                    <a:bodyPr/>
                    <a:lstStyle/>
                    <a:p>
                      <a:pPr algn="ctr" fontAlgn="ctr"/>
                      <a:r>
                        <a:rPr lang="en-US" sz="600" u="none" strike="noStrike">
                          <a:effectLst/>
                          <a:latin typeface="メイリオ" panose="020B0604030504040204" pitchFamily="50" charset="-128"/>
                          <a:ea typeface="メイリオ" panose="020B0604030504040204" pitchFamily="50" charset="-128"/>
                        </a:rPr>
                        <a:t>m13</a:t>
                      </a:r>
                      <a:endParaRPr 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応募者が応募を辞退する</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応募辞退</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r>
                        <a:rPr kumimoji="1" lang="ja-JP" altLang="en-US" sz="700" dirty="0">
                          <a:latin typeface="メイリオ" panose="020B0604030504040204" pitchFamily="50" charset="-128"/>
                          <a:ea typeface="メイリオ" panose="020B0604030504040204" pitchFamily="50" charset="-128"/>
                        </a:rPr>
                        <a:t>応募者が応募を辞退しました。</a:t>
                      </a:r>
                    </a:p>
                    <a:p>
                      <a:r>
                        <a:rPr kumimoji="1" lang="ja-JP" altLang="en-US" sz="700" dirty="0">
                          <a:latin typeface="メイリオ" panose="020B0604030504040204" pitchFamily="50" charset="-128"/>
                          <a:ea typeface="メイリオ" panose="020B0604030504040204" pitchFamily="50" charset="-128"/>
                        </a:rPr>
                        <a:t>辞退理由：</a:t>
                      </a:r>
                      <a:r>
                        <a:rPr kumimoji="1" lang="en-US" altLang="ja-JP" sz="700" dirty="0">
                          <a:latin typeface="メイリオ" panose="020B0604030504040204" pitchFamily="50" charset="-128"/>
                          <a:ea typeface="メイリオ" panose="020B0604030504040204" pitchFamily="50" charset="-128"/>
                        </a:rPr>
                        <a:t>%%%%%%%%%%%%%%</a:t>
                      </a: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endParaRPr lang="en-US" altLang="ja-JP"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706879261"/>
                  </a:ext>
                </a:extLst>
              </a:tr>
            </a:tbl>
          </a:graphicData>
        </a:graphic>
      </p:graphicFrame>
      <p:cxnSp>
        <p:nvCxnSpPr>
          <p:cNvPr id="58" name="コネクタ: カギ線 57">
            <a:extLst>
              <a:ext uri="{FF2B5EF4-FFF2-40B4-BE49-F238E27FC236}">
                <a16:creationId xmlns:a16="http://schemas.microsoft.com/office/drawing/2014/main" id="{40630C75-C48A-45BE-9024-69EB53173569}"/>
              </a:ext>
            </a:extLst>
          </p:cNvPr>
          <p:cNvCxnSpPr>
            <a:cxnSpLocks/>
            <a:stCxn id="94" idx="2"/>
            <a:endCxn id="55" idx="1"/>
          </p:cNvCxnSpPr>
          <p:nvPr/>
        </p:nvCxnSpPr>
        <p:spPr>
          <a:xfrm rot="16200000" flipH="1">
            <a:off x="6130848" y="1711429"/>
            <a:ext cx="585319" cy="51287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矢印: 五方向 58">
            <a:extLst>
              <a:ext uri="{FF2B5EF4-FFF2-40B4-BE49-F238E27FC236}">
                <a16:creationId xmlns:a16="http://schemas.microsoft.com/office/drawing/2014/main" id="{98538AC3-596B-48EF-BB06-95C308D7418A}"/>
              </a:ext>
            </a:extLst>
          </p:cNvPr>
          <p:cNvSpPr/>
          <p:nvPr/>
        </p:nvSpPr>
        <p:spPr>
          <a:xfrm>
            <a:off x="6679946" y="1755995"/>
            <a:ext cx="670559" cy="193328"/>
          </a:xfrm>
          <a:prstGeom prst="homePlate">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dirty="0">
                <a:solidFill>
                  <a:schemeClr val="tx1"/>
                </a:solidFill>
                <a:latin typeface="メイリオ" panose="020B0604030504040204" pitchFamily="50" charset="-128"/>
                <a:ea typeface="メイリオ" panose="020B0604030504040204" pitchFamily="50" charset="-128"/>
              </a:rPr>
              <a:t>選考中</a:t>
            </a:r>
          </a:p>
        </p:txBody>
      </p:sp>
      <p:cxnSp>
        <p:nvCxnSpPr>
          <p:cNvPr id="61" name="コネクタ: カギ線 60">
            <a:extLst>
              <a:ext uri="{FF2B5EF4-FFF2-40B4-BE49-F238E27FC236}">
                <a16:creationId xmlns:a16="http://schemas.microsoft.com/office/drawing/2014/main" id="{4AF53FF7-9C28-4609-AA0D-11B6E8494A2B}"/>
              </a:ext>
            </a:extLst>
          </p:cNvPr>
          <p:cNvCxnSpPr>
            <a:cxnSpLocks/>
            <a:stCxn id="55" idx="3"/>
            <a:endCxn id="110" idx="3"/>
          </p:cNvCxnSpPr>
          <p:nvPr/>
        </p:nvCxnSpPr>
        <p:spPr>
          <a:xfrm>
            <a:off x="7325773" y="2260528"/>
            <a:ext cx="1246" cy="865203"/>
          </a:xfrm>
          <a:prstGeom prst="bentConnector3">
            <a:avLst>
              <a:gd name="adj1" fmla="val 1844670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5B21413B-13F3-4C40-892A-079081FA16EB}"/>
              </a:ext>
            </a:extLst>
          </p:cNvPr>
          <p:cNvCxnSpPr>
            <a:cxnSpLocks/>
            <a:stCxn id="55" idx="3"/>
            <a:endCxn id="99" idx="2"/>
          </p:cNvCxnSpPr>
          <p:nvPr/>
        </p:nvCxnSpPr>
        <p:spPr>
          <a:xfrm flipH="1" flipV="1">
            <a:off x="7004106" y="1675209"/>
            <a:ext cx="321667" cy="585319"/>
          </a:xfrm>
          <a:prstGeom prst="bentConnector4">
            <a:avLst>
              <a:gd name="adj1" fmla="val -71067"/>
              <a:gd name="adj2" fmla="val 9449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F539618B-1784-4B99-897A-7453E8068321}"/>
              </a:ext>
            </a:extLst>
          </p:cNvPr>
          <p:cNvCxnSpPr>
            <a:cxnSpLocks/>
            <a:stCxn id="99" idx="0"/>
            <a:endCxn id="71" idx="0"/>
          </p:cNvCxnSpPr>
          <p:nvPr/>
        </p:nvCxnSpPr>
        <p:spPr>
          <a:xfrm rot="5400000" flipH="1" flipV="1">
            <a:off x="7818232" y="303969"/>
            <a:ext cx="3116" cy="1631369"/>
          </a:xfrm>
          <a:prstGeom prst="bentConnector3">
            <a:avLst>
              <a:gd name="adj1" fmla="val 127974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F5C4B30-A1BA-4BB8-B47A-E3C4BEA6C954}"/>
              </a:ext>
            </a:extLst>
          </p:cNvPr>
          <p:cNvSpPr txBox="1"/>
          <p:nvPr/>
        </p:nvSpPr>
        <p:spPr>
          <a:xfrm>
            <a:off x="6814503" y="508030"/>
            <a:ext cx="886254" cy="276999"/>
          </a:xfrm>
          <a:prstGeom prst="rect">
            <a:avLst/>
          </a:prstGeom>
          <a:noFill/>
          <a:ln w="6350">
            <a:noFill/>
          </a:ln>
        </p:spPr>
        <p:txBody>
          <a:bodyPr wrap="square" rtlCol="0">
            <a:spAutoFit/>
          </a:bodyPr>
          <a:lstStyle/>
          <a:p>
            <a:pPr algn="ctr"/>
            <a:r>
              <a:rPr kumimoji="1" lang="ja-JP" altLang="en-US" sz="600" dirty="0">
                <a:latin typeface="メイリオ" panose="020B0604030504040204" pitchFamily="50" charset="-128"/>
                <a:ea typeface="メイリオ" panose="020B0604030504040204" pitchFamily="50" charset="-128"/>
              </a:rPr>
              <a:t>Ｍ</a:t>
            </a:r>
            <a:r>
              <a:rPr kumimoji="1" lang="en-US" altLang="ja-JP" sz="600" dirty="0">
                <a:latin typeface="メイリオ" panose="020B0604030504040204" pitchFamily="50" charset="-128"/>
                <a:ea typeface="メイリオ" panose="020B0604030504040204" pitchFamily="50" charset="-128"/>
              </a:rPr>
              <a:t>09</a:t>
            </a:r>
            <a:r>
              <a:rPr kumimoji="1" lang="ja-JP" altLang="en-US" sz="600" dirty="0">
                <a:latin typeface="メイリオ" panose="020B0604030504040204" pitchFamily="50" charset="-128"/>
                <a:ea typeface="メイリオ" panose="020B0604030504040204" pitchFamily="50" charset="-128"/>
              </a:rPr>
              <a:t>はスキップ可能</a:t>
            </a:r>
          </a:p>
        </p:txBody>
      </p:sp>
    </p:spTree>
    <p:extLst>
      <p:ext uri="{BB962C8B-B14F-4D97-AF65-F5344CB8AC3E}">
        <p14:creationId xmlns:p14="http://schemas.microsoft.com/office/powerpoint/2010/main" val="4003377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0A8901-5ABC-4D57-A47A-684841E5F894}"/>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アテンション、ヘルプメッセージ（メール）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A4627994-123A-4546-A653-709A67006536}"/>
              </a:ext>
            </a:extLst>
          </p:cNvPr>
          <p:cNvGraphicFramePr>
            <a:graphicFrameLocks noGrp="1"/>
          </p:cNvGraphicFramePr>
          <p:nvPr/>
        </p:nvGraphicFramePr>
        <p:xfrm>
          <a:off x="128464" y="1052737"/>
          <a:ext cx="9649072" cy="5256584"/>
        </p:xfrm>
        <a:graphic>
          <a:graphicData uri="http://schemas.openxmlformats.org/drawingml/2006/table">
            <a:tbl>
              <a:tblPr>
                <a:tableStyleId>{5C22544A-7EE6-4342-B048-85BDC9FD1C3A}</a:tableStyleId>
              </a:tblPr>
              <a:tblGrid>
                <a:gridCol w="565631">
                  <a:extLst>
                    <a:ext uri="{9D8B030D-6E8A-4147-A177-3AD203B41FA5}">
                      <a16:colId xmlns:a16="http://schemas.microsoft.com/office/drawing/2014/main" val="4127643036"/>
                    </a:ext>
                  </a:extLst>
                </a:gridCol>
                <a:gridCol w="2723837">
                  <a:extLst>
                    <a:ext uri="{9D8B030D-6E8A-4147-A177-3AD203B41FA5}">
                      <a16:colId xmlns:a16="http://schemas.microsoft.com/office/drawing/2014/main" val="425808860"/>
                    </a:ext>
                  </a:extLst>
                </a:gridCol>
                <a:gridCol w="2537175">
                  <a:extLst>
                    <a:ext uri="{9D8B030D-6E8A-4147-A177-3AD203B41FA5}">
                      <a16:colId xmlns:a16="http://schemas.microsoft.com/office/drawing/2014/main" val="901968258"/>
                    </a:ext>
                  </a:extLst>
                </a:gridCol>
                <a:gridCol w="3822429">
                  <a:extLst>
                    <a:ext uri="{9D8B030D-6E8A-4147-A177-3AD203B41FA5}">
                      <a16:colId xmlns:a16="http://schemas.microsoft.com/office/drawing/2014/main" val="4068695014"/>
                    </a:ext>
                  </a:extLst>
                </a:gridCol>
              </a:tblGrid>
              <a:tr h="370425">
                <a:tc>
                  <a:txBody>
                    <a:bodyPr/>
                    <a:lstStyle/>
                    <a:p>
                      <a:pPr algn="ctr" fontAlgn="ctr"/>
                      <a:r>
                        <a:rPr lang="ja-JP" altLang="en-US" sz="600" b="0" i="0" u="none" strike="noStrike" dirty="0">
                          <a:solidFill>
                            <a:schemeClr val="bg1"/>
                          </a:solidFill>
                          <a:effectLst/>
                          <a:latin typeface="メイリオ" panose="020B0604030504040204" pitchFamily="50" charset="-128"/>
                          <a:ea typeface="メイリオ" panose="020B0604030504040204" pitchFamily="50" charset="-128"/>
                        </a:rPr>
                        <a:t>シーケンス</a:t>
                      </a:r>
                      <a:r>
                        <a:rPr lang="en-US" sz="600" b="0" i="0" u="none" strike="noStrike" dirty="0">
                          <a:solidFill>
                            <a:schemeClr val="bg1"/>
                          </a:solidFill>
                          <a:effectLst/>
                          <a:latin typeface="メイリオ" panose="020B0604030504040204" pitchFamily="50" charset="-128"/>
                          <a:ea typeface="メイリオ" panose="020B0604030504040204" pitchFamily="50" charset="-128"/>
                        </a:rPr>
                        <a:t>No</a:t>
                      </a:r>
                    </a:p>
                  </a:txBody>
                  <a:tcPr marL="9525" marR="9525" marT="9525" marB="0" anchor="ctr">
                    <a:solidFill>
                      <a:schemeClr val="accent6">
                        <a:lumMod val="50000"/>
                      </a:schemeClr>
                    </a:solidFill>
                  </a:tcPr>
                </a:tc>
                <a:tc>
                  <a:txBody>
                    <a:bodyPr/>
                    <a:lstStyle/>
                    <a:p>
                      <a:pPr algn="ctr" rtl="0" fontAlgn="ctr"/>
                      <a:r>
                        <a:rPr lang="ja-JP" altLang="en-US" sz="600" u="none" strike="noStrike">
                          <a:solidFill>
                            <a:schemeClr val="bg1"/>
                          </a:solidFill>
                          <a:effectLst/>
                          <a:latin typeface="メイリオ" panose="020B0604030504040204" pitchFamily="50" charset="-128"/>
                          <a:ea typeface="メイリオ" panose="020B0604030504040204" pitchFamily="50" charset="-128"/>
                        </a:rPr>
                        <a:t>アテンション（短冊の色を変化させ更新をアピールする）</a:t>
                      </a:r>
                      <a:endParaRPr lang="ja-JP" altLang="en-US" sz="600" b="0" i="0" u="none" strike="noStrike">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アテンション（サブ案）</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tc>
                  <a:txBody>
                    <a:bodyPr/>
                    <a:lstStyle/>
                    <a:p>
                      <a:pPr algn="ctr" rtl="0" fontAlgn="ctr"/>
                      <a:r>
                        <a:rPr lang="ja-JP" altLang="en-US" sz="600" u="none" strike="noStrike" dirty="0">
                          <a:solidFill>
                            <a:schemeClr val="bg1"/>
                          </a:solidFill>
                          <a:effectLst/>
                          <a:latin typeface="メイリオ" panose="020B0604030504040204" pitchFamily="50" charset="-128"/>
                          <a:ea typeface="メイリオ" panose="020B0604030504040204" pitchFamily="50" charset="-128"/>
                        </a:rPr>
                        <a:t>ヘルプメッセージ</a:t>
                      </a:r>
                      <a:endParaRPr lang="ja-JP" altLang="en-US" sz="600" b="0" i="0" u="none" strike="noStrike" dirty="0">
                        <a:solidFill>
                          <a:schemeClr val="bg1"/>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50000"/>
                      </a:schemeClr>
                    </a:solidFill>
                  </a:tcPr>
                </a:tc>
                <a:extLst>
                  <a:ext uri="{0D108BD9-81ED-4DB2-BD59-A6C34878D82A}">
                    <a16:rowId xmlns:a16="http://schemas.microsoft.com/office/drawing/2014/main" val="3771396562"/>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m01</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日が経過して面接候補日が送信されない場合。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さんの書類選考が</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br>
                        <a:rPr lang="ja-JP" altLang="en-US" sz="600" u="none" strike="noStrike" dirty="0">
                          <a:effectLst/>
                          <a:latin typeface="メイリオ" panose="020B0604030504040204" pitchFamily="50" charset="-128"/>
                          <a:ea typeface="メイリオ" panose="020B0604030504040204" pitchFamily="50" charset="-128"/>
                        </a:rPr>
                      </a:br>
                      <a:r>
                        <a:rPr lang="ja-JP" altLang="en-US" sz="600" u="none" strike="noStrike" dirty="0">
                          <a:effectLst/>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136975833"/>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m02</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日が経過して応募者からの返事がない場合。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さんに面接候補日を送信してから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応募者に面接候補日を送信済みの状態です。応募者からの返事を待ちましょう。</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レスポンスがない場合、面接候補日を見る、から、再度面接候補日を送信することができます。</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採用ステータスを「不採用」にすることで、選考を終了させることもできます。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4264338501"/>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m03</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日が経過して面接案内が送信されない場合。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さんが面接候補日を選択してから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応募者に面接日程を送信します。面接日程を送信することで、面接日が確定します。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375951725"/>
                  </a:ext>
                </a:extLst>
              </a:tr>
              <a:tr h="441059">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m04</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日が経過して面接候補日が送信されない場合。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さんが面接候補日への回答してから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応募者の都合があわなかったようです。再度面接日程を送信してください。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応募者名をクリックすると、応募者の職務経験や、都合のよい時間帯などが確認できます。</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たびかさなる面接日の拒否がある場合、採用ステータスから「不採用」にすることで、選考を終了させることもできます。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348734018"/>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m05</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面接日から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日が経過して採用ステータスが更新されない場合。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さんの面接から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応募者に面接日程を送信済みの状態です。</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雇用者側の都合で、あるいは応募者側の都合で面接日が変更になった場合、再度面接案内を再送してください。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面接終了後、採用ステータスを、内定、不採用のいずれかを選択してください。</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51547677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m06</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トリガーが引かれてから</a:t>
                      </a:r>
                      <a:r>
                        <a:rPr lang="en-US" altLang="ja-JP" sz="600" u="none" strike="noStrike" dirty="0">
                          <a:effectLst/>
                          <a:latin typeface="メイリオ" panose="020B0604030504040204" pitchFamily="50" charset="-128"/>
                          <a:ea typeface="メイリオ" panose="020B0604030504040204" pitchFamily="50" charset="-128"/>
                        </a:rPr>
                        <a:t>3</a:t>
                      </a:r>
                      <a:r>
                        <a:rPr lang="ja-JP" altLang="en-US" sz="600" u="none" strike="noStrike" dirty="0">
                          <a:effectLst/>
                          <a:latin typeface="メイリオ" panose="020B0604030504040204" pitchFamily="50" charset="-128"/>
                          <a:ea typeface="メイリオ" panose="020B0604030504040204" pitchFamily="50" charset="-128"/>
                        </a:rPr>
                        <a:t>日が経過して面接候補日が送信されない場合。</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r>
                        <a:rPr lang="ja-JP" altLang="en-US" sz="600" u="none" strike="noStrike" dirty="0" err="1">
                          <a:effectLst/>
                          <a:latin typeface="メイリオ" panose="020B0604030504040204" pitchFamily="50" charset="-128"/>
                          <a:ea typeface="メイリオ" panose="020B0604030504040204" pitchFamily="50" charset="-128"/>
                        </a:rPr>
                        <a:t>さんの</a:t>
                      </a:r>
                      <a:r>
                        <a:rPr lang="ja-JP" altLang="en-US" sz="600" u="none" strike="noStrike" dirty="0">
                          <a:effectLst/>
                          <a:latin typeface="メイリオ" panose="020B0604030504040204" pitchFamily="50" charset="-128"/>
                          <a:ea typeface="メイリオ" panose="020B0604030504040204" pitchFamily="50" charset="-128"/>
                        </a:rPr>
                        <a:t>面接日の再調整依頼から</a:t>
                      </a:r>
                      <a:r>
                        <a:rPr lang="en-US" altLang="ja-JP" sz="600" u="none" strike="noStrike" dirty="0">
                          <a:effectLst/>
                          <a:latin typeface="メイリオ" panose="020B0604030504040204" pitchFamily="50" charset="-128"/>
                          <a:ea typeface="メイリオ" panose="020B0604030504040204" pitchFamily="50" charset="-128"/>
                        </a:rPr>
                        <a:t>3</a:t>
                      </a:r>
                      <a:r>
                        <a:rPr lang="ja-JP" altLang="en-US" sz="600" u="none" strike="noStrike" dirty="0">
                          <a:effectLst/>
                          <a:latin typeface="メイリオ" panose="020B0604030504040204" pitchFamily="50" charset="-128"/>
                          <a:ea typeface="メイリオ" panose="020B0604030504040204" pitchFamily="50" charset="-128"/>
                        </a:rPr>
                        <a:t>日経過しています。</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応募者の都合により、面接日程の再調整の依頼がありました。</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たびかさなる面接日程の変更がある場合、採用ステータスから「不採用」にすることで、選考を終了させることもできます。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67870791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m07</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日が経過して初勤務日が送信されない場合。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さんの内定通知から</a:t>
                      </a:r>
                      <a:r>
                        <a:rPr lang="en-US" altLang="ja-JP" sz="600" u="none" strike="noStrike">
                          <a:effectLst/>
                          <a:latin typeface="メイリオ" panose="020B0604030504040204" pitchFamily="50" charset="-128"/>
                          <a:ea typeface="メイリオ" panose="020B0604030504040204" pitchFamily="50" charset="-128"/>
                        </a:rPr>
                        <a:t>3</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応募者名をクリックすると、応募者の電話番号、メールアドレスを確認することができます。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91072433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m08</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トリガーが引かれてから</a:t>
                      </a:r>
                      <a:r>
                        <a:rPr lang="en-US" altLang="ja-JP" sz="600" u="none" strike="noStrike">
                          <a:effectLst/>
                          <a:latin typeface="メイリオ" panose="020B0604030504040204" pitchFamily="50" charset="-128"/>
                          <a:ea typeface="メイリオ" panose="020B0604030504040204" pitchFamily="50" charset="-128"/>
                        </a:rPr>
                        <a:t>7</a:t>
                      </a:r>
                      <a:r>
                        <a:rPr lang="ja-JP" altLang="en-US" sz="600" u="none" strike="noStrike">
                          <a:effectLst/>
                          <a:latin typeface="メイリオ" panose="020B0604030504040204" pitchFamily="50" charset="-128"/>
                          <a:ea typeface="メイリオ" panose="020B0604030504040204" pitchFamily="50" charset="-128"/>
                        </a:rPr>
                        <a:t>日が経過して採用ステータスが更新されない場合。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a:effectLst/>
                          <a:latin typeface="メイリオ" panose="020B0604030504040204" pitchFamily="50" charset="-128"/>
                          <a:ea typeface="メイリオ" panose="020B0604030504040204" pitchFamily="50" charset="-128"/>
                        </a:rPr>
                        <a:t>%</a:t>
                      </a:r>
                      <a:r>
                        <a:rPr lang="ja-JP" altLang="en-US" sz="600" u="none" strike="noStrike">
                          <a:effectLst/>
                          <a:latin typeface="メイリオ" panose="020B0604030504040204" pitchFamily="50" charset="-128"/>
                          <a:ea typeface="メイリオ" panose="020B0604030504040204" pitchFamily="50" charset="-128"/>
                        </a:rPr>
                        <a:t>さんの選考が</a:t>
                      </a:r>
                      <a:r>
                        <a:rPr lang="en-US" altLang="ja-JP" sz="600" u="none" strike="noStrike">
                          <a:effectLst/>
                          <a:latin typeface="メイリオ" panose="020B0604030504040204" pitchFamily="50" charset="-128"/>
                          <a:ea typeface="メイリオ" panose="020B0604030504040204" pitchFamily="50" charset="-128"/>
                        </a:rPr>
                        <a:t>7</a:t>
                      </a:r>
                      <a:r>
                        <a:rPr lang="ja-JP" altLang="en-US" sz="600" u="none" strike="noStrike">
                          <a:effectLst/>
                          <a:latin typeface="メイリオ" panose="020B0604030504040204" pitchFamily="50" charset="-128"/>
                          <a:ea typeface="メイリオ" panose="020B0604030504040204" pitchFamily="50" charset="-128"/>
                        </a:rPr>
                        <a:t>日経過しています。</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応募者に選考中の通知を送信済みの状態です。</a:t>
                      </a:r>
                      <a:r>
                        <a:rPr lang="en-US" altLang="ja-JP" sz="600" u="none" strike="noStrike">
                          <a:effectLst/>
                          <a:latin typeface="メイリオ" panose="020B0604030504040204" pitchFamily="50" charset="-128"/>
                          <a:ea typeface="メイリオ" panose="020B0604030504040204" pitchFamily="50" charset="-128"/>
                        </a:rPr>
                        <a:t>1</a:t>
                      </a:r>
                      <a:r>
                        <a:rPr lang="ja-JP" altLang="en-US" sz="600" u="none" strike="noStrike">
                          <a:effectLst/>
                          <a:latin typeface="メイリオ" panose="020B0604030504040204" pitchFamily="50" charset="-128"/>
                          <a:ea typeface="メイリオ" panose="020B0604030504040204" pitchFamily="50" charset="-128"/>
                        </a:rPr>
                        <a:t>週間を目安に、選考結果の通知を行ってください。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55488685"/>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m09</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a:effectLst/>
                          <a:latin typeface="メイリオ" panose="020B0604030504040204" pitchFamily="50" charset="-128"/>
                          <a:ea typeface="メイリオ" panose="020B0604030504040204" pitchFamily="50" charset="-128"/>
                        </a:rPr>
                        <a:t>初勤務日を終了後、</a:t>
                      </a:r>
                      <a:r>
                        <a:rPr lang="en-US" altLang="ja-JP" sz="600" u="none" strike="noStrike">
                          <a:effectLst/>
                          <a:latin typeface="メイリオ" panose="020B0604030504040204" pitchFamily="50" charset="-128"/>
                          <a:ea typeface="メイリオ" panose="020B0604030504040204" pitchFamily="50" charset="-128"/>
                        </a:rPr>
                        <a:t>1</a:t>
                      </a:r>
                      <a:r>
                        <a:rPr lang="ja-JP" altLang="en-US" sz="600" u="none" strike="noStrike">
                          <a:effectLst/>
                          <a:latin typeface="メイリオ" panose="020B0604030504040204" pitchFamily="50" charset="-128"/>
                          <a:ea typeface="メイリオ" panose="020B0604030504040204" pitchFamily="50" charset="-128"/>
                        </a:rPr>
                        <a:t>日を経過して採用ステータスが更新されない場合。</a:t>
                      </a:r>
                      <a:endParaRPr lang="ja-JP" altLang="en-US" sz="600" b="0" i="0" u="none" strike="noStrike">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en-US" altLang="ja-JP" sz="600" u="none" strike="noStrike" dirty="0">
                          <a:effectLst/>
                          <a:latin typeface="メイリオ" panose="020B0604030504040204" pitchFamily="50" charset="-128"/>
                          <a:ea typeface="メイリオ" panose="020B0604030504040204" pitchFamily="50" charset="-128"/>
                        </a:rPr>
                        <a:t>%</a:t>
                      </a:r>
                      <a:r>
                        <a:rPr lang="ja-JP" altLang="en-US" sz="600" u="none" strike="noStrike" dirty="0" err="1">
                          <a:effectLst/>
                          <a:latin typeface="メイリオ" panose="020B0604030504040204" pitchFamily="50" charset="-128"/>
                          <a:ea typeface="メイリオ" panose="020B0604030504040204" pitchFamily="50" charset="-128"/>
                        </a:rPr>
                        <a:t>さんの</a:t>
                      </a:r>
                      <a:r>
                        <a:rPr lang="ja-JP" altLang="en-US" sz="600" u="none" strike="noStrike" dirty="0">
                          <a:effectLst/>
                          <a:latin typeface="メイリオ" panose="020B0604030504040204" pitchFamily="50" charset="-128"/>
                          <a:ea typeface="メイリオ" panose="020B0604030504040204" pitchFamily="50" charset="-128"/>
                        </a:rPr>
                        <a:t>初勤務が終了しています。</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br>
                        <a:rPr lang="ja-JP" altLang="en-US" sz="600" u="none" strike="noStrike">
                          <a:effectLst/>
                          <a:latin typeface="メイリオ" panose="020B0604030504040204" pitchFamily="50" charset="-128"/>
                          <a:ea typeface="メイリオ" panose="020B0604030504040204" pitchFamily="50" charset="-128"/>
                        </a:rPr>
                      </a:br>
                      <a:r>
                        <a:rPr lang="ja-JP" altLang="en-US" sz="600" u="none" strike="noStrike">
                          <a:effectLst/>
                          <a:latin typeface="メイリオ" panose="020B0604030504040204" pitchFamily="50" charset="-128"/>
                          <a:ea typeface="メイリオ" panose="020B0604030504040204" pitchFamily="50" charset="-128"/>
                        </a:rPr>
                        <a:t>内定取消は、初勤務日に出社しない、途中で帰ってしまったなど、応募者側に明確な落ち度がある場合のみ選択可能です。</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2451781782"/>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m10</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4210003526"/>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m11</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894286977"/>
                  </a:ext>
                </a:extLst>
              </a:tr>
              <a:tr h="370425">
                <a:tc>
                  <a:txBody>
                    <a:bodyPr/>
                    <a:lstStyle/>
                    <a:p>
                      <a:pPr algn="ctr" fontAlgn="ctr"/>
                      <a:r>
                        <a:rPr lang="en-US" sz="600" b="0" i="0" u="none" strike="noStrike">
                          <a:solidFill>
                            <a:srgbClr val="000000"/>
                          </a:solidFill>
                          <a:effectLst/>
                          <a:latin typeface="メイリオ" panose="020B0604030504040204" pitchFamily="50" charset="-128"/>
                          <a:ea typeface="メイリオ" panose="020B0604030504040204" pitchFamily="50" charset="-128"/>
                        </a:rPr>
                        <a:t>m12</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a:effectLst/>
                          <a:latin typeface="メイリオ" panose="020B0604030504040204" pitchFamily="50" charset="-128"/>
                          <a:ea typeface="メイリオ" panose="020B0604030504040204" pitchFamily="50" charset="-128"/>
                        </a:rPr>
                        <a:t>なし</a:t>
                      </a:r>
                      <a:endParaRPr lang="ja-JP" altLang="en-US" sz="600" b="0" i="0" u="none" strike="noStrike">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3987096031"/>
                  </a:ext>
                </a:extLst>
              </a:tr>
              <a:tr h="370425">
                <a:tc>
                  <a:txBody>
                    <a:bodyPr/>
                    <a:lstStyle/>
                    <a:p>
                      <a:pPr algn="ctr" fontAlgn="ctr"/>
                      <a:r>
                        <a:rPr lang="en-US" sz="600" b="0" i="0" u="none" strike="noStrike" dirty="0">
                          <a:solidFill>
                            <a:srgbClr val="000000"/>
                          </a:solidFill>
                          <a:effectLst/>
                          <a:latin typeface="メイリオ" panose="020B0604030504040204" pitchFamily="50" charset="-128"/>
                          <a:ea typeface="メイリオ" panose="020B0604030504040204" pitchFamily="50" charset="-128"/>
                        </a:rPr>
                        <a:t>m13</a:t>
                      </a:r>
                    </a:p>
                  </a:txBody>
                  <a:tcPr marL="9525" marR="9525" marT="9525"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　なし</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rtl="0" fontAlgn="ctr"/>
                      <a:r>
                        <a:rPr lang="ja-JP" altLang="en-US" sz="600" u="none" strike="noStrike" dirty="0">
                          <a:effectLst/>
                          <a:latin typeface="メイリオ" panose="020B0604030504040204" pitchFamily="50" charset="-128"/>
                          <a:ea typeface="メイリオ" panose="020B0604030504040204" pitchFamily="50" charset="-128"/>
                        </a:rPr>
                        <a:t>なし　</a:t>
                      </a:r>
                      <a:endParaRPr lang="ja-JP" altLang="en-US" sz="600" b="0" i="0" u="none" strike="noStrike" dirty="0">
                        <a:solidFill>
                          <a:srgbClr val="262626"/>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tc>
                  <a:txBody>
                    <a:bodyPr/>
                    <a:lstStyle/>
                    <a:p>
                      <a:pPr algn="ctr" fontAlgn="ctr"/>
                      <a:r>
                        <a:rPr lang="ja-JP" altLang="en-US" sz="600" u="none" strike="noStrike" dirty="0">
                          <a:effectLst/>
                          <a:latin typeface="メイリオ" panose="020B0604030504040204" pitchFamily="50" charset="-128"/>
                          <a:ea typeface="メイリオ" panose="020B0604030504040204" pitchFamily="50" charset="-128"/>
                        </a:rPr>
                        <a:t>なし</a:t>
                      </a:r>
                      <a:endParaRPr lang="ja-JP" altLang="en-US" sz="6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317" marR="4317" marT="4317" marB="0" anchor="ctr">
                    <a:solidFill>
                      <a:schemeClr val="accent6">
                        <a:lumMod val="20000"/>
                        <a:lumOff val="80000"/>
                      </a:schemeClr>
                    </a:solidFill>
                  </a:tcPr>
                </a:tc>
                <a:extLst>
                  <a:ext uri="{0D108BD9-81ED-4DB2-BD59-A6C34878D82A}">
                    <a16:rowId xmlns:a16="http://schemas.microsoft.com/office/drawing/2014/main" val="144799578"/>
                  </a:ext>
                </a:extLst>
              </a:tr>
            </a:tbl>
          </a:graphicData>
        </a:graphic>
      </p:graphicFrame>
    </p:spTree>
    <p:extLst>
      <p:ext uri="{BB962C8B-B14F-4D97-AF65-F5344CB8AC3E}">
        <p14:creationId xmlns:p14="http://schemas.microsoft.com/office/powerpoint/2010/main" val="6442338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M01</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書類選考中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06597" y="2692493"/>
            <a:ext cx="2448272"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選考を進める場合、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面接候補日を送信してください。</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69850"/>
            <a:ext cx="819306"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16CC293E-B200-443D-949F-891F9112DE94}"/>
              </a:ext>
            </a:extLst>
          </p:cNvPr>
          <p:cNvGrpSpPr/>
          <p:nvPr/>
        </p:nvGrpSpPr>
        <p:grpSpPr>
          <a:xfrm>
            <a:off x="6729942" y="2558502"/>
            <a:ext cx="220783" cy="215444"/>
            <a:chOff x="-514849" y="3429000"/>
            <a:chExt cx="220783" cy="215444"/>
          </a:xfrm>
        </p:grpSpPr>
        <p:sp>
          <p:nvSpPr>
            <p:cNvPr id="3" name="楕円 2">
              <a:extLst>
                <a:ext uri="{FF2B5EF4-FFF2-40B4-BE49-F238E27FC236}">
                  <a16:creationId xmlns:a16="http://schemas.microsoft.com/office/drawing/2014/main" id="{725E7872-09DD-43A4-A41B-7724705EEDD4}"/>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409DD5-CF7F-4707-972D-BEA3FCA53B23}"/>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3889" y="2909271"/>
            <a:ext cx="985833" cy="1108253"/>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3" y="3956315"/>
            <a:ext cx="6986738"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応募者名をクリックすると、応募者の職務経験、仕事で大事にしていること、都合のよい時間帯などが確認できます。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応募者情報を見て不採用の判断をした場合、採用ステータスを「不採用」にするだけで、選考は終了します。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54" name="正方形/長方形 53">
            <a:extLst>
              <a:ext uri="{FF2B5EF4-FFF2-40B4-BE49-F238E27FC236}">
                <a16:creationId xmlns:a16="http://schemas.microsoft.com/office/drawing/2014/main" id="{E2E51C7C-963D-443A-9F09-00D071B3749B}"/>
              </a:ext>
            </a:extLst>
          </p:cNvPr>
          <p:cNvSpPr/>
          <p:nvPr/>
        </p:nvSpPr>
        <p:spPr>
          <a:xfrm>
            <a:off x="6028173" y="2534030"/>
            <a:ext cx="92255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2DC0350A-89A9-40CD-B9EE-0F0E74C37033}"/>
              </a:ext>
            </a:extLst>
          </p:cNvPr>
          <p:cNvSpPr txBox="1"/>
          <p:nvPr/>
        </p:nvSpPr>
        <p:spPr>
          <a:xfrm>
            <a:off x="7833320" y="2031231"/>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→㉒面接候補日</a:t>
            </a:r>
            <a:endParaRPr kumimoji="1" lang="ja-JP" altLang="en-US" sz="800" dirty="0">
              <a:latin typeface="メイリオ" panose="020B0604030504040204" pitchFamily="50" charset="-128"/>
              <a:ea typeface="メイリオ" panose="020B0604030504040204" pitchFamily="50" charset="-128"/>
            </a:endParaRPr>
          </a:p>
        </p:txBody>
      </p:sp>
      <p:cxnSp>
        <p:nvCxnSpPr>
          <p:cNvPr id="65" name="コネクタ: カギ線 64">
            <a:extLst>
              <a:ext uri="{FF2B5EF4-FFF2-40B4-BE49-F238E27FC236}">
                <a16:creationId xmlns:a16="http://schemas.microsoft.com/office/drawing/2014/main" id="{317F85AC-E426-4F74-8A6F-EF2C439D1E9A}"/>
              </a:ext>
            </a:extLst>
          </p:cNvPr>
          <p:cNvCxnSpPr>
            <a:cxnSpLocks/>
            <a:stCxn id="54" idx="0"/>
            <a:endCxn id="64" idx="1"/>
          </p:cNvCxnSpPr>
          <p:nvPr/>
        </p:nvCxnSpPr>
        <p:spPr>
          <a:xfrm rot="5400000" flipH="1" flipV="1">
            <a:off x="7025401" y="1726112"/>
            <a:ext cx="271966" cy="13438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B47A07E7-BE6D-40E5-A908-0564ED23123E}"/>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0C29FAE8-88D3-42D9-B569-4D0FF3A3895A}"/>
              </a:ext>
            </a:extLst>
          </p:cNvPr>
          <p:cNvSpPr txBox="1"/>
          <p:nvPr/>
        </p:nvSpPr>
        <p:spPr>
          <a:xfrm>
            <a:off x="7833320" y="2996952"/>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8" name="コネクタ: カギ線 67">
            <a:extLst>
              <a:ext uri="{FF2B5EF4-FFF2-40B4-BE49-F238E27FC236}">
                <a16:creationId xmlns:a16="http://schemas.microsoft.com/office/drawing/2014/main" id="{A6072092-0117-4868-894D-CD32862CA1D6}"/>
              </a:ext>
            </a:extLst>
          </p:cNvPr>
          <p:cNvCxnSpPr>
            <a:cxnSpLocks/>
            <a:stCxn id="66" idx="2"/>
            <a:endCxn id="67" idx="1"/>
          </p:cNvCxnSpPr>
          <p:nvPr/>
        </p:nvCxnSpPr>
        <p:spPr>
          <a:xfrm rot="16200000" flipH="1">
            <a:off x="7399034" y="3039720"/>
            <a:ext cx="362636"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086E38F0-1B08-4B28-AD71-D5A330F16F79}"/>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1" name="テキスト ボックス 70">
            <a:extLst>
              <a:ext uri="{FF2B5EF4-FFF2-40B4-BE49-F238E27FC236}">
                <a16:creationId xmlns:a16="http://schemas.microsoft.com/office/drawing/2014/main" id="{5D7EB6AB-FE6F-437A-8928-E4D6021EF2CD}"/>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C49F12E1-7C2B-466A-8C13-92E819D29BFE}"/>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3" name="テキスト ボックス 72">
            <a:extLst>
              <a:ext uri="{FF2B5EF4-FFF2-40B4-BE49-F238E27FC236}">
                <a16:creationId xmlns:a16="http://schemas.microsoft.com/office/drawing/2014/main" id="{7BF35F2B-1001-405D-9710-8D4F61FE8FA0}"/>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0815681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M02</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応募者からの返事を待っています。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面接候補日を送信してから</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a:t>
            </a:r>
            <a:r>
              <a:rPr kumimoji="1" lang="ja-JP" altLang="en-US" sz="800" b="1" dirty="0">
                <a:latin typeface="メイリオ" panose="020B0604030504040204" pitchFamily="50" charset="-128"/>
                <a:ea typeface="メイリオ" panose="020B0604030504040204" pitchFamily="50" charset="-128"/>
              </a:rPr>
              <a:t>日</a:t>
            </a:r>
            <a:r>
              <a:rPr kumimoji="1" lang="ja-JP" altLang="en-US" sz="800" dirty="0">
                <a:latin typeface="メイリオ" panose="020B0604030504040204" pitchFamily="50" charset="-128"/>
                <a:ea typeface="メイリオ" panose="020B0604030504040204" pitchFamily="50" charset="-128"/>
              </a:rPr>
              <a:t>が経過しています。</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面接候補日を見る</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grpSp>
        <p:nvGrpSpPr>
          <p:cNvPr id="10" name="グループ化 9">
            <a:extLst>
              <a:ext uri="{FF2B5EF4-FFF2-40B4-BE49-F238E27FC236}">
                <a16:creationId xmlns:a16="http://schemas.microsoft.com/office/drawing/2014/main" id="{AD726781-3C73-48E0-BA49-704E35CABC54}"/>
              </a:ext>
            </a:extLst>
          </p:cNvPr>
          <p:cNvGrpSpPr/>
          <p:nvPr/>
        </p:nvGrpSpPr>
        <p:grpSpPr>
          <a:xfrm>
            <a:off x="2161214" y="2601159"/>
            <a:ext cx="220783" cy="215444"/>
            <a:chOff x="-362449" y="3811969"/>
            <a:chExt cx="220783" cy="215444"/>
          </a:xfrm>
        </p:grpSpPr>
        <p:sp>
          <p:nvSpPr>
            <p:cNvPr id="78" name="楕円 77">
              <a:extLst>
                <a:ext uri="{FF2B5EF4-FFF2-40B4-BE49-F238E27FC236}">
                  <a16:creationId xmlns:a16="http://schemas.microsoft.com/office/drawing/2014/main" id="{C1EE25A8-00D6-43A7-8DB9-C9383F75ABEB}"/>
                </a:ext>
              </a:extLst>
            </p:cNvPr>
            <p:cNvSpPr/>
            <p:nvPr/>
          </p:nvSpPr>
          <p:spPr>
            <a:xfrm>
              <a:off x="-362449" y="3811969"/>
              <a:ext cx="220783" cy="215444"/>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362449" y="381196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909658" y="3123502"/>
            <a:ext cx="140958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38007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応募者に面接候補日を送信済みの状態です。応募者からの返事を待ちましょう。</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レスポンスがない場合、面接候補日を見る、から、再度面接候補日を送信することができます。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採用ステータスを「不採用」にすることで、選考を終了させることもできます。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54" name="正方形/長方形 53">
            <a:extLst>
              <a:ext uri="{FF2B5EF4-FFF2-40B4-BE49-F238E27FC236}">
                <a16:creationId xmlns:a16="http://schemas.microsoft.com/office/drawing/2014/main" id="{4DBB024A-D7EC-4033-B102-549145F9DA0B}"/>
              </a:ext>
            </a:extLst>
          </p:cNvPr>
          <p:cNvSpPr/>
          <p:nvPr/>
        </p:nvSpPr>
        <p:spPr>
          <a:xfrm>
            <a:off x="6028173" y="2534030"/>
            <a:ext cx="90403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4F4BB0-4386-4A54-A5E6-D26164EB6933}"/>
              </a:ext>
            </a:extLst>
          </p:cNvPr>
          <p:cNvSpPr txBox="1"/>
          <p:nvPr/>
        </p:nvSpPr>
        <p:spPr>
          <a:xfrm>
            <a:off x="7833320" y="90872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㉓面接候補日を確認ポップアップを開く。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→㉓面接候補日を確認</a:t>
            </a:r>
            <a:endParaRPr kumimoji="1" lang="ja-JP" altLang="en-US" sz="800" dirty="0">
              <a:latin typeface="メイリオ" panose="020B0604030504040204" pitchFamily="50" charset="-128"/>
              <a:ea typeface="メイリオ" panose="020B0604030504040204" pitchFamily="50" charset="-128"/>
            </a:endParaRPr>
          </a:p>
        </p:txBody>
      </p:sp>
      <p:cxnSp>
        <p:nvCxnSpPr>
          <p:cNvPr id="65" name="コネクタ: カギ線 64">
            <a:extLst>
              <a:ext uri="{FF2B5EF4-FFF2-40B4-BE49-F238E27FC236}">
                <a16:creationId xmlns:a16="http://schemas.microsoft.com/office/drawing/2014/main" id="{71CBE908-74CD-4E45-B02C-8BD597FE264B}"/>
              </a:ext>
            </a:extLst>
          </p:cNvPr>
          <p:cNvCxnSpPr>
            <a:cxnSpLocks/>
            <a:stCxn id="54" idx="0"/>
            <a:endCxn id="64" idx="1"/>
          </p:cNvCxnSpPr>
          <p:nvPr/>
        </p:nvCxnSpPr>
        <p:spPr>
          <a:xfrm rot="5400000" flipH="1" flipV="1">
            <a:off x="6459517" y="1160228"/>
            <a:ext cx="1394477" cy="135312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A7BFFA35-5F9C-4159-A111-D55174C246E6}"/>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BBA474AA-EF3F-441C-993A-4FBDC40B1E82}"/>
              </a:ext>
            </a:extLst>
          </p:cNvPr>
          <p:cNvSpPr txBox="1"/>
          <p:nvPr/>
        </p:nvSpPr>
        <p:spPr>
          <a:xfrm>
            <a:off x="7833320" y="177281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68" name="コネクタ: カギ線 67">
            <a:extLst>
              <a:ext uri="{FF2B5EF4-FFF2-40B4-BE49-F238E27FC236}">
                <a16:creationId xmlns:a16="http://schemas.microsoft.com/office/drawing/2014/main" id="{64B80238-93AA-4635-88BD-314E9D3B4A5E}"/>
              </a:ext>
            </a:extLst>
          </p:cNvPr>
          <p:cNvCxnSpPr>
            <a:cxnSpLocks/>
            <a:stCxn id="66" idx="3"/>
            <a:endCxn id="67" idx="1"/>
          </p:cNvCxnSpPr>
          <p:nvPr/>
        </p:nvCxnSpPr>
        <p:spPr>
          <a:xfrm flipV="1">
            <a:off x="7664301" y="2249870"/>
            <a:ext cx="169019" cy="57500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3E94AAA4-8A7A-47A9-80CB-DFC0553BD9A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1" name="テキスト ボックス 70">
            <a:extLst>
              <a:ext uri="{FF2B5EF4-FFF2-40B4-BE49-F238E27FC236}">
                <a16:creationId xmlns:a16="http://schemas.microsoft.com/office/drawing/2014/main" id="{D5953B0E-2DCE-4EB0-8D38-8A9CA6EC3AAD}"/>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2" name="図 71">
            <a:extLst>
              <a:ext uri="{FF2B5EF4-FFF2-40B4-BE49-F238E27FC236}">
                <a16:creationId xmlns:a16="http://schemas.microsoft.com/office/drawing/2014/main" id="{87CFB608-8A07-4530-81F1-3090A2026777}"/>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3" name="テキスト ボックス 72">
            <a:extLst>
              <a:ext uri="{FF2B5EF4-FFF2-40B4-BE49-F238E27FC236}">
                <a16:creationId xmlns:a16="http://schemas.microsoft.com/office/drawing/2014/main" id="{AFF459F1-642A-49CE-B18A-89EDCE8FD78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4" name="正方形/長方形 73">
            <a:extLst>
              <a:ext uri="{FF2B5EF4-FFF2-40B4-BE49-F238E27FC236}">
                <a16:creationId xmlns:a16="http://schemas.microsoft.com/office/drawing/2014/main" id="{57A6894A-949E-46B2-8041-687435D906BB}"/>
              </a:ext>
            </a:extLst>
          </p:cNvPr>
          <p:cNvSpPr/>
          <p:nvPr/>
        </p:nvSpPr>
        <p:spPr>
          <a:xfrm>
            <a:off x="4087259" y="2856012"/>
            <a:ext cx="513474" cy="291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6897552D-0537-4DF2-A919-F1E1D0DFEFAA}"/>
              </a:ext>
            </a:extLst>
          </p:cNvPr>
          <p:cNvSpPr txBox="1"/>
          <p:nvPr/>
        </p:nvSpPr>
        <p:spPr>
          <a:xfrm>
            <a:off x="7833320" y="3140968"/>
            <a:ext cx="1728192" cy="83099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7</a:t>
            </a:r>
            <a:r>
              <a:rPr kumimoji="1" lang="ja-JP" altLang="en-US" sz="800" dirty="0">
                <a:latin typeface="メイリオ" panose="020B0604030504040204" pitchFamily="50" charset="-128"/>
                <a:ea typeface="メイリオ" panose="020B0604030504040204" pitchFamily="50" charset="-128"/>
              </a:rPr>
              <a:t>日を経過するまではボールドで表示。</a:t>
            </a:r>
            <a:r>
              <a:rPr kumimoji="1" lang="en-US" altLang="ja-JP" sz="800" dirty="0">
                <a:latin typeface="メイリオ" panose="020B0604030504040204" pitchFamily="50" charset="-128"/>
                <a:ea typeface="メイリオ" panose="020B0604030504040204" pitchFamily="50" charset="-128"/>
              </a:rPr>
              <a:t>8</a:t>
            </a:r>
            <a:r>
              <a:rPr kumimoji="1" lang="ja-JP" altLang="en-US" sz="800" dirty="0">
                <a:latin typeface="メイリオ" panose="020B0604030504040204" pitchFamily="50" charset="-128"/>
                <a:ea typeface="メイリオ" panose="020B0604030504040204" pitchFamily="50" charset="-128"/>
              </a:rPr>
              <a:t>日目以降は赤字。</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7</a:t>
            </a:r>
            <a:r>
              <a:rPr kumimoji="1" lang="ja-JP" altLang="en-US" sz="800" b="1" dirty="0">
                <a:latin typeface="メイリオ" panose="020B0604030504040204" pitchFamily="50" charset="-128"/>
                <a:ea typeface="メイリオ" panose="020B0604030504040204" pitchFamily="50" charset="-128"/>
              </a:rPr>
              <a:t>日</a:t>
            </a:r>
            <a:endParaRPr kumimoji="1" lang="en-US" altLang="ja-JP" sz="800" b="1"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8</a:t>
            </a:r>
            <a:r>
              <a:rPr kumimoji="1" lang="ja-JP" altLang="en-US" sz="800" b="1" dirty="0">
                <a:solidFill>
                  <a:srgbClr val="FF0000"/>
                </a:solidFill>
                <a:latin typeface="メイリオ" panose="020B0604030504040204" pitchFamily="50" charset="-128"/>
                <a:ea typeface="メイリオ" panose="020B0604030504040204" pitchFamily="50" charset="-128"/>
              </a:rPr>
              <a:t>日</a:t>
            </a:r>
          </a:p>
        </p:txBody>
      </p:sp>
      <p:cxnSp>
        <p:nvCxnSpPr>
          <p:cNvPr id="79" name="コネクタ: カギ線 78">
            <a:extLst>
              <a:ext uri="{FF2B5EF4-FFF2-40B4-BE49-F238E27FC236}">
                <a16:creationId xmlns:a16="http://schemas.microsoft.com/office/drawing/2014/main" id="{2480573B-35C4-465E-ABF7-3BCE7A0AB946}"/>
              </a:ext>
            </a:extLst>
          </p:cNvPr>
          <p:cNvCxnSpPr>
            <a:cxnSpLocks/>
            <a:stCxn id="74" idx="2"/>
            <a:endCxn id="75" idx="1"/>
          </p:cNvCxnSpPr>
          <p:nvPr/>
        </p:nvCxnSpPr>
        <p:spPr>
          <a:xfrm rot="16200000" flipH="1">
            <a:off x="5884123" y="1607269"/>
            <a:ext cx="409071" cy="348932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6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②</a:t>
            </a:r>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-1</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　ログイン（エラー）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23B21D-4CD6-424E-B3FC-C29437063A51}"/>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14" name="正方形/長方形 13">
            <a:extLst>
              <a:ext uri="{FF2B5EF4-FFF2-40B4-BE49-F238E27FC236}">
                <a16:creationId xmlns:a16="http://schemas.microsoft.com/office/drawing/2014/main" id="{A1E910D8-8684-4321-8C08-EDB2E7DFC915}"/>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6" name="四角形: 角を丸くする 15">
            <a:extLst>
              <a:ext uri="{FF2B5EF4-FFF2-40B4-BE49-F238E27FC236}">
                <a16:creationId xmlns:a16="http://schemas.microsoft.com/office/drawing/2014/main" id="{C2A2496F-2580-43F1-8E27-1C44099ED015}"/>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7" name="正方形/長方形 16">
            <a:extLst>
              <a:ext uri="{FF2B5EF4-FFF2-40B4-BE49-F238E27FC236}">
                <a16:creationId xmlns:a16="http://schemas.microsoft.com/office/drawing/2014/main" id="{A2DB6481-9957-4E2A-8471-D42AAE5300F2}"/>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8" name="正方形/長方形 17">
            <a:extLst>
              <a:ext uri="{FF2B5EF4-FFF2-40B4-BE49-F238E27FC236}">
                <a16:creationId xmlns:a16="http://schemas.microsoft.com/office/drawing/2014/main" id="{2388717D-71D1-46A7-A415-6B342A08926D}"/>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23486E3F-3633-4668-B66A-60C580C7ADC1}"/>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6385C65-5C49-4361-A064-92F8DB9DFE3A}"/>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1A2E88C5-11F4-4FED-B808-68B1A3E91D24}"/>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3" name="正方形/長方形 32">
            <a:extLst>
              <a:ext uri="{FF2B5EF4-FFF2-40B4-BE49-F238E27FC236}">
                <a16:creationId xmlns:a16="http://schemas.microsoft.com/office/drawing/2014/main" id="{9A23ED9A-ACB7-4E82-AFEB-6C7953C59FCD}"/>
              </a:ext>
            </a:extLst>
          </p:cNvPr>
          <p:cNvSpPr/>
          <p:nvPr/>
        </p:nvSpPr>
        <p:spPr>
          <a:xfrm>
            <a:off x="3512840" y="2616656"/>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Mail address</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D42846C5-1C5C-4DD3-9552-907F4DE87304}"/>
              </a:ext>
            </a:extLst>
          </p:cNvPr>
          <p:cNvSpPr/>
          <p:nvPr/>
        </p:nvSpPr>
        <p:spPr>
          <a:xfrm>
            <a:off x="3506192" y="3048704"/>
            <a:ext cx="2880320"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bg2">
                    <a:lumMod val="75000"/>
                  </a:schemeClr>
                </a:solidFill>
                <a:latin typeface="メイリオ" panose="020B0604030504040204" pitchFamily="50" charset="-128"/>
                <a:ea typeface="メイリオ" panose="020B0604030504040204" pitchFamily="50" charset="-128"/>
              </a:rPr>
              <a:t>password</a:t>
            </a:r>
            <a:endParaRPr kumimoji="1" lang="ja-JP" altLang="en-US" sz="1000" dirty="0">
              <a:solidFill>
                <a:schemeClr val="bg2">
                  <a:lumMod val="75000"/>
                </a:schemeClr>
              </a:solidFill>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D9B5FCA-ABCE-4B7E-A0C4-2C683EC25F87}"/>
              </a:ext>
            </a:extLst>
          </p:cNvPr>
          <p:cNvSpPr txBox="1"/>
          <p:nvPr/>
        </p:nvSpPr>
        <p:spPr>
          <a:xfrm>
            <a:off x="2066033" y="2616656"/>
            <a:ext cx="1446807"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メールアドレス</a:t>
            </a:r>
          </a:p>
        </p:txBody>
      </p:sp>
      <p:sp>
        <p:nvSpPr>
          <p:cNvPr id="39" name="テキスト ボックス 38">
            <a:extLst>
              <a:ext uri="{FF2B5EF4-FFF2-40B4-BE49-F238E27FC236}">
                <a16:creationId xmlns:a16="http://schemas.microsoft.com/office/drawing/2014/main" id="{27AF5744-44BF-4E9D-B19E-151A9EBB017B}"/>
              </a:ext>
            </a:extLst>
          </p:cNvPr>
          <p:cNvSpPr txBox="1"/>
          <p:nvPr/>
        </p:nvSpPr>
        <p:spPr>
          <a:xfrm>
            <a:off x="2066032" y="3053403"/>
            <a:ext cx="2143689"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パスワード</a:t>
            </a:r>
          </a:p>
        </p:txBody>
      </p:sp>
      <p:sp>
        <p:nvSpPr>
          <p:cNvPr id="40" name="四角形: 角を丸くする 39">
            <a:extLst>
              <a:ext uri="{FF2B5EF4-FFF2-40B4-BE49-F238E27FC236}">
                <a16:creationId xmlns:a16="http://schemas.microsoft.com/office/drawing/2014/main" id="{565F95C2-1AC1-4150-9BBC-0D371BCA8C48}"/>
              </a:ext>
            </a:extLst>
          </p:cNvPr>
          <p:cNvSpPr/>
          <p:nvPr/>
        </p:nvSpPr>
        <p:spPr>
          <a:xfrm>
            <a:off x="3302159" y="3755567"/>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ログイン</a:t>
            </a:r>
          </a:p>
        </p:txBody>
      </p:sp>
      <p:sp>
        <p:nvSpPr>
          <p:cNvPr id="2" name="テキスト ボックス 1">
            <a:extLst>
              <a:ext uri="{FF2B5EF4-FFF2-40B4-BE49-F238E27FC236}">
                <a16:creationId xmlns:a16="http://schemas.microsoft.com/office/drawing/2014/main" id="{A752CD47-3183-4CBC-9CBD-A07D84883006}"/>
              </a:ext>
            </a:extLst>
          </p:cNvPr>
          <p:cNvSpPr txBox="1"/>
          <p:nvPr/>
        </p:nvSpPr>
        <p:spPr>
          <a:xfrm>
            <a:off x="2504728" y="4262899"/>
            <a:ext cx="345638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アカウントをお持ちでない方は</a:t>
            </a:r>
            <a:r>
              <a:rPr kumimoji="1" lang="ja-JP" altLang="en-US" sz="1000" u="sng" dirty="0">
                <a:solidFill>
                  <a:schemeClr val="accent5">
                    <a:lumMod val="75000"/>
                  </a:schemeClr>
                </a:solidFill>
                <a:latin typeface="メイリオ" panose="020B0604030504040204" pitchFamily="50" charset="-128"/>
                <a:ea typeface="メイリオ" panose="020B0604030504040204" pitchFamily="50" charset="-128"/>
              </a:rPr>
              <a:t>こちら</a:t>
            </a:r>
          </a:p>
        </p:txBody>
      </p:sp>
      <p:sp>
        <p:nvSpPr>
          <p:cNvPr id="44" name="テキスト ボックス 43">
            <a:extLst>
              <a:ext uri="{FF2B5EF4-FFF2-40B4-BE49-F238E27FC236}">
                <a16:creationId xmlns:a16="http://schemas.microsoft.com/office/drawing/2014/main" id="{D4C36133-54F7-40D0-9BB3-770040C77EFE}"/>
              </a:ext>
            </a:extLst>
          </p:cNvPr>
          <p:cNvSpPr txBox="1"/>
          <p:nvPr/>
        </p:nvSpPr>
        <p:spPr>
          <a:xfrm>
            <a:off x="7833320" y="1772816"/>
            <a:ext cx="1728192" cy="83099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1 </a:t>
            </a:r>
            <a:r>
              <a:rPr kumimoji="1" lang="ja-JP" altLang="en-US" sz="800" dirty="0">
                <a:latin typeface="メイリオ" panose="020B0604030504040204" pitchFamily="50" charset="-128"/>
                <a:ea typeface="メイリオ" panose="020B0604030504040204" pitchFamily="50" charset="-128"/>
              </a:rPr>
              <a:t>メールアドレス間違い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→メールアドレスが間違っています。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 </a:t>
            </a:r>
            <a:r>
              <a:rPr kumimoji="1" lang="ja-JP" altLang="en-US" sz="800" dirty="0">
                <a:latin typeface="メイリオ" panose="020B0604030504040204" pitchFamily="50" charset="-128"/>
                <a:ea typeface="メイリオ" panose="020B0604030504040204" pitchFamily="50" charset="-128"/>
              </a:rPr>
              <a:t>パスワード間違い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→パスワードが間違っています。</a:t>
            </a:r>
            <a:endParaRPr kumimoji="1" lang="en-US" altLang="ja-JP" sz="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EEDA50DB-70E0-44A7-9800-EFF2B4C547B1}"/>
              </a:ext>
            </a:extLst>
          </p:cNvPr>
          <p:cNvSpPr txBox="1"/>
          <p:nvPr/>
        </p:nvSpPr>
        <p:spPr>
          <a:xfrm>
            <a:off x="2504728" y="3470811"/>
            <a:ext cx="3456384" cy="246221"/>
          </a:xfrm>
          <a:prstGeom prst="rect">
            <a:avLst/>
          </a:prstGeom>
          <a:noFill/>
        </p:spPr>
        <p:txBody>
          <a:bodyPr wrap="square" rtlCol="0">
            <a:spAutoFit/>
          </a:bodyPr>
          <a:lstStyle/>
          <a:p>
            <a:pPr algn="ctr"/>
            <a:r>
              <a:rPr kumimoji="1" lang="ja-JP" altLang="en-US" sz="1000" dirty="0">
                <a:solidFill>
                  <a:srgbClr val="FF0000"/>
                </a:solidFill>
                <a:latin typeface="メイリオ" panose="020B0604030504040204" pitchFamily="50" charset="-128"/>
                <a:ea typeface="メイリオ" panose="020B0604030504040204" pitchFamily="50" charset="-128"/>
              </a:rPr>
              <a:t>メールアドレスが間違っています。</a:t>
            </a:r>
            <a:endParaRPr kumimoji="1" lang="ja-JP" altLang="en-US" sz="1000" u="sng" dirty="0">
              <a:solidFill>
                <a:srgbClr val="FF0000"/>
              </a:solidFill>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3016DEF4-DDAC-469C-9586-5535C96EAD71}"/>
              </a:ext>
            </a:extLst>
          </p:cNvPr>
          <p:cNvSpPr/>
          <p:nvPr/>
        </p:nvSpPr>
        <p:spPr>
          <a:xfrm>
            <a:off x="3080792" y="3361747"/>
            <a:ext cx="2304256" cy="3552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16B9A061-02B7-4326-9447-696A779646DB}"/>
              </a:ext>
            </a:extLst>
          </p:cNvPr>
          <p:cNvCxnSpPr>
            <a:stCxn id="27" idx="3"/>
            <a:endCxn id="44" idx="1"/>
          </p:cNvCxnSpPr>
          <p:nvPr/>
        </p:nvCxnSpPr>
        <p:spPr>
          <a:xfrm flipV="1">
            <a:off x="5385048" y="2188315"/>
            <a:ext cx="2448272" cy="135107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2E887C7-A034-4908-9AAF-C66E875DBD8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965210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M03</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応募者が面接日を選択しました。</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面接案内を送信すると面接日が確定。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希望日：</a:t>
            </a:r>
            <a:r>
              <a:rPr kumimoji="1" lang="en-US" altLang="ja-JP" sz="800" b="1" dirty="0">
                <a:latin typeface="メイリオ" panose="020B0604030504040204" pitchFamily="50" charset="-128"/>
                <a:ea typeface="メイリオ" panose="020B0604030504040204" pitchFamily="50" charset="-128"/>
              </a:rPr>
              <a:t>2018/01/01 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応募者に面接日程を送信します。面接日程を送信することで、面接日が確定します。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72994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916398E1-05E0-4383-B24E-9C4607BA31A5}"/>
              </a:ext>
            </a:extLst>
          </p:cNvPr>
          <p:cNvSpPr/>
          <p:nvPr/>
        </p:nvSpPr>
        <p:spPr>
          <a:xfrm>
            <a:off x="6028173" y="2534030"/>
            <a:ext cx="92255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1DADFB6-BA6A-4F14-88E4-B0966DE89EFE}"/>
              </a:ext>
            </a:extLst>
          </p:cNvPr>
          <p:cNvSpPr txBox="1"/>
          <p:nvPr/>
        </p:nvSpPr>
        <p:spPr>
          <a:xfrm>
            <a:off x="7833320" y="908720"/>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㉔面接案内を送信のポップアップを開く。</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→㉔面接案内</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398F4C28-E694-4BA1-A7BF-BF08A8EE53E7}"/>
              </a:ext>
            </a:extLst>
          </p:cNvPr>
          <p:cNvCxnSpPr>
            <a:cxnSpLocks/>
            <a:stCxn id="65" idx="0"/>
            <a:endCxn id="66" idx="1"/>
          </p:cNvCxnSpPr>
          <p:nvPr/>
        </p:nvCxnSpPr>
        <p:spPr>
          <a:xfrm rot="5400000" flipH="1" flipV="1">
            <a:off x="6464146" y="1164857"/>
            <a:ext cx="1394477" cy="13438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29874576-D9D3-480A-87FF-766D0CE46BA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CAD9936-C354-4D30-AAED-17535F549292}"/>
              </a:ext>
            </a:extLst>
          </p:cNvPr>
          <p:cNvSpPr txBox="1"/>
          <p:nvPr/>
        </p:nvSpPr>
        <p:spPr>
          <a:xfrm>
            <a:off x="7833320" y="177281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ADCA1611-97A0-456F-90B4-32A712D0ED60}"/>
              </a:ext>
            </a:extLst>
          </p:cNvPr>
          <p:cNvCxnSpPr>
            <a:cxnSpLocks/>
            <a:stCxn id="68" idx="3"/>
            <a:endCxn id="69" idx="1"/>
          </p:cNvCxnSpPr>
          <p:nvPr/>
        </p:nvCxnSpPr>
        <p:spPr>
          <a:xfrm flipV="1">
            <a:off x="7664301" y="2249870"/>
            <a:ext cx="169019" cy="57500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522EB317-DC8C-4FF7-B2AB-5966BF2182C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6EBF1347-2F98-43C5-B489-A25E2EAB557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3057DE08-0B31-4C06-AD99-E4B076BB134E}"/>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8095C5D3-B3CD-411B-A3FB-A81F458E63E8}"/>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8" name="正方形/長方形 77">
            <a:extLst>
              <a:ext uri="{FF2B5EF4-FFF2-40B4-BE49-F238E27FC236}">
                <a16:creationId xmlns:a16="http://schemas.microsoft.com/office/drawing/2014/main" id="{E8589E00-89C3-49A5-B28D-4985713BA63B}"/>
              </a:ext>
            </a:extLst>
          </p:cNvPr>
          <p:cNvSpPr/>
          <p:nvPr/>
        </p:nvSpPr>
        <p:spPr>
          <a:xfrm>
            <a:off x="4520952" y="2852936"/>
            <a:ext cx="1130577" cy="27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FE0B656-E81E-437E-94E9-353D60464947}"/>
              </a:ext>
            </a:extLst>
          </p:cNvPr>
          <p:cNvSpPr txBox="1"/>
          <p:nvPr/>
        </p:nvSpPr>
        <p:spPr>
          <a:xfrm>
            <a:off x="7833320" y="3284984"/>
            <a:ext cx="1728192" cy="58477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応募者が選択した日時を表示します。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b="1" dirty="0">
              <a:solidFill>
                <a:srgbClr val="FF0000"/>
              </a:solidFill>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 01</a:t>
            </a:r>
            <a:r>
              <a:rPr kumimoji="1" lang="ja-JP" altLang="en-US" sz="800" b="1" dirty="0">
                <a:latin typeface="メイリオ" panose="020B0604030504040204" pitchFamily="50" charset="-128"/>
                <a:ea typeface="メイリオ" panose="020B0604030504040204" pitchFamily="50" charset="-128"/>
              </a:rPr>
              <a:t>：</a:t>
            </a:r>
            <a:r>
              <a:rPr kumimoji="1" lang="en-US" altLang="ja-JP" sz="800" b="1" dirty="0">
                <a:latin typeface="メイリオ" panose="020B0604030504040204" pitchFamily="50" charset="-128"/>
                <a:ea typeface="メイリオ" panose="020B0604030504040204" pitchFamily="50" charset="-128"/>
              </a:rPr>
              <a:t>01</a:t>
            </a:r>
          </a:p>
        </p:txBody>
      </p:sp>
      <p:cxnSp>
        <p:nvCxnSpPr>
          <p:cNvPr id="80" name="コネクタ: カギ線 79">
            <a:extLst>
              <a:ext uri="{FF2B5EF4-FFF2-40B4-BE49-F238E27FC236}">
                <a16:creationId xmlns:a16="http://schemas.microsoft.com/office/drawing/2014/main" id="{55F3AB52-4668-45D4-8383-C3FD54DDDDD5}"/>
              </a:ext>
            </a:extLst>
          </p:cNvPr>
          <p:cNvCxnSpPr>
            <a:cxnSpLocks/>
            <a:stCxn id="78" idx="2"/>
            <a:endCxn id="79" idx="1"/>
          </p:cNvCxnSpPr>
          <p:nvPr/>
        </p:nvCxnSpPr>
        <p:spPr>
          <a:xfrm rot="16200000" flipH="1">
            <a:off x="6233644" y="1977696"/>
            <a:ext cx="452272" cy="27470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735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M04</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A93FFB18-3B95-494F-B8E8-51DD14BD15D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ソート</a:t>
            </a:r>
          </a:p>
        </p:txBody>
      </p: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708920"/>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面接日の調整ができませんでした。</a:t>
            </a:r>
          </a:p>
          <a:p>
            <a:r>
              <a:rPr kumimoji="1" lang="ja-JP" altLang="en-US" sz="800" dirty="0">
                <a:latin typeface="メイリオ" panose="020B0604030504040204" pitchFamily="50" charset="-128"/>
                <a:ea typeface="メイリオ" panose="020B0604030504040204" pitchFamily="50" charset="-128"/>
              </a:rPr>
              <a:t>再度、面接候補日を送信してください。</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面接候補日を送信</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応募者の都合があわなかったようです。再度面接日程を送信してください。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応募者名をクリックすると、応募者の職務経験や、都合のよい時間帯などが確認できます。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たびかさなる面接日の拒否がある場合、採用ステータスから「不採用」にすることで、選考を終了させることもできます。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72994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A5BE786D-561D-40C6-815E-DF7C812BAFC6}"/>
              </a:ext>
            </a:extLst>
          </p:cNvPr>
          <p:cNvSpPr/>
          <p:nvPr/>
        </p:nvSpPr>
        <p:spPr>
          <a:xfrm>
            <a:off x="6028173" y="2534030"/>
            <a:ext cx="92255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280A0151-9273-49D5-B388-E063E7FF353F}"/>
              </a:ext>
            </a:extLst>
          </p:cNvPr>
          <p:cNvSpPr txBox="1"/>
          <p:nvPr/>
        </p:nvSpPr>
        <p:spPr>
          <a:xfrm>
            <a:off x="7833320" y="141277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→面接候補日を送信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054C9140-4E9D-4F35-A232-D23BEE47B5F1}"/>
              </a:ext>
            </a:extLst>
          </p:cNvPr>
          <p:cNvCxnSpPr>
            <a:cxnSpLocks/>
            <a:stCxn id="65" idx="0"/>
            <a:endCxn id="66" idx="1"/>
          </p:cNvCxnSpPr>
          <p:nvPr/>
        </p:nvCxnSpPr>
        <p:spPr>
          <a:xfrm rot="5400000" flipH="1" flipV="1">
            <a:off x="6839284" y="1539995"/>
            <a:ext cx="644200" cy="13438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C90320CD-FE3C-4034-A15D-4C557CF66DEC}"/>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0E32D246-9BA1-4651-B0E1-2F900E916911}"/>
              </a:ext>
            </a:extLst>
          </p:cNvPr>
          <p:cNvSpPr txBox="1"/>
          <p:nvPr/>
        </p:nvSpPr>
        <p:spPr>
          <a:xfrm>
            <a:off x="7833320" y="2996952"/>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8D960A92-8A5C-4E39-85F4-3016CCF31FAC}"/>
              </a:ext>
            </a:extLst>
          </p:cNvPr>
          <p:cNvCxnSpPr>
            <a:cxnSpLocks/>
            <a:stCxn id="68" idx="2"/>
            <a:endCxn id="69" idx="1"/>
          </p:cNvCxnSpPr>
          <p:nvPr/>
        </p:nvCxnSpPr>
        <p:spPr>
          <a:xfrm rot="16200000" flipH="1">
            <a:off x="7399034" y="3039720"/>
            <a:ext cx="362636"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7C3916F5-DB35-4978-A4D7-78EFC1C4DBA2}"/>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3AC19203-A958-4D07-8540-73945E1E2572}"/>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02820396-92D5-418F-B96D-2BE7C8CA99FA}"/>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5522796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M05</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面接日確定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A93FFB18-3B95-494F-B8E8-51DD14BD15D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ソート</a:t>
            </a:r>
          </a:p>
        </p:txBody>
      </p: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面接終了後、採用ステータスを</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更新してください。</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面接日：</a:t>
            </a:r>
            <a:r>
              <a:rPr kumimoji="1" lang="en-US" altLang="ja-JP" sz="800" b="1" dirty="0">
                <a:latin typeface="メイリオ" panose="020B0604030504040204" pitchFamily="50" charset="-128"/>
                <a:ea typeface="メイリオ" panose="020B0604030504040204" pitchFamily="50" charset="-128"/>
              </a:rPr>
              <a:t>2018/01/01 01:01</a:t>
            </a:r>
            <a:endParaRPr kumimoji="1" lang="ja-JP" altLang="en-US" sz="800" b="1"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面接候補日を再送</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909658" y="3123502"/>
            <a:ext cx="140958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38007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応募者に面接日程を送信済みの状態です。</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雇用者側の都合で、あるいは応募者側の都合で面接日が変更になった場合、再度面接案内を再送してください。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面接終了後、採用ステータスを、内定、不採用のいずれかを選択してください。</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740127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803C6BB6-0D7D-40DE-8423-BF77B7BE3D20}"/>
              </a:ext>
            </a:extLst>
          </p:cNvPr>
          <p:cNvSpPr/>
          <p:nvPr/>
        </p:nvSpPr>
        <p:spPr>
          <a:xfrm>
            <a:off x="6028173" y="2534030"/>
            <a:ext cx="872827"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86C389C-CB76-44C5-87B3-37B5D25313AA}"/>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→㉒面接候補日を送信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AC6066E1-42EA-496C-9E94-04170F7B2A5C}"/>
              </a:ext>
            </a:extLst>
          </p:cNvPr>
          <p:cNvCxnSpPr>
            <a:cxnSpLocks/>
            <a:stCxn id="65" idx="0"/>
            <a:endCxn id="66" idx="1"/>
          </p:cNvCxnSpPr>
          <p:nvPr/>
        </p:nvCxnSpPr>
        <p:spPr>
          <a:xfrm rot="5400000" flipH="1" flipV="1">
            <a:off x="6574825" y="1275536"/>
            <a:ext cx="1148256" cy="136873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563BA9F0-6E59-4929-A818-76588A47B75D}"/>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5065439-B3D4-46CC-853A-03757465E862}"/>
              </a:ext>
            </a:extLst>
          </p:cNvPr>
          <p:cNvSpPr txBox="1"/>
          <p:nvPr/>
        </p:nvSpPr>
        <p:spPr>
          <a:xfrm>
            <a:off x="7833320" y="1988840"/>
            <a:ext cx="1728192" cy="1446550"/>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7"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選考中</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D0D324F9-2B25-4D33-A636-A6A5BC46FDE6}"/>
              </a:ext>
            </a:extLst>
          </p:cNvPr>
          <p:cNvCxnSpPr>
            <a:cxnSpLocks/>
            <a:stCxn id="68" idx="3"/>
            <a:endCxn id="69" idx="1"/>
          </p:cNvCxnSpPr>
          <p:nvPr/>
        </p:nvCxnSpPr>
        <p:spPr>
          <a:xfrm flipV="1">
            <a:off x="7664301" y="2712115"/>
            <a:ext cx="169019" cy="11276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4CAF202-37BF-4A47-9FD1-9541DAE13B96}"/>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3" name="図 72">
            <a:extLst>
              <a:ext uri="{FF2B5EF4-FFF2-40B4-BE49-F238E27FC236}">
                <a16:creationId xmlns:a16="http://schemas.microsoft.com/office/drawing/2014/main" id="{58B253DE-071D-49F2-83EC-9E3F7A6D7E8F}"/>
              </a:ext>
            </a:extLst>
          </p:cNvPr>
          <p:cNvPicPr>
            <a:picLocks noChangeAspect="1"/>
          </p:cNvPicPr>
          <p:nvPr/>
        </p:nvPicPr>
        <p:blipFill>
          <a:blip r:embed="rId9"/>
          <a:stretch>
            <a:fillRect/>
          </a:stretch>
        </p:blipFill>
        <p:spPr>
          <a:xfrm>
            <a:off x="3377620" y="1412776"/>
            <a:ext cx="423252" cy="434246"/>
          </a:xfrm>
          <a:prstGeom prst="rect">
            <a:avLst/>
          </a:prstGeom>
        </p:spPr>
      </p:pic>
      <p:sp>
        <p:nvSpPr>
          <p:cNvPr id="74" name="テキスト ボックス 73">
            <a:extLst>
              <a:ext uri="{FF2B5EF4-FFF2-40B4-BE49-F238E27FC236}">
                <a16:creationId xmlns:a16="http://schemas.microsoft.com/office/drawing/2014/main" id="{04B5CED7-D8E0-47E2-B30C-4018A91DC191}"/>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75" name="正方形/長方形 74">
            <a:extLst>
              <a:ext uri="{FF2B5EF4-FFF2-40B4-BE49-F238E27FC236}">
                <a16:creationId xmlns:a16="http://schemas.microsoft.com/office/drawing/2014/main" id="{F02C4DF6-522D-401A-853C-183A12CB051E}"/>
              </a:ext>
            </a:extLst>
          </p:cNvPr>
          <p:cNvSpPr/>
          <p:nvPr/>
        </p:nvSpPr>
        <p:spPr>
          <a:xfrm>
            <a:off x="4520952" y="2852936"/>
            <a:ext cx="1130577" cy="27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76D1797-D58D-4F88-A8CF-BBCAD28CF0E1}"/>
              </a:ext>
            </a:extLst>
          </p:cNvPr>
          <p:cNvSpPr txBox="1"/>
          <p:nvPr/>
        </p:nvSpPr>
        <p:spPr>
          <a:xfrm>
            <a:off x="7833320" y="3627021"/>
            <a:ext cx="1728192"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P01</a:t>
            </a:r>
            <a:r>
              <a:rPr kumimoji="1" lang="ja-JP" altLang="en-US" sz="800" dirty="0">
                <a:latin typeface="メイリオ" panose="020B0604030504040204" pitchFamily="50" charset="-128"/>
                <a:ea typeface="メイリオ" panose="020B0604030504040204" pitchFamily="50" charset="-128"/>
              </a:rPr>
              <a:t>で送信した面接日時を表示します。面接日時を経過した後は、表示色を</a:t>
            </a:r>
            <a:r>
              <a:rPr kumimoji="1" lang="ja-JP" altLang="en-US" sz="800" b="1" dirty="0">
                <a:solidFill>
                  <a:srgbClr val="FF0000"/>
                </a:solidFill>
                <a:latin typeface="メイリオ" panose="020B0604030504040204" pitchFamily="50" charset="-128"/>
                <a:ea typeface="メイリオ" panose="020B0604030504040204" pitchFamily="50" charset="-128"/>
              </a:rPr>
              <a:t>赤色</a:t>
            </a:r>
            <a:r>
              <a:rPr kumimoji="1" lang="ja-JP" altLang="en-US" sz="800" dirty="0">
                <a:latin typeface="メイリオ" panose="020B0604030504040204" pitchFamily="50" charset="-128"/>
                <a:ea typeface="メイリオ" panose="020B0604030504040204" pitchFamily="50" charset="-128"/>
              </a:rPr>
              <a:t>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 01</a:t>
            </a:r>
            <a:r>
              <a:rPr kumimoji="1" lang="ja-JP" altLang="en-US" sz="800" b="1" dirty="0">
                <a:latin typeface="メイリオ" panose="020B0604030504040204" pitchFamily="50" charset="-128"/>
                <a:ea typeface="メイリオ" panose="020B0604030504040204" pitchFamily="50" charset="-128"/>
              </a:rPr>
              <a:t>：</a:t>
            </a:r>
            <a:r>
              <a:rPr kumimoji="1" lang="en-US" altLang="ja-JP" sz="800" b="1" dirty="0">
                <a:latin typeface="メイリオ" panose="020B0604030504040204" pitchFamily="50" charset="-128"/>
                <a:ea typeface="メイリオ" panose="020B0604030504040204" pitchFamily="50" charset="-128"/>
              </a:rPr>
              <a:t>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2018/01/01 01</a:t>
            </a:r>
            <a:r>
              <a:rPr kumimoji="1" lang="ja-JP" altLang="en-US" sz="800" b="1" dirty="0">
                <a:solidFill>
                  <a:srgbClr val="FF0000"/>
                </a:solidFill>
                <a:latin typeface="メイリオ" panose="020B0604030504040204" pitchFamily="50" charset="-128"/>
                <a:ea typeface="メイリオ" panose="020B0604030504040204" pitchFamily="50" charset="-128"/>
              </a:rPr>
              <a:t>：</a:t>
            </a:r>
            <a:r>
              <a:rPr kumimoji="1" lang="en-US" altLang="ja-JP" sz="800" b="1" dirty="0">
                <a:solidFill>
                  <a:srgbClr val="FF0000"/>
                </a:solidFill>
                <a:latin typeface="メイリオ" panose="020B0604030504040204" pitchFamily="50" charset="-128"/>
                <a:ea typeface="メイリオ" panose="020B0604030504040204" pitchFamily="50" charset="-128"/>
              </a:rPr>
              <a:t>01</a:t>
            </a:r>
          </a:p>
        </p:txBody>
      </p:sp>
      <p:cxnSp>
        <p:nvCxnSpPr>
          <p:cNvPr id="79" name="コネクタ: カギ線 78">
            <a:extLst>
              <a:ext uri="{FF2B5EF4-FFF2-40B4-BE49-F238E27FC236}">
                <a16:creationId xmlns:a16="http://schemas.microsoft.com/office/drawing/2014/main" id="{96698A0D-0B2B-495E-9F93-EEBA6FEF40D4}"/>
              </a:ext>
            </a:extLst>
          </p:cNvPr>
          <p:cNvCxnSpPr>
            <a:cxnSpLocks/>
            <a:stCxn id="75" idx="2"/>
            <a:endCxn id="78" idx="1"/>
          </p:cNvCxnSpPr>
          <p:nvPr/>
        </p:nvCxnSpPr>
        <p:spPr>
          <a:xfrm rot="16200000" flipH="1">
            <a:off x="5970293" y="2241047"/>
            <a:ext cx="978975" cy="27470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665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M06</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面接調整中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2471" y="2674057"/>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面接日程の再調整依頼がありました。</a:t>
            </a:r>
          </a:p>
          <a:p>
            <a:r>
              <a:rPr kumimoji="1" lang="ja-JP" altLang="en-US" sz="800" dirty="0">
                <a:latin typeface="メイリオ" panose="020B0604030504040204" pitchFamily="50" charset="-128"/>
                <a:ea typeface="メイリオ" panose="020B0604030504040204" pitchFamily="50" charset="-128"/>
              </a:rPr>
              <a:t>再度、面接候補日を送信してください。</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面接候補日を再送</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応募者の都合により、面接日程の再調整の依頼がありました。</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たびかさなる面接日程の変更がある場合、採用ステータスから「不採用」にすることで、選考を終了させることもできます。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676433"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53FAC0B6-77A1-43B7-BB93-E8FFB95A5AC1}"/>
              </a:ext>
            </a:extLst>
          </p:cNvPr>
          <p:cNvSpPr/>
          <p:nvPr/>
        </p:nvSpPr>
        <p:spPr>
          <a:xfrm>
            <a:off x="6028173" y="2534030"/>
            <a:ext cx="91760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BFAF4EE6-B72B-469B-9816-FD7EF79AC524}"/>
              </a:ext>
            </a:extLst>
          </p:cNvPr>
          <p:cNvSpPr txBox="1"/>
          <p:nvPr/>
        </p:nvSpPr>
        <p:spPr>
          <a:xfrm>
            <a:off x="7833320" y="908720"/>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㉒面接候補日を送信のポップアップを開く。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→㉒面接候補日を送信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28519C3A-3442-4F3F-B5CA-195B096D0BB7}"/>
              </a:ext>
            </a:extLst>
          </p:cNvPr>
          <p:cNvCxnSpPr>
            <a:cxnSpLocks/>
            <a:stCxn id="65" idx="0"/>
            <a:endCxn id="66" idx="1"/>
          </p:cNvCxnSpPr>
          <p:nvPr/>
        </p:nvCxnSpPr>
        <p:spPr>
          <a:xfrm rot="5400000" flipH="1" flipV="1">
            <a:off x="6586020" y="1286730"/>
            <a:ext cx="1148256" cy="134634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E50B1069-76A5-448B-92FC-28AD08A6D090}"/>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44DAF940-7F7E-4818-AB03-93BC79714677}"/>
              </a:ext>
            </a:extLst>
          </p:cNvPr>
          <p:cNvSpPr txBox="1"/>
          <p:nvPr/>
        </p:nvSpPr>
        <p:spPr>
          <a:xfrm>
            <a:off x="7833320" y="2996952"/>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のみ。</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9EDA07FD-ACEA-4F29-86DA-9E1EA4DBC21A}"/>
              </a:ext>
            </a:extLst>
          </p:cNvPr>
          <p:cNvCxnSpPr>
            <a:cxnSpLocks/>
            <a:stCxn id="68" idx="2"/>
            <a:endCxn id="69" idx="1"/>
          </p:cNvCxnSpPr>
          <p:nvPr/>
        </p:nvCxnSpPr>
        <p:spPr>
          <a:xfrm rot="16200000" flipH="1">
            <a:off x="7399034" y="3039720"/>
            <a:ext cx="362636"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C0C2130-360F-4E86-852B-C2BB61B1A790}"/>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6095F874-37AA-4786-886F-4823F784FFFB}"/>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60FAAFF2-6573-49A3-B05B-213555B3871F}"/>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F2C5ACF6-249C-4013-A4A8-DC3292BCC694}"/>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072757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M07</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36912"/>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初勤務日を送信してください。</a:t>
            </a:r>
            <a:endParaRPr kumimoji="1" lang="en-US" altLang="ja-JP" sz="800" dirty="0">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調整は電話かメールで実施します。</a:t>
            </a:r>
            <a:endParaRPr lang="en-US" altLang="ja-JP" sz="800" dirty="0">
              <a:solidFill>
                <a:srgbClr val="262626"/>
              </a:solidFill>
              <a:latin typeface="メイリオ" panose="020B0604030504040204" pitchFamily="50" charset="-128"/>
              <a:ea typeface="メイリオ" panose="020B0604030504040204" pitchFamily="50" charset="-128"/>
            </a:endParaRPr>
          </a:p>
          <a:p>
            <a:r>
              <a:rPr lang="ja-JP" altLang="en-US" sz="800" dirty="0">
                <a:solidFill>
                  <a:srgbClr val="262626"/>
                </a:solidFill>
                <a:latin typeface="メイリオ" panose="020B0604030504040204" pitchFamily="50" charset="-128"/>
                <a:ea typeface="メイリオ" panose="020B0604030504040204" pitchFamily="50" charset="-128"/>
              </a:rPr>
              <a:t>応募者情報で確認ができます。</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0CF58FBB-4F2F-4F75-AD1F-33DBE843F2EF}"/>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a:t>
            </a:r>
          </a:p>
        </p:txBody>
      </p: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3121536" y="2911624"/>
            <a:ext cx="985833"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3956315"/>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応募者に内定通知を送信済みの状態です。初勤務日を調整し、初勤務日を送信しましょう。</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応募者名をクリックすると、応募者の電話番号、メールアドレスを確認することができます。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668119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A9EDD5F1-2743-42EF-B7C7-9DD87DE469F1}"/>
              </a:ext>
            </a:extLst>
          </p:cNvPr>
          <p:cNvSpPr/>
          <p:nvPr/>
        </p:nvSpPr>
        <p:spPr>
          <a:xfrm>
            <a:off x="6028173" y="2534030"/>
            <a:ext cx="873802"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7ACDBBFD-A21E-4A92-8568-D8EC62BB6C7E}"/>
              </a:ext>
            </a:extLst>
          </p:cNvPr>
          <p:cNvSpPr txBox="1"/>
          <p:nvPr/>
        </p:nvSpPr>
        <p:spPr>
          <a:xfrm>
            <a:off x="7833320" y="141277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㉕初勤務日を送信のポップアップを開く。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 ㉕初勤務日を送信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67" name="コネクタ: カギ線 66">
            <a:extLst>
              <a:ext uri="{FF2B5EF4-FFF2-40B4-BE49-F238E27FC236}">
                <a16:creationId xmlns:a16="http://schemas.microsoft.com/office/drawing/2014/main" id="{BAEB16CA-DFE5-4956-8AE4-4B8743E4E717}"/>
              </a:ext>
            </a:extLst>
          </p:cNvPr>
          <p:cNvCxnSpPr>
            <a:cxnSpLocks/>
            <a:stCxn id="65" idx="0"/>
            <a:endCxn id="66" idx="1"/>
          </p:cNvCxnSpPr>
          <p:nvPr/>
        </p:nvCxnSpPr>
        <p:spPr>
          <a:xfrm rot="5400000" flipH="1" flipV="1">
            <a:off x="6827097" y="1527807"/>
            <a:ext cx="644200" cy="136824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6C3935FF-53A6-4165-856C-142F73640FE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A74D0030-87E7-4F14-B3D3-7B84EA1840FD}"/>
              </a:ext>
            </a:extLst>
          </p:cNvPr>
          <p:cNvSpPr txBox="1"/>
          <p:nvPr/>
        </p:nvSpPr>
        <p:spPr>
          <a:xfrm>
            <a:off x="7833320" y="29969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hlinkClick r:id="rId7" action="ppaction://hlinksldjump"/>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CBCB9B47-35D6-49C4-8F11-F267D93771FB}"/>
              </a:ext>
            </a:extLst>
          </p:cNvPr>
          <p:cNvCxnSpPr>
            <a:cxnSpLocks/>
            <a:stCxn id="68" idx="2"/>
            <a:endCxn id="69" idx="1"/>
          </p:cNvCxnSpPr>
          <p:nvPr/>
        </p:nvCxnSpPr>
        <p:spPr>
          <a:xfrm rot="16200000" flipH="1">
            <a:off x="7337479" y="3101275"/>
            <a:ext cx="485747"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F43B7DD5-3E87-46C8-8999-5D2C3ADF5F37}"/>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FEDABB01-C1D3-4658-8F0D-A1873AB6B853}"/>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40BE0FA3-A10F-47E5-BCD3-E7D508BCD277}"/>
              </a:ext>
            </a:extLst>
          </p:cNvPr>
          <p:cNvPicPr>
            <a:picLocks noChangeAspect="1"/>
          </p:cNvPicPr>
          <p:nvPr/>
        </p:nvPicPr>
        <p:blipFill>
          <a:blip r:embed="rId9"/>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B5F19B37-EE67-4074-ACED-019ADBD2253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21789880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M08</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選考中</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607295"/>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選考期間は一週間が目安です。</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選考期限：</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909658" y="3123502"/>
            <a:ext cx="140958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38007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応募者に選考中の通知を送信済みの状態です。</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週間を目安に、選考結果の通知を行ってください。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採用はスピードが重要です。選考が長引く場合、応募者は他求人に決まっている場合があります。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740127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正方形/長方形 64">
            <a:extLst>
              <a:ext uri="{FF2B5EF4-FFF2-40B4-BE49-F238E27FC236}">
                <a16:creationId xmlns:a16="http://schemas.microsoft.com/office/drawing/2014/main" id="{D2394F16-6497-455F-8FA5-9EA9D772B624}"/>
              </a:ext>
            </a:extLst>
          </p:cNvPr>
          <p:cNvSpPr/>
          <p:nvPr/>
        </p:nvSpPr>
        <p:spPr>
          <a:xfrm>
            <a:off x="4160912" y="2857712"/>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CDE559E-CE65-47B4-A51B-3BC57D9AB4CD}"/>
              </a:ext>
            </a:extLst>
          </p:cNvPr>
          <p:cNvSpPr txBox="1"/>
          <p:nvPr/>
        </p:nvSpPr>
        <p:spPr>
          <a:xfrm>
            <a:off x="7833320" y="3429000"/>
            <a:ext cx="1736576" cy="1446550"/>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選考中にステータスが変わった日＋</a:t>
            </a: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週間の日付を表示します。</a:t>
            </a:r>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週間まではボールド、</a:t>
            </a:r>
            <a:r>
              <a:rPr kumimoji="1" lang="en-US" altLang="ja-JP" sz="800" dirty="0">
                <a:latin typeface="メイリオ" panose="020B0604030504040204" pitchFamily="50" charset="-128"/>
                <a:ea typeface="メイリオ" panose="020B0604030504040204" pitchFamily="50" charset="-128"/>
              </a:rPr>
              <a:t>8</a:t>
            </a:r>
            <a:r>
              <a:rPr kumimoji="1" lang="ja-JP" altLang="en-US" sz="800" dirty="0">
                <a:latin typeface="メイリオ" panose="020B0604030504040204" pitchFamily="50" charset="-128"/>
                <a:ea typeface="メイリオ" panose="020B0604030504040204" pitchFamily="50" charset="-128"/>
              </a:rPr>
              <a:t>日目以降は赤字に変更します。</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rPr>
              <a:t>2018/01/01</a:t>
            </a:r>
            <a:r>
              <a:rPr kumimoji="1" lang="ja-JP" altLang="en-US" sz="800" dirty="0">
                <a:latin typeface="メイリオ" panose="020B0604030504040204" pitchFamily="50" charset="-128"/>
                <a:ea typeface="メイリオ" panose="020B0604030504040204" pitchFamily="50" charset="-128"/>
              </a:rPr>
              <a:t>にステータスを選考中にした場合</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2018/01/08</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2018/01/09</a:t>
            </a:r>
          </a:p>
        </p:txBody>
      </p:sp>
      <p:cxnSp>
        <p:nvCxnSpPr>
          <p:cNvPr id="67" name="コネクタ: カギ線 66">
            <a:extLst>
              <a:ext uri="{FF2B5EF4-FFF2-40B4-BE49-F238E27FC236}">
                <a16:creationId xmlns:a16="http://schemas.microsoft.com/office/drawing/2014/main" id="{1715BB30-7017-4A72-91F0-186298A006B7}"/>
              </a:ext>
            </a:extLst>
          </p:cNvPr>
          <p:cNvCxnSpPr>
            <a:cxnSpLocks/>
            <a:stCxn id="65" idx="2"/>
            <a:endCxn id="66" idx="1"/>
          </p:cNvCxnSpPr>
          <p:nvPr/>
        </p:nvCxnSpPr>
        <p:spPr>
          <a:xfrm rot="16200000" flipH="1">
            <a:off x="5782723" y="2101677"/>
            <a:ext cx="1083315" cy="301788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C13CB6EE-E44F-4678-BC55-DA8CEF1BB3A7}"/>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7ABBAB64-2D28-42AD-9397-D9B2ED64F79D}"/>
              </a:ext>
            </a:extLst>
          </p:cNvPr>
          <p:cNvSpPr txBox="1"/>
          <p:nvPr/>
        </p:nvSpPr>
        <p:spPr>
          <a:xfrm>
            <a:off x="7833320" y="1196752"/>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内定</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不採用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1" name="コネクタ: カギ線 70">
            <a:extLst>
              <a:ext uri="{FF2B5EF4-FFF2-40B4-BE49-F238E27FC236}">
                <a16:creationId xmlns:a16="http://schemas.microsoft.com/office/drawing/2014/main" id="{19329E38-EF47-40F4-B1D8-914B0F6349A7}"/>
              </a:ext>
            </a:extLst>
          </p:cNvPr>
          <p:cNvCxnSpPr>
            <a:cxnSpLocks/>
            <a:stCxn id="68" idx="0"/>
            <a:endCxn id="69" idx="1"/>
          </p:cNvCxnSpPr>
          <p:nvPr/>
        </p:nvCxnSpPr>
        <p:spPr>
          <a:xfrm rot="5400000" flipH="1" flipV="1">
            <a:off x="7209620" y="1914681"/>
            <a:ext cx="741464" cy="5059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FCB042DE-A2BF-4374-B505-04B45B266D3D}"/>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73" name="テキスト ボックス 72">
            <a:extLst>
              <a:ext uri="{FF2B5EF4-FFF2-40B4-BE49-F238E27FC236}">
                <a16:creationId xmlns:a16="http://schemas.microsoft.com/office/drawing/2014/main" id="{36CEB576-45E8-4589-90DC-09174A366B59}"/>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74" name="図 73">
            <a:extLst>
              <a:ext uri="{FF2B5EF4-FFF2-40B4-BE49-F238E27FC236}">
                <a16:creationId xmlns:a16="http://schemas.microsoft.com/office/drawing/2014/main" id="{3019082E-8F40-46B7-9378-4FCF19403016}"/>
              </a:ext>
            </a:extLst>
          </p:cNvPr>
          <p:cNvPicPr>
            <a:picLocks noChangeAspect="1"/>
          </p:cNvPicPr>
          <p:nvPr/>
        </p:nvPicPr>
        <p:blipFill>
          <a:blip r:embed="rId7"/>
          <a:stretch>
            <a:fillRect/>
          </a:stretch>
        </p:blipFill>
        <p:spPr>
          <a:xfrm>
            <a:off x="3377620" y="1412776"/>
            <a:ext cx="423252" cy="434246"/>
          </a:xfrm>
          <a:prstGeom prst="rect">
            <a:avLst/>
          </a:prstGeom>
        </p:spPr>
      </p:pic>
      <p:sp>
        <p:nvSpPr>
          <p:cNvPr id="75" name="テキスト ボックス 74">
            <a:extLst>
              <a:ext uri="{FF2B5EF4-FFF2-40B4-BE49-F238E27FC236}">
                <a16:creationId xmlns:a16="http://schemas.microsoft.com/office/drawing/2014/main" id="{8FADC6F1-2EDA-45C9-A4D1-3C0D840C28E8}"/>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2338526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M09</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097476" y="2708920"/>
            <a:ext cx="2591507" cy="46166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初勤務日終了後、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採用ステータスを更新してください。</a:t>
            </a:r>
          </a:p>
          <a:p>
            <a:r>
              <a:rPr kumimoji="1" lang="ja-JP" altLang="en-US" sz="800" dirty="0">
                <a:latin typeface="メイリオ" panose="020B0604030504040204" pitchFamily="50" charset="-128"/>
                <a:ea typeface="メイリオ" panose="020B0604030504040204" pitchFamily="50" charset="-128"/>
              </a:rPr>
              <a:t>初勤務日：</a:t>
            </a:r>
            <a:r>
              <a:rPr kumimoji="1" lang="en-US" altLang="ja-JP" sz="800" b="1" dirty="0">
                <a:latin typeface="メイリオ" panose="020B0604030504040204" pitchFamily="50" charset="-128"/>
                <a:ea typeface="メイリオ" panose="020B0604030504040204" pitchFamily="50" charset="-128"/>
              </a:rPr>
              <a:t>2018/01/01</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F016C25-2031-4578-B9BC-F5FFFF932A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046" y="2718066"/>
            <a:ext cx="152754" cy="235772"/>
          </a:xfrm>
          <a:prstGeom prst="rect">
            <a:avLst/>
          </a:prstGeom>
        </p:spPr>
      </p:pic>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72451D2F-C212-4411-A47D-394440D63B97}"/>
              </a:ext>
            </a:extLst>
          </p:cNvPr>
          <p:cNvSpPr/>
          <p:nvPr/>
        </p:nvSpPr>
        <p:spPr>
          <a:xfrm>
            <a:off x="7022733" y="2677701"/>
            <a:ext cx="551043"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7B0A9D11-5249-4675-9DC7-F11ED82FE200}"/>
              </a:ext>
            </a:extLst>
          </p:cNvPr>
          <p:cNvSpPr/>
          <p:nvPr/>
        </p:nvSpPr>
        <p:spPr>
          <a:xfrm>
            <a:off x="2895602" y="2669965"/>
            <a:ext cx="334153"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664975F3-651F-4BBA-AAB9-9E8A3B97CAE5}"/>
              </a:ext>
            </a:extLst>
          </p:cNvPr>
          <p:cNvCxnSpPr>
            <a:cxnSpLocks/>
            <a:stCxn id="87" idx="2"/>
            <a:endCxn id="92" idx="0"/>
          </p:cNvCxnSpPr>
          <p:nvPr/>
        </p:nvCxnSpPr>
        <p:spPr>
          <a:xfrm rot="16200000" flipH="1">
            <a:off x="2729638" y="3303522"/>
            <a:ext cx="1769628" cy="11035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D4916189-21E8-4D9E-9ADD-1D92B4052588}"/>
              </a:ext>
            </a:extLst>
          </p:cNvPr>
          <p:cNvSpPr/>
          <p:nvPr/>
        </p:nvSpPr>
        <p:spPr>
          <a:xfrm>
            <a:off x="677562" y="4740110"/>
            <a:ext cx="6977327" cy="921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応募者に初勤務日の案内を送信済みの状態です。初勤務日終了後、採用ステータスの変更を行ってください。</a:t>
            </a:r>
          </a:p>
          <a:p>
            <a:pPr algn="ctr"/>
            <a:r>
              <a:rPr kumimoji="1" lang="ja-JP" altLang="en-US" sz="1000" dirty="0">
                <a:solidFill>
                  <a:schemeClr val="tx1"/>
                </a:solidFill>
                <a:latin typeface="メイリオ" panose="020B0604030504040204" pitchFamily="50" charset="-128"/>
                <a:ea typeface="メイリオ" panose="020B0604030504040204" pitchFamily="50" charset="-128"/>
              </a:rPr>
              <a:t>内定取消は、初勤務日に出社しない、途中で帰ってしまったなど、応募者側に明確な落ち度がある場合のみ選択可能です。</a:t>
            </a: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grpSp>
        <p:nvGrpSpPr>
          <p:cNvPr id="50" name="グループ化 49">
            <a:extLst>
              <a:ext uri="{FF2B5EF4-FFF2-40B4-BE49-F238E27FC236}">
                <a16:creationId xmlns:a16="http://schemas.microsoft.com/office/drawing/2014/main" id="{644FF163-0C3C-479A-A05B-022DF729B496}"/>
              </a:ext>
            </a:extLst>
          </p:cNvPr>
          <p:cNvGrpSpPr/>
          <p:nvPr/>
        </p:nvGrpSpPr>
        <p:grpSpPr>
          <a:xfrm>
            <a:off x="7401272" y="2558502"/>
            <a:ext cx="220783" cy="215444"/>
            <a:chOff x="-514849" y="3429000"/>
            <a:chExt cx="220783" cy="215444"/>
          </a:xfrm>
        </p:grpSpPr>
        <p:sp>
          <p:nvSpPr>
            <p:cNvPr id="54" name="楕円 53">
              <a:extLst>
                <a:ext uri="{FF2B5EF4-FFF2-40B4-BE49-F238E27FC236}">
                  <a16:creationId xmlns:a16="http://schemas.microsoft.com/office/drawing/2014/main" id="{21612713-D5F5-4855-9895-CE212A9480EC}"/>
                </a:ext>
              </a:extLst>
            </p:cNvPr>
            <p:cNvSpPr/>
            <p:nvPr/>
          </p:nvSpPr>
          <p:spPr>
            <a:xfrm>
              <a:off x="-514849" y="3429000"/>
              <a:ext cx="220783" cy="2154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7E9B03F-1D18-4974-92F8-10BC11A252CA}"/>
                </a:ext>
              </a:extLst>
            </p:cNvPr>
            <p:cNvSpPr txBox="1"/>
            <p:nvPr/>
          </p:nvSpPr>
          <p:spPr>
            <a:xfrm>
              <a:off x="-514849" y="3429000"/>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grpSp>
      <p:sp>
        <p:nvSpPr>
          <p:cNvPr id="65" name="四角形: 角を丸くする 64">
            <a:extLst>
              <a:ext uri="{FF2B5EF4-FFF2-40B4-BE49-F238E27FC236}">
                <a16:creationId xmlns:a16="http://schemas.microsoft.com/office/drawing/2014/main" id="{BB1723EE-EC3C-4A14-80EA-8260528F83FE}"/>
              </a:ext>
            </a:extLst>
          </p:cNvPr>
          <p:cNvSpPr/>
          <p:nvPr/>
        </p:nvSpPr>
        <p:spPr>
          <a:xfrm>
            <a:off x="6105128" y="2685610"/>
            <a:ext cx="783352" cy="30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a:t>
            </a: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73" name="正方形/長方形 72">
            <a:extLst>
              <a:ext uri="{FF2B5EF4-FFF2-40B4-BE49-F238E27FC236}">
                <a16:creationId xmlns:a16="http://schemas.microsoft.com/office/drawing/2014/main" id="{24BCE6C8-3B79-45C0-9BF9-05B92ECCEF04}"/>
              </a:ext>
            </a:extLst>
          </p:cNvPr>
          <p:cNvSpPr/>
          <p:nvPr/>
        </p:nvSpPr>
        <p:spPr>
          <a:xfrm>
            <a:off x="6028173" y="2534030"/>
            <a:ext cx="917605"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CCBD024E-A397-455C-A3E7-D289DD241860}"/>
              </a:ext>
            </a:extLst>
          </p:cNvPr>
          <p:cNvSpPr txBox="1"/>
          <p:nvPr/>
        </p:nvSpPr>
        <p:spPr>
          <a:xfrm>
            <a:off x="7833320" y="1052736"/>
            <a:ext cx="1728192" cy="954107"/>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㉕初勤務日を送信のポップアップを開く。</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初回以降は何回目かわかるよう</a:t>
            </a:r>
            <a:r>
              <a:rPr kumimoji="1" lang="en-US" altLang="ja-JP" sz="800" dirty="0">
                <a:latin typeface="メイリオ" panose="020B0604030504040204" pitchFamily="50" charset="-128"/>
                <a:ea typeface="メイリオ" panose="020B0604030504040204" pitchFamily="50" charset="-128"/>
              </a:rPr>
              <a:t>#</a:t>
            </a:r>
            <a:r>
              <a:rPr kumimoji="1" lang="ja-JP" altLang="en-US" sz="800" dirty="0">
                <a:latin typeface="メイリオ" panose="020B0604030504040204" pitchFamily="50" charset="-128"/>
                <a:ea typeface="メイリオ" panose="020B0604030504040204" pitchFamily="50" charset="-128"/>
              </a:rPr>
              <a:t>で番号を表示。</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5" action="ppaction://hlinksldjump"/>
              </a:rPr>
              <a:t>→ ㉕初勤務日を送信</a:t>
            </a:r>
            <a:endParaRPr kumimoji="1" lang="ja-JP" altLang="en-US" sz="800" dirty="0">
              <a:latin typeface="メイリオ" panose="020B0604030504040204" pitchFamily="50" charset="-128"/>
              <a:ea typeface="メイリオ" panose="020B0604030504040204" pitchFamily="50" charset="-128"/>
            </a:endParaRPr>
          </a:p>
        </p:txBody>
      </p:sp>
      <p:cxnSp>
        <p:nvCxnSpPr>
          <p:cNvPr id="75" name="コネクタ: カギ線 74">
            <a:extLst>
              <a:ext uri="{FF2B5EF4-FFF2-40B4-BE49-F238E27FC236}">
                <a16:creationId xmlns:a16="http://schemas.microsoft.com/office/drawing/2014/main" id="{3CB27BD6-958A-4A62-964E-ED8742927586}"/>
              </a:ext>
            </a:extLst>
          </p:cNvPr>
          <p:cNvCxnSpPr>
            <a:cxnSpLocks/>
            <a:stCxn id="73" idx="0"/>
            <a:endCxn id="74" idx="1"/>
          </p:cNvCxnSpPr>
          <p:nvPr/>
        </p:nvCxnSpPr>
        <p:spPr>
          <a:xfrm rot="5400000" flipH="1" flipV="1">
            <a:off x="6658028" y="1358738"/>
            <a:ext cx="1004240" cy="134634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8F52A08B-5AFC-4945-BC59-0D7D0E3223BA}"/>
              </a:ext>
            </a:extLst>
          </p:cNvPr>
          <p:cNvSpPr/>
          <p:nvPr/>
        </p:nvSpPr>
        <p:spPr>
          <a:xfrm>
            <a:off x="6990467" y="2538381"/>
            <a:ext cx="673834" cy="572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53B446E7-834A-4448-852B-E741BACAC564}"/>
              </a:ext>
            </a:extLst>
          </p:cNvPr>
          <p:cNvSpPr txBox="1"/>
          <p:nvPr/>
        </p:nvSpPr>
        <p:spPr>
          <a:xfrm>
            <a:off x="7833320" y="2420888"/>
            <a:ext cx="1728192" cy="1200329"/>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プルダウンは。</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採用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の</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つ。</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それぞれ選択すると。</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6" action="ppaction://hlinksldjump"/>
              </a:rPr>
              <a:t>採用</a:t>
            </a:r>
            <a:endParaRPr kumimoji="1" lang="en-US" altLang="ja-JP" sz="800" dirty="0">
              <a:latin typeface="メイリオ" panose="020B0604030504040204" pitchFamily="50" charset="-128"/>
              <a:ea typeface="メイリオ" panose="020B0604030504040204" pitchFamily="50" charset="-128"/>
              <a:hlinkClick r:id="rId7" action="ppaction://hlinksldjump"/>
            </a:endParaRPr>
          </a:p>
          <a:p>
            <a:r>
              <a:rPr kumimoji="1" lang="ja-JP" altLang="en-US" sz="800" dirty="0">
                <a:latin typeface="メイリオ" panose="020B0604030504040204" pitchFamily="50" charset="-128"/>
                <a:ea typeface="メイリオ" panose="020B0604030504040204" pitchFamily="50" charset="-128"/>
                <a:hlinkClick r:id="rId8" action="ppaction://hlinksldjump"/>
              </a:rPr>
              <a:t>内定取消</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を開く。</a:t>
            </a:r>
          </a:p>
        </p:txBody>
      </p:sp>
      <p:cxnSp>
        <p:nvCxnSpPr>
          <p:cNvPr id="79" name="コネクタ: カギ線 78">
            <a:extLst>
              <a:ext uri="{FF2B5EF4-FFF2-40B4-BE49-F238E27FC236}">
                <a16:creationId xmlns:a16="http://schemas.microsoft.com/office/drawing/2014/main" id="{36C78374-4752-48E9-98E9-0F530272B336}"/>
              </a:ext>
            </a:extLst>
          </p:cNvPr>
          <p:cNvCxnSpPr>
            <a:cxnSpLocks/>
            <a:stCxn id="76" idx="2"/>
            <a:endCxn id="78" idx="1"/>
          </p:cNvCxnSpPr>
          <p:nvPr/>
        </p:nvCxnSpPr>
        <p:spPr>
          <a:xfrm rot="5400000" flipH="1" flipV="1">
            <a:off x="7535193" y="2813244"/>
            <a:ext cx="90317" cy="505936"/>
          </a:xfrm>
          <a:prstGeom prst="bentConnector4">
            <a:avLst>
              <a:gd name="adj1" fmla="val -253108"/>
              <a:gd name="adj2" fmla="val 8329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866F445D-48D4-42CE-A242-F8F4C55BB0B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6" name="テキスト ボックス 65">
            <a:extLst>
              <a:ext uri="{FF2B5EF4-FFF2-40B4-BE49-F238E27FC236}">
                <a16:creationId xmlns:a16="http://schemas.microsoft.com/office/drawing/2014/main" id="{4FCD8676-8879-4706-A9D1-987FE4E6A496}"/>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7" name="図 66">
            <a:extLst>
              <a:ext uri="{FF2B5EF4-FFF2-40B4-BE49-F238E27FC236}">
                <a16:creationId xmlns:a16="http://schemas.microsoft.com/office/drawing/2014/main" id="{2CB48547-8AB5-4123-9CCD-D3CA1FA8CC31}"/>
              </a:ext>
            </a:extLst>
          </p:cNvPr>
          <p:cNvPicPr>
            <a:picLocks noChangeAspect="1"/>
          </p:cNvPicPr>
          <p:nvPr/>
        </p:nvPicPr>
        <p:blipFill>
          <a:blip r:embed="rId9"/>
          <a:stretch>
            <a:fillRect/>
          </a:stretch>
        </p:blipFill>
        <p:spPr>
          <a:xfrm>
            <a:off x="3377620" y="1412776"/>
            <a:ext cx="423252" cy="434246"/>
          </a:xfrm>
          <a:prstGeom prst="rect">
            <a:avLst/>
          </a:prstGeom>
        </p:spPr>
      </p:pic>
      <p:sp>
        <p:nvSpPr>
          <p:cNvPr id="68" name="テキスト ボックス 67">
            <a:extLst>
              <a:ext uri="{FF2B5EF4-FFF2-40B4-BE49-F238E27FC236}">
                <a16:creationId xmlns:a16="http://schemas.microsoft.com/office/drawing/2014/main" id="{F99276E4-9FCF-4020-BFDA-0C23A640166B}"/>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81" name="正方形/長方形 80">
            <a:extLst>
              <a:ext uri="{FF2B5EF4-FFF2-40B4-BE49-F238E27FC236}">
                <a16:creationId xmlns:a16="http://schemas.microsoft.com/office/drawing/2014/main" id="{CA6CF4F5-8B21-4A54-B37C-F4AF3A564671}"/>
              </a:ext>
            </a:extLst>
          </p:cNvPr>
          <p:cNvSpPr/>
          <p:nvPr/>
        </p:nvSpPr>
        <p:spPr>
          <a:xfrm>
            <a:off x="4184082" y="2924944"/>
            <a:ext cx="1309056" cy="211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BEE96E5E-E0C8-4212-BCF3-6D52CDE28875}"/>
              </a:ext>
            </a:extLst>
          </p:cNvPr>
          <p:cNvSpPr txBox="1"/>
          <p:nvPr/>
        </p:nvSpPr>
        <p:spPr>
          <a:xfrm>
            <a:off x="7833320" y="3789040"/>
            <a:ext cx="1736576" cy="954107"/>
          </a:xfrm>
          <a:prstGeom prst="rect">
            <a:avLst/>
          </a:prstGeom>
          <a:noFill/>
          <a:ln>
            <a:solidFill>
              <a:srgbClr val="FF0000"/>
            </a:solidFill>
          </a:ln>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M07</a:t>
            </a:r>
            <a:r>
              <a:rPr kumimoji="1" lang="ja-JP" altLang="en-US" sz="800" dirty="0">
                <a:latin typeface="メイリオ" panose="020B0604030504040204" pitchFamily="50" charset="-128"/>
                <a:ea typeface="メイリオ" panose="020B0604030504040204" pitchFamily="50" charset="-128"/>
              </a:rPr>
              <a:t>で送信した初勤務日を出力する。初勤務日まではボールド、以降は赤字に変更。</a:t>
            </a:r>
            <a:endParaRPr kumimoji="1" lang="en-US" altLang="ja-JP" sz="800" dirty="0">
              <a:latin typeface="メイリオ" panose="020B0604030504040204" pitchFamily="50" charset="-128"/>
              <a:ea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endParaRPr>
          </a:p>
          <a:p>
            <a:r>
              <a:rPr kumimoji="1" lang="en-US" altLang="ja-JP" sz="800" b="1" dirty="0">
                <a:latin typeface="メイリオ" panose="020B0604030504040204" pitchFamily="50" charset="-128"/>
                <a:ea typeface="メイリオ" panose="020B0604030504040204" pitchFamily="50" charset="-128"/>
              </a:rPr>
              <a:t>2018/01/01</a:t>
            </a:r>
          </a:p>
          <a:p>
            <a:r>
              <a:rPr kumimoji="1" lang="ja-JP" altLang="en-US" sz="800" b="1" dirty="0">
                <a:latin typeface="メイリオ" panose="020B0604030504040204" pitchFamily="50" charset="-128"/>
                <a:ea typeface="メイリオ" panose="020B0604030504040204" pitchFamily="50" charset="-128"/>
              </a:rPr>
              <a:t>→</a:t>
            </a:r>
            <a:endParaRPr kumimoji="1" lang="en-US" altLang="ja-JP" sz="800" b="1" dirty="0">
              <a:latin typeface="メイリオ" panose="020B0604030504040204" pitchFamily="50" charset="-128"/>
              <a:ea typeface="メイリオ" panose="020B0604030504040204" pitchFamily="50" charset="-128"/>
            </a:endParaRPr>
          </a:p>
          <a:p>
            <a:r>
              <a:rPr kumimoji="1" lang="en-US" altLang="ja-JP" sz="800" b="1" dirty="0">
                <a:solidFill>
                  <a:srgbClr val="FF0000"/>
                </a:solidFill>
                <a:latin typeface="メイリオ" panose="020B0604030504040204" pitchFamily="50" charset="-128"/>
                <a:ea typeface="メイリオ" panose="020B0604030504040204" pitchFamily="50" charset="-128"/>
              </a:rPr>
              <a:t>2018/01/02</a:t>
            </a:r>
            <a:endParaRPr kumimoji="1"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83" name="コネクタ: カギ線 82">
            <a:extLst>
              <a:ext uri="{FF2B5EF4-FFF2-40B4-BE49-F238E27FC236}">
                <a16:creationId xmlns:a16="http://schemas.microsoft.com/office/drawing/2014/main" id="{DD4B74C6-7DA5-415E-BC79-2E5F699A2AFD}"/>
              </a:ext>
            </a:extLst>
          </p:cNvPr>
          <p:cNvCxnSpPr>
            <a:cxnSpLocks/>
            <a:stCxn id="81" idx="2"/>
            <a:endCxn id="82" idx="1"/>
          </p:cNvCxnSpPr>
          <p:nvPr/>
        </p:nvCxnSpPr>
        <p:spPr>
          <a:xfrm rot="16200000" flipH="1">
            <a:off x="5771014" y="2203788"/>
            <a:ext cx="1129902" cy="299471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5702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M10</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1"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52142"/>
            <a:ext cx="259150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採用が確定しました。</a:t>
            </a:r>
            <a:endParaRPr kumimoji="1" lang="en-US" altLang="ja-JP" sz="800" dirty="0">
              <a:latin typeface="メイリオ" panose="020B0604030504040204" pitchFamily="50" charset="-128"/>
              <a:ea typeface="メイリオ" panose="020B0604030504040204" pitchFamily="50" charset="-128"/>
            </a:endParaRP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66" name="テキスト ボックス 65">
            <a:extLst>
              <a:ext uri="{FF2B5EF4-FFF2-40B4-BE49-F238E27FC236}">
                <a16:creationId xmlns:a16="http://schemas.microsoft.com/office/drawing/2014/main" id="{8E713EA7-95ED-42BB-B1B7-F4A46F8A10C2}"/>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42" name="テキスト ボックス 41">
            <a:extLst>
              <a:ext uri="{FF2B5EF4-FFF2-40B4-BE49-F238E27FC236}">
                <a16:creationId xmlns:a16="http://schemas.microsoft.com/office/drawing/2014/main" id="{80C59053-ABA3-4816-97CC-F305AABA9B70}"/>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0" name="図 49">
            <a:extLst>
              <a:ext uri="{FF2B5EF4-FFF2-40B4-BE49-F238E27FC236}">
                <a16:creationId xmlns:a16="http://schemas.microsoft.com/office/drawing/2014/main" id="{4F8771A9-D925-415E-97D9-8DBEFEC2A037}"/>
              </a:ext>
            </a:extLst>
          </p:cNvPr>
          <p:cNvPicPr>
            <a:picLocks noChangeAspect="1"/>
          </p:cNvPicPr>
          <p:nvPr/>
        </p:nvPicPr>
        <p:blipFill>
          <a:blip r:embed="rId4"/>
          <a:stretch>
            <a:fillRect/>
          </a:stretch>
        </p:blipFill>
        <p:spPr>
          <a:xfrm>
            <a:off x="3377620" y="1412776"/>
            <a:ext cx="423252" cy="434246"/>
          </a:xfrm>
          <a:prstGeom prst="rect">
            <a:avLst/>
          </a:prstGeom>
        </p:spPr>
      </p:pic>
      <p:sp>
        <p:nvSpPr>
          <p:cNvPr id="54" name="テキスト ボックス 53">
            <a:extLst>
              <a:ext uri="{FF2B5EF4-FFF2-40B4-BE49-F238E27FC236}">
                <a16:creationId xmlns:a16="http://schemas.microsoft.com/office/drawing/2014/main" id="{88590896-73E4-4A5D-9B87-CBD1D703FE5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7206498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M11</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内定取消</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08920"/>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内定を取り消しました。</a:t>
            </a:r>
          </a:p>
          <a:p>
            <a:r>
              <a:rPr kumimoji="1" lang="ja-JP" altLang="en-US" sz="800" dirty="0">
                <a:latin typeface="メイリオ" panose="020B0604030504040204" pitchFamily="50" charset="-128"/>
                <a:ea typeface="メイリオ" panose="020B0604030504040204" pitchFamily="50" charset="-128"/>
              </a:rPr>
              <a:t>取消理由：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42" name="正方形/長方形 41">
            <a:extLst>
              <a:ext uri="{FF2B5EF4-FFF2-40B4-BE49-F238E27FC236}">
                <a16:creationId xmlns:a16="http://schemas.microsoft.com/office/drawing/2014/main" id="{42F6A708-16D7-4528-98FB-85829F1B30F4}"/>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10E97E9A-C232-4F80-8331-0F387256F056}"/>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雇用者が内定取消を送るときに選択したメッセージを表示する</a:t>
            </a:r>
          </a:p>
        </p:txBody>
      </p:sp>
      <p:cxnSp>
        <p:nvCxnSpPr>
          <p:cNvPr id="54" name="コネクタ: カギ線 53">
            <a:extLst>
              <a:ext uri="{FF2B5EF4-FFF2-40B4-BE49-F238E27FC236}">
                <a16:creationId xmlns:a16="http://schemas.microsoft.com/office/drawing/2014/main" id="{ECE109F0-8323-4EDB-BA1E-915567761050}"/>
              </a:ext>
            </a:extLst>
          </p:cNvPr>
          <p:cNvCxnSpPr>
            <a:stCxn id="42" idx="3"/>
            <a:endCxn id="50"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582656C2-378F-4157-A055-712318C7267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5" name="テキスト ボックス 64">
            <a:extLst>
              <a:ext uri="{FF2B5EF4-FFF2-40B4-BE49-F238E27FC236}">
                <a16:creationId xmlns:a16="http://schemas.microsoft.com/office/drawing/2014/main" id="{D86020BF-8825-4CF6-94F6-4D2C6158D663}"/>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6" name="図 65">
            <a:extLst>
              <a:ext uri="{FF2B5EF4-FFF2-40B4-BE49-F238E27FC236}">
                <a16:creationId xmlns:a16="http://schemas.microsoft.com/office/drawing/2014/main" id="{1CF0336B-C2A7-4449-B80B-8BCAE2F66384}"/>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7" name="テキスト ボックス 66">
            <a:extLst>
              <a:ext uri="{FF2B5EF4-FFF2-40B4-BE49-F238E27FC236}">
                <a16:creationId xmlns:a16="http://schemas.microsoft.com/office/drawing/2014/main" id="{FB90C67B-2C60-46DD-833D-7B0D509D623F}"/>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36723713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M12</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62057"/>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不採用が確定しました。</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不採用理由：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42" name="テキスト ボックス 41">
            <a:extLst>
              <a:ext uri="{FF2B5EF4-FFF2-40B4-BE49-F238E27FC236}">
                <a16:creationId xmlns:a16="http://schemas.microsoft.com/office/drawing/2014/main" id="{6C3D1C4C-412D-4ACE-A84F-AE246B7A553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50" name="テキスト ボックス 49">
            <a:extLst>
              <a:ext uri="{FF2B5EF4-FFF2-40B4-BE49-F238E27FC236}">
                <a16:creationId xmlns:a16="http://schemas.microsoft.com/office/drawing/2014/main" id="{D14FBD00-4E14-45A6-8195-8475485D6D31}"/>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54" name="図 53">
            <a:extLst>
              <a:ext uri="{FF2B5EF4-FFF2-40B4-BE49-F238E27FC236}">
                <a16:creationId xmlns:a16="http://schemas.microsoft.com/office/drawing/2014/main" id="{E8E3959D-FB3C-4B85-8DEB-442B3F71F645}"/>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4" name="テキスト ボックス 63">
            <a:extLst>
              <a:ext uri="{FF2B5EF4-FFF2-40B4-BE49-F238E27FC236}">
                <a16:creationId xmlns:a16="http://schemas.microsoft.com/office/drawing/2014/main" id="{C5B10A5D-A795-404E-9505-5C4CC9DC7B53}"/>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36240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③ログイン（未認証時）</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26283E-3464-4D67-B380-05F740418764}"/>
              </a:ext>
            </a:extLst>
          </p:cNvPr>
          <p:cNvSpPr txBox="1"/>
          <p:nvPr/>
        </p:nvSpPr>
        <p:spPr>
          <a:xfrm>
            <a:off x="640904" y="2708920"/>
            <a:ext cx="7048400" cy="1169551"/>
          </a:xfrm>
          <a:prstGeom prst="rect">
            <a:avLst/>
          </a:prstGeom>
          <a:noFill/>
        </p:spPr>
        <p:txBody>
          <a:bodyPr wrap="square" rtlCol="0">
            <a:spAutoFit/>
          </a:bodyPr>
          <a:lstStyle/>
          <a:p>
            <a:pPr algn="ctr"/>
            <a:r>
              <a:rPr kumimoji="1" lang="en-US" altLang="ja-JP" sz="1000" dirty="0">
                <a:latin typeface="メイリオ" panose="020B0604030504040204" pitchFamily="50" charset="-128"/>
                <a:ea typeface="メイリオ" panose="020B0604030504040204" pitchFamily="50" charset="-128"/>
                <a:hlinkClick r:id="rId2"/>
              </a:rPr>
              <a:t>aaaaaaa@aaaaaa.co.jp</a:t>
            </a:r>
            <a:r>
              <a:rPr kumimoji="1" lang="en-US" altLang="ja-JP" sz="1000" dirty="0">
                <a:latin typeface="メイリオ" panose="020B0604030504040204" pitchFamily="50" charset="-128"/>
                <a:ea typeface="メイリオ" panose="020B0604030504040204" pitchFamily="50" charset="-128"/>
              </a:rPr>
              <a:t> </a:t>
            </a:r>
            <a:r>
              <a:rPr kumimoji="1" lang="ja-JP" altLang="en-US" sz="1000" dirty="0">
                <a:latin typeface="メイリオ" panose="020B0604030504040204" pitchFamily="50" charset="-128"/>
                <a:ea typeface="メイリオ" panose="020B0604030504040204" pitchFamily="50" charset="-128"/>
              </a:rPr>
              <a:t>に再度メールアドレス確認用の認証メールを送信しました。</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dirty="0">
                <a:latin typeface="メイリオ" panose="020B0604030504040204" pitchFamily="50" charset="-128"/>
                <a:ea typeface="メイリオ" panose="020B0604030504040204" pitchFamily="50" charset="-128"/>
              </a:rPr>
              <a:t>認証メール内のアドレスをクリックすると、メールアドレスの認証が完了します。</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en-US" altLang="ja-JP" sz="1000" dirty="0">
                <a:latin typeface="メイリオ" panose="020B0604030504040204" pitchFamily="50" charset="-128"/>
                <a:ea typeface="メイリオ" panose="020B0604030504040204" pitchFamily="50" charset="-128"/>
              </a:rPr>
              <a:t>24</a:t>
            </a:r>
            <a:r>
              <a:rPr kumimoji="1" lang="ja-JP" altLang="en-US" sz="1000" dirty="0">
                <a:latin typeface="メイリオ" panose="020B0604030504040204" pitchFamily="50" charset="-128"/>
                <a:ea typeface="メイリオ" panose="020B0604030504040204" pitchFamily="50" charset="-128"/>
              </a:rPr>
              <a:t>時間以内に、認証メール内のアドレスをクリックし、メール認証を行ってください。</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algn="ctr"/>
            <a:r>
              <a:rPr kumimoji="1" lang="ja-JP" altLang="en-US" sz="1000" b="1" dirty="0">
                <a:solidFill>
                  <a:srgbClr val="FF0000"/>
                </a:solidFill>
                <a:latin typeface="メイリオ" panose="020B0604030504040204" pitchFamily="50" charset="-128"/>
                <a:ea typeface="メイリオ" panose="020B0604030504040204" pitchFamily="50" charset="-128"/>
              </a:rPr>
              <a:t>メール認証が完了するまで掲載記事は停止し、マイページへのアクセスができません。</a:t>
            </a:r>
          </a:p>
        </p:txBody>
      </p:sp>
      <p:sp>
        <p:nvSpPr>
          <p:cNvPr id="15" name="テキスト ボックス 14">
            <a:extLst>
              <a:ext uri="{FF2B5EF4-FFF2-40B4-BE49-F238E27FC236}">
                <a16:creationId xmlns:a16="http://schemas.microsoft.com/office/drawing/2014/main" id="{2C74B4CC-FB73-45B8-99FB-ADB4F9EF26D3}"/>
              </a:ext>
            </a:extLst>
          </p:cNvPr>
          <p:cNvSpPr txBox="1"/>
          <p:nvPr/>
        </p:nvSpPr>
        <p:spPr>
          <a:xfrm>
            <a:off x="7833320" y="2780928"/>
            <a:ext cx="1728192" cy="246221"/>
          </a:xfrm>
          <a:prstGeom prst="rect">
            <a:avLst/>
          </a:prstGeom>
          <a:noFill/>
        </p:spPr>
        <p:txBody>
          <a:bodyPr wrap="square" rtlCol="0">
            <a:spAutoFit/>
          </a:bodyPr>
          <a:lstStyle/>
          <a:p>
            <a:endParaRPr kumimoji="1" lang="ja-JP" altLang="en-US" sz="10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6F9A0217-8F90-424A-A084-2392787F0274}"/>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3" name="正方形/長方形 12">
            <a:extLst>
              <a:ext uri="{FF2B5EF4-FFF2-40B4-BE49-F238E27FC236}">
                <a16:creationId xmlns:a16="http://schemas.microsoft.com/office/drawing/2014/main" id="{18F31AC5-099A-4F6C-8B21-E3471E1311E9}"/>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6" name="正方形/長方形 15">
            <a:extLst>
              <a:ext uri="{FF2B5EF4-FFF2-40B4-BE49-F238E27FC236}">
                <a16:creationId xmlns:a16="http://schemas.microsoft.com/office/drawing/2014/main" id="{158313CD-F594-4786-AD6A-7CD576A24EDB}"/>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A7436C83-B55A-4C33-BC81-AF5872A0FBA4}"/>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0CE32E2-30C4-46FB-8B58-0E1931258D8B}"/>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6455F602-4D7A-41F1-BE05-F9990B809115}"/>
              </a:ext>
            </a:extLst>
          </p:cNvPr>
          <p:cNvSpPr/>
          <p:nvPr/>
        </p:nvSpPr>
        <p:spPr>
          <a:xfrm>
            <a:off x="3301008" y="4571761"/>
            <a:ext cx="1728192"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トップページへ戻る</a:t>
            </a:r>
          </a:p>
        </p:txBody>
      </p:sp>
      <p:sp>
        <p:nvSpPr>
          <p:cNvPr id="21" name="正方形/長方形 20">
            <a:extLst>
              <a:ext uri="{FF2B5EF4-FFF2-40B4-BE49-F238E27FC236}">
                <a16:creationId xmlns:a16="http://schemas.microsoft.com/office/drawing/2014/main" id="{666365A2-E001-4335-8B26-869303C43EA8}"/>
              </a:ext>
            </a:extLst>
          </p:cNvPr>
          <p:cNvSpPr/>
          <p:nvPr/>
        </p:nvSpPr>
        <p:spPr>
          <a:xfrm>
            <a:off x="3156992" y="4487054"/>
            <a:ext cx="2016224" cy="4541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87174CC6-2BCB-42AE-8A06-CCE1831CD64D}"/>
              </a:ext>
            </a:extLst>
          </p:cNvPr>
          <p:cNvSpPr txBox="1"/>
          <p:nvPr/>
        </p:nvSpPr>
        <p:spPr>
          <a:xfrm>
            <a:off x="7820995" y="4149660"/>
            <a:ext cx="1728192"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トップページへ遷移</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hlinkClick r:id="rId3" action="ppaction://hlinksldjump"/>
              </a:rPr>
              <a:t>→①ホームページ</a:t>
            </a:r>
            <a:endParaRPr kumimoji="1" lang="ja-JP" altLang="en-US" sz="800" dirty="0">
              <a:latin typeface="メイリオ" panose="020B0604030504040204" pitchFamily="50" charset="-128"/>
              <a:ea typeface="メイリオ" panose="020B0604030504040204" pitchFamily="50" charset="-128"/>
            </a:endParaRPr>
          </a:p>
        </p:txBody>
      </p:sp>
      <p:cxnSp>
        <p:nvCxnSpPr>
          <p:cNvPr id="23" name="コネクタ: カギ線 22">
            <a:extLst>
              <a:ext uri="{FF2B5EF4-FFF2-40B4-BE49-F238E27FC236}">
                <a16:creationId xmlns:a16="http://schemas.microsoft.com/office/drawing/2014/main" id="{D2F6DEC9-C2D5-4DF2-9BEF-1CE83C476E01}"/>
              </a:ext>
            </a:extLst>
          </p:cNvPr>
          <p:cNvCxnSpPr>
            <a:cxnSpLocks/>
            <a:stCxn id="21" idx="3"/>
            <a:endCxn id="22" idx="1"/>
          </p:cNvCxnSpPr>
          <p:nvPr/>
        </p:nvCxnSpPr>
        <p:spPr>
          <a:xfrm flipV="1">
            <a:off x="5173216" y="4318937"/>
            <a:ext cx="2647779" cy="39517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03A93AE-63BE-41B9-B377-D9C0A42B37DD}"/>
              </a:ext>
            </a:extLst>
          </p:cNvPr>
          <p:cNvSpPr txBox="1"/>
          <p:nvPr/>
        </p:nvSpPr>
        <p:spPr>
          <a:xfrm>
            <a:off x="1352600" y="1988840"/>
            <a:ext cx="5760640" cy="400110"/>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確認できていないメールアドレスです</a:t>
            </a:r>
          </a:p>
        </p:txBody>
      </p:sp>
      <p:sp>
        <p:nvSpPr>
          <p:cNvPr id="28" name="正方形/長方形 27">
            <a:extLst>
              <a:ext uri="{FF2B5EF4-FFF2-40B4-BE49-F238E27FC236}">
                <a16:creationId xmlns:a16="http://schemas.microsoft.com/office/drawing/2014/main" id="{B5DD1C6C-1867-42CD-AB4A-B242769BDC06}"/>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29" name="正方形/長方形 28">
            <a:extLst>
              <a:ext uri="{FF2B5EF4-FFF2-40B4-BE49-F238E27FC236}">
                <a16:creationId xmlns:a16="http://schemas.microsoft.com/office/drawing/2014/main" id="{3C80F189-4326-4ECD-B4ED-5BA804618265}"/>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30" name="正方形/長方形 29">
            <a:extLst>
              <a:ext uri="{FF2B5EF4-FFF2-40B4-BE49-F238E27FC236}">
                <a16:creationId xmlns:a16="http://schemas.microsoft.com/office/drawing/2014/main" id="{8645EB77-08AD-4E80-8B07-11408F692E34}"/>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31" name="テキスト ボックス 30">
            <a:extLst>
              <a:ext uri="{FF2B5EF4-FFF2-40B4-BE49-F238E27FC236}">
                <a16:creationId xmlns:a16="http://schemas.microsoft.com/office/drawing/2014/main" id="{24B8C215-9B56-4327-8A41-1B80BC319184}"/>
              </a:ext>
            </a:extLst>
          </p:cNvPr>
          <p:cNvSpPr txBox="1"/>
          <p:nvPr/>
        </p:nvSpPr>
        <p:spPr>
          <a:xfrm>
            <a:off x="7820995" y="881901"/>
            <a:ext cx="1728192" cy="584775"/>
          </a:xfrm>
          <a:prstGeom prst="rect">
            <a:avLst/>
          </a:prstGeom>
          <a:solidFill>
            <a:srgbClr val="FF0000"/>
          </a:solidFill>
          <a:ln>
            <a:solidFill>
              <a:srgbClr val="FF0000"/>
            </a:solidFill>
          </a:ln>
        </p:spPr>
        <p:txBody>
          <a:bodyPr wrap="square" rtlCol="0">
            <a:spAutoFit/>
          </a:bodyPr>
          <a:lstStyle/>
          <a:p>
            <a:r>
              <a:rPr kumimoji="1" lang="ja-JP" altLang="en-US" sz="800" dirty="0">
                <a:solidFill>
                  <a:schemeClr val="bg1"/>
                </a:solidFill>
                <a:latin typeface="メイリオ" panose="020B0604030504040204" pitchFamily="50" charset="-128"/>
                <a:ea typeface="メイリオ" panose="020B0604030504040204" pitchFamily="50" charset="-128"/>
              </a:rPr>
              <a:t>アカウント登録時のメール認証が行われていないメールアドレスでログインした場合、本ページが表示されます。</a:t>
            </a:r>
          </a:p>
        </p:txBody>
      </p:sp>
      <p:sp>
        <p:nvSpPr>
          <p:cNvPr id="25" name="テキスト ボックス 24">
            <a:extLst>
              <a:ext uri="{FF2B5EF4-FFF2-40B4-BE49-F238E27FC236}">
                <a16:creationId xmlns:a16="http://schemas.microsoft.com/office/drawing/2014/main" id="{FC221F91-DE56-4CFF-B442-A6BC05FB2FAF}"/>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31510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M13</a:t>
            </a: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6177136" y="1556853"/>
            <a:ext cx="1512168"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92287BA-F98C-431A-9860-43EE6C66B99B}"/>
              </a:ext>
            </a:extLst>
          </p:cNvPr>
          <p:cNvSpPr txBox="1"/>
          <p:nvPr/>
        </p:nvSpPr>
        <p:spPr>
          <a:xfrm>
            <a:off x="640904" y="2148244"/>
            <a:ext cx="99434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　　　</a:t>
            </a:r>
            <a:r>
              <a:rPr kumimoji="1" lang="ja-JP" altLang="en-US" sz="800" u="sng" dirty="0">
                <a:latin typeface="メイリオ" panose="020B0604030504040204" pitchFamily="50" charset="-128"/>
                <a:ea typeface="メイリオ" panose="020B0604030504040204" pitchFamily="50" charset="-128"/>
              </a:rPr>
              <a:t>応募者</a:t>
            </a:r>
            <a:endParaRPr kumimoji="1" lang="ja-JP" altLang="en-US" sz="8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152800"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88" name="テキスト ボックス 87">
            <a:extLst>
              <a:ext uri="{FF2B5EF4-FFF2-40B4-BE49-F238E27FC236}">
                <a16:creationId xmlns:a16="http://schemas.microsoft.com/office/drawing/2014/main" id="{A907A963-5271-4977-BC02-D32A33344C18}"/>
              </a:ext>
            </a:extLst>
          </p:cNvPr>
          <p:cNvSpPr txBox="1"/>
          <p:nvPr/>
        </p:nvSpPr>
        <p:spPr>
          <a:xfrm>
            <a:off x="632521" y="1556792"/>
            <a:ext cx="1353034" cy="276999"/>
          </a:xfrm>
          <a:prstGeom prst="rect">
            <a:avLst/>
          </a:prstGeom>
          <a:noFill/>
        </p:spPr>
        <p:txBody>
          <a:bodyPr wrap="square" rtlCol="0">
            <a:spAutoFit/>
          </a:bodyPr>
          <a:lstStyle/>
          <a:p>
            <a:pPr algn="ctr"/>
            <a:r>
              <a:rPr kumimoji="1" lang="ja-JP" altLang="en-US" sz="1200" dirty="0">
                <a:latin typeface="メイリオ" panose="020B0604030504040204" pitchFamily="50" charset="-128"/>
                <a:ea typeface="メイリオ" panose="020B0604030504040204" pitchFamily="50" charset="-128"/>
              </a:rPr>
              <a:t>応募者リスト</a:t>
            </a:r>
          </a:p>
        </p:txBody>
      </p:sp>
      <p:cxnSp>
        <p:nvCxnSpPr>
          <p:cNvPr id="90" name="直線コネクタ 89">
            <a:extLst>
              <a:ext uri="{FF2B5EF4-FFF2-40B4-BE49-F238E27FC236}">
                <a16:creationId xmlns:a16="http://schemas.microsoft.com/office/drawing/2014/main" id="{9282A690-6795-46D6-B8DF-B46C216D3BFA}"/>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7933949-F720-4365-B4FC-CDD36C875CA2}"/>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102" name="テキスト ボックス 101">
            <a:extLst>
              <a:ext uri="{FF2B5EF4-FFF2-40B4-BE49-F238E27FC236}">
                <a16:creationId xmlns:a16="http://schemas.microsoft.com/office/drawing/2014/main" id="{EF54C81E-CD6C-4F67-BEAA-FF170E5A1516}"/>
              </a:ext>
            </a:extLst>
          </p:cNvPr>
          <p:cNvSpPr txBox="1"/>
          <p:nvPr/>
        </p:nvSpPr>
        <p:spPr>
          <a:xfrm>
            <a:off x="2360712" y="2768964"/>
            <a:ext cx="747311"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応募辞退</a:t>
            </a:r>
          </a:p>
        </p:txBody>
      </p:sp>
      <p:sp>
        <p:nvSpPr>
          <p:cNvPr id="141" name="四角形: 角を丸くする 140">
            <a:extLst>
              <a:ext uri="{FF2B5EF4-FFF2-40B4-BE49-F238E27FC236}">
                <a16:creationId xmlns:a16="http://schemas.microsoft.com/office/drawing/2014/main" id="{24E5AAD1-0731-46C7-BBE6-C5242D4A0DA0}"/>
              </a:ext>
            </a:extLst>
          </p:cNvPr>
          <p:cNvSpPr/>
          <p:nvPr/>
        </p:nvSpPr>
        <p:spPr>
          <a:xfrm>
            <a:off x="4955093" y="1523236"/>
            <a:ext cx="1080122"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59" name="四角形: 角を丸くする 58">
            <a:extLst>
              <a:ext uri="{FF2B5EF4-FFF2-40B4-BE49-F238E27FC236}">
                <a16:creationId xmlns:a16="http://schemas.microsoft.com/office/drawing/2014/main" id="{7440F562-2DE8-4C65-9A4F-4C2058199A97}"/>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60" name="正方形/長方形 59">
            <a:extLst>
              <a:ext uri="{FF2B5EF4-FFF2-40B4-BE49-F238E27FC236}">
                <a16:creationId xmlns:a16="http://schemas.microsoft.com/office/drawing/2014/main" id="{85FCBFB2-7098-49A0-8EAF-2E2FCE48800C}"/>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61" name="正方形/長方形 60">
            <a:extLst>
              <a:ext uri="{FF2B5EF4-FFF2-40B4-BE49-F238E27FC236}">
                <a16:creationId xmlns:a16="http://schemas.microsoft.com/office/drawing/2014/main" id="{47EE6CBC-5AAA-4B74-9A0F-FA829629769D}"/>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81CA2475-D6C9-4174-BA40-22D29449D223}"/>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22889E8B-86BA-48B4-9250-088303F0EF95}"/>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149" name="直線コネクタ 148">
            <a:extLst>
              <a:ext uri="{FF2B5EF4-FFF2-40B4-BE49-F238E27FC236}">
                <a16:creationId xmlns:a16="http://schemas.microsoft.com/office/drawing/2014/main" id="{D5BD1E97-59E6-4756-A714-E6EBA5E66C95}"/>
              </a:ext>
            </a:extLst>
          </p:cNvPr>
          <p:cNvCxnSpPr/>
          <p:nvPr/>
        </p:nvCxnSpPr>
        <p:spPr>
          <a:xfrm>
            <a:off x="992560" y="54767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328FD1DC-C51B-4AC2-B378-E7C8F56F5084}"/>
              </a:ext>
            </a:extLst>
          </p:cNvPr>
          <p:cNvSpPr txBox="1"/>
          <p:nvPr/>
        </p:nvSpPr>
        <p:spPr>
          <a:xfrm>
            <a:off x="3152800" y="2768964"/>
            <a:ext cx="99454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2018/08/21</a:t>
            </a:r>
            <a:endParaRPr kumimoji="1" lang="ja-JP" altLang="en-US" sz="800" dirty="0">
              <a:latin typeface="メイリオ" panose="020B0604030504040204" pitchFamily="50" charset="-128"/>
              <a:ea typeface="メイリオ" panose="020B0604030504040204" pitchFamily="50" charset="-128"/>
            </a:endParaRPr>
          </a:p>
        </p:txBody>
      </p:sp>
      <p:sp>
        <p:nvSpPr>
          <p:cNvPr id="126" name="テキスト ボックス 125">
            <a:extLst>
              <a:ext uri="{FF2B5EF4-FFF2-40B4-BE49-F238E27FC236}">
                <a16:creationId xmlns:a16="http://schemas.microsoft.com/office/drawing/2014/main" id="{B44463A9-0CF7-4741-8363-FB94760F2464}"/>
              </a:ext>
            </a:extLst>
          </p:cNvPr>
          <p:cNvSpPr txBox="1"/>
          <p:nvPr/>
        </p:nvSpPr>
        <p:spPr>
          <a:xfrm>
            <a:off x="4165104" y="2708920"/>
            <a:ext cx="2591507"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応募者が応募を辞退しました。</a:t>
            </a:r>
          </a:p>
          <a:p>
            <a:r>
              <a:rPr kumimoji="1" lang="ja-JP" altLang="en-US" sz="800" dirty="0">
                <a:latin typeface="メイリオ" panose="020B0604030504040204" pitchFamily="50" charset="-128"/>
                <a:ea typeface="メイリオ" panose="020B0604030504040204" pitchFamily="50" charset="-128"/>
              </a:rPr>
              <a:t>辞退理由：</a:t>
            </a:r>
            <a:r>
              <a:rPr kumimoji="1" lang="en-US" altLang="ja-JP" sz="8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529CAC32-F880-4B40-B669-0883EA5E82E1}"/>
              </a:ext>
            </a:extLst>
          </p:cNvPr>
          <p:cNvSpPr txBox="1"/>
          <p:nvPr/>
        </p:nvSpPr>
        <p:spPr>
          <a:xfrm>
            <a:off x="1887105" y="1599283"/>
            <a:ext cx="1639299" cy="338554"/>
          </a:xfrm>
          <a:prstGeom prst="rect">
            <a:avLst/>
          </a:prstGeom>
          <a:noFill/>
        </p:spPr>
        <p:txBody>
          <a:bodyPr wrap="square" rtlCol="0">
            <a:spAutoFit/>
          </a:bodyPr>
          <a:lstStyle/>
          <a:p>
            <a:pPr algn="ctr"/>
            <a:endParaRPr kumimoji="1" lang="en-US" altLang="ja-JP" sz="800" dirty="0">
              <a:latin typeface="メイリオ" panose="020B0604030504040204" pitchFamily="50" charset="-128"/>
              <a:ea typeface="メイリオ" panose="020B0604030504040204" pitchFamily="50" charset="-128"/>
            </a:endParaRPr>
          </a:p>
          <a:p>
            <a:pPr algn="ctr"/>
            <a:endParaRPr kumimoji="1" lang="ja-JP" altLang="en-US" sz="800"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732C8FEC-AA44-4BC7-9967-AB4C93B2F386}"/>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48E85AD-1B21-479B-8561-A9CABC7998AA}"/>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40" name="正方形/長方形 39">
            <a:extLst>
              <a:ext uri="{FF2B5EF4-FFF2-40B4-BE49-F238E27FC236}">
                <a16:creationId xmlns:a16="http://schemas.microsoft.com/office/drawing/2014/main" id="{CBEB5F74-BFA9-491B-9EEA-2CE96F11E16E}"/>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41" name="正方形/長方形 40">
            <a:extLst>
              <a:ext uri="{FF2B5EF4-FFF2-40B4-BE49-F238E27FC236}">
                <a16:creationId xmlns:a16="http://schemas.microsoft.com/office/drawing/2014/main" id="{381E04F5-D3EC-4805-A3D3-938D1F6654D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46" name="テキスト ボックス 45">
            <a:extLst>
              <a:ext uri="{FF2B5EF4-FFF2-40B4-BE49-F238E27FC236}">
                <a16:creationId xmlns:a16="http://schemas.microsoft.com/office/drawing/2014/main" id="{3962EACD-CDDA-42A8-9762-D8A3CE862963}"/>
              </a:ext>
            </a:extLst>
          </p:cNvPr>
          <p:cNvSpPr txBox="1"/>
          <p:nvPr/>
        </p:nvSpPr>
        <p:spPr>
          <a:xfrm>
            <a:off x="2288704" y="2144803"/>
            <a:ext cx="634302"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進行状況</a:t>
            </a:r>
          </a:p>
        </p:txBody>
      </p:sp>
      <p:sp>
        <p:nvSpPr>
          <p:cNvPr id="47" name="テキスト ボックス 46">
            <a:extLst>
              <a:ext uri="{FF2B5EF4-FFF2-40B4-BE49-F238E27FC236}">
                <a16:creationId xmlns:a16="http://schemas.microsoft.com/office/drawing/2014/main" id="{2E633701-D5C6-471E-AF96-C067C61BED68}"/>
              </a:ext>
            </a:extLst>
          </p:cNvPr>
          <p:cNvSpPr txBox="1"/>
          <p:nvPr/>
        </p:nvSpPr>
        <p:spPr>
          <a:xfrm>
            <a:off x="3080792" y="2148244"/>
            <a:ext cx="85457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最終更新日</a:t>
            </a:r>
          </a:p>
        </p:txBody>
      </p:sp>
      <p:sp>
        <p:nvSpPr>
          <p:cNvPr id="48" name="テキスト ボックス 47">
            <a:extLst>
              <a:ext uri="{FF2B5EF4-FFF2-40B4-BE49-F238E27FC236}">
                <a16:creationId xmlns:a16="http://schemas.microsoft.com/office/drawing/2014/main" id="{AE90552E-77EB-4834-95A4-4A4219F41FD5}"/>
              </a:ext>
            </a:extLst>
          </p:cNvPr>
          <p:cNvSpPr txBox="1"/>
          <p:nvPr/>
        </p:nvSpPr>
        <p:spPr>
          <a:xfrm>
            <a:off x="4586554" y="2148244"/>
            <a:ext cx="1734598"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応募者とのコミュニケーション</a:t>
            </a:r>
          </a:p>
        </p:txBody>
      </p:sp>
      <p:sp>
        <p:nvSpPr>
          <p:cNvPr id="49" name="テキスト ボックス 48">
            <a:extLst>
              <a:ext uri="{FF2B5EF4-FFF2-40B4-BE49-F238E27FC236}">
                <a16:creationId xmlns:a16="http://schemas.microsoft.com/office/drawing/2014/main" id="{CA2A6D16-1672-49B6-A77D-038E697A9DE0}"/>
              </a:ext>
            </a:extLst>
          </p:cNvPr>
          <p:cNvSpPr txBox="1"/>
          <p:nvPr/>
        </p:nvSpPr>
        <p:spPr>
          <a:xfrm>
            <a:off x="6694962" y="2152820"/>
            <a:ext cx="994342" cy="215444"/>
          </a:xfrm>
          <a:prstGeom prst="rect">
            <a:avLst/>
          </a:prstGeom>
          <a:noFill/>
        </p:spPr>
        <p:txBody>
          <a:bodyPr wrap="square" rtlCol="0" anchor="ctr">
            <a:spAutoFit/>
          </a:bodyPr>
          <a:lstStyle/>
          <a:p>
            <a:pPr algn="r"/>
            <a:r>
              <a:rPr kumimoji="1" lang="ja-JP" altLang="en-US" sz="800" dirty="0">
                <a:latin typeface="メイリオ" panose="020B0604030504040204" pitchFamily="50" charset="-128"/>
                <a:ea typeface="メイリオ" panose="020B0604030504040204" pitchFamily="50" charset="-128"/>
              </a:rPr>
              <a:t>採用ステータス</a:t>
            </a:r>
          </a:p>
        </p:txBody>
      </p:sp>
      <p:pic>
        <p:nvPicPr>
          <p:cNvPr id="51" name="図 50">
            <a:extLst>
              <a:ext uri="{FF2B5EF4-FFF2-40B4-BE49-F238E27FC236}">
                <a16:creationId xmlns:a16="http://schemas.microsoft.com/office/drawing/2014/main" id="{ED93C86B-D4E8-467C-A716-9F9C3E376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01" y="2140727"/>
            <a:ext cx="171247" cy="171247"/>
          </a:xfrm>
          <a:prstGeom prst="rect">
            <a:avLst/>
          </a:prstGeom>
        </p:spPr>
      </p:pic>
      <p:pic>
        <p:nvPicPr>
          <p:cNvPr id="52" name="図 51">
            <a:extLst>
              <a:ext uri="{FF2B5EF4-FFF2-40B4-BE49-F238E27FC236}">
                <a16:creationId xmlns:a16="http://schemas.microsoft.com/office/drawing/2014/main" id="{43DC0A50-2DE3-4126-9E71-F7D70F8602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6776" y="2140726"/>
            <a:ext cx="171247" cy="171247"/>
          </a:xfrm>
          <a:prstGeom prst="rect">
            <a:avLst/>
          </a:prstGeom>
        </p:spPr>
      </p:pic>
      <p:pic>
        <p:nvPicPr>
          <p:cNvPr id="55" name="図 54">
            <a:extLst>
              <a:ext uri="{FF2B5EF4-FFF2-40B4-BE49-F238E27FC236}">
                <a16:creationId xmlns:a16="http://schemas.microsoft.com/office/drawing/2014/main" id="{C690CA6B-40ED-4193-8B42-D90FC239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872" y="2135079"/>
            <a:ext cx="171247" cy="171247"/>
          </a:xfrm>
          <a:prstGeom prst="rect">
            <a:avLst/>
          </a:prstGeom>
        </p:spPr>
      </p:pic>
      <p:pic>
        <p:nvPicPr>
          <p:cNvPr id="56" name="図 55">
            <a:extLst>
              <a:ext uri="{FF2B5EF4-FFF2-40B4-BE49-F238E27FC236}">
                <a16:creationId xmlns:a16="http://schemas.microsoft.com/office/drawing/2014/main" id="{32B33A6F-5C7F-44C0-939B-9880D262C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144" y="2136525"/>
            <a:ext cx="171247" cy="171247"/>
          </a:xfrm>
          <a:prstGeom prst="rect">
            <a:avLst/>
          </a:prstGeom>
        </p:spPr>
      </p:pic>
      <p:cxnSp>
        <p:nvCxnSpPr>
          <p:cNvPr id="57" name="直線コネクタ 56">
            <a:extLst>
              <a:ext uri="{FF2B5EF4-FFF2-40B4-BE49-F238E27FC236}">
                <a16:creationId xmlns:a16="http://schemas.microsoft.com/office/drawing/2014/main" id="{06D58D02-88CB-4F5E-B6E7-46B13CEA4BE4}"/>
              </a:ext>
            </a:extLst>
          </p:cNvPr>
          <p:cNvCxnSpPr/>
          <p:nvPr/>
        </p:nvCxnSpPr>
        <p:spPr>
          <a:xfrm>
            <a:off x="992561" y="321297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93B34F4-FEA0-4DAF-846E-104C7C9D0B49}"/>
              </a:ext>
            </a:extLst>
          </p:cNvPr>
          <p:cNvSpPr txBox="1"/>
          <p:nvPr/>
        </p:nvSpPr>
        <p:spPr>
          <a:xfrm>
            <a:off x="2161214" y="2601159"/>
            <a:ext cx="153534" cy="215444"/>
          </a:xfrm>
          <a:prstGeom prst="rect">
            <a:avLst/>
          </a:prstGeom>
          <a:noFill/>
        </p:spPr>
        <p:txBody>
          <a:bodyPr wrap="square" rtlCol="0">
            <a:spAutoFit/>
          </a:bodyPr>
          <a:lstStyle/>
          <a:p>
            <a:r>
              <a:rPr kumimoji="1" lang="en-US" altLang="ja-JP" sz="800" b="1" dirty="0">
                <a:solidFill>
                  <a:schemeClr val="bg1"/>
                </a:solidFill>
                <a:latin typeface="メイリオ" panose="020B0604030504040204" pitchFamily="50" charset="-128"/>
                <a:ea typeface="メイリオ" panose="020B0604030504040204" pitchFamily="50" charset="-128"/>
              </a:rPr>
              <a:t>!</a:t>
            </a:r>
            <a:endParaRPr kumimoji="1" lang="ja-JP" altLang="en-US" sz="800" b="1" dirty="0">
              <a:solidFill>
                <a:schemeClr val="bg1"/>
              </a:solidFill>
              <a:latin typeface="メイリオ" panose="020B0604030504040204" pitchFamily="50" charset="-128"/>
              <a:ea typeface="メイリオ" panose="020B0604030504040204" pitchFamily="50" charset="-128"/>
            </a:endParaRPr>
          </a:p>
        </p:txBody>
      </p:sp>
      <p:pic>
        <p:nvPicPr>
          <p:cNvPr id="53" name="図 52">
            <a:extLst>
              <a:ext uri="{FF2B5EF4-FFF2-40B4-BE49-F238E27FC236}">
                <a16:creationId xmlns:a16="http://schemas.microsoft.com/office/drawing/2014/main" id="{CC88735E-6069-446A-A9E3-3B5F40FFF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260" y="2703260"/>
            <a:ext cx="268567" cy="268567"/>
          </a:xfrm>
          <a:prstGeom prst="rect">
            <a:avLst/>
          </a:prstGeom>
        </p:spPr>
      </p:pic>
      <p:sp>
        <p:nvSpPr>
          <p:cNvPr id="42" name="正方形/長方形 41">
            <a:extLst>
              <a:ext uri="{FF2B5EF4-FFF2-40B4-BE49-F238E27FC236}">
                <a16:creationId xmlns:a16="http://schemas.microsoft.com/office/drawing/2014/main" id="{775B8C83-5B74-4EF4-A227-0D698DDF06D1}"/>
              </a:ext>
            </a:extLst>
          </p:cNvPr>
          <p:cNvSpPr/>
          <p:nvPr/>
        </p:nvSpPr>
        <p:spPr>
          <a:xfrm>
            <a:off x="4184082" y="2785719"/>
            <a:ext cx="2353094" cy="300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6C47CC73-247B-4C68-8754-4B2266B58336}"/>
              </a:ext>
            </a:extLst>
          </p:cNvPr>
          <p:cNvSpPr txBox="1"/>
          <p:nvPr/>
        </p:nvSpPr>
        <p:spPr>
          <a:xfrm>
            <a:off x="7833320" y="2276872"/>
            <a:ext cx="1736576" cy="33855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応募者が内定辞退を送るときに選択したメッセージを表示する</a:t>
            </a:r>
          </a:p>
        </p:txBody>
      </p:sp>
      <p:cxnSp>
        <p:nvCxnSpPr>
          <p:cNvPr id="54" name="コネクタ: カギ線 53">
            <a:extLst>
              <a:ext uri="{FF2B5EF4-FFF2-40B4-BE49-F238E27FC236}">
                <a16:creationId xmlns:a16="http://schemas.microsoft.com/office/drawing/2014/main" id="{B361C61F-D676-4928-9955-1ADF850A0530}"/>
              </a:ext>
            </a:extLst>
          </p:cNvPr>
          <p:cNvCxnSpPr>
            <a:stCxn id="42" idx="3"/>
            <a:endCxn id="50" idx="1"/>
          </p:cNvCxnSpPr>
          <p:nvPr/>
        </p:nvCxnSpPr>
        <p:spPr>
          <a:xfrm flipV="1">
            <a:off x="6537176" y="2446149"/>
            <a:ext cx="1296144" cy="48982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209A5DD-B51C-41DD-8329-A9A4E018150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65" name="テキスト ボックス 64">
            <a:extLst>
              <a:ext uri="{FF2B5EF4-FFF2-40B4-BE49-F238E27FC236}">
                <a16:creationId xmlns:a16="http://schemas.microsoft.com/office/drawing/2014/main" id="{C9A11A10-028E-4A3D-9BC2-8D43CB9F04E6}"/>
              </a:ext>
            </a:extLst>
          </p:cNvPr>
          <p:cNvSpPr txBox="1"/>
          <p:nvPr/>
        </p:nvSpPr>
        <p:spPr>
          <a:xfrm>
            <a:off x="1937047" y="1572719"/>
            <a:ext cx="1791817"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あんしんせいかつ葵（千種店）</a:t>
            </a:r>
            <a:endParaRPr kumimoji="1" lang="en-US" altLang="ja-JP" sz="800" dirty="0">
              <a:latin typeface="メイリオ" panose="020B0604030504040204" pitchFamily="50" charset="-128"/>
              <a:ea typeface="メイリオ" panose="020B0604030504040204" pitchFamily="50" charset="-128"/>
            </a:endParaRPr>
          </a:p>
        </p:txBody>
      </p:sp>
      <p:pic>
        <p:nvPicPr>
          <p:cNvPr id="66" name="図 65">
            <a:extLst>
              <a:ext uri="{FF2B5EF4-FFF2-40B4-BE49-F238E27FC236}">
                <a16:creationId xmlns:a16="http://schemas.microsoft.com/office/drawing/2014/main" id="{C6DACD8A-29D3-4890-9CD4-196A45E63F4E}"/>
              </a:ext>
            </a:extLst>
          </p:cNvPr>
          <p:cNvPicPr>
            <a:picLocks noChangeAspect="1"/>
          </p:cNvPicPr>
          <p:nvPr/>
        </p:nvPicPr>
        <p:blipFill>
          <a:blip r:embed="rId4"/>
          <a:stretch>
            <a:fillRect/>
          </a:stretch>
        </p:blipFill>
        <p:spPr>
          <a:xfrm>
            <a:off x="3377620" y="1412776"/>
            <a:ext cx="423252" cy="434246"/>
          </a:xfrm>
          <a:prstGeom prst="rect">
            <a:avLst/>
          </a:prstGeom>
        </p:spPr>
      </p:pic>
      <p:sp>
        <p:nvSpPr>
          <p:cNvPr id="67" name="テキスト ボックス 66">
            <a:extLst>
              <a:ext uri="{FF2B5EF4-FFF2-40B4-BE49-F238E27FC236}">
                <a16:creationId xmlns:a16="http://schemas.microsoft.com/office/drawing/2014/main" id="{F453CF4C-C38E-473C-9FAD-D9F4C2F49322}"/>
              </a:ext>
            </a:extLst>
          </p:cNvPr>
          <p:cNvSpPr txBox="1"/>
          <p:nvPr/>
        </p:nvSpPr>
        <p:spPr>
          <a:xfrm>
            <a:off x="3668167" y="1556792"/>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Tree>
    <p:extLst>
      <p:ext uri="{BB962C8B-B14F-4D97-AF65-F5344CB8AC3E}">
        <p14:creationId xmlns:p14="http://schemas.microsoft.com/office/powerpoint/2010/main" val="1410240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㉒面接候補日を送信</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3080792" y="5873554"/>
            <a:ext cx="232782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面接候補日を送信する</a:t>
            </a:r>
          </a:p>
        </p:txBody>
      </p:sp>
      <p:sp>
        <p:nvSpPr>
          <p:cNvPr id="15" name="テキスト ボックス 14">
            <a:extLst>
              <a:ext uri="{FF2B5EF4-FFF2-40B4-BE49-F238E27FC236}">
                <a16:creationId xmlns:a16="http://schemas.microsoft.com/office/drawing/2014/main" id="{445844F4-5849-4BB5-B6EA-7672A859C0CA}"/>
              </a:ext>
            </a:extLst>
          </p:cNvPr>
          <p:cNvSpPr txBox="1"/>
          <p:nvPr/>
        </p:nvSpPr>
        <p:spPr>
          <a:xfrm>
            <a:off x="1712640"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面接候補日①（必須）</a:t>
            </a:r>
          </a:p>
        </p:txBody>
      </p:sp>
      <p:sp>
        <p:nvSpPr>
          <p:cNvPr id="16" name="正方形/長方形 15">
            <a:extLst>
              <a:ext uri="{FF2B5EF4-FFF2-40B4-BE49-F238E27FC236}">
                <a16:creationId xmlns:a16="http://schemas.microsoft.com/office/drawing/2014/main" id="{628DC561-4A6C-445D-8796-9217E95CB366}"/>
              </a:ext>
            </a:extLst>
          </p:cNvPr>
          <p:cNvSpPr/>
          <p:nvPr/>
        </p:nvSpPr>
        <p:spPr>
          <a:xfrm>
            <a:off x="1712640"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7" name="正方形/長方形 16">
            <a:extLst>
              <a:ext uri="{FF2B5EF4-FFF2-40B4-BE49-F238E27FC236}">
                <a16:creationId xmlns:a16="http://schemas.microsoft.com/office/drawing/2014/main" id="{26D3834F-4672-4201-BD73-866238290864}"/>
              </a:ext>
            </a:extLst>
          </p:cNvPr>
          <p:cNvSpPr/>
          <p:nvPr/>
        </p:nvSpPr>
        <p:spPr>
          <a:xfrm>
            <a:off x="3460163" y="2807619"/>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8" name="正方形/長方形 17">
            <a:extLst>
              <a:ext uri="{FF2B5EF4-FFF2-40B4-BE49-F238E27FC236}">
                <a16:creationId xmlns:a16="http://schemas.microsoft.com/office/drawing/2014/main" id="{10A6E535-DD70-44AE-9B41-3344E3AE7837}"/>
              </a:ext>
            </a:extLst>
          </p:cNvPr>
          <p:cNvSpPr/>
          <p:nvPr/>
        </p:nvSpPr>
        <p:spPr>
          <a:xfrm>
            <a:off x="5210155"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9" name="テキスト ボックス 18">
            <a:extLst>
              <a:ext uri="{FF2B5EF4-FFF2-40B4-BE49-F238E27FC236}">
                <a16:creationId xmlns:a16="http://schemas.microsoft.com/office/drawing/2014/main" id="{8C504D3A-EEBD-41F1-BE25-0EC7A549B6A5}"/>
              </a:ext>
            </a:extLst>
          </p:cNvPr>
          <p:cNvSpPr txBox="1"/>
          <p:nvPr/>
        </p:nvSpPr>
        <p:spPr>
          <a:xfrm>
            <a:off x="1640632" y="4079244"/>
            <a:ext cx="14041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20" name="正方形/長方形 19">
            <a:extLst>
              <a:ext uri="{FF2B5EF4-FFF2-40B4-BE49-F238E27FC236}">
                <a16:creationId xmlns:a16="http://schemas.microsoft.com/office/drawing/2014/main" id="{80A68DFC-97E0-424A-8A1A-3C06C60B1901}"/>
              </a:ext>
            </a:extLst>
          </p:cNvPr>
          <p:cNvSpPr/>
          <p:nvPr/>
        </p:nvSpPr>
        <p:spPr>
          <a:xfrm>
            <a:off x="2144689" y="4079103"/>
            <a:ext cx="1116124" cy="2413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2018/08/19</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1D8D6DF6-161A-49DC-BBB4-42682F90FDE1}"/>
              </a:ext>
            </a:extLst>
          </p:cNvPr>
          <p:cNvSpPr txBox="1"/>
          <p:nvPr/>
        </p:nvSpPr>
        <p:spPr>
          <a:xfrm>
            <a:off x="1640632" y="439689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22" name="正方形/長方形 21">
            <a:extLst>
              <a:ext uri="{FF2B5EF4-FFF2-40B4-BE49-F238E27FC236}">
                <a16:creationId xmlns:a16="http://schemas.microsoft.com/office/drawing/2014/main" id="{15F7A656-F3C4-4EA9-8130-559A59240EDE}"/>
              </a:ext>
            </a:extLst>
          </p:cNvPr>
          <p:cNvSpPr/>
          <p:nvPr/>
        </p:nvSpPr>
        <p:spPr>
          <a:xfrm>
            <a:off x="2142125" y="4396026"/>
            <a:ext cx="581189" cy="2413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19:00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0A360054-A8A8-41EE-B8D2-8CF156CD22EA}"/>
              </a:ext>
            </a:extLst>
          </p:cNvPr>
          <p:cNvSpPr txBox="1"/>
          <p:nvPr/>
        </p:nvSpPr>
        <p:spPr>
          <a:xfrm>
            <a:off x="2648744" y="440204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34" name="テキスト ボックス 33">
            <a:extLst>
              <a:ext uri="{FF2B5EF4-FFF2-40B4-BE49-F238E27FC236}">
                <a16:creationId xmlns:a16="http://schemas.microsoft.com/office/drawing/2014/main" id="{54DD6602-D8B8-4AB7-A770-1EC096C10C26}"/>
              </a:ext>
            </a:extLst>
          </p:cNvPr>
          <p:cNvSpPr txBox="1"/>
          <p:nvPr/>
        </p:nvSpPr>
        <p:spPr>
          <a:xfrm>
            <a:off x="3476836"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面接候補日② （必須）</a:t>
            </a:r>
          </a:p>
        </p:txBody>
      </p:sp>
      <p:sp>
        <p:nvSpPr>
          <p:cNvPr id="35" name="テキスト ボックス 34">
            <a:extLst>
              <a:ext uri="{FF2B5EF4-FFF2-40B4-BE49-F238E27FC236}">
                <a16:creationId xmlns:a16="http://schemas.microsoft.com/office/drawing/2014/main" id="{06186184-40C4-4F7B-95B9-B91F9093A0A1}"/>
              </a:ext>
            </a:extLst>
          </p:cNvPr>
          <p:cNvSpPr txBox="1"/>
          <p:nvPr/>
        </p:nvSpPr>
        <p:spPr>
          <a:xfrm>
            <a:off x="5210155"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面接候補日③ （必須）</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様に面接候補日を送信します </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38" name="正方形/長方形 37">
            <a:extLst>
              <a:ext uri="{FF2B5EF4-FFF2-40B4-BE49-F238E27FC236}">
                <a16:creationId xmlns:a16="http://schemas.microsoft.com/office/drawing/2014/main" id="{98C5A708-F3BD-4DD4-A9DA-7D81000B22B3}"/>
              </a:ext>
            </a:extLst>
          </p:cNvPr>
          <p:cNvSpPr/>
          <p:nvPr/>
        </p:nvSpPr>
        <p:spPr>
          <a:xfrm>
            <a:off x="7833320" y="1388243"/>
            <a:ext cx="1728192" cy="60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応募者のプロフィール情報を読み込む。</a:t>
            </a:r>
          </a:p>
        </p:txBody>
      </p:sp>
      <p:sp>
        <p:nvSpPr>
          <p:cNvPr id="41" name="正方形/長方形 40">
            <a:extLst>
              <a:ext uri="{FF2B5EF4-FFF2-40B4-BE49-F238E27FC236}">
                <a16:creationId xmlns:a16="http://schemas.microsoft.com/office/drawing/2014/main" id="{06F908C7-118C-4EE0-8FCF-7B9BD55FEBE2}"/>
              </a:ext>
            </a:extLst>
          </p:cNvPr>
          <p:cNvSpPr/>
          <p:nvPr/>
        </p:nvSpPr>
        <p:spPr>
          <a:xfrm>
            <a:off x="7833320" y="2492896"/>
            <a:ext cx="1728192" cy="1013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カレンダーから候補日を選択。選択できる日は、現在から</a:t>
            </a:r>
            <a:r>
              <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rPr>
              <a:t>30</a:t>
            </a:r>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日以内とする。</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候補日を選択すると、日にち欄に日にちが自動で反映される。</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定型文で面接候補日を送信し、ウインドウを閉じる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2072680" y="1509317"/>
            <a:ext cx="4320480"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島吉誠様　の都合の良い時間帯</a:t>
            </a:r>
          </a:p>
        </p:txBody>
      </p:sp>
      <p:sp>
        <p:nvSpPr>
          <p:cNvPr id="50" name="テキスト ボックス 49">
            <a:extLst>
              <a:ext uri="{FF2B5EF4-FFF2-40B4-BE49-F238E27FC236}">
                <a16:creationId xmlns:a16="http://schemas.microsoft.com/office/drawing/2014/main" id="{8ECB831F-7C7F-443A-8102-DDB594E4204C}"/>
              </a:ext>
            </a:extLst>
          </p:cNvPr>
          <p:cNvSpPr txBox="1"/>
          <p:nvPr/>
        </p:nvSpPr>
        <p:spPr>
          <a:xfrm>
            <a:off x="2205837" y="1808450"/>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　月</a:t>
            </a:r>
          </a:p>
        </p:txBody>
      </p:sp>
      <p:sp>
        <p:nvSpPr>
          <p:cNvPr id="51" name="正方形/長方形 50">
            <a:extLst>
              <a:ext uri="{FF2B5EF4-FFF2-40B4-BE49-F238E27FC236}">
                <a16:creationId xmlns:a16="http://schemas.microsoft.com/office/drawing/2014/main" id="{28DDAC9D-B55B-4355-BFDE-33AA96B32C4F}"/>
              </a:ext>
            </a:extLst>
          </p:cNvPr>
          <p:cNvSpPr/>
          <p:nvPr/>
        </p:nvSpPr>
        <p:spPr>
          <a:xfrm>
            <a:off x="3192571" y="2111168"/>
            <a:ext cx="2011150"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12</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r>
              <a:rPr kumimoji="1" lang="ja-JP" altLang="en-US" sz="1000" dirty="0">
                <a:solidFill>
                  <a:schemeClr val="tx1"/>
                </a:solidFill>
                <a:latin typeface="メイリオ" panose="020B0604030504040204" pitchFamily="50" charset="-128"/>
                <a:ea typeface="メイリオ" panose="020B0604030504040204" pitchFamily="50" charset="-128"/>
              </a:rPr>
              <a:t>　～　</a:t>
            </a:r>
            <a:r>
              <a:rPr kumimoji="1" lang="en-US" altLang="ja-JP" sz="1000" dirty="0">
                <a:solidFill>
                  <a:schemeClr val="tx1"/>
                </a:solidFill>
                <a:latin typeface="メイリオ" panose="020B0604030504040204" pitchFamily="50" charset="-128"/>
                <a:ea typeface="メイリオ" panose="020B0604030504040204" pitchFamily="50" charset="-128"/>
              </a:rPr>
              <a:t>18</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p>
        </p:txBody>
      </p:sp>
      <p:sp>
        <p:nvSpPr>
          <p:cNvPr id="54" name="正方形/長方形 53">
            <a:extLst>
              <a:ext uri="{FF2B5EF4-FFF2-40B4-BE49-F238E27FC236}">
                <a16:creationId xmlns:a16="http://schemas.microsoft.com/office/drawing/2014/main" id="{72127441-3F67-48E5-AE76-35CF1E856F72}"/>
              </a:ext>
            </a:extLst>
          </p:cNvPr>
          <p:cNvSpPr/>
          <p:nvPr/>
        </p:nvSpPr>
        <p:spPr>
          <a:xfrm>
            <a:off x="2144688"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55" name="正方形/長方形 54">
            <a:extLst>
              <a:ext uri="{FF2B5EF4-FFF2-40B4-BE49-F238E27FC236}">
                <a16:creationId xmlns:a16="http://schemas.microsoft.com/office/drawing/2014/main" id="{5A4DC2F4-91CC-4FE2-9FEF-EB3083C4E617}"/>
              </a:ext>
            </a:extLst>
          </p:cNvPr>
          <p:cNvSpPr/>
          <p:nvPr/>
        </p:nvSpPr>
        <p:spPr>
          <a:xfrm>
            <a:off x="2792760"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7" name="正方形/長方形 56">
            <a:extLst>
              <a:ext uri="{FF2B5EF4-FFF2-40B4-BE49-F238E27FC236}">
                <a16:creationId xmlns:a16="http://schemas.microsoft.com/office/drawing/2014/main" id="{E9D4EADE-D8FC-4E9C-8367-42501221081D}"/>
              </a:ext>
            </a:extLst>
          </p:cNvPr>
          <p:cNvSpPr/>
          <p:nvPr/>
        </p:nvSpPr>
        <p:spPr>
          <a:xfrm>
            <a:off x="3992016" y="18140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8" name="正方形/長方形 57">
            <a:extLst>
              <a:ext uri="{FF2B5EF4-FFF2-40B4-BE49-F238E27FC236}">
                <a16:creationId xmlns:a16="http://schemas.microsoft.com/office/drawing/2014/main" id="{C84D7C03-09F6-4C11-9FA0-262AF8E31ACF}"/>
              </a:ext>
            </a:extLst>
          </p:cNvPr>
          <p:cNvSpPr/>
          <p:nvPr/>
        </p:nvSpPr>
        <p:spPr>
          <a:xfrm>
            <a:off x="4616524"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9" name="正方形/長方形 58">
            <a:extLst>
              <a:ext uri="{FF2B5EF4-FFF2-40B4-BE49-F238E27FC236}">
                <a16:creationId xmlns:a16="http://schemas.microsoft.com/office/drawing/2014/main" id="{68DBE4FB-2CAF-40E9-B5C9-E8B0C089F1AE}"/>
              </a:ext>
            </a:extLst>
          </p:cNvPr>
          <p:cNvSpPr/>
          <p:nvPr/>
        </p:nvSpPr>
        <p:spPr>
          <a:xfrm>
            <a:off x="5192588"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0" name="正方形/長方形 59">
            <a:extLst>
              <a:ext uri="{FF2B5EF4-FFF2-40B4-BE49-F238E27FC236}">
                <a16:creationId xmlns:a16="http://schemas.microsoft.com/office/drawing/2014/main" id="{B4086BF6-77A1-4CAD-ABBC-8DB6F7C29A4F}"/>
              </a:ext>
            </a:extLst>
          </p:cNvPr>
          <p:cNvSpPr/>
          <p:nvPr/>
        </p:nvSpPr>
        <p:spPr>
          <a:xfrm>
            <a:off x="5808652" y="181440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3" name="正方形/長方形 62">
            <a:extLst>
              <a:ext uri="{FF2B5EF4-FFF2-40B4-BE49-F238E27FC236}">
                <a16:creationId xmlns:a16="http://schemas.microsoft.com/office/drawing/2014/main" id="{C99DD9F0-90D4-4A83-ABE7-3A89D84A5BB7}"/>
              </a:ext>
            </a:extLst>
          </p:cNvPr>
          <p:cNvSpPr/>
          <p:nvPr/>
        </p:nvSpPr>
        <p:spPr>
          <a:xfrm>
            <a:off x="3440832" y="1822660"/>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64" name="テキスト ボックス 63">
            <a:extLst>
              <a:ext uri="{FF2B5EF4-FFF2-40B4-BE49-F238E27FC236}">
                <a16:creationId xmlns:a16="http://schemas.microsoft.com/office/drawing/2014/main" id="{98D0BCE3-E27E-452D-B0D3-049F9431B6D9}"/>
              </a:ext>
            </a:extLst>
          </p:cNvPr>
          <p:cNvSpPr txBox="1"/>
          <p:nvPr/>
        </p:nvSpPr>
        <p:spPr>
          <a:xfrm>
            <a:off x="2864768"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火</a:t>
            </a:r>
          </a:p>
        </p:txBody>
      </p:sp>
      <p:sp>
        <p:nvSpPr>
          <p:cNvPr id="65" name="テキスト ボックス 64">
            <a:extLst>
              <a:ext uri="{FF2B5EF4-FFF2-40B4-BE49-F238E27FC236}">
                <a16:creationId xmlns:a16="http://schemas.microsoft.com/office/drawing/2014/main" id="{A65F56C9-3298-4F0D-80F7-03520081691C}"/>
              </a:ext>
            </a:extLst>
          </p:cNvPr>
          <p:cNvSpPr txBox="1"/>
          <p:nvPr/>
        </p:nvSpPr>
        <p:spPr>
          <a:xfrm>
            <a:off x="3526122"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水</a:t>
            </a:r>
          </a:p>
        </p:txBody>
      </p:sp>
      <p:sp>
        <p:nvSpPr>
          <p:cNvPr id="66" name="テキスト ボックス 65">
            <a:extLst>
              <a:ext uri="{FF2B5EF4-FFF2-40B4-BE49-F238E27FC236}">
                <a16:creationId xmlns:a16="http://schemas.microsoft.com/office/drawing/2014/main" id="{D7B75C0C-F731-4343-9ECA-433FD0D02821}"/>
              </a:ext>
            </a:extLst>
          </p:cNvPr>
          <p:cNvSpPr txBox="1"/>
          <p:nvPr/>
        </p:nvSpPr>
        <p:spPr>
          <a:xfrm>
            <a:off x="40889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木</a:t>
            </a:r>
          </a:p>
        </p:txBody>
      </p:sp>
      <p:sp>
        <p:nvSpPr>
          <p:cNvPr id="67" name="テキスト ボックス 66">
            <a:extLst>
              <a:ext uri="{FF2B5EF4-FFF2-40B4-BE49-F238E27FC236}">
                <a16:creationId xmlns:a16="http://schemas.microsoft.com/office/drawing/2014/main" id="{D86F3660-D868-4CA5-A4BB-570B2C0E2EC2}"/>
              </a:ext>
            </a:extLst>
          </p:cNvPr>
          <p:cNvSpPr txBox="1"/>
          <p:nvPr/>
        </p:nvSpPr>
        <p:spPr>
          <a:xfrm>
            <a:off x="4736976"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金</a:t>
            </a:r>
          </a:p>
        </p:txBody>
      </p:sp>
      <p:sp>
        <p:nvSpPr>
          <p:cNvPr id="68" name="テキスト ボックス 67">
            <a:extLst>
              <a:ext uri="{FF2B5EF4-FFF2-40B4-BE49-F238E27FC236}">
                <a16:creationId xmlns:a16="http://schemas.microsoft.com/office/drawing/2014/main" id="{C8CDDC57-C22E-4AA2-8410-DF9A4F8C7840}"/>
              </a:ext>
            </a:extLst>
          </p:cNvPr>
          <p:cNvSpPr txBox="1"/>
          <p:nvPr/>
        </p:nvSpPr>
        <p:spPr>
          <a:xfrm>
            <a:off x="5313040"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土</a:t>
            </a:r>
          </a:p>
        </p:txBody>
      </p:sp>
      <p:sp>
        <p:nvSpPr>
          <p:cNvPr id="69" name="テキスト ボックス 68">
            <a:extLst>
              <a:ext uri="{FF2B5EF4-FFF2-40B4-BE49-F238E27FC236}">
                <a16:creationId xmlns:a16="http://schemas.microsoft.com/office/drawing/2014/main" id="{C467E93E-9FA5-49E7-9091-449E57C37B31}"/>
              </a:ext>
            </a:extLst>
          </p:cNvPr>
          <p:cNvSpPr txBox="1"/>
          <p:nvPr/>
        </p:nvSpPr>
        <p:spPr>
          <a:xfrm>
            <a:off x="58891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日</a:t>
            </a:r>
          </a:p>
        </p:txBody>
      </p:sp>
      <p:sp>
        <p:nvSpPr>
          <p:cNvPr id="71" name="テキスト ボックス 70">
            <a:extLst>
              <a:ext uri="{FF2B5EF4-FFF2-40B4-BE49-F238E27FC236}">
                <a16:creationId xmlns:a16="http://schemas.microsoft.com/office/drawing/2014/main" id="{ED06DB16-C294-45A2-92D0-88382C729D89}"/>
              </a:ext>
            </a:extLst>
          </p:cNvPr>
          <p:cNvSpPr txBox="1"/>
          <p:nvPr/>
        </p:nvSpPr>
        <p:spPr>
          <a:xfrm>
            <a:off x="3404828" y="4074024"/>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2" name="テキスト ボックス 71">
            <a:extLst>
              <a:ext uri="{FF2B5EF4-FFF2-40B4-BE49-F238E27FC236}">
                <a16:creationId xmlns:a16="http://schemas.microsoft.com/office/drawing/2014/main" id="{1F50CA13-4DC4-4BFC-A200-93F50A5CB058}"/>
              </a:ext>
            </a:extLst>
          </p:cNvPr>
          <p:cNvSpPr txBox="1"/>
          <p:nvPr/>
        </p:nvSpPr>
        <p:spPr>
          <a:xfrm>
            <a:off x="3404828" y="439167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73" name="正方形/長方形 72">
            <a:extLst>
              <a:ext uri="{FF2B5EF4-FFF2-40B4-BE49-F238E27FC236}">
                <a16:creationId xmlns:a16="http://schemas.microsoft.com/office/drawing/2014/main" id="{A94A351E-FA35-4696-A9E0-51DC103A8CF3}"/>
              </a:ext>
            </a:extLst>
          </p:cNvPr>
          <p:cNvSpPr/>
          <p:nvPr/>
        </p:nvSpPr>
        <p:spPr>
          <a:xfrm>
            <a:off x="3896702" y="4078891"/>
            <a:ext cx="1116124" cy="2413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a:extLst>
              <a:ext uri="{FF2B5EF4-FFF2-40B4-BE49-F238E27FC236}">
                <a16:creationId xmlns:a16="http://schemas.microsoft.com/office/drawing/2014/main" id="{7A321FDB-E093-4B49-A228-5351C384E0E9}"/>
              </a:ext>
            </a:extLst>
          </p:cNvPr>
          <p:cNvSpPr/>
          <p:nvPr/>
        </p:nvSpPr>
        <p:spPr>
          <a:xfrm>
            <a:off x="5643475" y="4074408"/>
            <a:ext cx="1116124" cy="2413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C4CA344E-4BEE-4814-B368-88290347090E}"/>
              </a:ext>
            </a:extLst>
          </p:cNvPr>
          <p:cNvSpPr txBox="1"/>
          <p:nvPr/>
        </p:nvSpPr>
        <p:spPr>
          <a:xfrm>
            <a:off x="5169024" y="4075269"/>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7" name="正方形/長方形 76">
            <a:extLst>
              <a:ext uri="{FF2B5EF4-FFF2-40B4-BE49-F238E27FC236}">
                <a16:creationId xmlns:a16="http://schemas.microsoft.com/office/drawing/2014/main" id="{ACA315D2-76E2-4E82-B80A-96989A526955}"/>
              </a:ext>
            </a:extLst>
          </p:cNvPr>
          <p:cNvSpPr/>
          <p:nvPr/>
        </p:nvSpPr>
        <p:spPr>
          <a:xfrm>
            <a:off x="3891484" y="4400898"/>
            <a:ext cx="581189" cy="2413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15:00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65F52783-342C-4F1A-9374-8324637722F7}"/>
              </a:ext>
            </a:extLst>
          </p:cNvPr>
          <p:cNvSpPr txBox="1"/>
          <p:nvPr/>
        </p:nvSpPr>
        <p:spPr>
          <a:xfrm>
            <a:off x="4398103" y="4406915"/>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79" name="正方形/長方形 78">
            <a:extLst>
              <a:ext uri="{FF2B5EF4-FFF2-40B4-BE49-F238E27FC236}">
                <a16:creationId xmlns:a16="http://schemas.microsoft.com/office/drawing/2014/main" id="{244377E5-D480-4FF8-A966-9AF65B561AFF}"/>
              </a:ext>
            </a:extLst>
          </p:cNvPr>
          <p:cNvSpPr/>
          <p:nvPr/>
        </p:nvSpPr>
        <p:spPr>
          <a:xfrm>
            <a:off x="5642205" y="4387231"/>
            <a:ext cx="581189" cy="2413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13:00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テキスト ボックス 79">
            <a:extLst>
              <a:ext uri="{FF2B5EF4-FFF2-40B4-BE49-F238E27FC236}">
                <a16:creationId xmlns:a16="http://schemas.microsoft.com/office/drawing/2014/main" id="{48DE29B9-C86C-4862-AFBD-5440F0FE3914}"/>
              </a:ext>
            </a:extLst>
          </p:cNvPr>
          <p:cNvSpPr txBox="1"/>
          <p:nvPr/>
        </p:nvSpPr>
        <p:spPr>
          <a:xfrm>
            <a:off x="6148824" y="4393248"/>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81" name="テキスト ボックス 80">
            <a:extLst>
              <a:ext uri="{FF2B5EF4-FFF2-40B4-BE49-F238E27FC236}">
                <a16:creationId xmlns:a16="http://schemas.microsoft.com/office/drawing/2014/main" id="{B36FE775-9AA2-4AA6-9046-5B988A2A73EB}"/>
              </a:ext>
            </a:extLst>
          </p:cNvPr>
          <p:cNvSpPr txBox="1"/>
          <p:nvPr/>
        </p:nvSpPr>
        <p:spPr>
          <a:xfrm>
            <a:off x="5174151" y="4386150"/>
            <a:ext cx="56278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2" name="正方形/長方形 1">
            <a:extLst>
              <a:ext uri="{FF2B5EF4-FFF2-40B4-BE49-F238E27FC236}">
                <a16:creationId xmlns:a16="http://schemas.microsoft.com/office/drawing/2014/main" id="{33F28A16-2D96-4920-91A4-DC2B5831CC26}"/>
              </a:ext>
            </a:extLst>
          </p:cNvPr>
          <p:cNvSpPr/>
          <p:nvPr/>
        </p:nvSpPr>
        <p:spPr>
          <a:xfrm>
            <a:off x="1568624" y="1504336"/>
            <a:ext cx="5328591" cy="864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コネクタ: カギ線 3">
            <a:extLst>
              <a:ext uri="{FF2B5EF4-FFF2-40B4-BE49-F238E27FC236}">
                <a16:creationId xmlns:a16="http://schemas.microsoft.com/office/drawing/2014/main" id="{151785F0-C29F-4F78-86A8-AD3736F4FDA8}"/>
              </a:ext>
            </a:extLst>
          </p:cNvPr>
          <p:cNvCxnSpPr>
            <a:cxnSpLocks/>
            <a:stCxn id="2" idx="3"/>
            <a:endCxn id="38" idx="1"/>
          </p:cNvCxnSpPr>
          <p:nvPr/>
        </p:nvCxnSpPr>
        <p:spPr>
          <a:xfrm flipV="1">
            <a:off x="6897215" y="1688542"/>
            <a:ext cx="936105" cy="24805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86" name="正方形/長方形 85">
            <a:extLst>
              <a:ext uri="{FF2B5EF4-FFF2-40B4-BE49-F238E27FC236}">
                <a16:creationId xmlns:a16="http://schemas.microsoft.com/office/drawing/2014/main" id="{0D82A9FD-4254-4681-924D-E82F5C936164}"/>
              </a:ext>
            </a:extLst>
          </p:cNvPr>
          <p:cNvSpPr/>
          <p:nvPr/>
        </p:nvSpPr>
        <p:spPr>
          <a:xfrm>
            <a:off x="1568624" y="2557426"/>
            <a:ext cx="5328592" cy="17605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B950CD14-8573-40E8-B191-254AF9E2F447}"/>
              </a:ext>
            </a:extLst>
          </p:cNvPr>
          <p:cNvSpPr/>
          <p:nvPr/>
        </p:nvSpPr>
        <p:spPr>
          <a:xfrm>
            <a:off x="1568624" y="4365105"/>
            <a:ext cx="5328592" cy="3337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コネクタ: カギ線 87">
            <a:extLst>
              <a:ext uri="{FF2B5EF4-FFF2-40B4-BE49-F238E27FC236}">
                <a16:creationId xmlns:a16="http://schemas.microsoft.com/office/drawing/2014/main" id="{00EA0872-8602-4E19-8438-18CB93539F3D}"/>
              </a:ext>
            </a:extLst>
          </p:cNvPr>
          <p:cNvCxnSpPr>
            <a:cxnSpLocks/>
            <a:stCxn id="86" idx="3"/>
            <a:endCxn id="41" idx="1"/>
          </p:cNvCxnSpPr>
          <p:nvPr/>
        </p:nvCxnSpPr>
        <p:spPr>
          <a:xfrm flipV="1">
            <a:off x="6897216" y="2999450"/>
            <a:ext cx="936104" cy="43826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7A2595D5-D328-48E0-8E0A-46881DCA8131}"/>
              </a:ext>
            </a:extLst>
          </p:cNvPr>
          <p:cNvSpPr/>
          <p:nvPr/>
        </p:nvSpPr>
        <p:spPr>
          <a:xfrm>
            <a:off x="7833320" y="3808595"/>
            <a:ext cx="1728192" cy="916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面接開始時間のみ入力可。</a:t>
            </a:r>
          </a:p>
        </p:txBody>
      </p:sp>
      <p:cxnSp>
        <p:nvCxnSpPr>
          <p:cNvPr id="93" name="コネクタ: カギ線 92">
            <a:extLst>
              <a:ext uri="{FF2B5EF4-FFF2-40B4-BE49-F238E27FC236}">
                <a16:creationId xmlns:a16="http://schemas.microsoft.com/office/drawing/2014/main" id="{DB9B6A65-6D11-4429-8619-6C8330568D6D}"/>
              </a:ext>
            </a:extLst>
          </p:cNvPr>
          <p:cNvCxnSpPr>
            <a:cxnSpLocks/>
            <a:stCxn id="87" idx="3"/>
            <a:endCxn id="92" idx="1"/>
          </p:cNvCxnSpPr>
          <p:nvPr/>
        </p:nvCxnSpPr>
        <p:spPr>
          <a:xfrm flipV="1">
            <a:off x="6897216" y="4266870"/>
            <a:ext cx="936104" cy="26509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7C6D8A92-3FE3-40B2-8906-8D04604E1608}"/>
              </a:ext>
            </a:extLst>
          </p:cNvPr>
          <p:cNvSpPr/>
          <p:nvPr/>
        </p:nvSpPr>
        <p:spPr>
          <a:xfrm>
            <a:off x="1640632" y="4797882"/>
            <a:ext cx="5184576" cy="9046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面接日の日程は、本日を起点に</a:t>
            </a:r>
            <a:r>
              <a:rPr kumimoji="1" lang="en-US" altLang="ja-JP" sz="1000" dirty="0">
                <a:solidFill>
                  <a:schemeClr val="tx1"/>
                </a:solidFill>
                <a:latin typeface="メイリオ" panose="020B0604030504040204" pitchFamily="50" charset="-128"/>
                <a:ea typeface="メイリオ" panose="020B0604030504040204" pitchFamily="50" charset="-128"/>
              </a:rPr>
              <a:t>30</a:t>
            </a:r>
            <a:r>
              <a:rPr kumimoji="1" lang="ja-JP" altLang="en-US" sz="1000" dirty="0">
                <a:solidFill>
                  <a:schemeClr val="tx1"/>
                </a:solidFill>
                <a:latin typeface="メイリオ" panose="020B0604030504040204" pitchFamily="50" charset="-128"/>
                <a:ea typeface="メイリオ" panose="020B0604030504040204" pitchFamily="50" charset="-128"/>
              </a:rPr>
              <a:t>日以内での設定ができます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面接時間は</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時間とさせていただきます（面接開始時間のみ設定できます）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a:extLst>
              <a:ext uri="{FF2B5EF4-FFF2-40B4-BE49-F238E27FC236}">
                <a16:creationId xmlns:a16="http://schemas.microsoft.com/office/drawing/2014/main" id="{2E6E3055-57F3-4A84-ADAD-D9E6DD7AEC7B}"/>
              </a:ext>
            </a:extLst>
          </p:cNvPr>
          <p:cNvSpPr/>
          <p:nvPr/>
        </p:nvSpPr>
        <p:spPr>
          <a:xfrm>
            <a:off x="1640632" y="2492896"/>
            <a:ext cx="518457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2" name="正方形/長方形 111">
            <a:extLst>
              <a:ext uri="{FF2B5EF4-FFF2-40B4-BE49-F238E27FC236}">
                <a16:creationId xmlns:a16="http://schemas.microsoft.com/office/drawing/2014/main" id="{4550DAAF-5585-4BDA-B1B8-62A3B91A4AE4}"/>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コネクタ: カギ線 112">
            <a:extLst>
              <a:ext uri="{FF2B5EF4-FFF2-40B4-BE49-F238E27FC236}">
                <a16:creationId xmlns:a16="http://schemas.microsoft.com/office/drawing/2014/main" id="{0F6BB24D-7B01-419C-BDA0-B3BB6835D2AB}"/>
              </a:ext>
            </a:extLst>
          </p:cNvPr>
          <p:cNvCxnSpPr>
            <a:cxnSpLocks/>
            <a:stCxn id="11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A2613446-98CE-4FD6-ADFD-EDEDB9AB684C}"/>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3585967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㉓面接候補日を確認</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2247570" y="5873554"/>
            <a:ext cx="1841334"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閉じる。応募者からの返事を待つ</a:t>
            </a:r>
          </a:p>
        </p:txBody>
      </p:sp>
      <p:sp>
        <p:nvSpPr>
          <p:cNvPr id="15" name="テキスト ボックス 14">
            <a:extLst>
              <a:ext uri="{FF2B5EF4-FFF2-40B4-BE49-F238E27FC236}">
                <a16:creationId xmlns:a16="http://schemas.microsoft.com/office/drawing/2014/main" id="{445844F4-5849-4BB5-B6EA-7672A859C0CA}"/>
              </a:ext>
            </a:extLst>
          </p:cNvPr>
          <p:cNvSpPr txBox="1"/>
          <p:nvPr/>
        </p:nvSpPr>
        <p:spPr>
          <a:xfrm>
            <a:off x="1712640"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面接候補日①（必須）</a:t>
            </a:r>
          </a:p>
        </p:txBody>
      </p:sp>
      <p:sp>
        <p:nvSpPr>
          <p:cNvPr id="16" name="正方形/長方形 15">
            <a:extLst>
              <a:ext uri="{FF2B5EF4-FFF2-40B4-BE49-F238E27FC236}">
                <a16:creationId xmlns:a16="http://schemas.microsoft.com/office/drawing/2014/main" id="{628DC561-4A6C-445D-8796-9217E95CB366}"/>
              </a:ext>
            </a:extLst>
          </p:cNvPr>
          <p:cNvSpPr/>
          <p:nvPr/>
        </p:nvSpPr>
        <p:spPr>
          <a:xfrm>
            <a:off x="1712640"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7" name="正方形/長方形 16">
            <a:extLst>
              <a:ext uri="{FF2B5EF4-FFF2-40B4-BE49-F238E27FC236}">
                <a16:creationId xmlns:a16="http://schemas.microsoft.com/office/drawing/2014/main" id="{26D3834F-4672-4201-BD73-866238290864}"/>
              </a:ext>
            </a:extLst>
          </p:cNvPr>
          <p:cNvSpPr/>
          <p:nvPr/>
        </p:nvSpPr>
        <p:spPr>
          <a:xfrm>
            <a:off x="3460163" y="2807619"/>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8" name="正方形/長方形 17">
            <a:extLst>
              <a:ext uri="{FF2B5EF4-FFF2-40B4-BE49-F238E27FC236}">
                <a16:creationId xmlns:a16="http://schemas.microsoft.com/office/drawing/2014/main" id="{10A6E535-DD70-44AE-9B41-3344E3AE7837}"/>
              </a:ext>
            </a:extLst>
          </p:cNvPr>
          <p:cNvSpPr/>
          <p:nvPr/>
        </p:nvSpPr>
        <p:spPr>
          <a:xfrm>
            <a:off x="5210155" y="2801974"/>
            <a:ext cx="1548172" cy="1204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rPr>
              <a:t>カレンダー</a:t>
            </a:r>
          </a:p>
        </p:txBody>
      </p:sp>
      <p:sp>
        <p:nvSpPr>
          <p:cNvPr id="19" name="テキスト ボックス 18">
            <a:extLst>
              <a:ext uri="{FF2B5EF4-FFF2-40B4-BE49-F238E27FC236}">
                <a16:creationId xmlns:a16="http://schemas.microsoft.com/office/drawing/2014/main" id="{8C504D3A-EEBD-41F1-BE25-0EC7A549B6A5}"/>
              </a:ext>
            </a:extLst>
          </p:cNvPr>
          <p:cNvSpPr txBox="1"/>
          <p:nvPr/>
        </p:nvSpPr>
        <p:spPr>
          <a:xfrm>
            <a:off x="1640632" y="4079244"/>
            <a:ext cx="1404156"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20" name="正方形/長方形 19">
            <a:extLst>
              <a:ext uri="{FF2B5EF4-FFF2-40B4-BE49-F238E27FC236}">
                <a16:creationId xmlns:a16="http://schemas.microsoft.com/office/drawing/2014/main" id="{80A68DFC-97E0-424A-8A1A-3C06C60B1901}"/>
              </a:ext>
            </a:extLst>
          </p:cNvPr>
          <p:cNvSpPr/>
          <p:nvPr/>
        </p:nvSpPr>
        <p:spPr>
          <a:xfrm>
            <a:off x="2144689" y="4079103"/>
            <a:ext cx="1116124"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2018/08/19</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1D8D6DF6-161A-49DC-BBB4-42682F90FDE1}"/>
              </a:ext>
            </a:extLst>
          </p:cNvPr>
          <p:cNvSpPr txBox="1"/>
          <p:nvPr/>
        </p:nvSpPr>
        <p:spPr>
          <a:xfrm>
            <a:off x="1640632" y="439689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22" name="正方形/長方形 21">
            <a:extLst>
              <a:ext uri="{FF2B5EF4-FFF2-40B4-BE49-F238E27FC236}">
                <a16:creationId xmlns:a16="http://schemas.microsoft.com/office/drawing/2014/main" id="{15F7A656-F3C4-4EA9-8130-559A59240EDE}"/>
              </a:ext>
            </a:extLst>
          </p:cNvPr>
          <p:cNvSpPr/>
          <p:nvPr/>
        </p:nvSpPr>
        <p:spPr>
          <a:xfrm>
            <a:off x="2142125" y="4396026"/>
            <a:ext cx="581189"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19:00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0A360054-A8A8-41EE-B8D2-8CF156CD22EA}"/>
              </a:ext>
            </a:extLst>
          </p:cNvPr>
          <p:cNvSpPr txBox="1"/>
          <p:nvPr/>
        </p:nvSpPr>
        <p:spPr>
          <a:xfrm>
            <a:off x="2648744" y="440204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34" name="テキスト ボックス 33">
            <a:extLst>
              <a:ext uri="{FF2B5EF4-FFF2-40B4-BE49-F238E27FC236}">
                <a16:creationId xmlns:a16="http://schemas.microsoft.com/office/drawing/2014/main" id="{54DD6602-D8B8-4AB7-A770-1EC096C10C26}"/>
              </a:ext>
            </a:extLst>
          </p:cNvPr>
          <p:cNvSpPr txBox="1"/>
          <p:nvPr/>
        </p:nvSpPr>
        <p:spPr>
          <a:xfrm>
            <a:off x="3476836"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面接候補日② （必須）</a:t>
            </a:r>
          </a:p>
        </p:txBody>
      </p:sp>
      <p:sp>
        <p:nvSpPr>
          <p:cNvPr id="35" name="テキスト ボックス 34">
            <a:extLst>
              <a:ext uri="{FF2B5EF4-FFF2-40B4-BE49-F238E27FC236}">
                <a16:creationId xmlns:a16="http://schemas.microsoft.com/office/drawing/2014/main" id="{06186184-40C4-4F7B-95B9-B91F9093A0A1}"/>
              </a:ext>
            </a:extLst>
          </p:cNvPr>
          <p:cNvSpPr txBox="1"/>
          <p:nvPr/>
        </p:nvSpPr>
        <p:spPr>
          <a:xfrm>
            <a:off x="5210155" y="2555753"/>
            <a:ext cx="154817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面接候補日③ （必須）</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様に提案中の面接候補日</a:t>
            </a:r>
          </a:p>
        </p:txBody>
      </p:sp>
      <p:sp>
        <p:nvSpPr>
          <p:cNvPr id="38" name="正方形/長方形 37">
            <a:extLst>
              <a:ext uri="{FF2B5EF4-FFF2-40B4-BE49-F238E27FC236}">
                <a16:creationId xmlns:a16="http://schemas.microsoft.com/office/drawing/2014/main" id="{98C5A708-F3BD-4DD4-A9DA-7D81000B22B3}"/>
              </a:ext>
            </a:extLst>
          </p:cNvPr>
          <p:cNvSpPr/>
          <p:nvPr/>
        </p:nvSpPr>
        <p:spPr>
          <a:xfrm>
            <a:off x="7833320" y="1388243"/>
            <a:ext cx="1728192" cy="10326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送信済みの面接候補日の状況を出力する。</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入力は不可。</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2072680" y="1509317"/>
            <a:ext cx="4320480"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島吉誠様　の都合の良い時間帯</a:t>
            </a:r>
          </a:p>
        </p:txBody>
      </p:sp>
      <p:sp>
        <p:nvSpPr>
          <p:cNvPr id="50" name="テキスト ボックス 49">
            <a:extLst>
              <a:ext uri="{FF2B5EF4-FFF2-40B4-BE49-F238E27FC236}">
                <a16:creationId xmlns:a16="http://schemas.microsoft.com/office/drawing/2014/main" id="{8ECB831F-7C7F-443A-8102-DDB594E4204C}"/>
              </a:ext>
            </a:extLst>
          </p:cNvPr>
          <p:cNvSpPr txBox="1"/>
          <p:nvPr/>
        </p:nvSpPr>
        <p:spPr>
          <a:xfrm>
            <a:off x="2205837" y="1808450"/>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　月</a:t>
            </a:r>
          </a:p>
        </p:txBody>
      </p:sp>
      <p:sp>
        <p:nvSpPr>
          <p:cNvPr id="51" name="正方形/長方形 50">
            <a:extLst>
              <a:ext uri="{FF2B5EF4-FFF2-40B4-BE49-F238E27FC236}">
                <a16:creationId xmlns:a16="http://schemas.microsoft.com/office/drawing/2014/main" id="{28DDAC9D-B55B-4355-BFDE-33AA96B32C4F}"/>
              </a:ext>
            </a:extLst>
          </p:cNvPr>
          <p:cNvSpPr/>
          <p:nvPr/>
        </p:nvSpPr>
        <p:spPr>
          <a:xfrm>
            <a:off x="3192571" y="2111168"/>
            <a:ext cx="2011150"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12</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r>
              <a:rPr kumimoji="1" lang="ja-JP" altLang="en-US" sz="1000" dirty="0">
                <a:solidFill>
                  <a:schemeClr val="tx1"/>
                </a:solidFill>
                <a:latin typeface="メイリオ" panose="020B0604030504040204" pitchFamily="50" charset="-128"/>
                <a:ea typeface="メイリオ" panose="020B0604030504040204" pitchFamily="50" charset="-128"/>
              </a:rPr>
              <a:t>　～　</a:t>
            </a:r>
            <a:r>
              <a:rPr kumimoji="1" lang="en-US" altLang="ja-JP" sz="1000" dirty="0">
                <a:solidFill>
                  <a:schemeClr val="tx1"/>
                </a:solidFill>
                <a:latin typeface="メイリオ" panose="020B0604030504040204" pitchFamily="50" charset="-128"/>
                <a:ea typeface="メイリオ" panose="020B0604030504040204" pitchFamily="50" charset="-128"/>
              </a:rPr>
              <a:t>18</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00</a:t>
            </a:r>
          </a:p>
        </p:txBody>
      </p:sp>
      <p:sp>
        <p:nvSpPr>
          <p:cNvPr id="54" name="正方形/長方形 53">
            <a:extLst>
              <a:ext uri="{FF2B5EF4-FFF2-40B4-BE49-F238E27FC236}">
                <a16:creationId xmlns:a16="http://schemas.microsoft.com/office/drawing/2014/main" id="{72127441-3F67-48E5-AE76-35CF1E856F72}"/>
              </a:ext>
            </a:extLst>
          </p:cNvPr>
          <p:cNvSpPr/>
          <p:nvPr/>
        </p:nvSpPr>
        <p:spPr>
          <a:xfrm>
            <a:off x="2144688"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55" name="正方形/長方形 54">
            <a:extLst>
              <a:ext uri="{FF2B5EF4-FFF2-40B4-BE49-F238E27FC236}">
                <a16:creationId xmlns:a16="http://schemas.microsoft.com/office/drawing/2014/main" id="{5A4DC2F4-91CC-4FE2-9FEF-EB3083C4E617}"/>
              </a:ext>
            </a:extLst>
          </p:cNvPr>
          <p:cNvSpPr/>
          <p:nvPr/>
        </p:nvSpPr>
        <p:spPr>
          <a:xfrm>
            <a:off x="2792760" y="181819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7" name="正方形/長方形 56">
            <a:extLst>
              <a:ext uri="{FF2B5EF4-FFF2-40B4-BE49-F238E27FC236}">
                <a16:creationId xmlns:a16="http://schemas.microsoft.com/office/drawing/2014/main" id="{E9D4EADE-D8FC-4E9C-8367-42501221081D}"/>
              </a:ext>
            </a:extLst>
          </p:cNvPr>
          <p:cNvSpPr/>
          <p:nvPr/>
        </p:nvSpPr>
        <p:spPr>
          <a:xfrm>
            <a:off x="3992016" y="1814046"/>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8" name="正方形/長方形 57">
            <a:extLst>
              <a:ext uri="{FF2B5EF4-FFF2-40B4-BE49-F238E27FC236}">
                <a16:creationId xmlns:a16="http://schemas.microsoft.com/office/drawing/2014/main" id="{C84D7C03-09F6-4C11-9FA0-262AF8E31ACF}"/>
              </a:ext>
            </a:extLst>
          </p:cNvPr>
          <p:cNvSpPr/>
          <p:nvPr/>
        </p:nvSpPr>
        <p:spPr>
          <a:xfrm>
            <a:off x="4616524"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9" name="正方形/長方形 58">
            <a:extLst>
              <a:ext uri="{FF2B5EF4-FFF2-40B4-BE49-F238E27FC236}">
                <a16:creationId xmlns:a16="http://schemas.microsoft.com/office/drawing/2014/main" id="{68DBE4FB-2CAF-40E9-B5C9-E8B0C089F1AE}"/>
              </a:ext>
            </a:extLst>
          </p:cNvPr>
          <p:cNvSpPr/>
          <p:nvPr/>
        </p:nvSpPr>
        <p:spPr>
          <a:xfrm>
            <a:off x="5192588" y="1808517"/>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0" name="正方形/長方形 59">
            <a:extLst>
              <a:ext uri="{FF2B5EF4-FFF2-40B4-BE49-F238E27FC236}">
                <a16:creationId xmlns:a16="http://schemas.microsoft.com/office/drawing/2014/main" id="{B4086BF6-77A1-4CAD-ABBC-8DB6F7C29A4F}"/>
              </a:ext>
            </a:extLst>
          </p:cNvPr>
          <p:cNvSpPr/>
          <p:nvPr/>
        </p:nvSpPr>
        <p:spPr>
          <a:xfrm>
            <a:off x="5808652" y="1814408"/>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3" name="正方形/長方形 62">
            <a:extLst>
              <a:ext uri="{FF2B5EF4-FFF2-40B4-BE49-F238E27FC236}">
                <a16:creationId xmlns:a16="http://schemas.microsoft.com/office/drawing/2014/main" id="{C99DD9F0-90D4-4A83-ABE7-3A89D84A5BB7}"/>
              </a:ext>
            </a:extLst>
          </p:cNvPr>
          <p:cNvSpPr/>
          <p:nvPr/>
        </p:nvSpPr>
        <p:spPr>
          <a:xfrm>
            <a:off x="3440832" y="1822660"/>
            <a:ext cx="216024" cy="19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rPr>
              <a:t>レ</a:t>
            </a:r>
          </a:p>
        </p:txBody>
      </p:sp>
      <p:sp>
        <p:nvSpPr>
          <p:cNvPr id="64" name="テキスト ボックス 63">
            <a:extLst>
              <a:ext uri="{FF2B5EF4-FFF2-40B4-BE49-F238E27FC236}">
                <a16:creationId xmlns:a16="http://schemas.microsoft.com/office/drawing/2014/main" id="{98D0BCE3-E27E-452D-B0D3-049F9431B6D9}"/>
              </a:ext>
            </a:extLst>
          </p:cNvPr>
          <p:cNvSpPr txBox="1"/>
          <p:nvPr/>
        </p:nvSpPr>
        <p:spPr>
          <a:xfrm>
            <a:off x="2864768"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火</a:t>
            </a:r>
          </a:p>
        </p:txBody>
      </p:sp>
      <p:sp>
        <p:nvSpPr>
          <p:cNvPr id="65" name="テキスト ボックス 64">
            <a:extLst>
              <a:ext uri="{FF2B5EF4-FFF2-40B4-BE49-F238E27FC236}">
                <a16:creationId xmlns:a16="http://schemas.microsoft.com/office/drawing/2014/main" id="{A65F56C9-3298-4F0D-80F7-03520081691C}"/>
              </a:ext>
            </a:extLst>
          </p:cNvPr>
          <p:cNvSpPr txBox="1"/>
          <p:nvPr/>
        </p:nvSpPr>
        <p:spPr>
          <a:xfrm>
            <a:off x="3526122"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水</a:t>
            </a:r>
          </a:p>
        </p:txBody>
      </p:sp>
      <p:sp>
        <p:nvSpPr>
          <p:cNvPr id="66" name="テキスト ボックス 65">
            <a:extLst>
              <a:ext uri="{FF2B5EF4-FFF2-40B4-BE49-F238E27FC236}">
                <a16:creationId xmlns:a16="http://schemas.microsoft.com/office/drawing/2014/main" id="{D7B75C0C-F731-4343-9ECA-433FD0D02821}"/>
              </a:ext>
            </a:extLst>
          </p:cNvPr>
          <p:cNvSpPr txBox="1"/>
          <p:nvPr/>
        </p:nvSpPr>
        <p:spPr>
          <a:xfrm>
            <a:off x="40889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木</a:t>
            </a:r>
          </a:p>
        </p:txBody>
      </p:sp>
      <p:sp>
        <p:nvSpPr>
          <p:cNvPr id="67" name="テキスト ボックス 66">
            <a:extLst>
              <a:ext uri="{FF2B5EF4-FFF2-40B4-BE49-F238E27FC236}">
                <a16:creationId xmlns:a16="http://schemas.microsoft.com/office/drawing/2014/main" id="{D86F3660-D868-4CA5-A4BB-570B2C0E2EC2}"/>
              </a:ext>
            </a:extLst>
          </p:cNvPr>
          <p:cNvSpPr txBox="1"/>
          <p:nvPr/>
        </p:nvSpPr>
        <p:spPr>
          <a:xfrm>
            <a:off x="4736976"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金</a:t>
            </a:r>
          </a:p>
        </p:txBody>
      </p:sp>
      <p:sp>
        <p:nvSpPr>
          <p:cNvPr id="68" name="テキスト ボックス 67">
            <a:extLst>
              <a:ext uri="{FF2B5EF4-FFF2-40B4-BE49-F238E27FC236}">
                <a16:creationId xmlns:a16="http://schemas.microsoft.com/office/drawing/2014/main" id="{C8CDDC57-C22E-4AA2-8410-DF9A4F8C7840}"/>
              </a:ext>
            </a:extLst>
          </p:cNvPr>
          <p:cNvSpPr txBox="1"/>
          <p:nvPr/>
        </p:nvSpPr>
        <p:spPr>
          <a:xfrm>
            <a:off x="5313040"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土</a:t>
            </a:r>
          </a:p>
        </p:txBody>
      </p:sp>
      <p:sp>
        <p:nvSpPr>
          <p:cNvPr id="69" name="テキスト ボックス 68">
            <a:extLst>
              <a:ext uri="{FF2B5EF4-FFF2-40B4-BE49-F238E27FC236}">
                <a16:creationId xmlns:a16="http://schemas.microsoft.com/office/drawing/2014/main" id="{C467E93E-9FA5-49E7-9091-449E57C37B31}"/>
              </a:ext>
            </a:extLst>
          </p:cNvPr>
          <p:cNvSpPr txBox="1"/>
          <p:nvPr/>
        </p:nvSpPr>
        <p:spPr>
          <a:xfrm>
            <a:off x="5889104" y="1814627"/>
            <a:ext cx="49077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日</a:t>
            </a:r>
          </a:p>
        </p:txBody>
      </p:sp>
      <p:sp>
        <p:nvSpPr>
          <p:cNvPr id="71" name="テキスト ボックス 70">
            <a:extLst>
              <a:ext uri="{FF2B5EF4-FFF2-40B4-BE49-F238E27FC236}">
                <a16:creationId xmlns:a16="http://schemas.microsoft.com/office/drawing/2014/main" id="{ED06DB16-C294-45A2-92D0-88382C729D89}"/>
              </a:ext>
            </a:extLst>
          </p:cNvPr>
          <p:cNvSpPr txBox="1"/>
          <p:nvPr/>
        </p:nvSpPr>
        <p:spPr>
          <a:xfrm>
            <a:off x="3404828" y="4074024"/>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2" name="テキスト ボックス 71">
            <a:extLst>
              <a:ext uri="{FF2B5EF4-FFF2-40B4-BE49-F238E27FC236}">
                <a16:creationId xmlns:a16="http://schemas.microsoft.com/office/drawing/2014/main" id="{1F50CA13-4DC4-4BFC-A200-93F50A5CB058}"/>
              </a:ext>
            </a:extLst>
          </p:cNvPr>
          <p:cNvSpPr txBox="1"/>
          <p:nvPr/>
        </p:nvSpPr>
        <p:spPr>
          <a:xfrm>
            <a:off x="3404828" y="4391673"/>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73" name="正方形/長方形 72">
            <a:extLst>
              <a:ext uri="{FF2B5EF4-FFF2-40B4-BE49-F238E27FC236}">
                <a16:creationId xmlns:a16="http://schemas.microsoft.com/office/drawing/2014/main" id="{A94A351E-FA35-4696-A9E0-51DC103A8CF3}"/>
              </a:ext>
            </a:extLst>
          </p:cNvPr>
          <p:cNvSpPr/>
          <p:nvPr/>
        </p:nvSpPr>
        <p:spPr>
          <a:xfrm>
            <a:off x="3896702" y="4078891"/>
            <a:ext cx="1116124"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a:extLst>
              <a:ext uri="{FF2B5EF4-FFF2-40B4-BE49-F238E27FC236}">
                <a16:creationId xmlns:a16="http://schemas.microsoft.com/office/drawing/2014/main" id="{7A321FDB-E093-4B49-A228-5351C384E0E9}"/>
              </a:ext>
            </a:extLst>
          </p:cNvPr>
          <p:cNvSpPr/>
          <p:nvPr/>
        </p:nvSpPr>
        <p:spPr>
          <a:xfrm>
            <a:off x="5643475" y="4074408"/>
            <a:ext cx="1116124"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2018/08/21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C4CA344E-4BEE-4814-B368-88290347090E}"/>
              </a:ext>
            </a:extLst>
          </p:cNvPr>
          <p:cNvSpPr txBox="1"/>
          <p:nvPr/>
        </p:nvSpPr>
        <p:spPr>
          <a:xfrm>
            <a:off x="5169024" y="4075269"/>
            <a:ext cx="869223"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日にち</a:t>
            </a:r>
          </a:p>
        </p:txBody>
      </p:sp>
      <p:sp>
        <p:nvSpPr>
          <p:cNvPr id="77" name="正方形/長方形 76">
            <a:extLst>
              <a:ext uri="{FF2B5EF4-FFF2-40B4-BE49-F238E27FC236}">
                <a16:creationId xmlns:a16="http://schemas.microsoft.com/office/drawing/2014/main" id="{ACA315D2-76E2-4E82-B80A-96989A526955}"/>
              </a:ext>
            </a:extLst>
          </p:cNvPr>
          <p:cNvSpPr/>
          <p:nvPr/>
        </p:nvSpPr>
        <p:spPr>
          <a:xfrm>
            <a:off x="3891484" y="4400898"/>
            <a:ext cx="581189"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15:00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65F52783-342C-4F1A-9374-8324637722F7}"/>
              </a:ext>
            </a:extLst>
          </p:cNvPr>
          <p:cNvSpPr txBox="1"/>
          <p:nvPr/>
        </p:nvSpPr>
        <p:spPr>
          <a:xfrm>
            <a:off x="4398103" y="4406915"/>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79" name="正方形/長方形 78">
            <a:extLst>
              <a:ext uri="{FF2B5EF4-FFF2-40B4-BE49-F238E27FC236}">
                <a16:creationId xmlns:a16="http://schemas.microsoft.com/office/drawing/2014/main" id="{244377E5-D480-4FF8-A966-9AF65B561AFF}"/>
              </a:ext>
            </a:extLst>
          </p:cNvPr>
          <p:cNvSpPr/>
          <p:nvPr/>
        </p:nvSpPr>
        <p:spPr>
          <a:xfrm>
            <a:off x="5642205" y="4387231"/>
            <a:ext cx="581189" cy="241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13:00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テキスト ボックス 79">
            <a:extLst>
              <a:ext uri="{FF2B5EF4-FFF2-40B4-BE49-F238E27FC236}">
                <a16:creationId xmlns:a16="http://schemas.microsoft.com/office/drawing/2014/main" id="{48DE29B9-C86C-4862-AFBD-5440F0FE3914}"/>
              </a:ext>
            </a:extLst>
          </p:cNvPr>
          <p:cNvSpPr txBox="1"/>
          <p:nvPr/>
        </p:nvSpPr>
        <p:spPr>
          <a:xfrm>
            <a:off x="6148824" y="4393248"/>
            <a:ext cx="792088"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スタート</a:t>
            </a:r>
          </a:p>
        </p:txBody>
      </p:sp>
      <p:sp>
        <p:nvSpPr>
          <p:cNvPr id="81" name="テキスト ボックス 80">
            <a:extLst>
              <a:ext uri="{FF2B5EF4-FFF2-40B4-BE49-F238E27FC236}">
                <a16:creationId xmlns:a16="http://schemas.microsoft.com/office/drawing/2014/main" id="{B36FE775-9AA2-4AA6-9046-5B988A2A73EB}"/>
              </a:ext>
            </a:extLst>
          </p:cNvPr>
          <p:cNvSpPr txBox="1"/>
          <p:nvPr/>
        </p:nvSpPr>
        <p:spPr>
          <a:xfrm>
            <a:off x="5174151" y="4386150"/>
            <a:ext cx="562782"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時間</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96" name="正方形/長方形 95">
            <a:extLst>
              <a:ext uri="{FF2B5EF4-FFF2-40B4-BE49-F238E27FC236}">
                <a16:creationId xmlns:a16="http://schemas.microsoft.com/office/drawing/2014/main" id="{7C6D8A92-3FE3-40B2-8906-8D04604E1608}"/>
              </a:ext>
            </a:extLst>
          </p:cNvPr>
          <p:cNvSpPr/>
          <p:nvPr/>
        </p:nvSpPr>
        <p:spPr>
          <a:xfrm>
            <a:off x="1640632" y="4797882"/>
            <a:ext cx="5184576" cy="9046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面接日の日程は、本日を起点に</a:t>
            </a:r>
            <a:r>
              <a:rPr kumimoji="1" lang="en-US" altLang="ja-JP" sz="1000" dirty="0">
                <a:solidFill>
                  <a:schemeClr val="tx1"/>
                </a:solidFill>
                <a:latin typeface="メイリオ" panose="020B0604030504040204" pitchFamily="50" charset="-128"/>
                <a:ea typeface="メイリオ" panose="020B0604030504040204" pitchFamily="50" charset="-128"/>
              </a:rPr>
              <a:t>30</a:t>
            </a:r>
            <a:r>
              <a:rPr kumimoji="1" lang="ja-JP" altLang="en-US" sz="1000" dirty="0">
                <a:solidFill>
                  <a:schemeClr val="tx1"/>
                </a:solidFill>
                <a:latin typeface="メイリオ" panose="020B0604030504040204" pitchFamily="50" charset="-128"/>
                <a:ea typeface="メイリオ" panose="020B0604030504040204" pitchFamily="50" charset="-128"/>
              </a:rPr>
              <a:t>日以内での設定ができます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solidFill>
                  <a:schemeClr val="tx1"/>
                </a:solidFill>
                <a:latin typeface="メイリオ" panose="020B0604030504040204" pitchFamily="50" charset="-128"/>
                <a:ea typeface="メイリオ" panose="020B0604030504040204" pitchFamily="50" charset="-128"/>
              </a:rPr>
              <a:t>面接時間は</a:t>
            </a:r>
            <a:r>
              <a:rPr kumimoji="1" lang="en-US" altLang="ja-JP" sz="1000" dirty="0">
                <a:solidFill>
                  <a:schemeClr val="tx1"/>
                </a:solidFill>
                <a:latin typeface="メイリオ" panose="020B0604030504040204" pitchFamily="50" charset="-128"/>
                <a:ea typeface="メイリオ" panose="020B0604030504040204" pitchFamily="50" charset="-128"/>
              </a:rPr>
              <a:t>1</a:t>
            </a:r>
            <a:r>
              <a:rPr kumimoji="1" lang="ja-JP" altLang="en-US" sz="1000" dirty="0">
                <a:solidFill>
                  <a:schemeClr val="tx1"/>
                </a:solidFill>
                <a:latin typeface="メイリオ" panose="020B0604030504040204" pitchFamily="50" charset="-128"/>
                <a:ea typeface="メイリオ" panose="020B0604030504040204" pitchFamily="50" charset="-128"/>
              </a:rPr>
              <a:t>時間とさせていただきます（面接開始時間のみ設定できます）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a:extLst>
              <a:ext uri="{FF2B5EF4-FFF2-40B4-BE49-F238E27FC236}">
                <a16:creationId xmlns:a16="http://schemas.microsoft.com/office/drawing/2014/main" id="{2E6E3055-57F3-4A84-ADAD-D9E6DD7AEC7B}"/>
              </a:ext>
            </a:extLst>
          </p:cNvPr>
          <p:cNvSpPr/>
          <p:nvPr/>
        </p:nvSpPr>
        <p:spPr>
          <a:xfrm>
            <a:off x="1640632" y="2492896"/>
            <a:ext cx="518457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6" name="正方形/長方形 75">
            <a:extLst>
              <a:ext uri="{FF2B5EF4-FFF2-40B4-BE49-F238E27FC236}">
                <a16:creationId xmlns:a16="http://schemas.microsoft.com/office/drawing/2014/main" id="{5A7C7B4E-D691-42F4-A7B9-0F5FA54C41A1}"/>
              </a:ext>
            </a:extLst>
          </p:cNvPr>
          <p:cNvSpPr/>
          <p:nvPr/>
        </p:nvSpPr>
        <p:spPr>
          <a:xfrm>
            <a:off x="1568624" y="1377734"/>
            <a:ext cx="5328591" cy="3420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コネクタ: カギ線 4">
            <a:extLst>
              <a:ext uri="{FF2B5EF4-FFF2-40B4-BE49-F238E27FC236}">
                <a16:creationId xmlns:a16="http://schemas.microsoft.com/office/drawing/2014/main" id="{9DA25DFD-0A2E-4809-B3B7-3989C62911F8}"/>
              </a:ext>
            </a:extLst>
          </p:cNvPr>
          <p:cNvCxnSpPr>
            <a:cxnSpLocks/>
            <a:stCxn id="76" idx="3"/>
            <a:endCxn id="38" idx="1"/>
          </p:cNvCxnSpPr>
          <p:nvPr/>
        </p:nvCxnSpPr>
        <p:spPr>
          <a:xfrm flipV="1">
            <a:off x="6897215" y="1904566"/>
            <a:ext cx="936105" cy="118324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E10AF19C-D927-408D-9C79-E9D0F0484E41}"/>
              </a:ext>
            </a:extLst>
          </p:cNvPr>
          <p:cNvSpPr/>
          <p:nvPr/>
        </p:nvSpPr>
        <p:spPr>
          <a:xfrm>
            <a:off x="7833320" y="4797152"/>
            <a:ext cx="172819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閉じる</a:t>
            </a:r>
          </a:p>
        </p:txBody>
      </p:sp>
      <p:sp>
        <p:nvSpPr>
          <p:cNvPr id="61" name="四角形: 角を丸くする 60">
            <a:extLst>
              <a:ext uri="{FF2B5EF4-FFF2-40B4-BE49-F238E27FC236}">
                <a16:creationId xmlns:a16="http://schemas.microsoft.com/office/drawing/2014/main" id="{B12242EA-34FD-4485-8F0C-5201F9F9644D}"/>
              </a:ext>
            </a:extLst>
          </p:cNvPr>
          <p:cNvSpPr/>
          <p:nvPr/>
        </p:nvSpPr>
        <p:spPr>
          <a:xfrm>
            <a:off x="4293157" y="5873554"/>
            <a:ext cx="1841334"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新規で面接候補日を送信する</a:t>
            </a:r>
          </a:p>
        </p:txBody>
      </p:sp>
      <p:sp>
        <p:nvSpPr>
          <p:cNvPr id="85" name="正方形/長方形 84">
            <a:extLst>
              <a:ext uri="{FF2B5EF4-FFF2-40B4-BE49-F238E27FC236}">
                <a16:creationId xmlns:a16="http://schemas.microsoft.com/office/drawing/2014/main" id="{211EF865-1217-4C58-BA1A-EEBACF93B4D3}"/>
              </a:ext>
            </a:extLst>
          </p:cNvPr>
          <p:cNvSpPr/>
          <p:nvPr/>
        </p:nvSpPr>
        <p:spPr>
          <a:xfrm>
            <a:off x="2106813" y="5762790"/>
            <a:ext cx="2075265" cy="502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EE3B3E3F-B4F8-4131-B1AD-80D16D24165F}"/>
              </a:ext>
            </a:extLst>
          </p:cNvPr>
          <p:cNvSpPr/>
          <p:nvPr/>
        </p:nvSpPr>
        <p:spPr>
          <a:xfrm>
            <a:off x="4208040" y="5761490"/>
            <a:ext cx="2075265" cy="502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コネクタ: カギ線 86">
            <a:extLst>
              <a:ext uri="{FF2B5EF4-FFF2-40B4-BE49-F238E27FC236}">
                <a16:creationId xmlns:a16="http://schemas.microsoft.com/office/drawing/2014/main" id="{F6308B08-6B0A-4918-AA7D-D8B73DF2CF14}"/>
              </a:ext>
            </a:extLst>
          </p:cNvPr>
          <p:cNvCxnSpPr>
            <a:cxnSpLocks/>
            <a:stCxn id="85" idx="0"/>
            <a:endCxn id="82" idx="1"/>
          </p:cNvCxnSpPr>
          <p:nvPr/>
        </p:nvCxnSpPr>
        <p:spPr>
          <a:xfrm rot="5400000" flipH="1" flipV="1">
            <a:off x="5114076" y="3043546"/>
            <a:ext cx="749614" cy="468887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F9753F9A-B668-432A-A869-95C72248CB62}"/>
              </a:ext>
            </a:extLst>
          </p:cNvPr>
          <p:cNvSpPr/>
          <p:nvPr/>
        </p:nvSpPr>
        <p:spPr>
          <a:xfrm>
            <a:off x="7833320" y="5373216"/>
            <a:ext cx="172819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hlinkClick r:id="rId2" action="ppaction://hlinksldjump"/>
              </a:rPr>
              <a:t>㉒面接候補日を送信、を開く</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89" name="コネクタ: カギ線 88">
            <a:extLst>
              <a:ext uri="{FF2B5EF4-FFF2-40B4-BE49-F238E27FC236}">
                <a16:creationId xmlns:a16="http://schemas.microsoft.com/office/drawing/2014/main" id="{78B6A647-369E-4D45-80C1-8E0D5E5BA6A4}"/>
              </a:ext>
            </a:extLst>
          </p:cNvPr>
          <p:cNvCxnSpPr>
            <a:cxnSpLocks/>
            <a:stCxn id="86" idx="0"/>
            <a:endCxn id="88" idx="1"/>
          </p:cNvCxnSpPr>
          <p:nvPr/>
        </p:nvCxnSpPr>
        <p:spPr>
          <a:xfrm rot="5400000" flipH="1" flipV="1">
            <a:off x="6453371" y="4381542"/>
            <a:ext cx="172250" cy="258764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4FCE1E3-9FF9-4D51-96E5-4E5A6BE704F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3101952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㉔面接案内を送信（メール）</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B67210D-63F7-4C42-88A1-40FDC99EF45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面接案内を送信して面接日を確定する</a:t>
            </a:r>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様に面接案内を送信します </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定型文で面接候補日を送信し、ウインドウを閉じる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面接日時</a:t>
            </a:r>
          </a:p>
        </p:txBody>
      </p:sp>
      <p:sp>
        <p:nvSpPr>
          <p:cNvPr id="51" name="正方形/長方形 50">
            <a:extLst>
              <a:ext uri="{FF2B5EF4-FFF2-40B4-BE49-F238E27FC236}">
                <a16:creationId xmlns:a16="http://schemas.microsoft.com/office/drawing/2014/main" id="{28DDAC9D-B55B-4355-BFDE-33AA96B32C4F}"/>
              </a:ext>
            </a:extLst>
          </p:cNvPr>
          <p:cNvSpPr/>
          <p:nvPr/>
        </p:nvSpPr>
        <p:spPr>
          <a:xfrm>
            <a:off x="1640632" y="1892674"/>
            <a:ext cx="5184576" cy="28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メイリオ" panose="020B0604030504040204" pitchFamily="50" charset="-128"/>
                <a:ea typeface="メイリオ" panose="020B0604030504040204" pitchFamily="50" charset="-128"/>
              </a:rPr>
              <a:t>2018/08/20 12</a:t>
            </a:r>
            <a:r>
              <a:rPr kumimoji="1" lang="ja-JP" altLang="en-US" sz="2000" b="1" dirty="0">
                <a:solidFill>
                  <a:schemeClr val="tx1"/>
                </a:solidFill>
                <a:latin typeface="メイリオ" panose="020B0604030504040204" pitchFamily="50" charset="-128"/>
                <a:ea typeface="メイリオ" panose="020B0604030504040204" pitchFamily="50" charset="-128"/>
              </a:rPr>
              <a:t>：</a:t>
            </a:r>
            <a:r>
              <a:rPr kumimoji="1" lang="en-US" altLang="ja-JP" sz="2000" b="1" dirty="0">
                <a:solidFill>
                  <a:schemeClr val="tx1"/>
                </a:solidFill>
                <a:latin typeface="メイリオ" panose="020B0604030504040204" pitchFamily="50" charset="-128"/>
                <a:ea typeface="メイリオ" panose="020B0604030504040204" pitchFamily="50" charset="-128"/>
              </a:rPr>
              <a:t>00</a:t>
            </a:r>
            <a:r>
              <a:rPr kumimoji="1" lang="ja-JP" altLang="en-US" sz="2000" b="1" dirty="0">
                <a:solidFill>
                  <a:schemeClr val="tx1"/>
                </a:solidFill>
                <a:latin typeface="メイリオ" panose="020B0604030504040204" pitchFamily="50" charset="-128"/>
                <a:ea typeface="メイリオ" panose="020B0604030504040204" pitchFamily="50" charset="-128"/>
              </a:rPr>
              <a:t>スタート</a:t>
            </a:r>
            <a:endParaRPr kumimoji="1" lang="en-US" altLang="ja-JP" sz="2000" b="1"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面接場所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861774"/>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面接当日は履歴書と筆記用具をご持参をお持ちください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面接の日時を変更したい場合、電話かアプリのメッセージで連絡をしてください</a:t>
            </a: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面接の時間に間に合わない場合も同様の方法で連絡をお願いします</a:t>
            </a:r>
          </a:p>
        </p:txBody>
      </p:sp>
      <p:sp>
        <p:nvSpPr>
          <p:cNvPr id="127" name="正方形/長方形 126">
            <a:extLst>
              <a:ext uri="{FF2B5EF4-FFF2-40B4-BE49-F238E27FC236}">
                <a16:creationId xmlns:a16="http://schemas.microsoft.com/office/drawing/2014/main" id="{5332EED2-E853-49AE-987D-F0A3D565B389}"/>
              </a:ext>
            </a:extLst>
          </p:cNvPr>
          <p:cNvSpPr/>
          <p:nvPr/>
        </p:nvSpPr>
        <p:spPr>
          <a:xfrm>
            <a:off x="7833320" y="249289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掲載記事で入力した面接場所の情報を表示する。</a:t>
            </a:r>
          </a:p>
        </p:txBody>
      </p:sp>
      <p:cxnSp>
        <p:nvCxnSpPr>
          <p:cNvPr id="129" name="コネクタ: カギ線 128">
            <a:extLst>
              <a:ext uri="{FF2B5EF4-FFF2-40B4-BE49-F238E27FC236}">
                <a16:creationId xmlns:a16="http://schemas.microsoft.com/office/drawing/2014/main" id="{62040BC9-AB85-4B6F-99F9-1F8F48D98605}"/>
              </a:ext>
            </a:extLst>
          </p:cNvPr>
          <p:cNvCxnSpPr>
            <a:cxnSpLocks/>
            <a:stCxn id="130" idx="3"/>
            <a:endCxn id="127" idx="1"/>
          </p:cNvCxnSpPr>
          <p:nvPr/>
        </p:nvCxnSpPr>
        <p:spPr>
          <a:xfrm flipV="1">
            <a:off x="6681192" y="2852936"/>
            <a:ext cx="1152128" cy="6582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A1455307-AB50-4CFF-80D2-0C3C3C09F102}"/>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5E710BF8-402E-4140-915C-166AF5866E4F}"/>
              </a:ext>
            </a:extLst>
          </p:cNvPr>
          <p:cNvSpPr/>
          <p:nvPr/>
        </p:nvSpPr>
        <p:spPr>
          <a:xfrm>
            <a:off x="7833320" y="1412776"/>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応募者が承諾した面接日時を出力</a:t>
            </a: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1205E4D3-6A4A-40E7-8E9D-0433356B1F9F}"/>
              </a:ext>
            </a:extLst>
          </p:cNvPr>
          <p:cNvSpPr/>
          <p:nvPr/>
        </p:nvSpPr>
        <p:spPr>
          <a:xfrm>
            <a:off x="1712640" y="1772816"/>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9FC39628-FE04-4B4A-AA81-225A248CBD06}"/>
              </a:ext>
            </a:extLst>
          </p:cNvPr>
          <p:cNvCxnSpPr>
            <a:cxnSpLocks/>
            <a:stCxn id="134" idx="3"/>
            <a:endCxn id="131" idx="1"/>
          </p:cNvCxnSpPr>
          <p:nvPr/>
        </p:nvCxnSpPr>
        <p:spPr>
          <a:xfrm flipV="1">
            <a:off x="6681191" y="1711554"/>
            <a:ext cx="1152129" cy="30386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79FE099-A8F7-4ED9-98CD-F4D11B773F15}"/>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447785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㉕初勤務日を送信</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様に初勤務日を送信します </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定型文で面接候補日を送信し、ウインドウを閉じる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412776"/>
            <a:ext cx="518457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テキスト ボックス 48">
            <a:extLst>
              <a:ext uri="{FF2B5EF4-FFF2-40B4-BE49-F238E27FC236}">
                <a16:creationId xmlns:a16="http://schemas.microsoft.com/office/drawing/2014/main" id="{D3346828-5CE9-4B28-A7F6-E127492F6773}"/>
              </a:ext>
            </a:extLst>
          </p:cNvPr>
          <p:cNvSpPr txBox="1"/>
          <p:nvPr/>
        </p:nvSpPr>
        <p:spPr>
          <a:xfrm>
            <a:off x="1640632" y="1509317"/>
            <a:ext cx="5184576"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初出社日</a:t>
            </a: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76" name="正方形/長方形 75">
            <a:extLst>
              <a:ext uri="{FF2B5EF4-FFF2-40B4-BE49-F238E27FC236}">
                <a16:creationId xmlns:a16="http://schemas.microsoft.com/office/drawing/2014/main" id="{8641EBFD-4825-4C1D-9F9D-56430F20435B}"/>
              </a:ext>
            </a:extLst>
          </p:cNvPr>
          <p:cNvSpPr/>
          <p:nvPr/>
        </p:nvSpPr>
        <p:spPr>
          <a:xfrm>
            <a:off x="1640632" y="2492896"/>
            <a:ext cx="5184576" cy="2063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2" name="テキスト ボックス 81">
            <a:extLst>
              <a:ext uri="{FF2B5EF4-FFF2-40B4-BE49-F238E27FC236}">
                <a16:creationId xmlns:a16="http://schemas.microsoft.com/office/drawing/2014/main" id="{98266A8F-AC07-4146-A4DD-D3A70AFC0D29}"/>
              </a:ext>
            </a:extLst>
          </p:cNvPr>
          <p:cNvSpPr txBox="1"/>
          <p:nvPr/>
        </p:nvSpPr>
        <p:spPr>
          <a:xfrm>
            <a:off x="1640632" y="2589437"/>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勤務場所</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zh-TW" sz="1000" dirty="0">
              <a:latin typeface="メイリオ" panose="020B0604030504040204" pitchFamily="50" charset="-128"/>
              <a:ea typeface="メイリオ" panose="020B0604030504040204" pitchFamily="50" charset="-128"/>
            </a:endParaRPr>
          </a:p>
          <a:p>
            <a:pPr algn="ctr"/>
            <a:endParaRPr kumimoji="1" lang="ja-JP" altLang="en-US" sz="1000"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20A55159-CC37-4D87-9206-0DBE172FDD0C}"/>
              </a:ext>
            </a:extLst>
          </p:cNvPr>
          <p:cNvSpPr txBox="1"/>
          <p:nvPr/>
        </p:nvSpPr>
        <p:spPr>
          <a:xfrm>
            <a:off x="4088904" y="2996952"/>
            <a:ext cx="2562206" cy="1323439"/>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あんしんせいかつ葵</a:t>
            </a:r>
            <a:endParaRPr kumimoji="1" lang="en-US" altLang="ja-JP"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zh-TW" altLang="en-US" sz="1000" dirty="0">
                <a:latin typeface="メイリオ" panose="020B0604030504040204" pitchFamily="50" charset="-128"/>
                <a:ea typeface="メイリオ" panose="020B0604030504040204" pitchFamily="50" charset="-128"/>
              </a:rPr>
              <a:t>〒</a:t>
            </a:r>
            <a:r>
              <a:rPr kumimoji="1" lang="en-US" altLang="zh-TW" sz="1000" dirty="0">
                <a:latin typeface="メイリオ" panose="020B0604030504040204" pitchFamily="50" charset="-128"/>
                <a:ea typeface="メイリオ" panose="020B0604030504040204" pitchFamily="50" charset="-128"/>
              </a:rPr>
              <a:t>461-0004</a:t>
            </a:r>
          </a:p>
          <a:p>
            <a:r>
              <a:rPr kumimoji="1" lang="zh-TW" altLang="en-US" sz="1000" dirty="0">
                <a:latin typeface="メイリオ" panose="020B0604030504040204" pitchFamily="50" charset="-128"/>
                <a:ea typeface="メイリオ" panose="020B0604030504040204" pitchFamily="50" charset="-128"/>
              </a:rPr>
              <a:t>愛知県名古屋市東区葵</a:t>
            </a:r>
            <a:r>
              <a:rPr kumimoji="1" lang="en-US" altLang="zh-TW" sz="1000" dirty="0">
                <a:latin typeface="メイリオ" panose="020B0604030504040204" pitchFamily="50" charset="-128"/>
                <a:ea typeface="メイリオ" panose="020B0604030504040204" pitchFamily="50" charset="-128"/>
              </a:rPr>
              <a:t>3-14-3</a:t>
            </a:r>
          </a:p>
          <a:p>
            <a:endParaRPr kumimoji="1" lang="en-US" altLang="ja-JP" sz="1000" dirty="0">
              <a:latin typeface="メイリオ" panose="020B0604030504040204" pitchFamily="50" charset="-128"/>
              <a:ea typeface="メイリオ" panose="020B0604030504040204" pitchFamily="50" charset="-128"/>
            </a:endParaRPr>
          </a:p>
          <a:p>
            <a:r>
              <a:rPr kumimoji="1" lang="en-US" altLang="ja-JP" sz="1000" dirty="0">
                <a:latin typeface="メイリオ" panose="020B0604030504040204" pitchFamily="50" charset="-128"/>
                <a:ea typeface="メイリオ" panose="020B0604030504040204" pitchFamily="50" charset="-128"/>
              </a:rPr>
              <a:t>052-508-8069</a:t>
            </a:r>
            <a:endParaRPr kumimoji="1" lang="en-US" altLang="zh-TW" sz="1000" dirty="0">
              <a:latin typeface="メイリオ" panose="020B0604030504040204" pitchFamily="50" charset="-128"/>
              <a:ea typeface="メイリオ" panose="020B0604030504040204" pitchFamily="50" charset="-128"/>
            </a:endParaRPr>
          </a:p>
          <a:p>
            <a:endParaRPr kumimoji="1" lang="en-US" altLang="zh-TW" sz="1000" dirty="0">
              <a:latin typeface="メイリオ" panose="020B0604030504040204" pitchFamily="50" charset="-128"/>
              <a:ea typeface="メイリオ" panose="020B0604030504040204" pitchFamily="50" charset="-128"/>
            </a:endParaRPr>
          </a:p>
          <a:p>
            <a:r>
              <a:rPr kumimoji="1" lang="ja-JP" altLang="en-US" sz="1000" dirty="0">
                <a:latin typeface="メイリオ" panose="020B0604030504040204" pitchFamily="50" charset="-128"/>
                <a:ea typeface="メイリオ" panose="020B0604030504040204" pitchFamily="50" charset="-128"/>
              </a:rPr>
              <a:t>千種駅（愛知）徒歩</a:t>
            </a:r>
            <a:r>
              <a:rPr kumimoji="1" lang="en-US" altLang="ja-JP" sz="1000" dirty="0">
                <a:latin typeface="メイリオ" panose="020B0604030504040204" pitchFamily="50" charset="-128"/>
                <a:ea typeface="メイリオ" panose="020B0604030504040204" pitchFamily="50" charset="-128"/>
              </a:rPr>
              <a:t>5</a:t>
            </a:r>
            <a:r>
              <a:rPr kumimoji="1" lang="ja-JP" altLang="en-US" sz="1000" dirty="0">
                <a:latin typeface="メイリオ" panose="020B0604030504040204" pitchFamily="50" charset="-128"/>
                <a:ea typeface="メイリオ" panose="020B0604030504040204" pitchFamily="50" charset="-128"/>
              </a:rPr>
              <a:t>分</a:t>
            </a:r>
            <a:endParaRPr kumimoji="1" lang="en-US" altLang="zh-TW" sz="1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138510-5C90-485D-B60A-4C16B34F7446}"/>
              </a:ext>
            </a:extLst>
          </p:cNvPr>
          <p:cNvPicPr>
            <a:picLocks noChangeAspect="1"/>
          </p:cNvPicPr>
          <p:nvPr/>
        </p:nvPicPr>
        <p:blipFill>
          <a:blip r:embed="rId2"/>
          <a:stretch>
            <a:fillRect/>
          </a:stretch>
        </p:blipFill>
        <p:spPr>
          <a:xfrm>
            <a:off x="1855561" y="2877081"/>
            <a:ext cx="2089327" cy="1560031"/>
          </a:xfrm>
          <a:prstGeom prst="rect">
            <a:avLst/>
          </a:prstGeom>
        </p:spPr>
      </p:pic>
      <p:sp>
        <p:nvSpPr>
          <p:cNvPr id="125" name="正方形/長方形 124">
            <a:extLst>
              <a:ext uri="{FF2B5EF4-FFF2-40B4-BE49-F238E27FC236}">
                <a16:creationId xmlns:a16="http://schemas.microsoft.com/office/drawing/2014/main" id="{AFFDCA0E-EE84-427E-9D24-B4030E1BC865}"/>
              </a:ext>
            </a:extLst>
          </p:cNvPr>
          <p:cNvSpPr/>
          <p:nvPr/>
        </p:nvSpPr>
        <p:spPr>
          <a:xfrm>
            <a:off x="1640632" y="4653136"/>
            <a:ext cx="5184576" cy="1049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6" name="テキスト ボックス 125">
            <a:extLst>
              <a:ext uri="{FF2B5EF4-FFF2-40B4-BE49-F238E27FC236}">
                <a16:creationId xmlns:a16="http://schemas.microsoft.com/office/drawing/2014/main" id="{43D076A0-68AF-4A92-B8B8-EEF1441A6FAC}"/>
              </a:ext>
            </a:extLst>
          </p:cNvPr>
          <p:cNvSpPr txBox="1"/>
          <p:nvPr/>
        </p:nvSpPr>
        <p:spPr>
          <a:xfrm>
            <a:off x="1640632" y="4725144"/>
            <a:ext cx="5184576" cy="553998"/>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注意事項</a:t>
            </a:r>
            <a:endParaRPr kumimoji="1" lang="en-US" altLang="ja-JP" sz="1000" dirty="0">
              <a:latin typeface="メイリオ" panose="020B0604030504040204" pitchFamily="50" charset="-128"/>
              <a:ea typeface="メイリオ" panose="020B0604030504040204" pitchFamily="50" charset="-128"/>
            </a:endParaRPr>
          </a:p>
          <a:p>
            <a:pPr algn="ctr"/>
            <a:endParaRPr kumimoji="1" lang="en-US" altLang="ja-JP" sz="10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kumimoji="1" lang="ja-JP" altLang="en-US" sz="1000" dirty="0">
                <a:latin typeface="メイリオ" panose="020B0604030504040204" pitchFamily="50" charset="-128"/>
                <a:ea typeface="メイリオ" panose="020B0604030504040204" pitchFamily="50" charset="-128"/>
              </a:rPr>
              <a:t>初出社に関する不明点は勤務先まで直接お問い合わせください</a:t>
            </a:r>
          </a:p>
        </p:txBody>
      </p:sp>
      <p:sp>
        <p:nvSpPr>
          <p:cNvPr id="127" name="正方形/長方形 126">
            <a:extLst>
              <a:ext uri="{FF2B5EF4-FFF2-40B4-BE49-F238E27FC236}">
                <a16:creationId xmlns:a16="http://schemas.microsoft.com/office/drawing/2014/main" id="{5332EED2-E853-49AE-987D-F0A3D565B389}"/>
              </a:ext>
            </a:extLst>
          </p:cNvPr>
          <p:cNvSpPr/>
          <p:nvPr/>
        </p:nvSpPr>
        <p:spPr>
          <a:xfrm>
            <a:off x="7833320" y="2492896"/>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掲載記事で入力した勤務先の情報を表示する</a:t>
            </a:r>
          </a:p>
        </p:txBody>
      </p:sp>
      <p:cxnSp>
        <p:nvCxnSpPr>
          <p:cNvPr id="129" name="コネクタ: カギ線 128">
            <a:extLst>
              <a:ext uri="{FF2B5EF4-FFF2-40B4-BE49-F238E27FC236}">
                <a16:creationId xmlns:a16="http://schemas.microsoft.com/office/drawing/2014/main" id="{62040BC9-AB85-4B6F-99F9-1F8F48D98605}"/>
              </a:ext>
            </a:extLst>
          </p:cNvPr>
          <p:cNvCxnSpPr>
            <a:cxnSpLocks/>
            <a:stCxn id="130" idx="3"/>
            <a:endCxn id="127" idx="1"/>
          </p:cNvCxnSpPr>
          <p:nvPr/>
        </p:nvCxnSpPr>
        <p:spPr>
          <a:xfrm flipV="1">
            <a:off x="6681192" y="2852936"/>
            <a:ext cx="1152128" cy="6582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A1455307-AB50-4CFF-80D2-0C3C3C09F102}"/>
              </a:ext>
            </a:extLst>
          </p:cNvPr>
          <p:cNvSpPr/>
          <p:nvPr/>
        </p:nvSpPr>
        <p:spPr>
          <a:xfrm>
            <a:off x="1712640" y="2540371"/>
            <a:ext cx="4968552" cy="1941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5E710BF8-402E-4140-915C-166AF5866E4F}"/>
              </a:ext>
            </a:extLst>
          </p:cNvPr>
          <p:cNvSpPr/>
          <p:nvPr/>
        </p:nvSpPr>
        <p:spPr>
          <a:xfrm>
            <a:off x="7833320" y="1412776"/>
            <a:ext cx="1728192" cy="597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雇用者が初出社日を入力</a:t>
            </a: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5780732"/>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5869897"/>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1205E4D3-6A4A-40E7-8E9D-0433356B1F9F}"/>
              </a:ext>
            </a:extLst>
          </p:cNvPr>
          <p:cNvSpPr/>
          <p:nvPr/>
        </p:nvSpPr>
        <p:spPr>
          <a:xfrm>
            <a:off x="1712640" y="1772816"/>
            <a:ext cx="4968551" cy="535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9FC39628-FE04-4B4A-AA81-225A248CBD06}"/>
              </a:ext>
            </a:extLst>
          </p:cNvPr>
          <p:cNvCxnSpPr>
            <a:cxnSpLocks/>
            <a:stCxn id="134" idx="3"/>
            <a:endCxn id="131" idx="1"/>
          </p:cNvCxnSpPr>
          <p:nvPr/>
        </p:nvCxnSpPr>
        <p:spPr>
          <a:xfrm flipV="1">
            <a:off x="6681191" y="1711554"/>
            <a:ext cx="1152129" cy="32926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2288704" y="5873554"/>
            <a:ext cx="3888432"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初勤務日を送信する</a:t>
            </a:r>
          </a:p>
        </p:txBody>
      </p:sp>
      <p:sp>
        <p:nvSpPr>
          <p:cNvPr id="35" name="正方形/長方形 34">
            <a:extLst>
              <a:ext uri="{FF2B5EF4-FFF2-40B4-BE49-F238E27FC236}">
                <a16:creationId xmlns:a16="http://schemas.microsoft.com/office/drawing/2014/main" id="{E49EF1D8-A9AF-4D55-9688-746BC596F3D2}"/>
              </a:ext>
            </a:extLst>
          </p:cNvPr>
          <p:cNvSpPr/>
          <p:nvPr/>
        </p:nvSpPr>
        <p:spPr>
          <a:xfrm>
            <a:off x="1928664"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yyyy</a:t>
            </a:r>
            <a:r>
              <a:rPr kumimoji="1" lang="en-US" altLang="ja-JP" sz="2000" dirty="0">
                <a:solidFill>
                  <a:schemeClr val="tx1"/>
                </a:solidFill>
                <a:latin typeface="メイリオ" panose="020B0604030504040204" pitchFamily="50" charset="-128"/>
                <a:ea typeface="メイリオ" panose="020B0604030504040204" pitchFamily="50" charset="-128"/>
              </a:rPr>
              <a:t>/</a:t>
            </a:r>
            <a:r>
              <a:rPr kumimoji="1" lang="en-US" altLang="ja-JP" sz="2000" dirty="0" err="1">
                <a:solidFill>
                  <a:schemeClr val="tx1"/>
                </a:solidFill>
                <a:latin typeface="メイリオ" panose="020B0604030504040204" pitchFamily="50" charset="-128"/>
                <a:ea typeface="メイリオ" panose="020B0604030504040204" pitchFamily="50" charset="-128"/>
              </a:rPr>
              <a:t>nn</a:t>
            </a:r>
            <a:r>
              <a:rPr kumimoji="1" lang="en-US" altLang="ja-JP" sz="2000" dirty="0">
                <a:solidFill>
                  <a:schemeClr val="tx1"/>
                </a:solidFill>
                <a:latin typeface="メイリオ" panose="020B0604030504040204" pitchFamily="50" charset="-128"/>
                <a:ea typeface="メイリオ" panose="020B0604030504040204" pitchFamily="50" charset="-128"/>
              </a:rPr>
              <a:t>/dd</a:t>
            </a:r>
          </a:p>
        </p:txBody>
      </p:sp>
      <p:sp>
        <p:nvSpPr>
          <p:cNvPr id="37" name="正方形/長方形 36">
            <a:extLst>
              <a:ext uri="{FF2B5EF4-FFF2-40B4-BE49-F238E27FC236}">
                <a16:creationId xmlns:a16="http://schemas.microsoft.com/office/drawing/2014/main" id="{C63B0808-EB39-4690-A43D-848137544C85}"/>
              </a:ext>
            </a:extLst>
          </p:cNvPr>
          <p:cNvSpPr/>
          <p:nvPr/>
        </p:nvSpPr>
        <p:spPr>
          <a:xfrm>
            <a:off x="4379081" y="1816413"/>
            <a:ext cx="2158095" cy="460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latin typeface="メイリオ" panose="020B0604030504040204" pitchFamily="50" charset="-128"/>
                <a:ea typeface="メイリオ" panose="020B0604030504040204" pitchFamily="50" charset="-128"/>
              </a:rPr>
              <a:t>tt:mm</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521A3F0E-0228-4AD8-8E9F-109457BC7398}"/>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780742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㉖内定</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・「ステータスを内定に変更する」を押下すると応募者に内定通知が届きます。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・内定通知送信後、初勤務日を送信してください。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BD56EA36-88AD-433F-92CC-F958211DE8A3}"/>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ステータスを内定に変更して、内定通知を送信する</a:t>
            </a:r>
          </a:p>
        </p:txBody>
      </p: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四角形: 角を丸くする 44">
            <a:extLst>
              <a:ext uri="{FF2B5EF4-FFF2-40B4-BE49-F238E27FC236}">
                <a16:creationId xmlns:a16="http://schemas.microsoft.com/office/drawing/2014/main" id="{2644E6DA-9695-483B-B4AF-232BE1CF397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4" name="テキスト ボックス 23">
            <a:extLst>
              <a:ext uri="{FF2B5EF4-FFF2-40B4-BE49-F238E27FC236}">
                <a16:creationId xmlns:a16="http://schemas.microsoft.com/office/drawing/2014/main" id="{6E73713B-2385-404B-9DE5-38C44B42AFEE}"/>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21654175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㉗不採用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様に不採用通知を送信します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採用ステータスを不採用に変更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選考結果：不採用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・人員充足のため。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・日本語の能力不足のため。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・勤務日の調整ができないため。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・面接時のルール（服装や態度）が守れていないため。</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・その他</a:t>
            </a:r>
            <a:endParaRPr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不採用理由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pPr algn="ctr"/>
            <a:endParaRPr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・「ステータスを不採用に変更する」を押下すると応募者に不採用通知が届きます。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・不採用理由、備考</a:t>
            </a:r>
            <a:r>
              <a:rPr lang="ja-JP" altLang="en-US" sz="1000" dirty="0">
                <a:solidFill>
                  <a:schemeClr val="tx1"/>
                </a:solidFill>
                <a:latin typeface="メイリオ" panose="020B0604030504040204" pitchFamily="50" charset="-128"/>
                <a:ea typeface="メイリオ" panose="020B0604030504040204" pitchFamily="50" charset="-128"/>
              </a:rPr>
              <a:t>の記述内容は応募者に通知されます。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C499566-F07E-408E-AF04-62A534165F1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35" name="四角形: 角を丸くする 34">
            <a:extLst>
              <a:ext uri="{FF2B5EF4-FFF2-40B4-BE49-F238E27FC236}">
                <a16:creationId xmlns:a16="http://schemas.microsoft.com/office/drawing/2014/main" id="{484F1177-0680-4A0A-9713-3C5E5722C8A6}"/>
              </a:ext>
            </a:extLst>
          </p:cNvPr>
          <p:cNvSpPr/>
          <p:nvPr/>
        </p:nvSpPr>
        <p:spPr>
          <a:xfrm>
            <a:off x="3656856" y="5942234"/>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ステータスを不採用に変更して、不採用通知を送信する</a:t>
            </a:r>
          </a:p>
        </p:txBody>
      </p:sp>
      <p:sp>
        <p:nvSpPr>
          <p:cNvPr id="41" name="四角形: 角を丸くする 40">
            <a:extLst>
              <a:ext uri="{FF2B5EF4-FFF2-40B4-BE49-F238E27FC236}">
                <a16:creationId xmlns:a16="http://schemas.microsoft.com/office/drawing/2014/main" id="{35A591A7-BFB7-4360-823D-8B712F000521}"/>
              </a:ext>
            </a:extLst>
          </p:cNvPr>
          <p:cNvSpPr/>
          <p:nvPr/>
        </p:nvSpPr>
        <p:spPr>
          <a:xfrm>
            <a:off x="1892659" y="5945562"/>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Tree>
    <p:extLst>
      <p:ext uri="{BB962C8B-B14F-4D97-AF65-F5344CB8AC3E}">
        <p14:creationId xmlns:p14="http://schemas.microsoft.com/office/powerpoint/2010/main" val="19762727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㉘選考中</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様に選考中通知を送信します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採用ステータスを選考中に変更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選考結果：選考中。</a:t>
            </a:r>
            <a:r>
              <a:rPr kumimoji="1" lang="en-US" altLang="ja-JP" sz="1000" dirty="0">
                <a:solidFill>
                  <a:schemeClr val="tx1"/>
                </a:solidFill>
                <a:latin typeface="メイリオ" panose="020B0604030504040204" pitchFamily="50" charset="-128"/>
                <a:ea typeface="メイリオ" panose="020B0604030504040204" pitchFamily="50" charset="-128"/>
              </a:rPr>
              <a:t>YYYY/MM/DD</a:t>
            </a:r>
            <a:r>
              <a:rPr kumimoji="1" lang="ja-JP" altLang="en-US" sz="1000" dirty="0">
                <a:solidFill>
                  <a:schemeClr val="tx1"/>
                </a:solidFill>
                <a:latin typeface="メイリオ" panose="020B0604030504040204" pitchFamily="50" charset="-128"/>
                <a:ea typeface="メイリオ" panose="020B0604030504040204" pitchFamily="50" charset="-128"/>
              </a:rPr>
              <a:t>を目処に選考結果をお待ちください。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・「ステータスを選考中に変更する」を押下すると応募者に選考中の知が届きます。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・選考期間は一週間です。一週間を目安に採用ステータスを変更してください。</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a:endCxn id="44" idx="1"/>
          </p:cNvCxnSpPr>
          <p:nvPr/>
        </p:nvCxnSpPr>
        <p:spPr>
          <a:xfrm>
            <a:off x="6681191" y="5687829"/>
            <a:ext cx="1152129" cy="18206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ステータスを選考中に変更して、選考中の通知を送信する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5" name="テキスト ボックス 24">
            <a:extLst>
              <a:ext uri="{FF2B5EF4-FFF2-40B4-BE49-F238E27FC236}">
                <a16:creationId xmlns:a16="http://schemas.microsoft.com/office/drawing/2014/main" id="{EBB6C347-9C48-447A-B292-FC96B7CB704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0905783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㉙採用</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9" name="テキスト ボックス 108">
            <a:extLst>
              <a:ext uri="{FF2B5EF4-FFF2-40B4-BE49-F238E27FC236}">
                <a16:creationId xmlns:a16="http://schemas.microsoft.com/office/drawing/2014/main" id="{61B1F3B3-4EF6-4F47-9105-82AA6069E034}"/>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ソート</a:t>
            </a: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様に採用通知を送信します</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732745"/>
            <a:ext cx="5184576" cy="1552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選考結果：採用</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3429000"/>
            <a:ext cx="5184576" cy="1154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注意事項</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・「ステータスを採用に変更する」を押下すると応募者に採用通知が届きます。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・一度変更したステータスは変更することができません</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3584849" y="5445224"/>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a:off x="6681191" y="5687829"/>
            <a:ext cx="1152129" cy="24260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450912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42" name="正方形/長方形 41">
            <a:extLst>
              <a:ext uri="{FF2B5EF4-FFF2-40B4-BE49-F238E27FC236}">
                <a16:creationId xmlns:a16="http://schemas.microsoft.com/office/drawing/2014/main" id="{77DA85C2-0C82-4029-918A-BB089F742ECF}"/>
              </a:ext>
            </a:extLst>
          </p:cNvPr>
          <p:cNvSpPr/>
          <p:nvPr/>
        </p:nvSpPr>
        <p:spPr>
          <a:xfrm>
            <a:off x="1712639" y="3550500"/>
            <a:ext cx="4968551" cy="9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コネクタ: カギ線 42">
            <a:extLst>
              <a:ext uri="{FF2B5EF4-FFF2-40B4-BE49-F238E27FC236}">
                <a16:creationId xmlns:a16="http://schemas.microsoft.com/office/drawing/2014/main" id="{5B08A597-006E-4D63-B96E-7A6AAF57F325}"/>
              </a:ext>
            </a:extLst>
          </p:cNvPr>
          <p:cNvCxnSpPr>
            <a:cxnSpLocks/>
            <a:stCxn id="42" idx="3"/>
          </p:cNvCxnSpPr>
          <p:nvPr/>
        </p:nvCxnSpPr>
        <p:spPr>
          <a:xfrm>
            <a:off x="6681190" y="4029810"/>
            <a:ext cx="1152130" cy="84469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538046"/>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ステータスを採用に変更して、採用通知を送信する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541374"/>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5" name="正方形/長方形 24">
            <a:extLst>
              <a:ext uri="{FF2B5EF4-FFF2-40B4-BE49-F238E27FC236}">
                <a16:creationId xmlns:a16="http://schemas.microsoft.com/office/drawing/2014/main" id="{0160EABE-CBDE-4A87-8C12-DE529BEEF957}"/>
              </a:ext>
            </a:extLst>
          </p:cNvPr>
          <p:cNvSpPr/>
          <p:nvPr/>
        </p:nvSpPr>
        <p:spPr>
          <a:xfrm>
            <a:off x="7833320" y="5473853"/>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採用ステータスを採用に変更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Tree>
    <p:extLst>
      <p:ext uri="{BB962C8B-B14F-4D97-AF65-F5344CB8AC3E}">
        <p14:creationId xmlns:p14="http://schemas.microsoft.com/office/powerpoint/2010/main" val="11797596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㉚内定取消</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1B36C8D4-E72C-4A57-90D1-14199291734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正方形/長方形 11">
            <a:extLst>
              <a:ext uri="{FF2B5EF4-FFF2-40B4-BE49-F238E27FC236}">
                <a16:creationId xmlns:a16="http://schemas.microsoft.com/office/drawing/2014/main" id="{145A0296-DAC1-458F-8089-41F682C8DDB2}"/>
              </a:ext>
            </a:extLst>
          </p:cNvPr>
          <p:cNvSpPr/>
          <p:nvPr/>
        </p:nvSpPr>
        <p:spPr>
          <a:xfrm>
            <a:off x="1352600" y="886654"/>
            <a:ext cx="576064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D79D64F-F2E4-4318-96FB-EFF294299796}"/>
              </a:ext>
            </a:extLst>
          </p:cNvPr>
          <p:cNvSpPr txBox="1"/>
          <p:nvPr/>
        </p:nvSpPr>
        <p:spPr>
          <a:xfrm>
            <a:off x="1352600" y="940658"/>
            <a:ext cx="5760640"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様に内定取消通知を送信します</a:t>
            </a:r>
          </a:p>
        </p:txBody>
      </p:sp>
      <p:sp>
        <p:nvSpPr>
          <p:cNvPr id="44" name="正方形/長方形 43">
            <a:extLst>
              <a:ext uri="{FF2B5EF4-FFF2-40B4-BE49-F238E27FC236}">
                <a16:creationId xmlns:a16="http://schemas.microsoft.com/office/drawing/2014/main" id="{9824C508-60F8-42F7-9395-18B9AA7B4D8F}"/>
              </a:ext>
            </a:extLst>
          </p:cNvPr>
          <p:cNvSpPr/>
          <p:nvPr/>
        </p:nvSpPr>
        <p:spPr>
          <a:xfrm>
            <a:off x="7833320" y="5517232"/>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採用ステータスを内定取消に変更</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プッシュ通知を送信</a:t>
            </a:r>
            <a:endParaRPr kumimoji="1" lang="en-US" altLang="ja-JP" sz="800" dirty="0">
              <a:solidFill>
                <a:schemeClr val="tx1">
                  <a:lumMod val="95000"/>
                  <a:lumOff val="5000"/>
                </a:schemeClr>
              </a:solidFill>
              <a:latin typeface="メイリオ" panose="020B0604030504040204" pitchFamily="50" charset="-128"/>
              <a:ea typeface="メイリオ" panose="020B0604030504040204" pitchFamily="50" charset="-128"/>
            </a:endParaRPr>
          </a:p>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ポップアップを閉じる</a:t>
            </a:r>
          </a:p>
        </p:txBody>
      </p:sp>
      <p:sp>
        <p:nvSpPr>
          <p:cNvPr id="46" name="テキスト ボックス 45">
            <a:extLst>
              <a:ext uri="{FF2B5EF4-FFF2-40B4-BE49-F238E27FC236}">
                <a16:creationId xmlns:a16="http://schemas.microsoft.com/office/drawing/2014/main" id="{9F7C2FED-75FB-4375-9FA0-414D3A53F7AA}"/>
              </a:ext>
            </a:extLst>
          </p:cNvPr>
          <p:cNvSpPr txBox="1"/>
          <p:nvPr/>
        </p:nvSpPr>
        <p:spPr>
          <a:xfrm>
            <a:off x="6537176" y="908720"/>
            <a:ext cx="576064" cy="400110"/>
          </a:xfrm>
          <a:prstGeom prst="rect">
            <a:avLst/>
          </a:prstGeom>
          <a:noFill/>
        </p:spPr>
        <p:txBody>
          <a:bodyPr wrap="square" rtlCol="0">
            <a:spAutoFit/>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CB03FF01-DD81-4B1D-8ABD-894048315918}"/>
              </a:ext>
            </a:extLst>
          </p:cNvPr>
          <p:cNvSpPr/>
          <p:nvPr/>
        </p:nvSpPr>
        <p:spPr>
          <a:xfrm>
            <a:off x="1640632" y="1340768"/>
            <a:ext cx="5184576" cy="1048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rPr>
              <a:t>選考結果</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応募者：グエン ティ ミ ユエン様</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企業名：株式会社メグラス</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勤務先：あんしんせいかつ葵　千種店</a:t>
            </a:r>
            <a:endParaRPr kumimoji="1" lang="en-US" altLang="ja-JP" sz="1000" dirty="0">
              <a:solidFill>
                <a:schemeClr val="tx1"/>
              </a:solidFill>
              <a:latin typeface="メイリオ" panose="020B0604030504040204" pitchFamily="50" charset="-128"/>
              <a:ea typeface="メイリオ" panose="020B0604030504040204" pitchFamily="50" charset="-128"/>
            </a:endParaRPr>
          </a:p>
          <a:p>
            <a:r>
              <a:rPr kumimoji="1" lang="ja-JP" altLang="en-US" sz="1000" dirty="0">
                <a:solidFill>
                  <a:schemeClr val="tx1"/>
                </a:solidFill>
                <a:latin typeface="メイリオ" panose="020B0604030504040204" pitchFamily="50" charset="-128"/>
                <a:ea typeface="メイリオ" panose="020B0604030504040204" pitchFamily="50" charset="-128"/>
              </a:rPr>
              <a:t>応募日：</a:t>
            </a:r>
            <a:r>
              <a:rPr kumimoji="1" lang="en-US" altLang="ja-JP" sz="1000" dirty="0">
                <a:solidFill>
                  <a:schemeClr val="tx1"/>
                </a:solidFill>
                <a:latin typeface="メイリオ" panose="020B0604030504040204" pitchFamily="50" charset="-128"/>
                <a:ea typeface="メイリオ" panose="020B0604030504040204" pitchFamily="50" charset="-128"/>
              </a:rPr>
              <a:t>2018/09/04</a:t>
            </a:r>
          </a:p>
          <a:p>
            <a:r>
              <a:rPr kumimoji="1" lang="ja-JP" altLang="en-US" sz="1000" dirty="0">
                <a:solidFill>
                  <a:schemeClr val="tx1"/>
                </a:solidFill>
                <a:latin typeface="メイリオ" panose="020B0604030504040204" pitchFamily="50" charset="-128"/>
                <a:ea typeface="メイリオ" panose="020B0604030504040204" pitchFamily="50" charset="-128"/>
              </a:rPr>
              <a:t>選考結果：内定取消</a:t>
            </a: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F315C8B-5F93-419F-B748-8F7BD275663B}"/>
              </a:ext>
            </a:extLst>
          </p:cNvPr>
          <p:cNvSpPr/>
          <p:nvPr/>
        </p:nvSpPr>
        <p:spPr>
          <a:xfrm>
            <a:off x="7833320" y="886654"/>
            <a:ext cx="1728192" cy="3385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latin typeface="メイリオ" panose="020B0604030504040204" pitchFamily="50" charset="-128"/>
                <a:ea typeface="メイリオ" panose="020B0604030504040204" pitchFamily="50" charset="-128"/>
              </a:rPr>
              <a:t>ポップアップ</a:t>
            </a:r>
          </a:p>
        </p:txBody>
      </p:sp>
      <p:sp>
        <p:nvSpPr>
          <p:cNvPr id="125" name="正方形/長方形 124">
            <a:extLst>
              <a:ext uri="{FF2B5EF4-FFF2-40B4-BE49-F238E27FC236}">
                <a16:creationId xmlns:a16="http://schemas.microsoft.com/office/drawing/2014/main" id="{AFFDCA0E-EE84-427E-9D24-B4030E1BC865}"/>
              </a:ext>
            </a:extLst>
          </p:cNvPr>
          <p:cNvSpPr/>
          <p:nvPr/>
        </p:nvSpPr>
        <p:spPr>
          <a:xfrm>
            <a:off x="1640632" y="244028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a:extLst>
              <a:ext uri="{FF2B5EF4-FFF2-40B4-BE49-F238E27FC236}">
                <a16:creationId xmlns:a16="http://schemas.microsoft.com/office/drawing/2014/main" id="{85B594A2-CD73-4B74-8B6A-9A211FA75370}"/>
              </a:ext>
            </a:extLst>
          </p:cNvPr>
          <p:cNvSpPr/>
          <p:nvPr/>
        </p:nvSpPr>
        <p:spPr>
          <a:xfrm>
            <a:off x="1712640" y="2665125"/>
            <a:ext cx="4968551"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コネクタ: カギ線 132">
            <a:extLst>
              <a:ext uri="{FF2B5EF4-FFF2-40B4-BE49-F238E27FC236}">
                <a16:creationId xmlns:a16="http://schemas.microsoft.com/office/drawing/2014/main" id="{18B4B711-E268-4131-B72B-E8E9CE1FA342}"/>
              </a:ext>
            </a:extLst>
          </p:cNvPr>
          <p:cNvCxnSpPr>
            <a:cxnSpLocks/>
            <a:stCxn id="132" idx="3"/>
          </p:cNvCxnSpPr>
          <p:nvPr/>
        </p:nvCxnSpPr>
        <p:spPr>
          <a:xfrm flipV="1">
            <a:off x="6681191" y="2754290"/>
            <a:ext cx="1152129" cy="15344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ECA4A261-0884-4530-A47F-94850DA65EB6}"/>
              </a:ext>
            </a:extLst>
          </p:cNvPr>
          <p:cNvSpPr/>
          <p:nvPr/>
        </p:nvSpPr>
        <p:spPr>
          <a:xfrm>
            <a:off x="7839347" y="1440652"/>
            <a:ext cx="1728192" cy="227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latin typeface="メイリオ" panose="020B0604030504040204" pitchFamily="50" charset="-128"/>
                <a:ea typeface="メイリオ" panose="020B0604030504040204" pitchFamily="50" charset="-128"/>
              </a:rPr>
              <a:t>プルダウンは下記の通り。</a:t>
            </a:r>
            <a:endParaRPr lang="en-US" altLang="ja-JP" sz="800" dirty="0">
              <a:solidFill>
                <a:schemeClr val="tx1"/>
              </a:solidFill>
              <a:latin typeface="メイリオ" panose="020B0604030504040204" pitchFamily="50" charset="-128"/>
              <a:ea typeface="メイリオ" panose="020B0604030504040204" pitchFamily="50" charset="-128"/>
            </a:endParaRPr>
          </a:p>
          <a:p>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・内定者の都合により予定していた入社日やシフトが大幅に変更になった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・内定者が病気や怪我によって正常に勤務できなくなった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・内定者が申告した経歴などの重要な部分に虚偽があることが判明した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・勤務開始日までに内定者が勤務を行う上で必要な資格などを取得できなかった</a:t>
            </a:r>
            <a:endParaRPr lang="en-US" altLang="ja-JP" sz="800" dirty="0">
              <a:solidFill>
                <a:schemeClr val="tx1"/>
              </a:solidFill>
              <a:latin typeface="メイリオ" panose="020B0604030504040204" pitchFamily="50" charset="-128"/>
              <a:ea typeface="メイリオ" panose="020B0604030504040204" pitchFamily="50" charset="-128"/>
            </a:endParaRPr>
          </a:p>
          <a:p>
            <a:r>
              <a:rPr lang="ja-JP" altLang="en-US" sz="800" dirty="0">
                <a:solidFill>
                  <a:schemeClr val="tx1"/>
                </a:solidFill>
                <a:latin typeface="メイリオ" panose="020B0604030504040204" pitchFamily="50" charset="-128"/>
                <a:ea typeface="メイリオ" panose="020B0604030504040204" pitchFamily="50" charset="-128"/>
              </a:rPr>
              <a:t>・内定後に内定者が重大な犯罪により逮捕された（内定前の犯罪も含む）</a:t>
            </a:r>
            <a:endParaRPr lang="en-US" altLang="ja-JP" sz="800" dirty="0">
              <a:solidFill>
                <a:schemeClr val="tx1"/>
              </a:solidFill>
              <a:latin typeface="メイリオ" panose="020B0604030504040204" pitchFamily="50" charset="-128"/>
              <a:ea typeface="メイリオ" panose="020B0604030504040204" pitchFamily="50" charset="-128"/>
            </a:endParaRPr>
          </a:p>
          <a:p>
            <a:r>
              <a:rPr kumimoji="1" lang="ja-JP" altLang="en-US" sz="800" dirty="0">
                <a:solidFill>
                  <a:schemeClr val="tx1"/>
                </a:solidFill>
                <a:latin typeface="メイリオ" panose="020B0604030504040204" pitchFamily="50" charset="-128"/>
                <a:ea typeface="メイリオ" panose="020B0604030504040204" pitchFamily="50" charset="-128"/>
              </a:rPr>
              <a:t>・その他</a:t>
            </a:r>
          </a:p>
        </p:txBody>
      </p:sp>
      <p:sp>
        <p:nvSpPr>
          <p:cNvPr id="23" name="四角形: 角を丸くする 22">
            <a:extLst>
              <a:ext uri="{FF2B5EF4-FFF2-40B4-BE49-F238E27FC236}">
                <a16:creationId xmlns:a16="http://schemas.microsoft.com/office/drawing/2014/main" id="{24470D2B-1706-40C4-8E2F-6D33C371E88D}"/>
              </a:ext>
            </a:extLst>
          </p:cNvPr>
          <p:cNvSpPr/>
          <p:nvPr/>
        </p:nvSpPr>
        <p:spPr>
          <a:xfrm>
            <a:off x="3656856" y="5916932"/>
            <a:ext cx="2952328"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ステータスを内定取消に変更し、内定取消通知を送信する</a:t>
            </a:r>
          </a:p>
        </p:txBody>
      </p:sp>
      <p:sp>
        <p:nvSpPr>
          <p:cNvPr id="24" name="四角形: 角を丸くする 23">
            <a:extLst>
              <a:ext uri="{FF2B5EF4-FFF2-40B4-BE49-F238E27FC236}">
                <a16:creationId xmlns:a16="http://schemas.microsoft.com/office/drawing/2014/main" id="{466E4593-DE7D-420D-8A8D-09E5C4B4FBB1}"/>
              </a:ext>
            </a:extLst>
          </p:cNvPr>
          <p:cNvSpPr/>
          <p:nvPr/>
        </p:nvSpPr>
        <p:spPr>
          <a:xfrm>
            <a:off x="1892659" y="5920260"/>
            <a:ext cx="1692190" cy="29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ステータスを変更しない</a:t>
            </a:r>
          </a:p>
        </p:txBody>
      </p:sp>
      <p:sp>
        <p:nvSpPr>
          <p:cNvPr id="2" name="テキスト ボックス 1">
            <a:extLst>
              <a:ext uri="{FF2B5EF4-FFF2-40B4-BE49-F238E27FC236}">
                <a16:creationId xmlns:a16="http://schemas.microsoft.com/office/drawing/2014/main" id="{5A40A9DF-2A1E-42EA-900C-005AF441C0C6}"/>
              </a:ext>
            </a:extLst>
          </p:cNvPr>
          <p:cNvSpPr txBox="1"/>
          <p:nvPr/>
        </p:nvSpPr>
        <p:spPr>
          <a:xfrm>
            <a:off x="3728864" y="2499717"/>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内定取消事由</a:t>
            </a:r>
          </a:p>
        </p:txBody>
      </p:sp>
      <p:sp>
        <p:nvSpPr>
          <p:cNvPr id="25" name="正方形/長方形 24">
            <a:extLst>
              <a:ext uri="{FF2B5EF4-FFF2-40B4-BE49-F238E27FC236}">
                <a16:creationId xmlns:a16="http://schemas.microsoft.com/office/drawing/2014/main" id="{FB768A1D-F364-48CD-85BC-0BB0357EB9A2}"/>
              </a:ext>
            </a:extLst>
          </p:cNvPr>
          <p:cNvSpPr/>
          <p:nvPr/>
        </p:nvSpPr>
        <p:spPr>
          <a:xfrm>
            <a:off x="1858093" y="2784259"/>
            <a:ext cx="4704465" cy="2847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選択してください▼</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B5B52AE7-9BC0-49DA-B671-954B99507EB3}"/>
              </a:ext>
            </a:extLst>
          </p:cNvPr>
          <p:cNvSpPr/>
          <p:nvPr/>
        </p:nvSpPr>
        <p:spPr>
          <a:xfrm>
            <a:off x="1636754" y="3212976"/>
            <a:ext cx="5184576" cy="692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E551D22D-7315-480C-A93E-CBB35D8D1E73}"/>
              </a:ext>
            </a:extLst>
          </p:cNvPr>
          <p:cNvSpPr txBox="1"/>
          <p:nvPr/>
        </p:nvSpPr>
        <p:spPr>
          <a:xfrm>
            <a:off x="3688982" y="3277716"/>
            <a:ext cx="108012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備考（任意）</a:t>
            </a:r>
          </a:p>
        </p:txBody>
      </p:sp>
      <p:sp>
        <p:nvSpPr>
          <p:cNvPr id="30" name="正方形/長方形 29">
            <a:extLst>
              <a:ext uri="{FF2B5EF4-FFF2-40B4-BE49-F238E27FC236}">
                <a16:creationId xmlns:a16="http://schemas.microsoft.com/office/drawing/2014/main" id="{5ADA3533-2C03-4C4B-9B4F-DFEC12EA938C}"/>
              </a:ext>
            </a:extLst>
          </p:cNvPr>
          <p:cNvSpPr/>
          <p:nvPr/>
        </p:nvSpPr>
        <p:spPr>
          <a:xfrm>
            <a:off x="1832711" y="3544356"/>
            <a:ext cx="4704465"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31" name="正方形/長方形 30">
            <a:extLst>
              <a:ext uri="{FF2B5EF4-FFF2-40B4-BE49-F238E27FC236}">
                <a16:creationId xmlns:a16="http://schemas.microsoft.com/office/drawing/2014/main" id="{269E28D7-9B3B-44D7-B8B7-509EC6D0A941}"/>
              </a:ext>
            </a:extLst>
          </p:cNvPr>
          <p:cNvSpPr/>
          <p:nvPr/>
        </p:nvSpPr>
        <p:spPr>
          <a:xfrm>
            <a:off x="1640632" y="3960967"/>
            <a:ext cx="5184576" cy="1762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注意事項</a:t>
            </a:r>
            <a:endParaRPr lang="en-US" altLang="ja-JP" sz="1000" dirty="0">
              <a:solidFill>
                <a:schemeClr val="tx1"/>
              </a:solidFill>
              <a:latin typeface="メイリオ" panose="020B0604030504040204" pitchFamily="50" charset="-128"/>
              <a:ea typeface="メイリオ" panose="020B0604030504040204" pitchFamily="50" charset="-128"/>
            </a:endParaRPr>
          </a:p>
          <a:p>
            <a:r>
              <a:rPr lang="ja-JP" altLang="en-US" sz="1000" dirty="0">
                <a:solidFill>
                  <a:schemeClr val="tx1"/>
                </a:solidFill>
                <a:latin typeface="メイリオ" panose="020B0604030504040204" pitchFamily="50" charset="-128"/>
                <a:ea typeface="メイリオ" panose="020B0604030504040204" pitchFamily="50" charset="-128"/>
              </a:rPr>
              <a:t>・「ステータスを内定取消に変更する」を押下すると、応募者に内定取消通知が送信</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されます。一度変更したステータスは変更することができません。</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・内定取消事由、備考の記述内容は応募者に通知されます。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・内定取消は、内定後に、雇用する企業にとって著しく不利益な状態になると</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判明した場合にのみ認められます。客観的に見て合理的な理由がない場合、</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社会通念上認められない場合、内定取消は無効となります。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・企業都合による解雇となる場合、労基法</a:t>
            </a:r>
            <a:r>
              <a:rPr lang="en-US" altLang="ja-JP" sz="1000" dirty="0">
                <a:solidFill>
                  <a:schemeClr val="tx1"/>
                </a:solidFill>
                <a:latin typeface="メイリオ" panose="020B0604030504040204" pitchFamily="50" charset="-128"/>
                <a:ea typeface="メイリオ" panose="020B0604030504040204" pitchFamily="50" charset="-128"/>
              </a:rPr>
              <a:t>20</a:t>
            </a:r>
            <a:r>
              <a:rPr lang="ja-JP" altLang="en-US" sz="1000" dirty="0">
                <a:solidFill>
                  <a:schemeClr val="tx1"/>
                </a:solidFill>
                <a:latin typeface="メイリオ" panose="020B0604030504040204" pitchFamily="50" charset="-128"/>
                <a:ea typeface="メイリオ" panose="020B0604030504040204" pitchFamily="50" charset="-128"/>
              </a:rPr>
              <a:t>条の解雇予告（</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日以上前の予告、</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　または、</a:t>
            </a:r>
            <a:r>
              <a:rPr lang="en-US" altLang="ja-JP" sz="1000" dirty="0">
                <a:solidFill>
                  <a:schemeClr val="tx1"/>
                </a:solidFill>
                <a:latin typeface="メイリオ" panose="020B0604030504040204" pitchFamily="50" charset="-128"/>
                <a:ea typeface="メイリオ" panose="020B0604030504040204" pitchFamily="50" charset="-128"/>
              </a:rPr>
              <a:t>30</a:t>
            </a:r>
            <a:r>
              <a:rPr lang="ja-JP" altLang="en-US" sz="1000" dirty="0">
                <a:solidFill>
                  <a:schemeClr val="tx1"/>
                </a:solidFill>
                <a:latin typeface="メイリオ" panose="020B0604030504040204" pitchFamily="50" charset="-128"/>
                <a:ea typeface="メイリオ" panose="020B0604030504040204" pitchFamily="50" charset="-128"/>
              </a:rPr>
              <a:t>日分以上の平均賃金に相当する解雇予告手当の支払）の義務が生じます。</a:t>
            </a:r>
            <a:br>
              <a:rPr lang="ja-JP" altLang="en-US" sz="1000" dirty="0">
                <a:solidFill>
                  <a:schemeClr val="tx1"/>
                </a:solidFill>
                <a:latin typeface="メイリオ" panose="020B0604030504040204" pitchFamily="50" charset="-128"/>
                <a:ea typeface="メイリオ" panose="020B0604030504040204" pitchFamily="50" charset="-128"/>
              </a:rPr>
            </a:br>
            <a:r>
              <a:rPr lang="ja-JP" altLang="en-US" sz="1000" dirty="0">
                <a:solidFill>
                  <a:schemeClr val="tx1"/>
                </a:solidFill>
                <a:latin typeface="メイリオ" panose="020B0604030504040204" pitchFamily="50" charset="-128"/>
                <a:ea typeface="メイリオ" panose="020B0604030504040204" pitchFamily="50" charset="-128"/>
              </a:rPr>
              <a:t>・労使トラブルに弊社は一切対応できません的な文言。→リーガルチェック</a:t>
            </a:r>
          </a:p>
        </p:txBody>
      </p:sp>
      <p:sp>
        <p:nvSpPr>
          <p:cNvPr id="32" name="正方形/長方形 31">
            <a:extLst>
              <a:ext uri="{FF2B5EF4-FFF2-40B4-BE49-F238E27FC236}">
                <a16:creationId xmlns:a16="http://schemas.microsoft.com/office/drawing/2014/main" id="{18400CB2-432D-4CD2-A4FD-185416671E9D}"/>
              </a:ext>
            </a:extLst>
          </p:cNvPr>
          <p:cNvSpPr/>
          <p:nvPr/>
        </p:nvSpPr>
        <p:spPr>
          <a:xfrm>
            <a:off x="3584850" y="5847455"/>
            <a:ext cx="3096342" cy="4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コネクタ: カギ線 32">
            <a:extLst>
              <a:ext uri="{FF2B5EF4-FFF2-40B4-BE49-F238E27FC236}">
                <a16:creationId xmlns:a16="http://schemas.microsoft.com/office/drawing/2014/main" id="{DCF3D546-380F-4AC7-9ABF-B72306779AB1}"/>
              </a:ext>
            </a:extLst>
          </p:cNvPr>
          <p:cNvCxnSpPr>
            <a:cxnSpLocks/>
            <a:stCxn id="32" idx="3"/>
            <a:endCxn id="44" idx="1"/>
          </p:cNvCxnSpPr>
          <p:nvPr/>
        </p:nvCxnSpPr>
        <p:spPr>
          <a:xfrm flipV="1">
            <a:off x="6681192" y="5913276"/>
            <a:ext cx="1152128" cy="17678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8C75603-944B-488D-BD70-C48109D1D9AF}"/>
              </a:ext>
            </a:extLst>
          </p:cNvPr>
          <p:cNvSpPr/>
          <p:nvPr/>
        </p:nvSpPr>
        <p:spPr>
          <a:xfrm>
            <a:off x="7839347" y="4149080"/>
            <a:ext cx="172819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lumMod val="95000"/>
                    <a:lumOff val="5000"/>
                  </a:schemeClr>
                </a:solidFill>
                <a:latin typeface="メイリオ" panose="020B0604030504040204" pitchFamily="50" charset="-128"/>
                <a:ea typeface="メイリオ" panose="020B0604030504040204" pitchFamily="50" charset="-128"/>
              </a:rPr>
              <a:t>注意事項のテキストは仮置。</a:t>
            </a:r>
          </a:p>
        </p:txBody>
      </p:sp>
      <p:sp>
        <p:nvSpPr>
          <p:cNvPr id="39" name="正方形/長方形 38">
            <a:extLst>
              <a:ext uri="{FF2B5EF4-FFF2-40B4-BE49-F238E27FC236}">
                <a16:creationId xmlns:a16="http://schemas.microsoft.com/office/drawing/2014/main" id="{15F8DBB4-53B0-42E4-86C9-542C62BA9862}"/>
              </a:ext>
            </a:extLst>
          </p:cNvPr>
          <p:cNvSpPr/>
          <p:nvPr/>
        </p:nvSpPr>
        <p:spPr>
          <a:xfrm>
            <a:off x="1712639" y="4005064"/>
            <a:ext cx="4968551" cy="168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コネクタ: カギ線 39">
            <a:extLst>
              <a:ext uri="{FF2B5EF4-FFF2-40B4-BE49-F238E27FC236}">
                <a16:creationId xmlns:a16="http://schemas.microsoft.com/office/drawing/2014/main" id="{7A2F98C9-3267-466F-9AE6-1DC944D5AF22}"/>
              </a:ext>
            </a:extLst>
          </p:cNvPr>
          <p:cNvCxnSpPr>
            <a:cxnSpLocks/>
            <a:stCxn id="39" idx="3"/>
            <a:endCxn id="37" idx="1"/>
          </p:cNvCxnSpPr>
          <p:nvPr/>
        </p:nvCxnSpPr>
        <p:spPr>
          <a:xfrm flipV="1">
            <a:off x="6681190" y="4509120"/>
            <a:ext cx="1158157" cy="3376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C499566-F07E-408E-AF04-62A534165F16}"/>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Tree>
    <p:extLst>
      <p:ext uri="{BB962C8B-B14F-4D97-AF65-F5344CB8AC3E}">
        <p14:creationId xmlns:p14="http://schemas.microsoft.com/office/powerpoint/2010/main" val="158545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ログインチェック</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1488BD9-58B4-4BE6-90E5-8BF393F552C7}"/>
              </a:ext>
            </a:extLst>
          </p:cNvPr>
          <p:cNvSpPr txBox="1"/>
          <p:nvPr/>
        </p:nvSpPr>
        <p:spPr>
          <a:xfrm>
            <a:off x="658012" y="4995753"/>
            <a:ext cx="8588719" cy="116955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rgbClr val="FF0000"/>
                </a:solidFill>
                <a:latin typeface="メイリオ" panose="020B0604030504040204" pitchFamily="50" charset="-128"/>
                <a:ea typeface="メイリオ" panose="020B0604030504040204" pitchFamily="50" charset="-128"/>
              </a:rPr>
              <a:t>Attention</a:t>
            </a: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ログイン後の表示画面は、ユーザーの進行状況によって異なる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最終ログイン時に、記事掲載まで完了しているユーザーにはマイページを表示する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企業情報まで入力が完了しており、記事掲載が行われていないユーザーには記事掲載を表示</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企業情報の入力が行われていない場合、企業情報の入力画面を表示する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50082B68-23B8-487A-BE05-CAD874ACA483}"/>
              </a:ext>
            </a:extLst>
          </p:cNvPr>
          <p:cNvSpPr/>
          <p:nvPr/>
        </p:nvSpPr>
        <p:spPr>
          <a:xfrm>
            <a:off x="660241" y="1309908"/>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②</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en-US" altLang="ja-JP" sz="800" dirty="0">
                <a:solidFill>
                  <a:schemeClr val="tx1"/>
                </a:solidFill>
                <a:latin typeface="メイリオ" panose="020B0604030504040204" pitchFamily="50" charset="-128"/>
                <a:ea typeface="メイリオ" panose="020B0604030504040204" pitchFamily="50" charset="-128"/>
              </a:rPr>
              <a:t>ID/PW</a:t>
            </a:r>
            <a:r>
              <a:rPr kumimoji="1" lang="ja-JP" altLang="en-US" sz="800" dirty="0">
                <a:solidFill>
                  <a:schemeClr val="tx1"/>
                </a:solidFill>
                <a:latin typeface="メイリオ" panose="020B0604030504040204" pitchFamily="50" charset="-128"/>
                <a:ea typeface="メイリオ" panose="020B0604030504040204" pitchFamily="50" charset="-128"/>
              </a:rPr>
              <a:t>入力</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15851955-4708-4F97-AACF-88F839787076}"/>
              </a:ext>
            </a:extLst>
          </p:cNvPr>
          <p:cNvSpPr/>
          <p:nvPr/>
        </p:nvSpPr>
        <p:spPr>
          <a:xfrm>
            <a:off x="3199945" y="2791583"/>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②</a:t>
            </a:r>
            <a:r>
              <a:rPr kumimoji="1" lang="en-US" altLang="ja-JP" sz="800" dirty="0">
                <a:solidFill>
                  <a:schemeClr val="tx1"/>
                </a:solidFill>
                <a:latin typeface="メイリオ" panose="020B0604030504040204" pitchFamily="50" charset="-128"/>
                <a:ea typeface="メイリオ" panose="020B0604030504040204" pitchFamily="50" charset="-128"/>
              </a:rPr>
              <a:t>-1</a:t>
            </a:r>
          </a:p>
          <a:p>
            <a:pPr algn="ctr"/>
            <a:r>
              <a:rPr kumimoji="1" lang="ja-JP" altLang="en-US" sz="800" dirty="0">
                <a:solidFill>
                  <a:schemeClr val="tx1"/>
                </a:solidFill>
                <a:latin typeface="メイリオ" panose="020B0604030504040204" pitchFamily="50" charset="-128"/>
                <a:ea typeface="メイリオ" panose="020B0604030504040204" pitchFamily="50" charset="-128"/>
              </a:rPr>
              <a:t>ログインエラー</a:t>
            </a:r>
          </a:p>
        </p:txBody>
      </p:sp>
      <p:sp>
        <p:nvSpPr>
          <p:cNvPr id="21" name="フローチャート: 判断 20">
            <a:extLst>
              <a:ext uri="{FF2B5EF4-FFF2-40B4-BE49-F238E27FC236}">
                <a16:creationId xmlns:a16="http://schemas.microsoft.com/office/drawing/2014/main" id="{6A93F1FE-3896-4A19-B59F-AEE4017DE6E4}"/>
              </a:ext>
            </a:extLst>
          </p:cNvPr>
          <p:cNvSpPr/>
          <p:nvPr/>
        </p:nvSpPr>
        <p:spPr>
          <a:xfrm>
            <a:off x="1916909" y="1309908"/>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メアドは正か？</a:t>
            </a:r>
          </a:p>
        </p:txBody>
      </p:sp>
      <p:cxnSp>
        <p:nvCxnSpPr>
          <p:cNvPr id="23" name="直線矢印コネクタ 22">
            <a:extLst>
              <a:ext uri="{FF2B5EF4-FFF2-40B4-BE49-F238E27FC236}">
                <a16:creationId xmlns:a16="http://schemas.microsoft.com/office/drawing/2014/main" id="{BA818AAC-1A92-4A31-BC41-99EEA6F8BD5C}"/>
              </a:ext>
            </a:extLst>
          </p:cNvPr>
          <p:cNvCxnSpPr>
            <a:cxnSpLocks/>
            <a:stCxn id="17" idx="3"/>
            <a:endCxn id="21" idx="1"/>
          </p:cNvCxnSpPr>
          <p:nvPr/>
        </p:nvCxnSpPr>
        <p:spPr>
          <a:xfrm>
            <a:off x="1692589" y="1698694"/>
            <a:ext cx="22432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903567C7-E568-4E89-92CE-D0EF0E9B8945}"/>
              </a:ext>
            </a:extLst>
          </p:cNvPr>
          <p:cNvCxnSpPr>
            <a:cxnSpLocks/>
            <a:stCxn id="21" idx="3"/>
            <a:endCxn id="26" idx="1"/>
          </p:cNvCxnSpPr>
          <p:nvPr/>
        </p:nvCxnSpPr>
        <p:spPr>
          <a:xfrm flipV="1">
            <a:off x="2949257" y="1698693"/>
            <a:ext cx="250688"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46D0F389-4793-4836-8950-5A7BA066E0B2}"/>
              </a:ext>
            </a:extLst>
          </p:cNvPr>
          <p:cNvCxnSpPr>
            <a:stCxn id="21" idx="2"/>
            <a:endCxn id="20" idx="1"/>
          </p:cNvCxnSpPr>
          <p:nvPr/>
        </p:nvCxnSpPr>
        <p:spPr>
          <a:xfrm rot="16200000" flipH="1">
            <a:off x="2270069" y="2250493"/>
            <a:ext cx="1092890" cy="766862"/>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判断 25">
            <a:extLst>
              <a:ext uri="{FF2B5EF4-FFF2-40B4-BE49-F238E27FC236}">
                <a16:creationId xmlns:a16="http://schemas.microsoft.com/office/drawing/2014/main" id="{41D6D85D-C0FC-4FE0-84F9-65A4F8B6571C}"/>
              </a:ext>
            </a:extLst>
          </p:cNvPr>
          <p:cNvSpPr/>
          <p:nvPr/>
        </p:nvSpPr>
        <p:spPr>
          <a:xfrm>
            <a:off x="3199945" y="1309907"/>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メイリオ" panose="020B0604030504040204" pitchFamily="50" charset="-128"/>
                <a:ea typeface="メイリオ" panose="020B0604030504040204" pitchFamily="50" charset="-128"/>
              </a:rPr>
              <a:t>PW</a:t>
            </a:r>
            <a:r>
              <a:rPr kumimoji="1" lang="ja-JP" altLang="en-US" sz="800" dirty="0">
                <a:solidFill>
                  <a:schemeClr val="tx1"/>
                </a:solidFill>
                <a:latin typeface="メイリオ" panose="020B0604030504040204" pitchFamily="50" charset="-128"/>
                <a:ea typeface="メイリオ" panose="020B0604030504040204" pitchFamily="50" charset="-128"/>
              </a:rPr>
              <a:t>は</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正か？</a:t>
            </a:r>
          </a:p>
        </p:txBody>
      </p:sp>
      <p:sp>
        <p:nvSpPr>
          <p:cNvPr id="28" name="フローチャート: 判断 27">
            <a:extLst>
              <a:ext uri="{FF2B5EF4-FFF2-40B4-BE49-F238E27FC236}">
                <a16:creationId xmlns:a16="http://schemas.microsoft.com/office/drawing/2014/main" id="{77E44C2B-690E-425E-A480-D62ECCB4C2C5}"/>
              </a:ext>
            </a:extLst>
          </p:cNvPr>
          <p:cNvSpPr/>
          <p:nvPr/>
        </p:nvSpPr>
        <p:spPr>
          <a:xfrm>
            <a:off x="4456613" y="1309906"/>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メール認証済み？</a:t>
            </a:r>
          </a:p>
        </p:txBody>
      </p:sp>
      <p:cxnSp>
        <p:nvCxnSpPr>
          <p:cNvPr id="29" name="直線矢印コネクタ 28">
            <a:extLst>
              <a:ext uri="{FF2B5EF4-FFF2-40B4-BE49-F238E27FC236}">
                <a16:creationId xmlns:a16="http://schemas.microsoft.com/office/drawing/2014/main" id="{DA972781-F492-47D7-99E3-440CC1F6A028}"/>
              </a:ext>
            </a:extLst>
          </p:cNvPr>
          <p:cNvCxnSpPr>
            <a:cxnSpLocks/>
            <a:stCxn id="26" idx="3"/>
            <a:endCxn id="28" idx="1"/>
          </p:cNvCxnSpPr>
          <p:nvPr/>
        </p:nvCxnSpPr>
        <p:spPr>
          <a:xfrm flipV="1">
            <a:off x="4232293" y="1698692"/>
            <a:ext cx="224320"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4C92767-BC56-44D7-A432-4604C3AFDA6E}"/>
              </a:ext>
            </a:extLst>
          </p:cNvPr>
          <p:cNvSpPr txBox="1"/>
          <p:nvPr/>
        </p:nvSpPr>
        <p:spPr>
          <a:xfrm>
            <a:off x="2787305" y="131716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1978FAD6-3E0B-44C2-8E00-E5467FD69D01}"/>
              </a:ext>
            </a:extLst>
          </p:cNvPr>
          <p:cNvSpPr txBox="1"/>
          <p:nvPr/>
        </p:nvSpPr>
        <p:spPr>
          <a:xfrm>
            <a:off x="1889188" y="2054436"/>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1CB7D5BC-84C5-42B5-9AEF-E1850244866F}"/>
              </a:ext>
            </a:extLst>
          </p:cNvPr>
          <p:cNvSpPr txBox="1"/>
          <p:nvPr/>
        </p:nvSpPr>
        <p:spPr>
          <a:xfrm>
            <a:off x="3957369" y="130990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04C07D23-FE86-445E-AF94-C36AD1E56751}"/>
              </a:ext>
            </a:extLst>
          </p:cNvPr>
          <p:cNvSpPr txBox="1"/>
          <p:nvPr/>
        </p:nvSpPr>
        <p:spPr>
          <a:xfrm>
            <a:off x="3185332" y="2047176"/>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5E7D01D9-7590-460F-B63F-594D29899E03}"/>
              </a:ext>
            </a:extLst>
          </p:cNvPr>
          <p:cNvSpPr txBox="1"/>
          <p:nvPr/>
        </p:nvSpPr>
        <p:spPr>
          <a:xfrm>
            <a:off x="5211212" y="130990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True</a:t>
            </a:r>
            <a:endParaRPr kumimoji="1" lang="ja-JP" altLang="en-US" sz="8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BCBDC816-7F10-4370-BD40-6FA15DF6A070}"/>
              </a:ext>
            </a:extLst>
          </p:cNvPr>
          <p:cNvSpPr txBox="1"/>
          <p:nvPr/>
        </p:nvSpPr>
        <p:spPr>
          <a:xfrm>
            <a:off x="4448944" y="2047176"/>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False</a:t>
            </a:r>
            <a:endParaRPr kumimoji="1" lang="ja-JP" altLang="en-US" sz="800" dirty="0">
              <a:latin typeface="メイリオ" panose="020B0604030504040204" pitchFamily="50" charset="-128"/>
              <a:ea typeface="メイリオ" panose="020B0604030504040204" pitchFamily="50" charset="-128"/>
            </a:endParaRPr>
          </a:p>
        </p:txBody>
      </p:sp>
      <p:cxnSp>
        <p:nvCxnSpPr>
          <p:cNvPr id="48" name="直線矢印コネクタ 47">
            <a:extLst>
              <a:ext uri="{FF2B5EF4-FFF2-40B4-BE49-F238E27FC236}">
                <a16:creationId xmlns:a16="http://schemas.microsoft.com/office/drawing/2014/main" id="{00ACD06D-E09B-4DE1-8399-D4FADEE7C73F}"/>
              </a:ext>
            </a:extLst>
          </p:cNvPr>
          <p:cNvCxnSpPr>
            <a:cxnSpLocks/>
            <a:stCxn id="26" idx="2"/>
            <a:endCxn id="20" idx="0"/>
          </p:cNvCxnSpPr>
          <p:nvPr/>
        </p:nvCxnSpPr>
        <p:spPr>
          <a:xfrm>
            <a:off x="3716119" y="2087478"/>
            <a:ext cx="0" cy="70410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6E9C1E8-F280-475D-8E7E-354AE088446A}"/>
              </a:ext>
            </a:extLst>
          </p:cNvPr>
          <p:cNvSpPr/>
          <p:nvPr/>
        </p:nvSpPr>
        <p:spPr>
          <a:xfrm>
            <a:off x="5721597" y="3803557"/>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③</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メールアドレス</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未認証</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cxnSp>
        <p:nvCxnSpPr>
          <p:cNvPr id="56" name="コネクタ: カギ線 55">
            <a:extLst>
              <a:ext uri="{FF2B5EF4-FFF2-40B4-BE49-F238E27FC236}">
                <a16:creationId xmlns:a16="http://schemas.microsoft.com/office/drawing/2014/main" id="{DA8B0EE5-902A-4B7A-A396-7088B908D60C}"/>
              </a:ext>
            </a:extLst>
          </p:cNvPr>
          <p:cNvCxnSpPr>
            <a:cxnSpLocks/>
            <a:stCxn id="28" idx="2"/>
            <a:endCxn id="55" idx="1"/>
          </p:cNvCxnSpPr>
          <p:nvPr/>
        </p:nvCxnSpPr>
        <p:spPr>
          <a:xfrm rot="16200000" flipH="1">
            <a:off x="4294759" y="2765505"/>
            <a:ext cx="2104866" cy="748810"/>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AF501C2C-1D9C-4ACE-9473-EBDFBBE24CB0}"/>
              </a:ext>
            </a:extLst>
          </p:cNvPr>
          <p:cNvCxnSpPr>
            <a:cxnSpLocks/>
            <a:stCxn id="55" idx="3"/>
            <a:endCxn id="65" idx="1"/>
          </p:cNvCxnSpPr>
          <p:nvPr/>
        </p:nvCxnSpPr>
        <p:spPr>
          <a:xfrm flipV="1">
            <a:off x="6753945" y="4188480"/>
            <a:ext cx="191044" cy="38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AB644B5-C590-435C-9AAB-FADADDFC99DD}"/>
              </a:ext>
            </a:extLst>
          </p:cNvPr>
          <p:cNvSpPr/>
          <p:nvPr/>
        </p:nvSpPr>
        <p:spPr>
          <a:xfrm>
            <a:off x="6944989" y="3799694"/>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⑤</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メアド確認メール</a:t>
            </a:r>
            <a:endParaRPr kumimoji="1" lang="en-US" altLang="ja-JP" sz="800" dirty="0">
              <a:solidFill>
                <a:schemeClr val="tx1"/>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自動配信</a:t>
            </a:r>
          </a:p>
        </p:txBody>
      </p:sp>
      <p:sp>
        <p:nvSpPr>
          <p:cNvPr id="71" name="正方形/長方形 70">
            <a:extLst>
              <a:ext uri="{FF2B5EF4-FFF2-40B4-BE49-F238E27FC236}">
                <a16:creationId xmlns:a16="http://schemas.microsoft.com/office/drawing/2014/main" id="{7C8EA15A-BB98-420A-AFAB-432A84B8FDC5}"/>
              </a:ext>
            </a:extLst>
          </p:cNvPr>
          <p:cNvSpPr/>
          <p:nvPr/>
        </p:nvSpPr>
        <p:spPr>
          <a:xfrm>
            <a:off x="8169124" y="1318829"/>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マイページへ</a:t>
            </a:r>
          </a:p>
        </p:txBody>
      </p:sp>
      <p:cxnSp>
        <p:nvCxnSpPr>
          <p:cNvPr id="72" name="直線矢印コネクタ 71">
            <a:extLst>
              <a:ext uri="{FF2B5EF4-FFF2-40B4-BE49-F238E27FC236}">
                <a16:creationId xmlns:a16="http://schemas.microsoft.com/office/drawing/2014/main" id="{B41C3A76-B83A-4714-85B6-CB8BD079D5C9}"/>
              </a:ext>
            </a:extLst>
          </p:cNvPr>
          <p:cNvCxnSpPr>
            <a:cxnSpLocks/>
            <a:stCxn id="75" idx="3"/>
            <a:endCxn id="71" idx="1"/>
          </p:cNvCxnSpPr>
          <p:nvPr/>
        </p:nvCxnSpPr>
        <p:spPr>
          <a:xfrm>
            <a:off x="7977337" y="1705953"/>
            <a:ext cx="191787" cy="16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判断 73">
            <a:extLst>
              <a:ext uri="{FF2B5EF4-FFF2-40B4-BE49-F238E27FC236}">
                <a16:creationId xmlns:a16="http://schemas.microsoft.com/office/drawing/2014/main" id="{BD52909C-4521-4BD8-947B-EDF9752CB196}"/>
              </a:ext>
            </a:extLst>
          </p:cNvPr>
          <p:cNvSpPr/>
          <p:nvPr/>
        </p:nvSpPr>
        <p:spPr>
          <a:xfrm>
            <a:off x="5720853" y="1309906"/>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企業情報入力済み？</a:t>
            </a:r>
          </a:p>
        </p:txBody>
      </p:sp>
      <p:sp>
        <p:nvSpPr>
          <p:cNvPr id="75" name="フローチャート: 判断 74">
            <a:extLst>
              <a:ext uri="{FF2B5EF4-FFF2-40B4-BE49-F238E27FC236}">
                <a16:creationId xmlns:a16="http://schemas.microsoft.com/office/drawing/2014/main" id="{C0C3E241-A9A0-4963-A0DE-F625E6ECAC86}"/>
              </a:ext>
            </a:extLst>
          </p:cNvPr>
          <p:cNvSpPr/>
          <p:nvPr/>
        </p:nvSpPr>
        <p:spPr>
          <a:xfrm>
            <a:off x="6944989" y="1317167"/>
            <a:ext cx="1032348" cy="777571"/>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記事掲載済み？</a:t>
            </a:r>
          </a:p>
        </p:txBody>
      </p:sp>
      <p:cxnSp>
        <p:nvCxnSpPr>
          <p:cNvPr id="77" name="直線矢印コネクタ 76">
            <a:extLst>
              <a:ext uri="{FF2B5EF4-FFF2-40B4-BE49-F238E27FC236}">
                <a16:creationId xmlns:a16="http://schemas.microsoft.com/office/drawing/2014/main" id="{0B078E64-53A7-4707-A0D2-F5D1A5F8A41D}"/>
              </a:ext>
            </a:extLst>
          </p:cNvPr>
          <p:cNvCxnSpPr>
            <a:cxnSpLocks/>
            <a:stCxn id="28" idx="3"/>
            <a:endCxn id="74" idx="1"/>
          </p:cNvCxnSpPr>
          <p:nvPr/>
        </p:nvCxnSpPr>
        <p:spPr>
          <a:xfrm>
            <a:off x="5488961" y="1698692"/>
            <a:ext cx="231892"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EB20B610-6C65-402E-A9CE-67BC8B9CF9C5}"/>
              </a:ext>
            </a:extLst>
          </p:cNvPr>
          <p:cNvSpPr/>
          <p:nvPr/>
        </p:nvSpPr>
        <p:spPr>
          <a:xfrm>
            <a:off x="5720853" y="2791580"/>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企業情報入力</a:t>
            </a:r>
          </a:p>
        </p:txBody>
      </p:sp>
      <p:sp>
        <p:nvSpPr>
          <p:cNvPr id="81" name="正方形/長方形 80">
            <a:extLst>
              <a:ext uri="{FF2B5EF4-FFF2-40B4-BE49-F238E27FC236}">
                <a16:creationId xmlns:a16="http://schemas.microsoft.com/office/drawing/2014/main" id="{5A4EDD82-C512-475B-80AD-BFEB36A76569}"/>
              </a:ext>
            </a:extLst>
          </p:cNvPr>
          <p:cNvSpPr/>
          <p:nvPr/>
        </p:nvSpPr>
        <p:spPr>
          <a:xfrm>
            <a:off x="6944989" y="2791581"/>
            <a:ext cx="1032348" cy="777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記事掲載</a:t>
            </a:r>
          </a:p>
        </p:txBody>
      </p:sp>
      <p:cxnSp>
        <p:nvCxnSpPr>
          <p:cNvPr id="82" name="直線矢印コネクタ 81">
            <a:extLst>
              <a:ext uri="{FF2B5EF4-FFF2-40B4-BE49-F238E27FC236}">
                <a16:creationId xmlns:a16="http://schemas.microsoft.com/office/drawing/2014/main" id="{E69DECCC-328F-407D-A153-43156835A7CD}"/>
              </a:ext>
            </a:extLst>
          </p:cNvPr>
          <p:cNvCxnSpPr>
            <a:cxnSpLocks/>
            <a:stCxn id="74" idx="2"/>
            <a:endCxn id="80" idx="0"/>
          </p:cNvCxnSpPr>
          <p:nvPr/>
        </p:nvCxnSpPr>
        <p:spPr>
          <a:xfrm>
            <a:off x="6237027" y="2087477"/>
            <a:ext cx="0" cy="7041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CBA4A343-97C3-493C-8BA2-B1E7C48A3F76}"/>
              </a:ext>
            </a:extLst>
          </p:cNvPr>
          <p:cNvCxnSpPr>
            <a:cxnSpLocks/>
            <a:stCxn id="75" idx="2"/>
            <a:endCxn id="81" idx="0"/>
          </p:cNvCxnSpPr>
          <p:nvPr/>
        </p:nvCxnSpPr>
        <p:spPr>
          <a:xfrm>
            <a:off x="7461163" y="2094738"/>
            <a:ext cx="0" cy="6968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86BC6EF4-7EDC-47B7-ABDC-62EC55AA8520}"/>
              </a:ext>
            </a:extLst>
          </p:cNvPr>
          <p:cNvCxnSpPr>
            <a:cxnSpLocks/>
            <a:stCxn id="74" idx="3"/>
            <a:endCxn id="75" idx="1"/>
          </p:cNvCxnSpPr>
          <p:nvPr/>
        </p:nvCxnSpPr>
        <p:spPr>
          <a:xfrm>
            <a:off x="6753201" y="1698692"/>
            <a:ext cx="191788" cy="726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684BEEB8-373A-4392-98AE-514C9F4ED268}"/>
              </a:ext>
            </a:extLst>
          </p:cNvPr>
          <p:cNvSpPr txBox="1"/>
          <p:nvPr/>
        </p:nvSpPr>
        <p:spPr>
          <a:xfrm>
            <a:off x="6555556" y="131394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Done</a:t>
            </a:r>
            <a:endParaRPr kumimoji="1" lang="ja-JP" altLang="en-US" sz="8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EB72986-EE94-46CD-BFEC-3A7D3D0F37C3}"/>
              </a:ext>
            </a:extLst>
          </p:cNvPr>
          <p:cNvSpPr txBox="1"/>
          <p:nvPr/>
        </p:nvSpPr>
        <p:spPr>
          <a:xfrm>
            <a:off x="5571365" y="2057566"/>
            <a:ext cx="605765"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Not Yet</a:t>
            </a:r>
            <a:endParaRPr kumimoji="1" lang="ja-JP" altLang="en-US" sz="8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E3C54788-B171-44CC-887F-1918E35768F4}"/>
              </a:ext>
            </a:extLst>
          </p:cNvPr>
          <p:cNvSpPr txBox="1"/>
          <p:nvPr/>
        </p:nvSpPr>
        <p:spPr>
          <a:xfrm>
            <a:off x="7689305" y="1320297"/>
            <a:ext cx="471524"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Done</a:t>
            </a:r>
            <a:endParaRPr kumimoji="1" lang="ja-JP" altLang="en-US" sz="800" dirty="0">
              <a:latin typeface="メイリオ" panose="020B0604030504040204" pitchFamily="50" charset="-128"/>
              <a:ea typeface="メイリオ" panose="020B0604030504040204" pitchFamily="50" charset="-128"/>
            </a:endParaRPr>
          </a:p>
        </p:txBody>
      </p:sp>
      <p:sp>
        <p:nvSpPr>
          <p:cNvPr id="101" name="テキスト ボックス 100">
            <a:extLst>
              <a:ext uri="{FF2B5EF4-FFF2-40B4-BE49-F238E27FC236}">
                <a16:creationId xmlns:a16="http://schemas.microsoft.com/office/drawing/2014/main" id="{FA15FB02-53F1-42AE-B377-78CB93046775}"/>
              </a:ext>
            </a:extLst>
          </p:cNvPr>
          <p:cNvSpPr txBox="1"/>
          <p:nvPr/>
        </p:nvSpPr>
        <p:spPr>
          <a:xfrm>
            <a:off x="6795501" y="2057566"/>
            <a:ext cx="605765"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Not Yet</a:t>
            </a:r>
            <a:endParaRPr kumimoji="1" lang="ja-JP" altLang="en-US" sz="800" dirty="0">
              <a:latin typeface="メイリオ" panose="020B0604030504040204" pitchFamily="50" charset="-128"/>
              <a:ea typeface="メイリオ" panose="020B0604030504040204" pitchFamily="50" charset="-128"/>
            </a:endParaRPr>
          </a:p>
        </p:txBody>
      </p:sp>
      <p:sp>
        <p:nvSpPr>
          <p:cNvPr id="104" name="正方形/長方形 103">
            <a:extLst>
              <a:ext uri="{FF2B5EF4-FFF2-40B4-BE49-F238E27FC236}">
                <a16:creationId xmlns:a16="http://schemas.microsoft.com/office/drawing/2014/main" id="{C0E17BD4-A4C7-4A00-9231-41EC8A33EBBB}"/>
              </a:ext>
            </a:extLst>
          </p:cNvPr>
          <p:cNvSpPr/>
          <p:nvPr/>
        </p:nvSpPr>
        <p:spPr>
          <a:xfrm>
            <a:off x="5586130" y="1123163"/>
            <a:ext cx="3759358" cy="257068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136CDEEC-3C97-4166-B53F-D303E93C2550}"/>
              </a:ext>
            </a:extLst>
          </p:cNvPr>
          <p:cNvSpPr txBox="1"/>
          <p:nvPr/>
        </p:nvSpPr>
        <p:spPr>
          <a:xfrm>
            <a:off x="8176460" y="2889894"/>
            <a:ext cx="1656182" cy="338554"/>
          </a:xfrm>
          <a:prstGeom prst="rect">
            <a:avLst/>
          </a:prstGeom>
          <a:noFill/>
        </p:spPr>
        <p:txBody>
          <a:bodyPr wrap="square" rtlCol="0">
            <a:spAutoFit/>
          </a:bodyPr>
          <a:lstStyle/>
          <a:p>
            <a:r>
              <a:rPr kumimoji="1" lang="en-US" altLang="ja-JP" dirty="0">
                <a:solidFill>
                  <a:srgbClr val="FF0000"/>
                </a:solidFill>
                <a:latin typeface="メイリオ" panose="020B0604030504040204" pitchFamily="50" charset="-128"/>
                <a:ea typeface="メイリオ" panose="020B0604030504040204" pitchFamily="50" charset="-128"/>
              </a:rPr>
              <a:t>Attention</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15790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lstStyle/>
          <a:p>
            <a:r>
              <a:rPr kumimoji="1" lang="ja-JP" altLang="en-US" b="1" dirty="0">
                <a:latin typeface="メイリオ" panose="020B0604030504040204" pitchFamily="50" charset="-128"/>
                <a:ea typeface="メイリオ" panose="020B0604030504040204" pitchFamily="50" charset="-128"/>
              </a:rPr>
              <a:t>成果報酬の確認</a:t>
            </a:r>
          </a:p>
        </p:txBody>
      </p:sp>
    </p:spTree>
    <p:extLst>
      <p:ext uri="{BB962C8B-B14F-4D97-AF65-F5344CB8AC3E}">
        <p14:creationId xmlns:p14="http://schemas.microsoft.com/office/powerpoint/2010/main" val="1464899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㉛成果報酬の確認</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8176744E-C6D2-4DCA-B0F3-639AAFA362EC}"/>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6" name="正方形/長方形 5">
            <a:extLst>
              <a:ext uri="{FF2B5EF4-FFF2-40B4-BE49-F238E27FC236}">
                <a16:creationId xmlns:a16="http://schemas.microsoft.com/office/drawing/2014/main" id="{603DC5F6-77C0-499B-B711-3212E8C1F17C}"/>
              </a:ext>
            </a:extLst>
          </p:cNvPr>
          <p:cNvSpPr/>
          <p:nvPr/>
        </p:nvSpPr>
        <p:spPr>
          <a:xfrm>
            <a:off x="640904" y="886654"/>
            <a:ext cx="7048400" cy="5422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 name="テキスト ボックス 2">
            <a:extLst>
              <a:ext uri="{FF2B5EF4-FFF2-40B4-BE49-F238E27FC236}">
                <a16:creationId xmlns:a16="http://schemas.microsoft.com/office/drawing/2014/main" id="{81631490-6306-48F4-9120-CCBF92B160E0}"/>
              </a:ext>
            </a:extLst>
          </p:cNvPr>
          <p:cNvSpPr txBox="1"/>
          <p:nvPr/>
        </p:nvSpPr>
        <p:spPr>
          <a:xfrm>
            <a:off x="796902" y="1556792"/>
            <a:ext cx="1284545"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成果報酬の確認</a:t>
            </a:r>
          </a:p>
        </p:txBody>
      </p:sp>
      <p:sp>
        <p:nvSpPr>
          <p:cNvPr id="45" name="テキスト ボックス 44">
            <a:extLst>
              <a:ext uri="{FF2B5EF4-FFF2-40B4-BE49-F238E27FC236}">
                <a16:creationId xmlns:a16="http://schemas.microsoft.com/office/drawing/2014/main" id="{4AC55788-74E1-4BA4-9774-341465ECC480}"/>
              </a:ext>
            </a:extLst>
          </p:cNvPr>
          <p:cNvSpPr txBox="1"/>
          <p:nvPr/>
        </p:nvSpPr>
        <p:spPr>
          <a:xfrm>
            <a:off x="5980062" y="1545759"/>
            <a:ext cx="1421210" cy="276999"/>
          </a:xfrm>
          <a:prstGeom prst="rect">
            <a:avLst/>
          </a:prstGeom>
          <a:noFill/>
        </p:spPr>
        <p:txBody>
          <a:bodyPr wrap="square" rtlCol="0">
            <a:spAutoFit/>
          </a:bodyPr>
          <a:lstStyle/>
          <a:p>
            <a:pPr algn="r"/>
            <a:r>
              <a:rPr kumimoji="1" lang="ja-JP" altLang="en-US" sz="1200" dirty="0">
                <a:latin typeface="メイリオ" panose="020B0604030504040204" pitchFamily="50" charset="-128"/>
                <a:ea typeface="メイリオ" panose="020B0604030504040204" pitchFamily="50" charset="-128"/>
              </a:rPr>
              <a:t>株式会社メグラス</a:t>
            </a:r>
          </a:p>
        </p:txBody>
      </p:sp>
      <p:cxnSp>
        <p:nvCxnSpPr>
          <p:cNvPr id="11" name="直線コネクタ 10">
            <a:extLst>
              <a:ext uri="{FF2B5EF4-FFF2-40B4-BE49-F238E27FC236}">
                <a16:creationId xmlns:a16="http://schemas.microsoft.com/office/drawing/2014/main" id="{D035DBFE-B940-4AE3-B471-C59E2D9F36FB}"/>
              </a:ext>
            </a:extLst>
          </p:cNvPr>
          <p:cNvCxnSpPr/>
          <p:nvPr/>
        </p:nvCxnSpPr>
        <p:spPr>
          <a:xfrm>
            <a:off x="992560" y="1988840"/>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1EFB8E5-3655-47AF-A682-4C660FF585B5}"/>
              </a:ext>
            </a:extLst>
          </p:cNvPr>
          <p:cNvCxnSpPr/>
          <p:nvPr/>
        </p:nvCxnSpPr>
        <p:spPr>
          <a:xfrm>
            <a:off x="992560" y="2492896"/>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69E3E9F-B9B1-4C8C-9C2F-2DF8519FFC4E}"/>
              </a:ext>
            </a:extLst>
          </p:cNvPr>
          <p:cNvSpPr txBox="1"/>
          <p:nvPr/>
        </p:nvSpPr>
        <p:spPr>
          <a:xfrm>
            <a:off x="3209792" y="2759061"/>
            <a:ext cx="2439889" cy="338554"/>
          </a:xfrm>
          <a:prstGeom prst="rect">
            <a:avLst/>
          </a:prstGeom>
          <a:noFill/>
        </p:spPr>
        <p:txBody>
          <a:bodyPr wrap="square" rtlCol="0">
            <a:spAutoFit/>
          </a:bodyPr>
          <a:lstStyle/>
          <a:p>
            <a:r>
              <a:rPr kumimoji="1" lang="ja-JP" altLang="en-US" sz="800" u="sng" dirty="0">
                <a:latin typeface="メイリオ" panose="020B0604030504040204" pitchFamily="50" charset="-128"/>
                <a:ea typeface="メイリオ" panose="020B0604030504040204" pitchFamily="50" charset="-128"/>
              </a:rPr>
              <a:t>あんしんせいかつ葵（千種店）</a:t>
            </a:r>
            <a:endParaRPr kumimoji="1" lang="en-US" altLang="ja-JP" sz="800" u="sng" dirty="0">
              <a:latin typeface="メイリオ" panose="020B0604030504040204" pitchFamily="50" charset="-128"/>
              <a:ea typeface="メイリオ" panose="020B0604030504040204" pitchFamily="50" charset="-128"/>
            </a:endParaRPr>
          </a:p>
          <a:p>
            <a:endParaRPr kumimoji="1" lang="en-US" altLang="ja-JP" sz="800" u="sng"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9F3F6A5-5C76-484D-B44F-57919548037C}"/>
              </a:ext>
            </a:extLst>
          </p:cNvPr>
          <p:cNvSpPr txBox="1"/>
          <p:nvPr/>
        </p:nvSpPr>
        <p:spPr>
          <a:xfrm>
            <a:off x="2288704" y="2763509"/>
            <a:ext cx="864096"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2018/9/11</a:t>
            </a:r>
            <a:endParaRPr kumimoji="1" lang="ja-JP" altLang="en-US" sz="800" dirty="0">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C92287BA-F98C-431A-9860-43EE6C66B99B}"/>
              </a:ext>
            </a:extLst>
          </p:cNvPr>
          <p:cNvSpPr txBox="1"/>
          <p:nvPr/>
        </p:nvSpPr>
        <p:spPr>
          <a:xfrm>
            <a:off x="1072952" y="2148244"/>
            <a:ext cx="562294" cy="215444"/>
          </a:xfrm>
          <a:prstGeom prst="rect">
            <a:avLst/>
          </a:prstGeom>
          <a:noFill/>
        </p:spPr>
        <p:txBody>
          <a:bodyPr wrap="square" rtlCol="0" anchor="ctr">
            <a:spAutoFit/>
          </a:bodyPr>
          <a:lstStyle/>
          <a:p>
            <a:pPr algn="ctr"/>
            <a:r>
              <a:rPr kumimoji="1" lang="ja-JP" altLang="en-US" sz="800" dirty="0">
                <a:latin typeface="メイリオ" panose="020B0604030504040204" pitchFamily="50" charset="-128"/>
                <a:ea typeface="メイリオ" panose="020B0604030504040204" pitchFamily="50" charset="-128"/>
              </a:rPr>
              <a:t>名前</a:t>
            </a:r>
          </a:p>
        </p:txBody>
      </p:sp>
      <p:cxnSp>
        <p:nvCxnSpPr>
          <p:cNvPr id="60" name="直線コネクタ 59">
            <a:extLst>
              <a:ext uri="{FF2B5EF4-FFF2-40B4-BE49-F238E27FC236}">
                <a16:creationId xmlns:a16="http://schemas.microsoft.com/office/drawing/2014/main" id="{CDBE5199-E4D7-4A02-8997-EBCF1269372D}"/>
              </a:ext>
            </a:extLst>
          </p:cNvPr>
          <p:cNvCxnSpPr/>
          <p:nvPr/>
        </p:nvCxnSpPr>
        <p:spPr>
          <a:xfrm>
            <a:off x="992560" y="3356992"/>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949EF7D-CE00-4B60-9A99-9DC0670AF939}"/>
              </a:ext>
            </a:extLst>
          </p:cNvPr>
          <p:cNvCxnSpPr/>
          <p:nvPr/>
        </p:nvCxnSpPr>
        <p:spPr>
          <a:xfrm>
            <a:off x="992560" y="4221088"/>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3AEBA9D-6290-46C8-B880-703563F063E4}"/>
              </a:ext>
            </a:extLst>
          </p:cNvPr>
          <p:cNvCxnSpPr/>
          <p:nvPr/>
        </p:nvCxnSpPr>
        <p:spPr>
          <a:xfrm>
            <a:off x="992560" y="5085184"/>
            <a:ext cx="633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4947BA4-3442-4085-8FFB-0B07795CA2F2}"/>
              </a:ext>
            </a:extLst>
          </p:cNvPr>
          <p:cNvSpPr txBox="1"/>
          <p:nvPr/>
        </p:nvSpPr>
        <p:spPr>
          <a:xfrm>
            <a:off x="3224808" y="5487035"/>
            <a:ext cx="2016224"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4</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D54218E6-5FD3-4336-BF52-9B1D70B1B7F1}"/>
              </a:ext>
            </a:extLst>
          </p:cNvPr>
          <p:cNvSpPr txBox="1"/>
          <p:nvPr/>
        </p:nvSpPr>
        <p:spPr>
          <a:xfrm>
            <a:off x="7833320" y="1485364"/>
            <a:ext cx="1728192" cy="461665"/>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デフォルトでは当月を表示。左右の矢印を押下することで月ごとの採用者リストを表示する。</a:t>
            </a:r>
          </a:p>
        </p:txBody>
      </p:sp>
      <p:sp>
        <p:nvSpPr>
          <p:cNvPr id="56" name="正方形/長方形 55">
            <a:extLst>
              <a:ext uri="{FF2B5EF4-FFF2-40B4-BE49-F238E27FC236}">
                <a16:creationId xmlns:a16="http://schemas.microsoft.com/office/drawing/2014/main" id="{18F86336-5C70-4217-9BFE-787BAE3D7229}"/>
              </a:ext>
            </a:extLst>
          </p:cNvPr>
          <p:cNvSpPr/>
          <p:nvPr/>
        </p:nvSpPr>
        <p:spPr>
          <a:xfrm>
            <a:off x="713333" y="2060848"/>
            <a:ext cx="6826568" cy="11434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1" name="テキスト ボックス 70">
            <a:extLst>
              <a:ext uri="{FF2B5EF4-FFF2-40B4-BE49-F238E27FC236}">
                <a16:creationId xmlns:a16="http://schemas.microsoft.com/office/drawing/2014/main" id="{DAFD1524-9A2E-4AC3-A178-6EB3A3346A6F}"/>
              </a:ext>
            </a:extLst>
          </p:cNvPr>
          <p:cNvSpPr txBox="1"/>
          <p:nvPr/>
        </p:nvSpPr>
        <p:spPr>
          <a:xfrm>
            <a:off x="7833320" y="3357572"/>
            <a:ext cx="1728192" cy="215444"/>
          </a:xfrm>
          <a:prstGeom prst="rect">
            <a:avLst/>
          </a:prstGeom>
          <a:no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各項目の説明</a:t>
            </a:r>
            <a:endParaRPr kumimoji="1" lang="en-US" altLang="ja-JP" sz="800" dirty="0">
              <a:latin typeface="メイリオ" panose="020B0604030504040204" pitchFamily="50" charset="-128"/>
              <a:ea typeface="メイリオ" panose="020B0604030504040204" pitchFamily="50" charset="-128"/>
            </a:endParaRPr>
          </a:p>
        </p:txBody>
      </p:sp>
      <p:cxnSp>
        <p:nvCxnSpPr>
          <p:cNvPr id="81" name="コネクタ: カギ線 80">
            <a:extLst>
              <a:ext uri="{FF2B5EF4-FFF2-40B4-BE49-F238E27FC236}">
                <a16:creationId xmlns:a16="http://schemas.microsoft.com/office/drawing/2014/main" id="{F2FC0469-4082-472F-8E3E-C58E557FCE7D}"/>
              </a:ext>
            </a:extLst>
          </p:cNvPr>
          <p:cNvCxnSpPr>
            <a:cxnSpLocks/>
            <a:stCxn id="56" idx="3"/>
            <a:endCxn id="71" idx="1"/>
          </p:cNvCxnSpPr>
          <p:nvPr/>
        </p:nvCxnSpPr>
        <p:spPr>
          <a:xfrm>
            <a:off x="7539901" y="2632557"/>
            <a:ext cx="293419" cy="83273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ABE831C5-E1CB-4C3B-9716-9AAE5588F36A}"/>
              </a:ext>
            </a:extLst>
          </p:cNvPr>
          <p:cNvPicPr>
            <a:picLocks noChangeAspect="1"/>
          </p:cNvPicPr>
          <p:nvPr/>
        </p:nvPicPr>
        <p:blipFill>
          <a:blip r:embed="rId2"/>
          <a:stretch>
            <a:fillRect/>
          </a:stretch>
        </p:blipFill>
        <p:spPr>
          <a:xfrm>
            <a:off x="4875193" y="2653813"/>
            <a:ext cx="423252" cy="434246"/>
          </a:xfrm>
          <a:prstGeom prst="rect">
            <a:avLst/>
          </a:prstGeom>
        </p:spPr>
      </p:pic>
      <p:sp>
        <p:nvSpPr>
          <p:cNvPr id="68" name="テキスト ボックス 67">
            <a:extLst>
              <a:ext uri="{FF2B5EF4-FFF2-40B4-BE49-F238E27FC236}">
                <a16:creationId xmlns:a16="http://schemas.microsoft.com/office/drawing/2014/main" id="{B64C7996-C60D-46D0-AA10-38E0272E73E9}"/>
              </a:ext>
            </a:extLst>
          </p:cNvPr>
          <p:cNvSpPr txBox="1"/>
          <p:nvPr/>
        </p:nvSpPr>
        <p:spPr>
          <a:xfrm>
            <a:off x="5313040" y="2787625"/>
            <a:ext cx="1152128" cy="215444"/>
          </a:xfrm>
          <a:prstGeom prst="rect">
            <a:avLst/>
          </a:prstGeom>
          <a:noFill/>
        </p:spPr>
        <p:txBody>
          <a:bodyPr wrap="square" rtlCol="0">
            <a:spAutoFit/>
          </a:bodyPr>
          <a:lstStyle/>
          <a:p>
            <a:pPr algn="ctr"/>
            <a:r>
              <a:rPr kumimoji="1" lang="ja-JP" altLang="en-US" sz="800" dirty="0">
                <a:latin typeface="メイリオ" panose="020B0604030504040204" pitchFamily="50" charset="-128"/>
                <a:ea typeface="メイリオ" panose="020B0604030504040204" pitchFamily="50" charset="-128"/>
              </a:rPr>
              <a:t>飲食店キッチン</a:t>
            </a:r>
          </a:p>
        </p:txBody>
      </p:sp>
      <p:sp>
        <p:nvSpPr>
          <p:cNvPr id="63" name="正方形/長方形 62">
            <a:extLst>
              <a:ext uri="{FF2B5EF4-FFF2-40B4-BE49-F238E27FC236}">
                <a16:creationId xmlns:a16="http://schemas.microsoft.com/office/drawing/2014/main" id="{3C3DAF2B-2B73-45C4-90F0-9D52CB8AD4E3}"/>
              </a:ext>
            </a:extLst>
          </p:cNvPr>
          <p:cNvSpPr/>
          <p:nvPr/>
        </p:nvSpPr>
        <p:spPr>
          <a:xfrm>
            <a:off x="640904" y="886654"/>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0" dirty="0">
                <a:solidFill>
                  <a:schemeClr val="tx1"/>
                </a:solidFill>
                <a:latin typeface="メイリオ" panose="020B0604030504040204" pitchFamily="50" charset="-128"/>
                <a:ea typeface="メイリオ" panose="020B0604030504040204" pitchFamily="50" charset="-128"/>
              </a:rPr>
              <a:t>　　　　　　　　　　　お問い合わせ　ログイン</a:t>
            </a:r>
          </a:p>
        </p:txBody>
      </p:sp>
      <p:sp>
        <p:nvSpPr>
          <p:cNvPr id="65" name="正方形/長方形 64">
            <a:extLst>
              <a:ext uri="{FF2B5EF4-FFF2-40B4-BE49-F238E27FC236}">
                <a16:creationId xmlns:a16="http://schemas.microsoft.com/office/drawing/2014/main" id="{0B5E8F93-1740-4066-8621-EC3C4EEC38EA}"/>
              </a:ext>
            </a:extLst>
          </p:cNvPr>
          <p:cNvSpPr/>
          <p:nvPr/>
        </p:nvSpPr>
        <p:spPr>
          <a:xfrm>
            <a:off x="776536" y="984060"/>
            <a:ext cx="858709" cy="2847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サービスロゴ</a:t>
            </a:r>
          </a:p>
        </p:txBody>
      </p:sp>
      <p:sp>
        <p:nvSpPr>
          <p:cNvPr id="66" name="正方形/長方形 65">
            <a:extLst>
              <a:ext uri="{FF2B5EF4-FFF2-40B4-BE49-F238E27FC236}">
                <a16:creationId xmlns:a16="http://schemas.microsoft.com/office/drawing/2014/main" id="{BFDC761E-B33F-4DEC-922C-FCD622EAFB4E}"/>
              </a:ext>
            </a:extLst>
          </p:cNvPr>
          <p:cNvSpPr/>
          <p:nvPr/>
        </p:nvSpPr>
        <p:spPr>
          <a:xfrm>
            <a:off x="640904" y="5855206"/>
            <a:ext cx="7048400" cy="4541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Copyright © </a:t>
            </a:r>
            <a:r>
              <a:rPr kumimoji="1" lang="en-US" altLang="ja-JP" sz="1000" dirty="0" err="1">
                <a:solidFill>
                  <a:schemeClr val="tx1"/>
                </a:solidFill>
                <a:latin typeface="メイリオ" panose="020B0604030504040204" pitchFamily="50" charset="-128"/>
                <a:ea typeface="メイリオ" panose="020B0604030504040204" pitchFamily="50" charset="-128"/>
              </a:rPr>
              <a:t>Megluslab</a:t>
            </a:r>
            <a:r>
              <a:rPr kumimoji="1" lang="en-US" altLang="ja-JP" sz="1000" dirty="0">
                <a:solidFill>
                  <a:schemeClr val="tx1"/>
                </a:solidFill>
                <a:latin typeface="メイリオ" panose="020B0604030504040204" pitchFamily="50" charset="-128"/>
                <a:ea typeface="メイリオ" panose="020B0604030504040204" pitchFamily="50" charset="-128"/>
              </a:rPr>
              <a:t> Inc. , All Rights Reserved.</a:t>
            </a:r>
            <a:r>
              <a:rPr kumimoji="1" lang="ja-JP" altLang="en-US" sz="1000" dirty="0">
                <a:solidFill>
                  <a:schemeClr val="tx1"/>
                </a:solidFill>
                <a:latin typeface="メイリオ" panose="020B0604030504040204" pitchFamily="50" charset="-128"/>
                <a:ea typeface="メイリオ" panose="020B0604030504040204" pitchFamily="50" charset="-128"/>
              </a:rPr>
              <a:t>　　　　　　　　　　　　　利用規約　　プライバシーポリシー</a:t>
            </a:r>
          </a:p>
        </p:txBody>
      </p:sp>
      <p:sp>
        <p:nvSpPr>
          <p:cNvPr id="10" name="正方形/長方形 9">
            <a:extLst>
              <a:ext uri="{FF2B5EF4-FFF2-40B4-BE49-F238E27FC236}">
                <a16:creationId xmlns:a16="http://schemas.microsoft.com/office/drawing/2014/main" id="{A1A46C03-347D-42E8-8FE0-243CCA68AACA}"/>
              </a:ext>
            </a:extLst>
          </p:cNvPr>
          <p:cNvSpPr/>
          <p:nvPr/>
        </p:nvSpPr>
        <p:spPr>
          <a:xfrm>
            <a:off x="2216696" y="2142439"/>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採用日時</a:t>
            </a:r>
          </a:p>
        </p:txBody>
      </p:sp>
      <p:sp>
        <p:nvSpPr>
          <p:cNvPr id="82" name="正方形/長方形 81">
            <a:extLst>
              <a:ext uri="{FF2B5EF4-FFF2-40B4-BE49-F238E27FC236}">
                <a16:creationId xmlns:a16="http://schemas.microsoft.com/office/drawing/2014/main" id="{7D9D337F-F94E-4B98-B3DA-C74ECFFEE508}"/>
              </a:ext>
            </a:extLst>
          </p:cNvPr>
          <p:cNvSpPr/>
          <p:nvPr/>
        </p:nvSpPr>
        <p:spPr>
          <a:xfrm>
            <a:off x="3440832" y="2143743"/>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勤務先名</a:t>
            </a:r>
          </a:p>
        </p:txBody>
      </p:sp>
      <p:sp>
        <p:nvSpPr>
          <p:cNvPr id="103" name="正方形/長方形 102">
            <a:extLst>
              <a:ext uri="{FF2B5EF4-FFF2-40B4-BE49-F238E27FC236}">
                <a16:creationId xmlns:a16="http://schemas.microsoft.com/office/drawing/2014/main" id="{0C06C5ED-A652-44EE-806F-1D8CCC6C486A}"/>
              </a:ext>
            </a:extLst>
          </p:cNvPr>
          <p:cNvSpPr/>
          <p:nvPr/>
        </p:nvSpPr>
        <p:spPr>
          <a:xfrm>
            <a:off x="6177136" y="2132856"/>
            <a:ext cx="1232520"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採用報酬</a:t>
            </a:r>
          </a:p>
        </p:txBody>
      </p:sp>
      <p:pic>
        <p:nvPicPr>
          <p:cNvPr id="124" name="図 123">
            <a:extLst>
              <a:ext uri="{FF2B5EF4-FFF2-40B4-BE49-F238E27FC236}">
                <a16:creationId xmlns:a16="http://schemas.microsoft.com/office/drawing/2014/main" id="{E054A9E1-9C22-48E9-8201-B33653C0F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784" y="2140727"/>
            <a:ext cx="171247" cy="171247"/>
          </a:xfrm>
          <a:prstGeom prst="rect">
            <a:avLst/>
          </a:prstGeom>
        </p:spPr>
      </p:pic>
      <p:pic>
        <p:nvPicPr>
          <p:cNvPr id="126" name="図 125">
            <a:extLst>
              <a:ext uri="{FF2B5EF4-FFF2-40B4-BE49-F238E27FC236}">
                <a16:creationId xmlns:a16="http://schemas.microsoft.com/office/drawing/2014/main" id="{5769B193-7607-40F0-9019-706E3C234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7697" y="2120873"/>
            <a:ext cx="171247" cy="171247"/>
          </a:xfrm>
          <a:prstGeom prst="rect">
            <a:avLst/>
          </a:prstGeom>
        </p:spPr>
      </p:pic>
      <p:sp>
        <p:nvSpPr>
          <p:cNvPr id="131" name="テキスト ボックス 130">
            <a:extLst>
              <a:ext uri="{FF2B5EF4-FFF2-40B4-BE49-F238E27FC236}">
                <a16:creationId xmlns:a16="http://schemas.microsoft.com/office/drawing/2014/main" id="{106E2F38-AD16-407D-BCA7-75301A9CC5B0}"/>
              </a:ext>
            </a:extLst>
          </p:cNvPr>
          <p:cNvSpPr txBox="1"/>
          <p:nvPr/>
        </p:nvSpPr>
        <p:spPr>
          <a:xfrm>
            <a:off x="7833320" y="908720"/>
            <a:ext cx="1728192" cy="461665"/>
          </a:xfrm>
          <a:prstGeom prst="rect">
            <a:avLst/>
          </a:prstGeom>
          <a:solidFill>
            <a:srgbClr val="FF0000"/>
          </a:solidFill>
          <a:ln>
            <a:solidFill>
              <a:srgbClr val="FF0000"/>
            </a:solidFill>
          </a:ln>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デフォルトは当月を表示。当月にステータスが採用に変更された人のリストを表示します。</a:t>
            </a:r>
            <a:endParaRPr kumimoji="1" lang="en-US" altLang="ja-JP" sz="800" dirty="0">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83" name="四角形: 角を丸くする 82">
            <a:extLst>
              <a:ext uri="{FF2B5EF4-FFF2-40B4-BE49-F238E27FC236}">
                <a16:creationId xmlns:a16="http://schemas.microsoft.com/office/drawing/2014/main" id="{82677A79-951D-43CF-B7DC-A00E296CF8EA}"/>
              </a:ext>
            </a:extLst>
          </p:cNvPr>
          <p:cNvSpPr/>
          <p:nvPr/>
        </p:nvSpPr>
        <p:spPr>
          <a:xfrm>
            <a:off x="4443145" y="1517053"/>
            <a:ext cx="1296144" cy="31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マイページに戻る</a:t>
            </a:r>
          </a:p>
        </p:txBody>
      </p:sp>
      <p:sp>
        <p:nvSpPr>
          <p:cNvPr id="91" name="テキスト ボックス 90">
            <a:extLst>
              <a:ext uri="{FF2B5EF4-FFF2-40B4-BE49-F238E27FC236}">
                <a16:creationId xmlns:a16="http://schemas.microsoft.com/office/drawing/2014/main" id="{9600AC07-3DF8-4096-A6F9-0201537BB2BA}"/>
              </a:ext>
            </a:extLst>
          </p:cNvPr>
          <p:cNvSpPr txBox="1"/>
          <p:nvPr/>
        </p:nvSpPr>
        <p:spPr>
          <a:xfrm>
            <a:off x="1064568" y="2768964"/>
            <a:ext cx="1466047"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グエン ティ ミ ユエン</a:t>
            </a:r>
          </a:p>
        </p:txBody>
      </p:sp>
      <p:sp>
        <p:nvSpPr>
          <p:cNvPr id="92" name="正方形/長方形 91">
            <a:extLst>
              <a:ext uri="{FF2B5EF4-FFF2-40B4-BE49-F238E27FC236}">
                <a16:creationId xmlns:a16="http://schemas.microsoft.com/office/drawing/2014/main" id="{77DFB240-91DF-4792-9339-10EBDA4E59BF}"/>
              </a:ext>
            </a:extLst>
          </p:cNvPr>
          <p:cNvSpPr/>
          <p:nvPr/>
        </p:nvSpPr>
        <p:spPr>
          <a:xfrm>
            <a:off x="762971" y="2628670"/>
            <a:ext cx="445613" cy="44029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メイリオ" panose="020B0604030504040204" pitchFamily="50" charset="-128"/>
                <a:ea typeface="メイリオ" panose="020B0604030504040204" pitchFamily="50" charset="-128"/>
              </a:rPr>
              <a:t>photo</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a:extLst>
              <a:ext uri="{FF2B5EF4-FFF2-40B4-BE49-F238E27FC236}">
                <a16:creationId xmlns:a16="http://schemas.microsoft.com/office/drawing/2014/main" id="{33B24660-EB12-46F2-96E8-9F6DE24F4DC9}"/>
              </a:ext>
            </a:extLst>
          </p:cNvPr>
          <p:cNvSpPr/>
          <p:nvPr/>
        </p:nvSpPr>
        <p:spPr>
          <a:xfrm>
            <a:off x="4520952" y="215572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職種</a:t>
            </a:r>
          </a:p>
        </p:txBody>
      </p:sp>
      <p:pic>
        <p:nvPicPr>
          <p:cNvPr id="109" name="図 108">
            <a:extLst>
              <a:ext uri="{FF2B5EF4-FFF2-40B4-BE49-F238E27FC236}">
                <a16:creationId xmlns:a16="http://schemas.microsoft.com/office/drawing/2014/main" id="{98350C5A-4420-4502-8634-22C99D5CFB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1032" y="2132856"/>
            <a:ext cx="171247" cy="171247"/>
          </a:xfrm>
          <a:prstGeom prst="rect">
            <a:avLst/>
          </a:prstGeom>
        </p:spPr>
      </p:pic>
      <p:sp>
        <p:nvSpPr>
          <p:cNvPr id="111" name="テキスト ボックス 110">
            <a:extLst>
              <a:ext uri="{FF2B5EF4-FFF2-40B4-BE49-F238E27FC236}">
                <a16:creationId xmlns:a16="http://schemas.microsoft.com/office/drawing/2014/main" id="{80535687-F822-4F99-B8EE-C4D57932B78D}"/>
              </a:ext>
            </a:extLst>
          </p:cNvPr>
          <p:cNvSpPr txBox="1"/>
          <p:nvPr/>
        </p:nvSpPr>
        <p:spPr>
          <a:xfrm>
            <a:off x="6249144" y="2780928"/>
            <a:ext cx="1152128" cy="215444"/>
          </a:xfrm>
          <a:prstGeom prst="rect">
            <a:avLst/>
          </a:prstGeom>
          <a:noFill/>
        </p:spPr>
        <p:txBody>
          <a:bodyPr wrap="square" rtlCol="0">
            <a:spAutoFit/>
          </a:bodyPr>
          <a:lstStyle/>
          <a:p>
            <a:pPr algn="ctr"/>
            <a:r>
              <a:rPr kumimoji="1" lang="en-US" altLang="ja-JP" sz="800" dirty="0">
                <a:latin typeface="メイリオ" panose="020B0604030504040204" pitchFamily="50" charset="-128"/>
                <a:ea typeface="メイリオ" panose="020B0604030504040204" pitchFamily="50" charset="-128"/>
              </a:rPr>
              <a:t>50,000</a:t>
            </a:r>
            <a:r>
              <a:rPr kumimoji="1" lang="ja-JP" altLang="en-US" sz="800" dirty="0">
                <a:latin typeface="メイリオ" panose="020B0604030504040204" pitchFamily="50" charset="-128"/>
                <a:ea typeface="メイリオ" panose="020B0604030504040204" pitchFamily="50" charset="-128"/>
              </a:rPr>
              <a:t>円</a:t>
            </a:r>
          </a:p>
        </p:txBody>
      </p:sp>
      <p:sp>
        <p:nvSpPr>
          <p:cNvPr id="120" name="正方形/長方形 119">
            <a:extLst>
              <a:ext uri="{FF2B5EF4-FFF2-40B4-BE49-F238E27FC236}">
                <a16:creationId xmlns:a16="http://schemas.microsoft.com/office/drawing/2014/main" id="{B38257C8-B479-403F-AB63-6B5D70F6E274}"/>
              </a:ext>
            </a:extLst>
          </p:cNvPr>
          <p:cNvSpPr/>
          <p:nvPr/>
        </p:nvSpPr>
        <p:spPr>
          <a:xfrm>
            <a:off x="5294090" y="2155726"/>
            <a:ext cx="1027062" cy="215444"/>
          </a:xfrm>
          <a:prstGeom prst="rect">
            <a:avLst/>
          </a:prstGeom>
        </p:spPr>
        <p:txBody>
          <a:bodyPr wrap="square">
            <a:spAutoFit/>
          </a:bodyPr>
          <a:lstStyle/>
          <a:p>
            <a:pPr algn="ctr"/>
            <a:r>
              <a:rPr kumimoji="1" lang="ja-JP" altLang="en-US" sz="800" dirty="0">
                <a:latin typeface="メイリオ" panose="020B0604030504040204" pitchFamily="50" charset="-128"/>
                <a:ea typeface="メイリオ" panose="020B0604030504040204" pitchFamily="50" charset="-128"/>
              </a:rPr>
              <a:t>職務内容</a:t>
            </a:r>
          </a:p>
        </p:txBody>
      </p:sp>
      <p:pic>
        <p:nvPicPr>
          <p:cNvPr id="133" name="図 132">
            <a:extLst>
              <a:ext uri="{FF2B5EF4-FFF2-40B4-BE49-F238E27FC236}">
                <a16:creationId xmlns:a16="http://schemas.microsoft.com/office/drawing/2014/main" id="{8028DED4-4700-4112-B846-5CE5C9839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905" y="2132856"/>
            <a:ext cx="171247" cy="171247"/>
          </a:xfrm>
          <a:prstGeom prst="rect">
            <a:avLst/>
          </a:prstGeom>
        </p:spPr>
      </p:pic>
      <p:pic>
        <p:nvPicPr>
          <p:cNvPr id="134" name="図 133">
            <a:extLst>
              <a:ext uri="{FF2B5EF4-FFF2-40B4-BE49-F238E27FC236}">
                <a16:creationId xmlns:a16="http://schemas.microsoft.com/office/drawing/2014/main" id="{9F3F62C1-9035-4B81-93B1-7D5564D09F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624" y="2132856"/>
            <a:ext cx="171247" cy="171247"/>
          </a:xfrm>
          <a:prstGeom prst="rect">
            <a:avLst/>
          </a:prstGeom>
        </p:spPr>
      </p:pic>
      <p:sp>
        <p:nvSpPr>
          <p:cNvPr id="135" name="テキスト ボックス 134">
            <a:extLst>
              <a:ext uri="{FF2B5EF4-FFF2-40B4-BE49-F238E27FC236}">
                <a16:creationId xmlns:a16="http://schemas.microsoft.com/office/drawing/2014/main" id="{852D4154-079F-4249-8561-B0C4F6E3BB7D}"/>
              </a:ext>
            </a:extLst>
          </p:cNvPr>
          <p:cNvSpPr txBox="1"/>
          <p:nvPr/>
        </p:nvSpPr>
        <p:spPr>
          <a:xfrm>
            <a:off x="1712640" y="1583569"/>
            <a:ext cx="2016224" cy="215444"/>
          </a:xfrm>
          <a:prstGeom prst="rect">
            <a:avLst/>
          </a:prstGeom>
          <a:noFill/>
        </p:spPr>
        <p:txBody>
          <a:bodyPr wrap="square" rtlCol="0">
            <a:spAutoFit/>
          </a:bodyPr>
          <a:lstStyle/>
          <a:p>
            <a:pPr algn="ctr"/>
            <a:r>
              <a:rPr kumimoji="1" lang="ja-JP" altLang="en-US" sz="800" u="sng"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 </a:t>
            </a:r>
            <a:r>
              <a:rPr kumimoji="1" lang="en-US" altLang="ja-JP" sz="800" u="sng" dirty="0">
                <a:latin typeface="メイリオ" panose="020B0604030504040204" pitchFamily="50" charset="-128"/>
                <a:ea typeface="メイリオ" panose="020B0604030504040204" pitchFamily="50" charset="-128"/>
              </a:rPr>
              <a:t>2018/08</a:t>
            </a:r>
            <a:r>
              <a:rPr kumimoji="1" lang="en-US" altLang="ja-JP" sz="800" dirty="0">
                <a:latin typeface="メイリオ" panose="020B0604030504040204" pitchFamily="50" charset="-128"/>
                <a:ea typeface="メイリオ" panose="020B0604030504040204" pitchFamily="50" charset="-128"/>
              </a:rPr>
              <a:t> </a:t>
            </a:r>
            <a:r>
              <a:rPr kumimoji="1" lang="en-US" altLang="ja-JP" sz="800" b="1" u="sng" dirty="0">
                <a:latin typeface="メイリオ" panose="020B0604030504040204" pitchFamily="50" charset="-128"/>
                <a:ea typeface="メイリオ" panose="020B0604030504040204" pitchFamily="50" charset="-128"/>
              </a:rPr>
              <a:t>2018/09</a:t>
            </a:r>
            <a:r>
              <a:rPr kumimoji="1" lang="ja-JP" altLang="en-US" sz="800" u="sng" dirty="0">
                <a:latin typeface="メイリオ" panose="020B0604030504040204" pitchFamily="50" charset="-128"/>
                <a:ea typeface="メイリオ" panose="020B0604030504040204" pitchFamily="50" charset="-128"/>
              </a:rPr>
              <a:t> ▷</a:t>
            </a:r>
          </a:p>
        </p:txBody>
      </p:sp>
      <p:pic>
        <p:nvPicPr>
          <p:cNvPr id="136" name="図 135">
            <a:extLst>
              <a:ext uri="{FF2B5EF4-FFF2-40B4-BE49-F238E27FC236}">
                <a16:creationId xmlns:a16="http://schemas.microsoft.com/office/drawing/2014/main" id="{5441A975-1DBF-4449-8946-C58C31FB2B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1232" y="2132856"/>
            <a:ext cx="171247" cy="171247"/>
          </a:xfrm>
          <a:prstGeom prst="rect">
            <a:avLst/>
          </a:prstGeom>
        </p:spPr>
      </p:pic>
      <p:sp>
        <p:nvSpPr>
          <p:cNvPr id="149" name="正方形/長方形 148">
            <a:extLst>
              <a:ext uri="{FF2B5EF4-FFF2-40B4-BE49-F238E27FC236}">
                <a16:creationId xmlns:a16="http://schemas.microsoft.com/office/drawing/2014/main" id="{7DA24A34-C71F-422B-8294-63AD9A9A0216}"/>
              </a:ext>
            </a:extLst>
          </p:cNvPr>
          <p:cNvSpPr/>
          <p:nvPr/>
        </p:nvSpPr>
        <p:spPr>
          <a:xfrm>
            <a:off x="2004347" y="1531822"/>
            <a:ext cx="1451759" cy="360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cxnSp>
        <p:nvCxnSpPr>
          <p:cNvPr id="14" name="コネクタ: カギ線 13">
            <a:extLst>
              <a:ext uri="{FF2B5EF4-FFF2-40B4-BE49-F238E27FC236}">
                <a16:creationId xmlns:a16="http://schemas.microsoft.com/office/drawing/2014/main" id="{059808AB-C9DD-4BE7-BD9B-E6D08086DB4D}"/>
              </a:ext>
            </a:extLst>
          </p:cNvPr>
          <p:cNvCxnSpPr>
            <a:stCxn id="149" idx="0"/>
            <a:endCxn id="50" idx="1"/>
          </p:cNvCxnSpPr>
          <p:nvPr/>
        </p:nvCxnSpPr>
        <p:spPr>
          <a:xfrm rot="16200000" flipH="1">
            <a:off x="5189585" y="-927537"/>
            <a:ext cx="184375" cy="5103093"/>
          </a:xfrm>
          <a:prstGeom prst="bentConnector4">
            <a:avLst>
              <a:gd name="adj1" fmla="val -123986"/>
              <a:gd name="adj2" fmla="val 9811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2607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各項目の説明</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graphicFrame>
        <p:nvGraphicFramePr>
          <p:cNvPr id="4" name="表 3">
            <a:extLst>
              <a:ext uri="{FF2B5EF4-FFF2-40B4-BE49-F238E27FC236}">
                <a16:creationId xmlns:a16="http://schemas.microsoft.com/office/drawing/2014/main" id="{E4AF1DF6-52A6-47E4-A532-D5F2B8817487}"/>
              </a:ext>
            </a:extLst>
          </p:cNvPr>
          <p:cNvGraphicFramePr>
            <a:graphicFrameLocks noGrp="1"/>
          </p:cNvGraphicFramePr>
          <p:nvPr>
            <p:extLst>
              <p:ext uri="{D42A27DB-BD31-4B8C-83A1-F6EECF244321}">
                <p14:modId xmlns:p14="http://schemas.microsoft.com/office/powerpoint/2010/main" val="2406094418"/>
              </p:ext>
            </p:extLst>
          </p:nvPr>
        </p:nvGraphicFramePr>
        <p:xfrm>
          <a:off x="640903" y="1881188"/>
          <a:ext cx="8588719" cy="3420019"/>
        </p:xfrm>
        <a:graphic>
          <a:graphicData uri="http://schemas.openxmlformats.org/drawingml/2006/table">
            <a:tbl>
              <a:tblPr>
                <a:tableStyleId>{5C22544A-7EE6-4342-B048-85BDC9FD1C3A}</a:tableStyleId>
              </a:tblPr>
              <a:tblGrid>
                <a:gridCol w="1557497">
                  <a:extLst>
                    <a:ext uri="{9D8B030D-6E8A-4147-A177-3AD203B41FA5}">
                      <a16:colId xmlns:a16="http://schemas.microsoft.com/office/drawing/2014/main" val="3815754648"/>
                    </a:ext>
                  </a:extLst>
                </a:gridCol>
                <a:gridCol w="7031222">
                  <a:extLst>
                    <a:ext uri="{9D8B030D-6E8A-4147-A177-3AD203B41FA5}">
                      <a16:colId xmlns:a16="http://schemas.microsoft.com/office/drawing/2014/main" val="1084920000"/>
                    </a:ext>
                  </a:extLst>
                </a:gridCol>
              </a:tblGrid>
              <a:tr h="263078">
                <a:tc>
                  <a:txBody>
                    <a:bodyPr/>
                    <a:lstStyle/>
                    <a:p>
                      <a:pPr algn="ctr" fontAlgn="ctr"/>
                      <a:r>
                        <a:rPr lang="ja-JP" altLang="en-US" sz="1100" u="none" strike="noStrike">
                          <a:solidFill>
                            <a:schemeClr val="bg1"/>
                          </a:solidFill>
                          <a:effectLst/>
                          <a:latin typeface="メイリオ" panose="020B0604030504040204" pitchFamily="50" charset="-128"/>
                          <a:ea typeface="メイリオ" panose="020B0604030504040204" pitchFamily="50" charset="-128"/>
                        </a:rPr>
                        <a:t>項目</a:t>
                      </a:r>
                      <a:endParaRPr lang="ja-JP" altLang="en-US" sz="1100" b="0" i="0" u="none" strike="noStrike">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tc>
                  <a:txBody>
                    <a:bodyPr/>
                    <a:lstStyle/>
                    <a:p>
                      <a:pPr algn="ctr" fontAlgn="ctr"/>
                      <a:r>
                        <a:rPr lang="ja-JP" altLang="en-US" sz="1100" u="none" strike="noStrike" dirty="0">
                          <a:solidFill>
                            <a:schemeClr val="bg1"/>
                          </a:solidFill>
                          <a:effectLst/>
                          <a:latin typeface="メイリオ" panose="020B0604030504040204" pitchFamily="50" charset="-128"/>
                          <a:ea typeface="メイリオ" panose="020B0604030504040204" pitchFamily="50" charset="-128"/>
                        </a:rPr>
                        <a:t>説明</a:t>
                      </a:r>
                      <a:endParaRPr lang="ja-JP" altLang="en-US" sz="1100" b="0"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50000"/>
                      </a:schemeClr>
                    </a:solidFill>
                  </a:tcPr>
                </a:tc>
                <a:extLst>
                  <a:ext uri="{0D108BD9-81ED-4DB2-BD59-A6C34878D82A}">
                    <a16:rowId xmlns:a16="http://schemas.microsoft.com/office/drawing/2014/main" val="2551473626"/>
                  </a:ext>
                </a:extLst>
              </a:tr>
              <a:tr h="526157">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名前</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採用ステータスが「採用」になっている応募者名と写真を表示する。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応募者の名前を押下すると、⑲応募者詳細情報を表示するする。</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564014067"/>
                  </a:ext>
                </a:extLst>
              </a:tr>
              <a:tr h="263078">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採用日時</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採用ステータスが「採用」になった日時を表示する。</a:t>
                      </a:r>
                      <a:endParaRPr lang="ja-JP" altLang="en-US" sz="11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106978183"/>
                  </a:ext>
                </a:extLst>
              </a:tr>
              <a:tr h="789235">
                <a:tc>
                  <a:txBody>
                    <a:bodyPr/>
                    <a:lstStyle/>
                    <a:p>
                      <a:pPr algn="ctr"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勤務先名</a:t>
                      </a:r>
                      <a:endParaRPr lang="ja-JP" altLang="en-US" sz="11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応募があった掲載記事の勤務先名を表示する。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勤務先名は、応募時の勤務先名を表示したい。可能か要確認。</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勤務先名を押下すると、該当する掲載記事を表示する（⑰</a:t>
                      </a:r>
                      <a:r>
                        <a:rPr lang="en-US" altLang="ja-JP"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-3</a:t>
                      </a: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2055416621"/>
                  </a:ext>
                </a:extLst>
              </a:tr>
              <a:tr h="526157">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応募があった掲載記事の職種を表示する。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職種は、応募時の勤務先名を表示したい。可能か要確認。</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739683990"/>
                  </a:ext>
                </a:extLst>
              </a:tr>
              <a:tr h="526157">
                <a:tc>
                  <a:txBody>
                    <a:bodyPr/>
                    <a:lstStyle/>
                    <a:p>
                      <a:pPr algn="ctr"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職務内容</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応募があった掲載記事の職務内容を表示する。</a:t>
                      </a:r>
                      <a:b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a:solidFill>
                            <a:schemeClr val="tx1">
                              <a:lumMod val="65000"/>
                              <a:lumOff val="35000"/>
                            </a:schemeClr>
                          </a:solidFill>
                          <a:effectLst/>
                          <a:latin typeface="メイリオ" panose="020B0604030504040204" pitchFamily="50" charset="-128"/>
                          <a:ea typeface="メイリオ" panose="020B0604030504040204" pitchFamily="50" charset="-128"/>
                        </a:rPr>
                        <a:t>職務内容は、応募時の勤務先名を表示したい。可能か要確認。</a:t>
                      </a:r>
                      <a:endParaRPr lang="ja-JP" altLang="en-US" sz="1100" b="0" i="0" u="none" strike="noStrike">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708790536"/>
                  </a:ext>
                </a:extLst>
              </a:tr>
              <a:tr h="526157">
                <a:tc>
                  <a:txBody>
                    <a:bodyPr/>
                    <a:lstStyle/>
                    <a:p>
                      <a:pPr algn="ctr"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採用報酬</a:t>
                      </a:r>
                      <a:endParaRPr lang="ja-JP" altLang="en-US" sz="1100" b="0" i="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6">
                        <a:lumMod val="20000"/>
                        <a:lumOff val="80000"/>
                      </a:schemeClr>
                    </a:solidFill>
                  </a:tcPr>
                </a:tc>
                <a:tc>
                  <a:txBody>
                    <a:bodyPr/>
                    <a:lstStyle/>
                    <a:p>
                      <a:pPr algn="l" fontAlgn="ct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採用報酬を表示。</a:t>
                      </a:r>
                      <a:b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br>
                      <a:r>
                        <a:rPr lang="ja-JP" altLang="en-US"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rPr>
                        <a:t>採用報酬は職種ごとに異なる設定をする可能性がある。</a:t>
                      </a:r>
                      <a:endParaRPr lang="en-US" altLang="ja-JP" sz="1100" u="none" strike="noStrike" dirty="0">
                        <a:solidFill>
                          <a:schemeClr val="tx1">
                            <a:lumMod val="65000"/>
                            <a:lumOff val="35000"/>
                          </a:schemeClr>
                        </a:solidFill>
                        <a:effectLst/>
                        <a:latin typeface="メイリオ" panose="020B0604030504040204" pitchFamily="50" charset="-128"/>
                        <a:ea typeface="メイリオ" panose="020B0604030504040204" pitchFamily="50" charset="-128"/>
                      </a:endParaRPr>
                    </a:p>
                    <a:p>
                      <a:pPr algn="l" fontAlgn="ctr"/>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＊設定は管理画面で行う必要はない。コードから、あるいはアドミン画面で設定を行えるようにする。</a:t>
                      </a:r>
                    </a:p>
                  </a:txBody>
                  <a:tcPr marL="9525" marR="9525" marT="9525" marB="0" anchor="ctr">
                    <a:solidFill>
                      <a:schemeClr val="accent6">
                        <a:lumMod val="20000"/>
                        <a:lumOff val="80000"/>
                      </a:schemeClr>
                    </a:solidFill>
                  </a:tcPr>
                </a:tc>
                <a:extLst>
                  <a:ext uri="{0D108BD9-81ED-4DB2-BD59-A6C34878D82A}">
                    <a16:rowId xmlns:a16="http://schemas.microsoft.com/office/drawing/2014/main" val="3443299975"/>
                  </a:ext>
                </a:extLst>
              </a:tr>
            </a:tbl>
          </a:graphicData>
        </a:graphic>
      </p:graphicFrame>
    </p:spTree>
    <p:extLst>
      <p:ext uri="{BB962C8B-B14F-4D97-AF65-F5344CB8AC3E}">
        <p14:creationId xmlns:p14="http://schemas.microsoft.com/office/powerpoint/2010/main" val="16425855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請求処理</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 name="テキスト ボックス 1">
            <a:extLst>
              <a:ext uri="{FF2B5EF4-FFF2-40B4-BE49-F238E27FC236}">
                <a16:creationId xmlns:a16="http://schemas.microsoft.com/office/drawing/2014/main" id="{06E2F321-72C8-4CF6-A672-FB7E2A34476C}"/>
              </a:ext>
            </a:extLst>
          </p:cNvPr>
          <p:cNvSpPr txBox="1"/>
          <p:nvPr/>
        </p:nvSpPr>
        <p:spPr>
          <a:xfrm>
            <a:off x="632520" y="1268760"/>
            <a:ext cx="8640960" cy="83099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hlinkClick r:id="rId2"/>
              </a:rPr>
              <a:t>こちら</a:t>
            </a:r>
            <a:r>
              <a:rPr kumimoji="1" lang="ja-JP" altLang="en-US" dirty="0">
                <a:latin typeface="メイリオ" panose="020B0604030504040204" pitchFamily="50" charset="-128"/>
                <a:ea typeface="メイリオ" panose="020B0604030504040204" pitchFamily="50" charset="-128"/>
              </a:rPr>
              <a:t>のような、入金消込、請求システムとの連携を予定しています。</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詳細は未定です。</a:t>
            </a:r>
          </a:p>
        </p:txBody>
      </p:sp>
    </p:spTree>
    <p:extLst>
      <p:ext uri="{BB962C8B-B14F-4D97-AF65-F5344CB8AC3E}">
        <p14:creationId xmlns:p14="http://schemas.microsoft.com/office/powerpoint/2010/main" val="21718681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BC5A-F579-4749-A2FA-B90E7922727C}"/>
              </a:ext>
            </a:extLst>
          </p:cNvPr>
          <p:cNvSpPr>
            <a:spLocks noGrp="1"/>
          </p:cNvSpPr>
          <p:nvPr>
            <p:ph type="title"/>
          </p:nvPr>
        </p:nvSpPr>
        <p:spPr/>
        <p:txBody>
          <a:bodyPr>
            <a:normAutofit/>
          </a:bodyPr>
          <a:lstStyle/>
          <a:p>
            <a:r>
              <a:rPr lang="en-US" altLang="ja-JP" b="1" dirty="0">
                <a:latin typeface="メイリオ" panose="020B0604030504040204" pitchFamily="50" charset="-128"/>
                <a:ea typeface="メイリオ" panose="020B0604030504040204" pitchFamily="50" charset="-128"/>
              </a:rPr>
              <a:t>KYC</a:t>
            </a:r>
            <a:r>
              <a:rPr lang="ja-JP" altLang="en-US" b="1"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know your customer</a:t>
            </a:r>
            <a:r>
              <a:rPr lang="ja-JP" altLang="en-US" b="1" dirty="0">
                <a:latin typeface="メイリオ" panose="020B0604030504040204" pitchFamily="50" charset="-128"/>
                <a:ea typeface="メイリオ" panose="020B0604030504040204" pitchFamily="50" charset="-128"/>
              </a:rPr>
              <a:t>）</a:t>
            </a:r>
            <a:endParaRPr kumimoji="1" lang="ja-JP" altLang="en-US"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8F8AFCAF-6E31-42D4-B8FF-98B3DEFC56AA}"/>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464324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の仕様追加</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F8A2A662-15C0-4952-8E72-6CEE0DBE0B04}"/>
              </a:ext>
            </a:extLst>
          </p:cNvPr>
          <p:cNvSpPr txBox="1"/>
          <p:nvPr/>
        </p:nvSpPr>
        <p:spPr>
          <a:xfrm>
            <a:off x="704528" y="1124744"/>
            <a:ext cx="8280920" cy="54784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目的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企業情報の確認（所在地の確認）</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不正登録、不正利用を防止するために、企業の所在地を確認する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KYC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の手順</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企業情報を登録後、乱数のコードを発行する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乱数のコードは郵送で、登録企業に送る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企業は、郵送でコードを受け取った後、</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Web</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でコードを入力することで認証する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日以内にコードの入力をしなくてはならない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日以内にコード認証がない場合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VN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のサービスにログインができなくなる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掲載中の記事はすべて掲載停止になる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コードの再発行をすることで、再度郵送でコードを再送しなくてはならない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再発行後のコードが認証されるまで、一切サービスにログインできない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再発行後のコードも認証期限は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日とする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下記のフローが追加になります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初回コード発行フロー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C.</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コードのリセット＆再発行フロー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rPr>
              <a:t>D.admin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ツール補足</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乱数のコードをどうするか？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何桁がいいか？どのようなルールがいいかは、相談させてください。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59ADADC5-161B-4540-A947-DA503B4F8EAD}"/>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37615284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初回コード発行フロー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274B703D-1BE5-4D57-B124-2E38DE5695CE}"/>
              </a:ext>
            </a:extLst>
          </p:cNvPr>
          <p:cNvSpPr/>
          <p:nvPr/>
        </p:nvSpPr>
        <p:spPr>
          <a:xfrm>
            <a:off x="2432720" y="3717032"/>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hlinkClick r:id="rId2" action="ppaction://hlinksldjump"/>
              </a:rPr>
              <a:t>企業情報の登録完了</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69E07211-5FC0-4E2A-87C1-4608D0A7721A}"/>
              </a:ext>
            </a:extLst>
          </p:cNvPr>
          <p:cNvSpPr/>
          <p:nvPr/>
        </p:nvSpPr>
        <p:spPr>
          <a:xfrm>
            <a:off x="4088904" y="3717032"/>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注意喚起</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endParaRPr>
          </a:p>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メッセージ</a:t>
            </a:r>
            <a:endPar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AD6945EB-4695-48F4-BD5B-34306F533F6B}"/>
              </a:ext>
            </a:extLst>
          </p:cNvPr>
          <p:cNvSpPr/>
          <p:nvPr/>
        </p:nvSpPr>
        <p:spPr>
          <a:xfrm>
            <a:off x="5673080" y="3717032"/>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hlinkClick r:id="rId4" action="ppaction://hlinksldjump"/>
              </a:rPr>
              <a:t>記事掲載へ</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8D5B5824-62F1-4D9D-9D05-2FE6F58038E8}"/>
              </a:ext>
            </a:extLst>
          </p:cNvPr>
          <p:cNvSpPr/>
          <p:nvPr/>
        </p:nvSpPr>
        <p:spPr>
          <a:xfrm>
            <a:off x="4088904" y="4817993"/>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rPr>
              <a:t>コード発行</a:t>
            </a:r>
            <a:endPar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endParaRPr>
          </a:p>
          <a:p>
            <a:pPr algn="ctr"/>
            <a:r>
              <a:rPr kumimoji="1" lang="en-US" altLang="ja-JP"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rPr>
              <a:t>Admin</a:t>
            </a: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hlinkClick r:id="rId5" action="ppaction://hlinksldjump"/>
              </a:rPr>
              <a:t>ツールに即時反映</a:t>
            </a:r>
            <a:endPar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5" name="直線矢印コネクタ 4">
            <a:extLst>
              <a:ext uri="{FF2B5EF4-FFF2-40B4-BE49-F238E27FC236}">
                <a16:creationId xmlns:a16="http://schemas.microsoft.com/office/drawing/2014/main" id="{F6AC8754-5DEA-42FD-87A9-35C3B2027868}"/>
              </a:ext>
            </a:extLst>
          </p:cNvPr>
          <p:cNvCxnSpPr>
            <a:stCxn id="3" idx="3"/>
            <a:endCxn id="6" idx="1"/>
          </p:cNvCxnSpPr>
          <p:nvPr/>
        </p:nvCxnSpPr>
        <p:spPr>
          <a:xfrm>
            <a:off x="3584848" y="4113076"/>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DBEB11B-1012-4CC4-A0E0-515D02123FFE}"/>
              </a:ext>
            </a:extLst>
          </p:cNvPr>
          <p:cNvCxnSpPr>
            <a:cxnSpLocks/>
            <a:stCxn id="6" idx="3"/>
            <a:endCxn id="7" idx="1"/>
          </p:cNvCxnSpPr>
          <p:nvPr/>
        </p:nvCxnSpPr>
        <p:spPr>
          <a:xfrm>
            <a:off x="5241032" y="4113076"/>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72378E7D-2D27-4A2C-BB38-0085911CB4D2}"/>
              </a:ext>
            </a:extLst>
          </p:cNvPr>
          <p:cNvSpPr/>
          <p:nvPr/>
        </p:nvSpPr>
        <p:spPr>
          <a:xfrm>
            <a:off x="5673080" y="4817993"/>
            <a:ext cx="1152128"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メイリオ" panose="020B0604030504040204" pitchFamily="50" charset="-128"/>
                <a:ea typeface="メイリオ" panose="020B0604030504040204" pitchFamily="50" charset="-128"/>
              </a:rPr>
              <a:t>コード郵送</a:t>
            </a:r>
          </a:p>
        </p:txBody>
      </p:sp>
      <p:cxnSp>
        <p:nvCxnSpPr>
          <p:cNvPr id="15" name="直線矢印コネクタ 14">
            <a:extLst>
              <a:ext uri="{FF2B5EF4-FFF2-40B4-BE49-F238E27FC236}">
                <a16:creationId xmlns:a16="http://schemas.microsoft.com/office/drawing/2014/main" id="{6D8D4A8E-9B87-46C3-99E8-71372F88EF77}"/>
              </a:ext>
            </a:extLst>
          </p:cNvPr>
          <p:cNvCxnSpPr>
            <a:cxnSpLocks/>
            <a:stCxn id="8" idx="3"/>
            <a:endCxn id="14" idx="1"/>
          </p:cNvCxnSpPr>
          <p:nvPr/>
        </p:nvCxnSpPr>
        <p:spPr>
          <a:xfrm>
            <a:off x="5241032" y="5214037"/>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92A3B2C-E53A-4DA9-91DD-11D64482C7C6}"/>
              </a:ext>
            </a:extLst>
          </p:cNvPr>
          <p:cNvCxnSpPr>
            <a:stCxn id="3" idx="3"/>
            <a:endCxn id="8" idx="1"/>
          </p:cNvCxnSpPr>
          <p:nvPr/>
        </p:nvCxnSpPr>
        <p:spPr>
          <a:xfrm>
            <a:off x="3584848" y="4113076"/>
            <a:ext cx="504056" cy="110096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4D6E16A-43B1-4055-B534-5CA80173776B}"/>
              </a:ext>
            </a:extLst>
          </p:cNvPr>
          <p:cNvSpPr txBox="1"/>
          <p:nvPr/>
        </p:nvSpPr>
        <p:spPr>
          <a:xfrm>
            <a:off x="704528" y="1124744"/>
            <a:ext cx="7920880" cy="224676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コード発行のフロー</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企業情報の登録完了時に認証コードが発行される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これに伴い、企業情報の登録完了時に注意喚起のメッセージを出力する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発行されたコードは、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ツールで即時で確認ができるようになる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コードの郵送はアナログに手動で毎朝実施</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認証コードは、</a:t>
            </a:r>
            <a:r>
              <a:rPr kumimoji="1" lang="en-US" altLang="ja-JP" sz="1400" dirty="0">
                <a:solidFill>
                  <a:srgbClr val="FF0000"/>
                </a:solidFill>
                <a:latin typeface="メイリオ" panose="020B0604030504040204" pitchFamily="50" charset="-128"/>
                <a:ea typeface="メイリオ" panose="020B0604030504040204" pitchFamily="50" charset="-128"/>
              </a:rPr>
              <a:t>admin</a:t>
            </a:r>
            <a:r>
              <a:rPr kumimoji="1" lang="ja-JP" altLang="en-US" sz="1400" dirty="0">
                <a:solidFill>
                  <a:srgbClr val="FF0000"/>
                </a:solidFill>
                <a:latin typeface="メイリオ" panose="020B0604030504040204" pitchFamily="50" charset="-128"/>
                <a:ea typeface="メイリオ" panose="020B0604030504040204" pitchFamily="50" charset="-128"/>
              </a:rPr>
              <a:t>ツールの</a:t>
            </a:r>
            <a:r>
              <a:rPr kumimoji="1" lang="en-US" altLang="ja-JP" sz="1400" dirty="0">
                <a:solidFill>
                  <a:srgbClr val="FF0000"/>
                </a:solidFill>
                <a:latin typeface="メイリオ" panose="020B0604030504040204" pitchFamily="50" charset="-128"/>
                <a:ea typeface="メイリオ" panose="020B0604030504040204" pitchFamily="50" charset="-128"/>
              </a:rPr>
              <a:t>function</a:t>
            </a:r>
            <a:r>
              <a:rPr kumimoji="1" lang="ja-JP" altLang="en-US" sz="1400" dirty="0">
                <a:solidFill>
                  <a:srgbClr val="FF0000"/>
                </a:solidFill>
                <a:latin typeface="メイリオ" panose="020B0604030504040204" pitchFamily="50" charset="-128"/>
                <a:ea typeface="メイリオ" panose="020B0604030504040204" pitchFamily="50" charset="-128"/>
              </a:rPr>
              <a:t>にリアルタイムで追加される</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ツールは</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6" action="ppaction://hlinksldjump"/>
              </a:rPr>
              <a:t>こちら</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を参考にしてください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5FDFF0DD-74B1-4C2A-9932-622379A976A7}"/>
              </a:ext>
            </a:extLst>
          </p:cNvPr>
          <p:cNvSpPr/>
          <p:nvPr/>
        </p:nvSpPr>
        <p:spPr>
          <a:xfrm>
            <a:off x="8409384" y="151387"/>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25855765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A.</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初回コード発行フロー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67689C32-58E9-4B6A-A9DE-BF73CA90EBD8}"/>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
        <p:nvSpPr>
          <p:cNvPr id="13" name="テキスト ボックス 12">
            <a:extLst>
              <a:ext uri="{FF2B5EF4-FFF2-40B4-BE49-F238E27FC236}">
                <a16:creationId xmlns:a16="http://schemas.microsoft.com/office/drawing/2014/main" id="{34B731D3-EE42-49AB-8245-17D95135954B}"/>
              </a:ext>
            </a:extLst>
          </p:cNvPr>
          <p:cNvSpPr txBox="1"/>
          <p:nvPr/>
        </p:nvSpPr>
        <p:spPr>
          <a:xfrm>
            <a:off x="704528" y="1124744"/>
            <a:ext cx="6408712" cy="73866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注意喚起メッセージ</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742950" lvl="1"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企業情報の登録完了後、「求人記事の作成に進む」を押下すると、下記のメッセージが出力される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A90F4E03-A210-4E3A-974B-14430ACBD695}"/>
              </a:ext>
            </a:extLst>
          </p:cNvPr>
          <p:cNvSpPr/>
          <p:nvPr/>
        </p:nvSpPr>
        <p:spPr>
          <a:xfrm>
            <a:off x="1352600" y="2204864"/>
            <a:ext cx="5764015" cy="2880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30D90D-898C-4BF1-8209-182D7F026EF0}"/>
              </a:ext>
            </a:extLst>
          </p:cNvPr>
          <p:cNvSpPr/>
          <p:nvPr/>
        </p:nvSpPr>
        <p:spPr>
          <a:xfrm>
            <a:off x="7833320" y="886654"/>
            <a:ext cx="1728192" cy="54226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F2A8EE8-418C-4949-8027-0A8501302D3C}"/>
              </a:ext>
            </a:extLst>
          </p:cNvPr>
          <p:cNvSpPr txBox="1"/>
          <p:nvPr/>
        </p:nvSpPr>
        <p:spPr>
          <a:xfrm>
            <a:off x="1568624" y="2492896"/>
            <a:ext cx="5328592" cy="1600438"/>
          </a:xfrm>
          <a:prstGeom prst="rect">
            <a:avLst/>
          </a:prstGeom>
          <a:noFill/>
        </p:spPr>
        <p:txBody>
          <a:bodyPr wrap="square" rtlCol="0">
            <a:spAutoFit/>
          </a:bodyPr>
          <a:lstStyle/>
          <a:p>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企業情報に登録した住所に認証コードを郵送でお送りします。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日以内にマイページからコードを入力し認証してください。</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日を経過してコードの認証が確認できない場合、</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企業アカウントは停止となり、掲載中の記事は停止されます。</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企業情報の変更は、この先の画面ではできません。</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DCF63533-AC66-4917-B603-32C7A8154A59}"/>
              </a:ext>
            </a:extLst>
          </p:cNvPr>
          <p:cNvSpPr/>
          <p:nvPr/>
        </p:nvSpPr>
        <p:spPr>
          <a:xfrm>
            <a:off x="7675456" y="493728"/>
            <a:ext cx="858709"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19" name="正方形/長方形 18">
            <a:extLst>
              <a:ext uri="{FF2B5EF4-FFF2-40B4-BE49-F238E27FC236}">
                <a16:creationId xmlns:a16="http://schemas.microsoft.com/office/drawing/2014/main" id="{D4DB7551-8903-47F9-8C74-5B6F5C920C75}"/>
              </a:ext>
            </a:extLst>
          </p:cNvPr>
          <p:cNvSpPr/>
          <p:nvPr/>
        </p:nvSpPr>
        <p:spPr>
          <a:xfrm>
            <a:off x="6681192" y="100803"/>
            <a:ext cx="858709" cy="284700"/>
          </a:xfrm>
          <a:prstGeom prst="rect">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20" name="正方形/長方形 19">
            <a:extLst>
              <a:ext uri="{FF2B5EF4-FFF2-40B4-BE49-F238E27FC236}">
                <a16:creationId xmlns:a16="http://schemas.microsoft.com/office/drawing/2014/main" id="{61FE426E-0A44-43E7-A764-221BC59063E9}"/>
              </a:ext>
            </a:extLst>
          </p:cNvPr>
          <p:cNvSpPr/>
          <p:nvPr/>
        </p:nvSpPr>
        <p:spPr>
          <a:xfrm>
            <a:off x="6681192" y="480008"/>
            <a:ext cx="858709" cy="28470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09D87171-D51D-4ECA-948F-7507DABAA84C}"/>
              </a:ext>
            </a:extLst>
          </p:cNvPr>
          <p:cNvSpPr/>
          <p:nvPr/>
        </p:nvSpPr>
        <p:spPr>
          <a:xfrm>
            <a:off x="7664301" y="100803"/>
            <a:ext cx="858709" cy="28470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34AA9B48-A2B0-4145-ABE5-469C5CF8E672}"/>
              </a:ext>
            </a:extLst>
          </p:cNvPr>
          <p:cNvSpPr/>
          <p:nvPr/>
        </p:nvSpPr>
        <p:spPr>
          <a:xfrm>
            <a:off x="8647410" y="100803"/>
            <a:ext cx="858709" cy="284700"/>
          </a:xfrm>
          <a:prstGeom prst="rect">
            <a:avLst/>
          </a:prstGeom>
          <a:solidFill>
            <a:schemeClr val="accent4">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1B11A2EB-9DDC-4DE7-9FA2-598DD34CC50B}"/>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4" name="四角形: 角を丸くする 23">
            <a:extLst>
              <a:ext uri="{FF2B5EF4-FFF2-40B4-BE49-F238E27FC236}">
                <a16:creationId xmlns:a16="http://schemas.microsoft.com/office/drawing/2014/main" id="{68A14642-4DD4-4377-8050-5C78261CE386}"/>
              </a:ext>
            </a:extLst>
          </p:cNvPr>
          <p:cNvSpPr/>
          <p:nvPr/>
        </p:nvSpPr>
        <p:spPr>
          <a:xfrm>
            <a:off x="3800872" y="4437112"/>
            <a:ext cx="309634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企業情報を登録し、認証コードを発行。記事掲載に進む</a:t>
            </a:r>
          </a:p>
        </p:txBody>
      </p:sp>
      <p:sp>
        <p:nvSpPr>
          <p:cNvPr id="25" name="四角形: 角を丸くする 24">
            <a:extLst>
              <a:ext uri="{FF2B5EF4-FFF2-40B4-BE49-F238E27FC236}">
                <a16:creationId xmlns:a16="http://schemas.microsoft.com/office/drawing/2014/main" id="{203CFD0B-D894-4968-BB4C-CC62C594DC95}"/>
              </a:ext>
            </a:extLst>
          </p:cNvPr>
          <p:cNvSpPr/>
          <p:nvPr/>
        </p:nvSpPr>
        <p:spPr>
          <a:xfrm>
            <a:off x="1625708" y="4437112"/>
            <a:ext cx="1815124" cy="284700"/>
          </a:xfrm>
          <a:prstGeom prst="round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もういちど企業情報を確認する</a:t>
            </a:r>
          </a:p>
        </p:txBody>
      </p:sp>
      <p:sp>
        <p:nvSpPr>
          <p:cNvPr id="12" name="正方形/長方形 11">
            <a:extLst>
              <a:ext uri="{FF2B5EF4-FFF2-40B4-BE49-F238E27FC236}">
                <a16:creationId xmlns:a16="http://schemas.microsoft.com/office/drawing/2014/main" id="{D709F870-457F-4D8E-B575-7252B815D02A}"/>
              </a:ext>
            </a:extLst>
          </p:cNvPr>
          <p:cNvSpPr/>
          <p:nvPr/>
        </p:nvSpPr>
        <p:spPr>
          <a:xfrm>
            <a:off x="3713940" y="4293096"/>
            <a:ext cx="332729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5CB262D2-41E5-417C-88E0-669F574165E8}"/>
              </a:ext>
            </a:extLst>
          </p:cNvPr>
          <p:cNvSpPr/>
          <p:nvPr/>
        </p:nvSpPr>
        <p:spPr>
          <a:xfrm>
            <a:off x="1496616" y="4293096"/>
            <a:ext cx="2088232"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EC07ABB-C7D5-4D80-9075-07A5AC899D8D}"/>
              </a:ext>
            </a:extLst>
          </p:cNvPr>
          <p:cNvSpPr txBox="1"/>
          <p:nvPr/>
        </p:nvSpPr>
        <p:spPr>
          <a:xfrm>
            <a:off x="7833320" y="5589240"/>
            <a:ext cx="1728192" cy="553998"/>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hlinkClick r:id="rId2" action="ppaction://hlinksldjump"/>
              </a:rPr>
              <a:t>記事掲載</a:t>
            </a:r>
            <a:r>
              <a:rPr kumimoji="1" lang="ja-JP" altLang="en-US" sz="1000" dirty="0">
                <a:latin typeface="メイリオ" panose="020B0604030504040204" pitchFamily="50" charset="-128"/>
                <a:ea typeface="メイリオ" panose="020B0604030504040204" pitchFamily="50" charset="-128"/>
              </a:rPr>
              <a:t>に進み、コードを発行する。</a:t>
            </a:r>
            <a:r>
              <a:rPr kumimoji="1" lang="en-US" altLang="ja-JP" sz="1000" dirty="0">
                <a:latin typeface="メイリオ" panose="020B0604030504040204" pitchFamily="50" charset="-128"/>
                <a:ea typeface="メイリオ" panose="020B0604030504040204" pitchFamily="50" charset="-128"/>
              </a:rPr>
              <a:t>Admin</a:t>
            </a:r>
            <a:r>
              <a:rPr kumimoji="1" lang="ja-JP" altLang="en-US" sz="1000" dirty="0">
                <a:latin typeface="メイリオ" panose="020B0604030504040204" pitchFamily="50" charset="-128"/>
                <a:ea typeface="メイリオ" panose="020B0604030504040204" pitchFamily="50" charset="-128"/>
              </a:rPr>
              <a:t>ツールにコードは即時反映する</a:t>
            </a:r>
          </a:p>
        </p:txBody>
      </p:sp>
      <p:cxnSp>
        <p:nvCxnSpPr>
          <p:cNvPr id="29" name="コネクタ: カギ線 28">
            <a:extLst>
              <a:ext uri="{FF2B5EF4-FFF2-40B4-BE49-F238E27FC236}">
                <a16:creationId xmlns:a16="http://schemas.microsoft.com/office/drawing/2014/main" id="{7BBD4B48-6A7B-4D50-AEA5-FAEDACEFEA28}"/>
              </a:ext>
            </a:extLst>
          </p:cNvPr>
          <p:cNvCxnSpPr>
            <a:cxnSpLocks/>
            <a:stCxn id="12" idx="2"/>
            <a:endCxn id="26" idx="1"/>
          </p:cNvCxnSpPr>
          <p:nvPr/>
        </p:nvCxnSpPr>
        <p:spPr>
          <a:xfrm rot="16200000" flipH="1">
            <a:off x="6106914" y="4139832"/>
            <a:ext cx="997079" cy="245573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C3775C1-0623-4EB1-874A-9A0BBBADBAE9}"/>
              </a:ext>
            </a:extLst>
          </p:cNvPr>
          <p:cNvSpPr txBox="1"/>
          <p:nvPr/>
        </p:nvSpPr>
        <p:spPr>
          <a:xfrm>
            <a:off x="7833320" y="3559372"/>
            <a:ext cx="1728192" cy="553998"/>
          </a:xfrm>
          <a:prstGeom prst="rect">
            <a:avLst/>
          </a:prstGeom>
          <a:noFill/>
          <a:ln>
            <a:solidFill>
              <a:srgbClr val="FF0000"/>
            </a:solidFill>
          </a:ln>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登録情報を保持した状態で、</a:t>
            </a:r>
            <a:r>
              <a:rPr kumimoji="1" lang="ja-JP" altLang="en-US" sz="1000" dirty="0">
                <a:latin typeface="メイリオ" panose="020B0604030504040204" pitchFamily="50" charset="-128"/>
                <a:ea typeface="メイリオ" panose="020B0604030504040204" pitchFamily="50" charset="-128"/>
                <a:hlinkClick r:id="rId3" action="ppaction://hlinksldjump"/>
              </a:rPr>
              <a:t>企業情報の登録画面</a:t>
            </a:r>
            <a:r>
              <a:rPr kumimoji="1" lang="ja-JP" altLang="en-US" sz="1000" dirty="0">
                <a:latin typeface="メイリオ" panose="020B0604030504040204" pitchFamily="50" charset="-128"/>
                <a:ea typeface="メイリオ" panose="020B0604030504040204" pitchFamily="50" charset="-128"/>
              </a:rPr>
              <a:t>に戻ります。</a:t>
            </a:r>
          </a:p>
        </p:txBody>
      </p:sp>
      <p:cxnSp>
        <p:nvCxnSpPr>
          <p:cNvPr id="32" name="コネクタ: カギ線 31">
            <a:extLst>
              <a:ext uri="{FF2B5EF4-FFF2-40B4-BE49-F238E27FC236}">
                <a16:creationId xmlns:a16="http://schemas.microsoft.com/office/drawing/2014/main" id="{9DF935B7-FC1A-4536-BE57-761E7248C47B}"/>
              </a:ext>
            </a:extLst>
          </p:cNvPr>
          <p:cNvCxnSpPr>
            <a:cxnSpLocks/>
            <a:stCxn id="27" idx="0"/>
            <a:endCxn id="31" idx="1"/>
          </p:cNvCxnSpPr>
          <p:nvPr/>
        </p:nvCxnSpPr>
        <p:spPr>
          <a:xfrm rot="5400000" flipH="1" flipV="1">
            <a:off x="4958664" y="1418440"/>
            <a:ext cx="456725" cy="52925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2188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4" name="テキスト ボックス 23">
            <a:extLst>
              <a:ext uri="{FF2B5EF4-FFF2-40B4-BE49-F238E27FC236}">
                <a16:creationId xmlns:a16="http://schemas.microsoft.com/office/drawing/2014/main" id="{D15052E4-B62B-48BB-8E83-5156D89D5F35}"/>
              </a:ext>
            </a:extLst>
          </p:cNvPr>
          <p:cNvSpPr txBox="1"/>
          <p:nvPr/>
        </p:nvSpPr>
        <p:spPr>
          <a:xfrm>
            <a:off x="704527" y="1124744"/>
            <a:ext cx="8525095"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初回発行コードが未認証の場合、マイページ内に「コード認証」のボタンが表示され、このボタンを押下することで、コードの認証フォームが開き、コードの認証ができる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日を経過してコードが認証されない場合、ログイン時にコードの再発行フォームへと誘導する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再発行されたコードの場合、コード認証のフローが異なる。ログイン画面で</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ID</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と</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PW</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を入力すると、コード認証フォームへと遷移する</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コード認証の進捗状況は</a:t>
            </a:r>
            <a:r>
              <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rPr>
              <a:t>Admin</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rPr>
              <a:t>ツールで確認できる。</a:t>
            </a:r>
            <a:r>
              <a:rPr kumimoji="1" lang="ja-JP" altLang="en-US" sz="1400" dirty="0">
                <a:solidFill>
                  <a:schemeClr val="tx1">
                    <a:lumMod val="65000"/>
                    <a:lumOff val="35000"/>
                  </a:schemeClr>
                </a:solidFill>
                <a:latin typeface="メイリオ" panose="020B0604030504040204" pitchFamily="50" charset="-128"/>
                <a:ea typeface="メイリオ" panose="020B0604030504040204" pitchFamily="50" charset="-128"/>
                <a:hlinkClick r:id="rId2" action="ppaction://hlinksldjump"/>
              </a:rPr>
              <a:t>こちら</a:t>
            </a:r>
            <a:endParaRPr kumimoji="1" lang="en-US" altLang="ja-JP" sz="1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7" name="テキスト ボックス 76">
            <a:extLst>
              <a:ext uri="{FF2B5EF4-FFF2-40B4-BE49-F238E27FC236}">
                <a16:creationId xmlns:a16="http://schemas.microsoft.com/office/drawing/2014/main" id="{ED6072AC-9161-4378-8213-6200BF8F3A54}"/>
              </a:ext>
            </a:extLst>
          </p:cNvPr>
          <p:cNvSpPr txBox="1"/>
          <p:nvPr/>
        </p:nvSpPr>
        <p:spPr>
          <a:xfrm>
            <a:off x="1482540" y="6402526"/>
            <a:ext cx="8525095" cy="30777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運営向けメモ：再発行時の郵送案内は、ログイン後に入力フォームがでることを明記する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69E25203-D36C-486A-8434-C5452B4FDB5F}"/>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5453112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テキスト ボックス 69">
            <a:extLst>
              <a:ext uri="{FF2B5EF4-FFF2-40B4-BE49-F238E27FC236}">
                <a16:creationId xmlns:a16="http://schemas.microsoft.com/office/drawing/2014/main" id="{7AD0E0A6-4111-4567-8BA0-8064CC959022}"/>
              </a:ext>
            </a:extLst>
          </p:cNvPr>
          <p:cNvSpPr txBox="1"/>
          <p:nvPr/>
        </p:nvSpPr>
        <p:spPr>
          <a:xfrm>
            <a:off x="640904" y="332656"/>
            <a:ext cx="8588719" cy="553998"/>
          </a:xfrm>
          <a:prstGeom prst="rect">
            <a:avLst/>
          </a:prstGeom>
          <a:noFill/>
        </p:spPr>
        <p:txBody>
          <a:bodyPr wrap="square" rtlCol="0">
            <a:spAutoFit/>
          </a:bodyPr>
          <a:lstStyle/>
          <a:p>
            <a:r>
              <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rPr>
              <a:t>B.</a:t>
            </a:r>
            <a:r>
              <a:rPr kumimoji="1" lang="ja-JP" altLang="en-US" sz="3000" b="1" dirty="0">
                <a:solidFill>
                  <a:schemeClr val="tx1">
                    <a:lumMod val="65000"/>
                    <a:lumOff val="35000"/>
                  </a:schemeClr>
                </a:solidFill>
                <a:latin typeface="メイリオ" panose="020B0604030504040204" pitchFamily="50" charset="-128"/>
                <a:ea typeface="メイリオ" panose="020B0604030504040204" pitchFamily="50" charset="-128"/>
              </a:rPr>
              <a:t>コード認証フロー</a:t>
            </a:r>
            <a:endParaRPr kumimoji="1" lang="en-US" altLang="ja-JP" sz="3000" b="1"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8" name="四角形: 角を丸くする 97">
            <a:extLst>
              <a:ext uri="{FF2B5EF4-FFF2-40B4-BE49-F238E27FC236}">
                <a16:creationId xmlns:a16="http://schemas.microsoft.com/office/drawing/2014/main" id="{5D031FEE-9D5C-445B-921F-3B3673834DF0}"/>
              </a:ext>
            </a:extLst>
          </p:cNvPr>
          <p:cNvSpPr/>
          <p:nvPr/>
        </p:nvSpPr>
        <p:spPr>
          <a:xfrm>
            <a:off x="7675456" y="493728"/>
            <a:ext cx="858709" cy="28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ボタン</a:t>
            </a:r>
          </a:p>
        </p:txBody>
      </p:sp>
      <p:sp>
        <p:nvSpPr>
          <p:cNvPr id="99" name="正方形/長方形 98">
            <a:extLst>
              <a:ext uri="{FF2B5EF4-FFF2-40B4-BE49-F238E27FC236}">
                <a16:creationId xmlns:a16="http://schemas.microsoft.com/office/drawing/2014/main" id="{98BE8F1A-C56D-4AB8-B7B3-DDA5F5378B0B}"/>
              </a:ext>
            </a:extLst>
          </p:cNvPr>
          <p:cNvSpPr/>
          <p:nvPr/>
        </p:nvSpPr>
        <p:spPr>
          <a:xfrm>
            <a:off x="6681192" y="100803"/>
            <a:ext cx="858709" cy="2847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自由記述</a:t>
            </a:r>
          </a:p>
        </p:txBody>
      </p:sp>
      <p:sp>
        <p:nvSpPr>
          <p:cNvPr id="100" name="正方形/長方形 99">
            <a:extLst>
              <a:ext uri="{FF2B5EF4-FFF2-40B4-BE49-F238E27FC236}">
                <a16:creationId xmlns:a16="http://schemas.microsoft.com/office/drawing/2014/main" id="{62A1626E-7EDA-435C-8503-FA4D16482B27}"/>
              </a:ext>
            </a:extLst>
          </p:cNvPr>
          <p:cNvSpPr/>
          <p:nvPr/>
        </p:nvSpPr>
        <p:spPr>
          <a:xfrm>
            <a:off x="6681192" y="480008"/>
            <a:ext cx="858709" cy="284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プルダウン▼</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a:extLst>
              <a:ext uri="{FF2B5EF4-FFF2-40B4-BE49-F238E27FC236}">
                <a16:creationId xmlns:a16="http://schemas.microsoft.com/office/drawing/2014/main" id="{57566BCA-4A0C-4DD7-BB3E-809FDBAB4357}"/>
              </a:ext>
            </a:extLst>
          </p:cNvPr>
          <p:cNvSpPr/>
          <p:nvPr/>
        </p:nvSpPr>
        <p:spPr>
          <a:xfrm>
            <a:off x="7664301" y="100803"/>
            <a:ext cx="858709" cy="284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書式指定記述</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a:extLst>
              <a:ext uri="{FF2B5EF4-FFF2-40B4-BE49-F238E27FC236}">
                <a16:creationId xmlns:a16="http://schemas.microsoft.com/office/drawing/2014/main" id="{8FE1A55A-B53F-459C-A29E-AF1E31047C49}"/>
              </a:ext>
            </a:extLst>
          </p:cNvPr>
          <p:cNvSpPr/>
          <p:nvPr/>
        </p:nvSpPr>
        <p:spPr>
          <a:xfrm>
            <a:off x="8647410" y="100803"/>
            <a:ext cx="858709" cy="284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rPr>
              <a:t>自動選択</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32" name="テキスト ボックス 131">
            <a:extLst>
              <a:ext uri="{FF2B5EF4-FFF2-40B4-BE49-F238E27FC236}">
                <a16:creationId xmlns:a16="http://schemas.microsoft.com/office/drawing/2014/main" id="{7678A9CC-3008-4541-9C66-F27D4EADC2B3}"/>
              </a:ext>
            </a:extLst>
          </p:cNvPr>
          <p:cNvSpPr txBox="1"/>
          <p:nvPr/>
        </p:nvSpPr>
        <p:spPr>
          <a:xfrm>
            <a:off x="8647410" y="529318"/>
            <a:ext cx="858710" cy="246221"/>
          </a:xfrm>
          <a:prstGeom prst="rect">
            <a:avLst/>
          </a:prstGeom>
          <a:noFill/>
        </p:spPr>
        <p:txBody>
          <a:bodyPr wrap="square" rtlCol="0">
            <a:spAutoFit/>
          </a:bodyPr>
          <a:lstStyle/>
          <a:p>
            <a:pPr algn="ctr"/>
            <a:r>
              <a:rPr kumimoji="1" lang="ja-JP" altLang="en-US" sz="1000" u="sng" dirty="0">
                <a:latin typeface="メイリオ" panose="020B0604030504040204" pitchFamily="50" charset="-128"/>
                <a:ea typeface="メイリオ" panose="020B0604030504040204" pitchFamily="50" charset="-128"/>
              </a:rPr>
              <a:t>リンク</a:t>
            </a:r>
          </a:p>
        </p:txBody>
      </p:sp>
      <p:sp>
        <p:nvSpPr>
          <p:cNvPr id="25" name="正方形/長方形 24">
            <a:extLst>
              <a:ext uri="{FF2B5EF4-FFF2-40B4-BE49-F238E27FC236}">
                <a16:creationId xmlns:a16="http://schemas.microsoft.com/office/drawing/2014/main" id="{04DD6D98-68FD-46C2-A1A7-EDCB27C121B4}"/>
              </a:ext>
            </a:extLst>
          </p:cNvPr>
          <p:cNvSpPr/>
          <p:nvPr/>
        </p:nvSpPr>
        <p:spPr>
          <a:xfrm>
            <a:off x="128465" y="1556794"/>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hlinkClick r:id="rId2" action="ppaction://hlinksldjump"/>
              </a:rPr>
              <a:t>ログイン</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34" name="フローチャート: 判断 33">
            <a:extLst>
              <a:ext uri="{FF2B5EF4-FFF2-40B4-BE49-F238E27FC236}">
                <a16:creationId xmlns:a16="http://schemas.microsoft.com/office/drawing/2014/main" id="{0BD6E357-422D-4514-A835-ED74A6BDA0CF}"/>
              </a:ext>
            </a:extLst>
          </p:cNvPr>
          <p:cNvSpPr/>
          <p:nvPr/>
        </p:nvSpPr>
        <p:spPr>
          <a:xfrm>
            <a:off x="1130316" y="1556792"/>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認証済？</a:t>
            </a:r>
          </a:p>
        </p:txBody>
      </p:sp>
      <p:sp>
        <p:nvSpPr>
          <p:cNvPr id="36" name="正方形/長方形 35">
            <a:extLst>
              <a:ext uri="{FF2B5EF4-FFF2-40B4-BE49-F238E27FC236}">
                <a16:creationId xmlns:a16="http://schemas.microsoft.com/office/drawing/2014/main" id="{5E0E2B23-D3F2-43DD-AF37-6FEDC7D2C0FC}"/>
              </a:ext>
            </a:extLst>
          </p:cNvPr>
          <p:cNvSpPr/>
          <p:nvPr/>
        </p:nvSpPr>
        <p:spPr>
          <a:xfrm>
            <a:off x="2388147" y="1556792"/>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3" action="ppaction://hlinksldjump"/>
              </a:rPr>
              <a:t>マイページ</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4" name="直線矢印コネクタ 3">
            <a:extLst>
              <a:ext uri="{FF2B5EF4-FFF2-40B4-BE49-F238E27FC236}">
                <a16:creationId xmlns:a16="http://schemas.microsoft.com/office/drawing/2014/main" id="{E70A2777-64B5-43AB-B71B-EA58A7083F65}"/>
              </a:ext>
            </a:extLst>
          </p:cNvPr>
          <p:cNvCxnSpPr>
            <a:cxnSpLocks/>
            <a:stCxn id="25" idx="3"/>
            <a:endCxn id="34" idx="1"/>
          </p:cNvCxnSpPr>
          <p:nvPr/>
        </p:nvCxnSpPr>
        <p:spPr>
          <a:xfrm flipV="1">
            <a:off x="987175" y="1916832"/>
            <a:ext cx="14314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9E23A91-1641-4ADB-99E0-C2CFC8B392EC}"/>
              </a:ext>
            </a:extLst>
          </p:cNvPr>
          <p:cNvCxnSpPr>
            <a:cxnSpLocks/>
            <a:stCxn id="34" idx="3"/>
            <a:endCxn id="36" idx="1"/>
          </p:cNvCxnSpPr>
          <p:nvPr/>
        </p:nvCxnSpPr>
        <p:spPr>
          <a:xfrm>
            <a:off x="2234672" y="1916832"/>
            <a:ext cx="1534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判断 43">
            <a:extLst>
              <a:ext uri="{FF2B5EF4-FFF2-40B4-BE49-F238E27FC236}">
                <a16:creationId xmlns:a16="http://schemas.microsoft.com/office/drawing/2014/main" id="{28803A1E-AD00-47FF-98A1-DAFE61F4E9C5}"/>
              </a:ext>
            </a:extLst>
          </p:cNvPr>
          <p:cNvSpPr/>
          <p:nvPr/>
        </p:nvSpPr>
        <p:spPr>
          <a:xfrm>
            <a:off x="2249517" y="2379390"/>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初回発行のコード？</a:t>
            </a:r>
          </a:p>
        </p:txBody>
      </p:sp>
      <p:cxnSp>
        <p:nvCxnSpPr>
          <p:cNvPr id="42" name="コネクタ: カギ線 41">
            <a:extLst>
              <a:ext uri="{FF2B5EF4-FFF2-40B4-BE49-F238E27FC236}">
                <a16:creationId xmlns:a16="http://schemas.microsoft.com/office/drawing/2014/main" id="{E3AE53CE-683F-40C3-AFC3-7E1C025096B5}"/>
              </a:ext>
            </a:extLst>
          </p:cNvPr>
          <p:cNvCxnSpPr>
            <a:stCxn id="34" idx="2"/>
            <a:endCxn id="44" idx="1"/>
          </p:cNvCxnSpPr>
          <p:nvPr/>
        </p:nvCxnSpPr>
        <p:spPr>
          <a:xfrm rot="16200000" flipH="1">
            <a:off x="1734726" y="2224638"/>
            <a:ext cx="462559" cy="5670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79DABD70-B8A2-4DA9-BBC2-91595B84D41A}"/>
              </a:ext>
            </a:extLst>
          </p:cNvPr>
          <p:cNvSpPr/>
          <p:nvPr/>
        </p:nvSpPr>
        <p:spPr>
          <a:xfrm>
            <a:off x="4767144" y="2368419"/>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マイページ</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コード認証</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4" action="ppaction://hlinksldjump"/>
              </a:rPr>
              <a:t>ボタンを表示</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3" name="正方形/長方形 52">
            <a:extLst>
              <a:ext uri="{FF2B5EF4-FFF2-40B4-BE49-F238E27FC236}">
                <a16:creationId xmlns:a16="http://schemas.microsoft.com/office/drawing/2014/main" id="{FDF7FA30-0A5F-485A-BD2E-C15D2BC43B04}"/>
              </a:ext>
            </a:extLst>
          </p:cNvPr>
          <p:cNvSpPr/>
          <p:nvPr/>
        </p:nvSpPr>
        <p:spPr>
          <a:xfrm>
            <a:off x="4767144" y="3175490"/>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hlinkClick r:id="rId5" action="ppaction://hlinksldjump"/>
              </a:rPr>
              <a:t>ログイン不可</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A52C07F1-B90C-44AF-AE97-87EF5E80FCD3}"/>
              </a:ext>
            </a:extLst>
          </p:cNvPr>
          <p:cNvSpPr txBox="1"/>
          <p:nvPr/>
        </p:nvSpPr>
        <p:spPr>
          <a:xfrm>
            <a:off x="1973104" y="1587109"/>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4" name="テキスト ボックス 63">
            <a:extLst>
              <a:ext uri="{FF2B5EF4-FFF2-40B4-BE49-F238E27FC236}">
                <a16:creationId xmlns:a16="http://schemas.microsoft.com/office/drawing/2014/main" id="{52AA38B3-26CC-4617-B35B-4AA7FE665675}"/>
              </a:ext>
            </a:extLst>
          </p:cNvPr>
          <p:cNvSpPr txBox="1"/>
          <p:nvPr/>
        </p:nvSpPr>
        <p:spPr>
          <a:xfrm>
            <a:off x="1747144" y="2439360"/>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5" name="テキスト ボックス 64">
            <a:extLst>
              <a:ext uri="{FF2B5EF4-FFF2-40B4-BE49-F238E27FC236}">
                <a16:creationId xmlns:a16="http://schemas.microsoft.com/office/drawing/2014/main" id="{ADCB4C3E-CED5-4BC4-8B23-DA12C24423DF}"/>
              </a:ext>
            </a:extLst>
          </p:cNvPr>
          <p:cNvSpPr txBox="1"/>
          <p:nvPr/>
        </p:nvSpPr>
        <p:spPr>
          <a:xfrm>
            <a:off x="3235279" y="2426016"/>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6" name="テキスト ボックス 65">
            <a:extLst>
              <a:ext uri="{FF2B5EF4-FFF2-40B4-BE49-F238E27FC236}">
                <a16:creationId xmlns:a16="http://schemas.microsoft.com/office/drawing/2014/main" id="{B1D217DE-81A1-4AB0-BD1E-7B724DAB72D1}"/>
              </a:ext>
            </a:extLst>
          </p:cNvPr>
          <p:cNvSpPr txBox="1"/>
          <p:nvPr/>
        </p:nvSpPr>
        <p:spPr>
          <a:xfrm>
            <a:off x="2842148" y="4047925"/>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8" name="フローチャート: 判断 27">
            <a:extLst>
              <a:ext uri="{FF2B5EF4-FFF2-40B4-BE49-F238E27FC236}">
                <a16:creationId xmlns:a16="http://schemas.microsoft.com/office/drawing/2014/main" id="{C91E5503-8E73-4E89-A0C5-E25BC5CE457C}"/>
              </a:ext>
            </a:extLst>
          </p:cNvPr>
          <p:cNvSpPr/>
          <p:nvPr/>
        </p:nvSpPr>
        <p:spPr>
          <a:xfrm>
            <a:off x="3506633" y="2371627"/>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発行後</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日が未経過？</a:t>
            </a:r>
          </a:p>
        </p:txBody>
      </p:sp>
      <p:sp>
        <p:nvSpPr>
          <p:cNvPr id="29" name="フローチャート: 判断 28">
            <a:extLst>
              <a:ext uri="{FF2B5EF4-FFF2-40B4-BE49-F238E27FC236}">
                <a16:creationId xmlns:a16="http://schemas.microsoft.com/office/drawing/2014/main" id="{3D26BB45-3759-42CE-95D2-9A2B48356C30}"/>
              </a:ext>
            </a:extLst>
          </p:cNvPr>
          <p:cNvSpPr/>
          <p:nvPr/>
        </p:nvSpPr>
        <p:spPr>
          <a:xfrm>
            <a:off x="3541022" y="4005066"/>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発行後</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30</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日が未経過？</a:t>
            </a:r>
          </a:p>
        </p:txBody>
      </p:sp>
      <p:sp>
        <p:nvSpPr>
          <p:cNvPr id="31" name="正方形/長方形 30">
            <a:extLst>
              <a:ext uri="{FF2B5EF4-FFF2-40B4-BE49-F238E27FC236}">
                <a16:creationId xmlns:a16="http://schemas.microsoft.com/office/drawing/2014/main" id="{609D541A-23E2-4F9B-9274-9907AEF81BA9}"/>
              </a:ext>
            </a:extLst>
          </p:cNvPr>
          <p:cNvSpPr/>
          <p:nvPr/>
        </p:nvSpPr>
        <p:spPr>
          <a:xfrm>
            <a:off x="4767142" y="4824460"/>
            <a:ext cx="858710" cy="7200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メイリオ" panose="020B0604030504040204" pitchFamily="50" charset="-128"/>
                <a:ea typeface="メイリオ" panose="020B0604030504040204" pitchFamily="50" charset="-128"/>
                <a:hlinkClick r:id="rId5" action="ppaction://hlinksldjump"/>
              </a:rPr>
              <a:t>ログイン不可</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32" name="直線矢印コネクタ 31">
            <a:extLst>
              <a:ext uri="{FF2B5EF4-FFF2-40B4-BE49-F238E27FC236}">
                <a16:creationId xmlns:a16="http://schemas.microsoft.com/office/drawing/2014/main" id="{1ADBD867-B534-4F47-93FB-CF175AA4F7B8}"/>
              </a:ext>
            </a:extLst>
          </p:cNvPr>
          <p:cNvCxnSpPr>
            <a:cxnSpLocks/>
            <a:stCxn id="44" idx="3"/>
            <a:endCxn id="28" idx="1"/>
          </p:cNvCxnSpPr>
          <p:nvPr/>
        </p:nvCxnSpPr>
        <p:spPr>
          <a:xfrm flipV="1">
            <a:off x="3353873" y="2731667"/>
            <a:ext cx="152760" cy="7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DC8922B-D6E8-49BA-BD89-7B546AE22D10}"/>
              </a:ext>
            </a:extLst>
          </p:cNvPr>
          <p:cNvCxnSpPr>
            <a:cxnSpLocks/>
            <a:stCxn id="28" idx="3"/>
            <a:endCxn id="52" idx="1"/>
          </p:cNvCxnSpPr>
          <p:nvPr/>
        </p:nvCxnSpPr>
        <p:spPr>
          <a:xfrm flipV="1">
            <a:off x="4610989" y="2728459"/>
            <a:ext cx="156155" cy="3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17C67B21-17F1-445E-B63E-409C376FE8AD}"/>
              </a:ext>
            </a:extLst>
          </p:cNvPr>
          <p:cNvCxnSpPr>
            <a:cxnSpLocks/>
            <a:stCxn id="28" idx="2"/>
            <a:endCxn id="53" idx="1"/>
          </p:cNvCxnSpPr>
          <p:nvPr/>
        </p:nvCxnSpPr>
        <p:spPr>
          <a:xfrm rot="16200000" flipH="1">
            <a:off x="4191065" y="2959451"/>
            <a:ext cx="443824" cy="7083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EB909C6E-6880-4DDF-BABE-059A20E4BD2E}"/>
              </a:ext>
            </a:extLst>
          </p:cNvPr>
          <p:cNvCxnSpPr>
            <a:cxnSpLocks/>
            <a:stCxn id="44" idx="2"/>
            <a:endCxn id="29" idx="1"/>
          </p:cNvCxnSpPr>
          <p:nvPr/>
        </p:nvCxnSpPr>
        <p:spPr>
          <a:xfrm rot="16200000" flipH="1">
            <a:off x="2538540" y="3362623"/>
            <a:ext cx="1265637" cy="7393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8F14B97-5B56-4736-9A0A-2F32D88CCB04}"/>
              </a:ext>
            </a:extLst>
          </p:cNvPr>
          <p:cNvCxnSpPr>
            <a:cxnSpLocks/>
            <a:stCxn id="29" idx="3"/>
            <a:endCxn id="197" idx="1"/>
          </p:cNvCxnSpPr>
          <p:nvPr/>
        </p:nvCxnSpPr>
        <p:spPr>
          <a:xfrm flipV="1">
            <a:off x="4645378" y="4355038"/>
            <a:ext cx="129213" cy="10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0D57E403-FEFF-4CED-AFCC-0F7E56745CEE}"/>
              </a:ext>
            </a:extLst>
          </p:cNvPr>
          <p:cNvCxnSpPr>
            <a:cxnSpLocks/>
            <a:stCxn id="29" idx="2"/>
            <a:endCxn id="31" idx="1"/>
          </p:cNvCxnSpPr>
          <p:nvPr/>
        </p:nvCxnSpPr>
        <p:spPr>
          <a:xfrm rot="16200000" flipH="1">
            <a:off x="4200494" y="4617851"/>
            <a:ext cx="459355" cy="6739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82ECEBD-F3AC-404C-BD3A-9D20FCAE3422}"/>
              </a:ext>
            </a:extLst>
          </p:cNvPr>
          <p:cNvSpPr txBox="1"/>
          <p:nvPr/>
        </p:nvSpPr>
        <p:spPr>
          <a:xfrm>
            <a:off x="4349816" y="2426862"/>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C071D967-61B0-4C10-8D81-F1224EEC3C25}"/>
              </a:ext>
            </a:extLst>
          </p:cNvPr>
          <p:cNvSpPr txBox="1"/>
          <p:nvPr/>
        </p:nvSpPr>
        <p:spPr>
          <a:xfrm>
            <a:off x="4093199" y="3283134"/>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F02465AE-DB6F-4F5B-ABF9-1AE8672B815F}"/>
              </a:ext>
            </a:extLst>
          </p:cNvPr>
          <p:cNvSpPr txBox="1"/>
          <p:nvPr/>
        </p:nvSpPr>
        <p:spPr>
          <a:xfrm>
            <a:off x="4387078" y="4050347"/>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BE0EAA18-79F6-46EF-97DF-850EA979A7E0}"/>
              </a:ext>
            </a:extLst>
          </p:cNvPr>
          <p:cNvSpPr txBox="1"/>
          <p:nvPr/>
        </p:nvSpPr>
        <p:spPr>
          <a:xfrm>
            <a:off x="4137747" y="4919508"/>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9" name="フローチャート: 処理 38">
            <a:extLst>
              <a:ext uri="{FF2B5EF4-FFF2-40B4-BE49-F238E27FC236}">
                <a16:creationId xmlns:a16="http://schemas.microsoft.com/office/drawing/2014/main" id="{007D47BF-AED9-499E-B8AF-453B42D07531}"/>
              </a:ext>
            </a:extLst>
          </p:cNvPr>
          <p:cNvSpPr/>
          <p:nvPr/>
        </p:nvSpPr>
        <p:spPr>
          <a:xfrm>
            <a:off x="5745088" y="236841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6" action="ppaction://hlinksldjump"/>
              </a:rPr>
              <a:t>コード入力</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0" name="フローチャート: 判断 39">
            <a:extLst>
              <a:ext uri="{FF2B5EF4-FFF2-40B4-BE49-F238E27FC236}">
                <a16:creationId xmlns:a16="http://schemas.microsoft.com/office/drawing/2014/main" id="{109651B8-3366-4C53-9257-8E8611595770}"/>
              </a:ext>
            </a:extLst>
          </p:cNvPr>
          <p:cNvSpPr/>
          <p:nvPr/>
        </p:nvSpPr>
        <p:spPr>
          <a:xfrm>
            <a:off x="6784609" y="2368418"/>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コードは</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a:t>
            </a:r>
          </a:p>
        </p:txBody>
      </p:sp>
      <p:sp>
        <p:nvSpPr>
          <p:cNvPr id="43" name="フローチャート: 処理 42">
            <a:extLst>
              <a:ext uri="{FF2B5EF4-FFF2-40B4-BE49-F238E27FC236}">
                <a16:creationId xmlns:a16="http://schemas.microsoft.com/office/drawing/2014/main" id="{A4BC2737-ED61-4144-B854-1B7A8294FDB1}"/>
              </a:ext>
            </a:extLst>
          </p:cNvPr>
          <p:cNvSpPr/>
          <p:nvPr/>
        </p:nvSpPr>
        <p:spPr>
          <a:xfrm>
            <a:off x="8031542" y="236841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6" name="フローチャート: 処理 45">
            <a:extLst>
              <a:ext uri="{FF2B5EF4-FFF2-40B4-BE49-F238E27FC236}">
                <a16:creationId xmlns:a16="http://schemas.microsoft.com/office/drawing/2014/main" id="{56B6B24F-7C9E-4854-ACF7-41183AE40F01}"/>
              </a:ext>
            </a:extLst>
          </p:cNvPr>
          <p:cNvSpPr/>
          <p:nvPr/>
        </p:nvSpPr>
        <p:spPr>
          <a:xfrm>
            <a:off x="8026018" y="3193353"/>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False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7" name="フローチャート: 処理 46">
            <a:extLst>
              <a:ext uri="{FF2B5EF4-FFF2-40B4-BE49-F238E27FC236}">
                <a16:creationId xmlns:a16="http://schemas.microsoft.com/office/drawing/2014/main" id="{AFEB38D5-04A4-4B9C-B5BB-A1541F9993CF}"/>
              </a:ext>
            </a:extLst>
          </p:cNvPr>
          <p:cNvSpPr/>
          <p:nvPr/>
        </p:nvSpPr>
        <p:spPr>
          <a:xfrm>
            <a:off x="8996974" y="2358351"/>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マイページに</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コード認証</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ボタンを表示しない</a:t>
            </a:r>
          </a:p>
        </p:txBody>
      </p:sp>
      <p:sp>
        <p:nvSpPr>
          <p:cNvPr id="49" name="フローチャート: 処理 48">
            <a:extLst>
              <a:ext uri="{FF2B5EF4-FFF2-40B4-BE49-F238E27FC236}">
                <a16:creationId xmlns:a16="http://schemas.microsoft.com/office/drawing/2014/main" id="{2EFF5D28-895C-48FB-95BF-DEA6AAEABB3C}"/>
              </a:ext>
            </a:extLst>
          </p:cNvPr>
          <p:cNvSpPr/>
          <p:nvPr/>
        </p:nvSpPr>
        <p:spPr>
          <a:xfrm>
            <a:off x="8988069" y="3186741"/>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マイページに</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コード認証</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ボタンを表示する</a:t>
            </a:r>
          </a:p>
        </p:txBody>
      </p:sp>
      <p:cxnSp>
        <p:nvCxnSpPr>
          <p:cNvPr id="50" name="コネクタ: カギ線 49">
            <a:extLst>
              <a:ext uri="{FF2B5EF4-FFF2-40B4-BE49-F238E27FC236}">
                <a16:creationId xmlns:a16="http://schemas.microsoft.com/office/drawing/2014/main" id="{07DBDACE-2814-4112-9066-0E729AB6D409}"/>
              </a:ext>
            </a:extLst>
          </p:cNvPr>
          <p:cNvCxnSpPr>
            <a:cxnSpLocks/>
            <a:stCxn id="40" idx="2"/>
            <a:endCxn id="46" idx="1"/>
          </p:cNvCxnSpPr>
          <p:nvPr/>
        </p:nvCxnSpPr>
        <p:spPr>
          <a:xfrm rot="16200000" flipH="1">
            <a:off x="7448954" y="2976329"/>
            <a:ext cx="464896" cy="689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6F35C14-85F8-472E-B5A9-2545FCCEAF4D}"/>
              </a:ext>
            </a:extLst>
          </p:cNvPr>
          <p:cNvCxnSpPr>
            <a:cxnSpLocks/>
            <a:stCxn id="43" idx="3"/>
            <a:endCxn id="47" idx="1"/>
          </p:cNvCxnSpPr>
          <p:nvPr/>
        </p:nvCxnSpPr>
        <p:spPr>
          <a:xfrm flipV="1">
            <a:off x="8890251" y="2718391"/>
            <a:ext cx="106723" cy="10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823F467D-9E75-48DD-B349-251CDEF13488}"/>
              </a:ext>
            </a:extLst>
          </p:cNvPr>
          <p:cNvCxnSpPr>
            <a:cxnSpLocks/>
            <a:stCxn id="46" idx="3"/>
            <a:endCxn id="49" idx="1"/>
          </p:cNvCxnSpPr>
          <p:nvPr/>
        </p:nvCxnSpPr>
        <p:spPr>
          <a:xfrm flipV="1">
            <a:off x="8884727" y="3546781"/>
            <a:ext cx="103342" cy="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0510E91-2A61-4F1F-B0C7-5FA0A88BFDD5}"/>
              </a:ext>
            </a:extLst>
          </p:cNvPr>
          <p:cNvCxnSpPr>
            <a:cxnSpLocks/>
            <a:stCxn id="52" idx="3"/>
            <a:endCxn id="39" idx="1"/>
          </p:cNvCxnSpPr>
          <p:nvPr/>
        </p:nvCxnSpPr>
        <p:spPr>
          <a:xfrm flipV="1">
            <a:off x="5625854" y="2728458"/>
            <a:ext cx="1192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E1ECC180-FAE2-4BAE-AADC-D34C0EFB2381}"/>
              </a:ext>
            </a:extLst>
          </p:cNvPr>
          <p:cNvCxnSpPr>
            <a:cxnSpLocks/>
            <a:stCxn id="39" idx="3"/>
            <a:endCxn id="40" idx="1"/>
          </p:cNvCxnSpPr>
          <p:nvPr/>
        </p:nvCxnSpPr>
        <p:spPr>
          <a:xfrm>
            <a:off x="6603797" y="2728458"/>
            <a:ext cx="180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8A0748EF-633F-4DBD-99CE-F359A2622E95}"/>
              </a:ext>
            </a:extLst>
          </p:cNvPr>
          <p:cNvCxnSpPr>
            <a:cxnSpLocks/>
            <a:stCxn id="40" idx="3"/>
            <a:endCxn id="43" idx="1"/>
          </p:cNvCxnSpPr>
          <p:nvPr/>
        </p:nvCxnSpPr>
        <p:spPr>
          <a:xfrm>
            <a:off x="7888965" y="2728458"/>
            <a:ext cx="142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フローチャート: 処理 196">
            <a:extLst>
              <a:ext uri="{FF2B5EF4-FFF2-40B4-BE49-F238E27FC236}">
                <a16:creationId xmlns:a16="http://schemas.microsoft.com/office/drawing/2014/main" id="{13A61E07-9F54-48A5-82E7-F4C3CAB43617}"/>
              </a:ext>
            </a:extLst>
          </p:cNvPr>
          <p:cNvSpPr/>
          <p:nvPr/>
        </p:nvSpPr>
        <p:spPr>
          <a:xfrm>
            <a:off x="4774591" y="399499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6" action="ppaction://hlinksldjump"/>
              </a:rPr>
              <a:t>コード入力</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98" name="フローチャート: 判断 197">
            <a:extLst>
              <a:ext uri="{FF2B5EF4-FFF2-40B4-BE49-F238E27FC236}">
                <a16:creationId xmlns:a16="http://schemas.microsoft.com/office/drawing/2014/main" id="{BE16471A-510C-4690-AE43-588646959A21}"/>
              </a:ext>
            </a:extLst>
          </p:cNvPr>
          <p:cNvSpPr/>
          <p:nvPr/>
        </p:nvSpPr>
        <p:spPr>
          <a:xfrm>
            <a:off x="5762513" y="3994997"/>
            <a:ext cx="1104356" cy="72007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コードは</a:t>
            </a: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a:t>
            </a:r>
          </a:p>
        </p:txBody>
      </p:sp>
      <p:sp>
        <p:nvSpPr>
          <p:cNvPr id="199" name="フローチャート: 処理 198">
            <a:extLst>
              <a:ext uri="{FF2B5EF4-FFF2-40B4-BE49-F238E27FC236}">
                <a16:creationId xmlns:a16="http://schemas.microsoft.com/office/drawing/2014/main" id="{932A68D3-B97C-4D0C-9918-8FD11187C51F}"/>
              </a:ext>
            </a:extLst>
          </p:cNvPr>
          <p:cNvSpPr/>
          <p:nvPr/>
        </p:nvSpPr>
        <p:spPr>
          <a:xfrm>
            <a:off x="7020987" y="4005065"/>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True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7"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0" name="フローチャート: 処理 199">
            <a:extLst>
              <a:ext uri="{FF2B5EF4-FFF2-40B4-BE49-F238E27FC236}">
                <a16:creationId xmlns:a16="http://schemas.microsoft.com/office/drawing/2014/main" id="{8516C624-D6D2-4088-A3A4-5EF2D6F82879}"/>
              </a:ext>
            </a:extLst>
          </p:cNvPr>
          <p:cNvSpPr/>
          <p:nvPr/>
        </p:nvSpPr>
        <p:spPr>
          <a:xfrm>
            <a:off x="7020987" y="4828093"/>
            <a:ext cx="84686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コード入力が</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False</a:t>
            </a: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である</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endParaRPr>
          </a:p>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hlinkClick r:id="rId8" action="ppaction://hlinksldjump"/>
              </a:rPr>
              <a:t>ことを出力</a:t>
            </a:r>
            <a:endPar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1" name="フローチャート: 処理 200">
            <a:extLst>
              <a:ext uri="{FF2B5EF4-FFF2-40B4-BE49-F238E27FC236}">
                <a16:creationId xmlns:a16="http://schemas.microsoft.com/office/drawing/2014/main" id="{1AC75E5D-3C21-4DB5-A377-2B320EDBA361}"/>
              </a:ext>
            </a:extLst>
          </p:cNvPr>
          <p:cNvSpPr/>
          <p:nvPr/>
        </p:nvSpPr>
        <p:spPr>
          <a:xfrm>
            <a:off x="7986419" y="3994998"/>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lumMod val="65000"/>
                    <a:lumOff val="35000"/>
                  </a:schemeClr>
                </a:solidFill>
                <a:latin typeface="メイリオ" panose="020B0604030504040204" pitchFamily="50" charset="-128"/>
                <a:ea typeface="メイリオ" panose="020B0604030504040204" pitchFamily="50" charset="-128"/>
              </a:rPr>
              <a:t>マイページに</a:t>
            </a:r>
            <a:endParaRPr kumimoji="1" lang="en-US" altLang="ja-JP" sz="80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a:solidFill>
                  <a:schemeClr val="tx1">
                    <a:lumMod val="65000"/>
                    <a:lumOff val="35000"/>
                  </a:schemeClr>
                </a:solidFill>
                <a:latin typeface="メイリオ" panose="020B0604030504040204" pitchFamily="50" charset="-128"/>
                <a:ea typeface="メイリオ" panose="020B0604030504040204" pitchFamily="50" charset="-128"/>
              </a:rPr>
              <a:t>コード認証</a:t>
            </a:r>
            <a:endParaRPr kumimoji="1" lang="en-US" altLang="ja-JP" sz="800">
              <a:solidFill>
                <a:schemeClr val="tx1">
                  <a:lumMod val="65000"/>
                  <a:lumOff val="35000"/>
                </a:schemeClr>
              </a:solidFill>
              <a:latin typeface="メイリオ" panose="020B0604030504040204" pitchFamily="50" charset="-128"/>
              <a:ea typeface="メイリオ" panose="020B0604030504040204" pitchFamily="50" charset="-128"/>
            </a:endParaRPr>
          </a:p>
          <a:p>
            <a:pPr algn="ctr"/>
            <a:r>
              <a:rPr kumimoji="1" lang="ja-JP" altLang="en-US" sz="800">
                <a:solidFill>
                  <a:schemeClr val="tx1">
                    <a:lumMod val="65000"/>
                    <a:lumOff val="35000"/>
                  </a:schemeClr>
                </a:solidFill>
                <a:latin typeface="メイリオ" panose="020B0604030504040204" pitchFamily="50" charset="-128"/>
                <a:ea typeface="メイリオ" panose="020B0604030504040204" pitchFamily="50" charset="-128"/>
              </a:rPr>
              <a:t>ボタンを表示しない</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02" name="フローチャート: 処理 201">
            <a:extLst>
              <a:ext uri="{FF2B5EF4-FFF2-40B4-BE49-F238E27FC236}">
                <a16:creationId xmlns:a16="http://schemas.microsoft.com/office/drawing/2014/main" id="{C90355FC-3FD2-4198-AC68-9B330408F4CB}"/>
              </a:ext>
            </a:extLst>
          </p:cNvPr>
          <p:cNvSpPr/>
          <p:nvPr/>
        </p:nvSpPr>
        <p:spPr>
          <a:xfrm>
            <a:off x="7983038" y="4828092"/>
            <a:ext cx="858709" cy="720079"/>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rPr>
              <a:t>ログイン</a:t>
            </a:r>
          </a:p>
        </p:txBody>
      </p:sp>
      <p:cxnSp>
        <p:nvCxnSpPr>
          <p:cNvPr id="203" name="コネクタ: カギ線 202">
            <a:extLst>
              <a:ext uri="{FF2B5EF4-FFF2-40B4-BE49-F238E27FC236}">
                <a16:creationId xmlns:a16="http://schemas.microsoft.com/office/drawing/2014/main" id="{9F6409C8-B085-440F-B7A5-D38195111024}"/>
              </a:ext>
            </a:extLst>
          </p:cNvPr>
          <p:cNvCxnSpPr>
            <a:cxnSpLocks/>
            <a:stCxn id="198" idx="2"/>
            <a:endCxn id="200" idx="1"/>
          </p:cNvCxnSpPr>
          <p:nvPr/>
        </p:nvCxnSpPr>
        <p:spPr>
          <a:xfrm rot="16200000" flipH="1">
            <a:off x="6431311" y="4598456"/>
            <a:ext cx="473057" cy="70629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C4BAA4DC-23BB-497C-A268-84C484062799}"/>
              </a:ext>
            </a:extLst>
          </p:cNvPr>
          <p:cNvCxnSpPr>
            <a:cxnSpLocks/>
            <a:stCxn id="199" idx="3"/>
            <a:endCxn id="201" idx="1"/>
          </p:cNvCxnSpPr>
          <p:nvPr/>
        </p:nvCxnSpPr>
        <p:spPr>
          <a:xfrm flipV="1">
            <a:off x="7879696" y="4355038"/>
            <a:ext cx="106723" cy="10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矢印コネクタ 204">
            <a:extLst>
              <a:ext uri="{FF2B5EF4-FFF2-40B4-BE49-F238E27FC236}">
                <a16:creationId xmlns:a16="http://schemas.microsoft.com/office/drawing/2014/main" id="{56E2E350-B11F-4BE2-9986-691BC9FCE7A9}"/>
              </a:ext>
            </a:extLst>
          </p:cNvPr>
          <p:cNvCxnSpPr>
            <a:cxnSpLocks/>
            <a:stCxn id="200" idx="3"/>
            <a:endCxn id="202" idx="1"/>
          </p:cNvCxnSpPr>
          <p:nvPr/>
        </p:nvCxnSpPr>
        <p:spPr>
          <a:xfrm flipV="1">
            <a:off x="7867856" y="5188132"/>
            <a:ext cx="1151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a:extLst>
              <a:ext uri="{FF2B5EF4-FFF2-40B4-BE49-F238E27FC236}">
                <a16:creationId xmlns:a16="http://schemas.microsoft.com/office/drawing/2014/main" id="{DADA2A69-6216-4A93-BD8B-82A268BAF9A1}"/>
              </a:ext>
            </a:extLst>
          </p:cNvPr>
          <p:cNvCxnSpPr>
            <a:cxnSpLocks/>
            <a:stCxn id="197" idx="3"/>
            <a:endCxn id="198" idx="1"/>
          </p:cNvCxnSpPr>
          <p:nvPr/>
        </p:nvCxnSpPr>
        <p:spPr>
          <a:xfrm flipV="1">
            <a:off x="5633300" y="4355037"/>
            <a:ext cx="1292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矢印コネクタ 207">
            <a:extLst>
              <a:ext uri="{FF2B5EF4-FFF2-40B4-BE49-F238E27FC236}">
                <a16:creationId xmlns:a16="http://schemas.microsoft.com/office/drawing/2014/main" id="{EA218548-B148-4F3D-ABFA-9C901E187D62}"/>
              </a:ext>
            </a:extLst>
          </p:cNvPr>
          <p:cNvCxnSpPr>
            <a:cxnSpLocks/>
            <a:stCxn id="198" idx="3"/>
            <a:endCxn id="199" idx="1"/>
          </p:cNvCxnSpPr>
          <p:nvPr/>
        </p:nvCxnSpPr>
        <p:spPr>
          <a:xfrm>
            <a:off x="6866869" y="4355037"/>
            <a:ext cx="154118" cy="10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A290F6C7-8B83-476B-87F1-B4A46D965B1C}"/>
              </a:ext>
            </a:extLst>
          </p:cNvPr>
          <p:cNvSpPr txBox="1"/>
          <p:nvPr/>
        </p:nvSpPr>
        <p:spPr>
          <a:xfrm>
            <a:off x="7614322" y="2439360"/>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14791087-2CF5-4627-95D0-82E5EEB3CD5C}"/>
              </a:ext>
            </a:extLst>
          </p:cNvPr>
          <p:cNvSpPr txBox="1"/>
          <p:nvPr/>
        </p:nvSpPr>
        <p:spPr>
          <a:xfrm>
            <a:off x="7357705" y="3295632"/>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DC1CD5B0-6E42-42A3-BCEC-DE6EA55C1F74}"/>
              </a:ext>
            </a:extLst>
          </p:cNvPr>
          <p:cNvSpPr txBox="1"/>
          <p:nvPr/>
        </p:nvSpPr>
        <p:spPr>
          <a:xfrm>
            <a:off x="6616277" y="4090388"/>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True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A11D253B-0231-453A-BB88-F4AE34C67335}"/>
              </a:ext>
            </a:extLst>
          </p:cNvPr>
          <p:cNvSpPr txBox="1"/>
          <p:nvPr/>
        </p:nvSpPr>
        <p:spPr>
          <a:xfrm>
            <a:off x="6359660" y="4946660"/>
            <a:ext cx="809418" cy="215444"/>
          </a:xfrm>
          <a:prstGeom prst="rect">
            <a:avLst/>
          </a:prstGeom>
          <a:noFill/>
        </p:spPr>
        <p:txBody>
          <a:bodyPr wrap="square" rtlCol="0">
            <a:spAutoFit/>
          </a:bodyPr>
          <a:lstStyle/>
          <a:p>
            <a:r>
              <a:rPr kumimoji="1" lang="en-US" altLang="ja-JP" sz="800" dirty="0">
                <a:solidFill>
                  <a:schemeClr val="tx1">
                    <a:lumMod val="65000"/>
                    <a:lumOff val="35000"/>
                  </a:schemeClr>
                </a:solidFill>
                <a:latin typeface="メイリオ" panose="020B0604030504040204" pitchFamily="50" charset="-128"/>
                <a:ea typeface="メイリオ" panose="020B0604030504040204" pitchFamily="50" charset="-128"/>
              </a:rPr>
              <a:t>False</a:t>
            </a:r>
            <a:endParaRPr kumimoji="1" lang="ja-JP" altLang="en-US" sz="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7" name="テキスト ボックス 76">
            <a:extLst>
              <a:ext uri="{FF2B5EF4-FFF2-40B4-BE49-F238E27FC236}">
                <a16:creationId xmlns:a16="http://schemas.microsoft.com/office/drawing/2014/main" id="{ED6072AC-9161-4378-8213-6200BF8F3A54}"/>
              </a:ext>
            </a:extLst>
          </p:cNvPr>
          <p:cNvSpPr txBox="1"/>
          <p:nvPr/>
        </p:nvSpPr>
        <p:spPr>
          <a:xfrm>
            <a:off x="1482540" y="6402526"/>
            <a:ext cx="8525095" cy="30777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solidFill>
                  <a:srgbClr val="FF0000"/>
                </a:solidFill>
                <a:latin typeface="メイリオ" panose="020B0604030504040204" pitchFamily="50" charset="-128"/>
                <a:ea typeface="メイリオ" panose="020B0604030504040204" pitchFamily="50" charset="-128"/>
              </a:rPr>
              <a:t>運営向けメモ：再発行時の郵送案内は、ログイン後に入力フォームがでることを明記する</a:t>
            </a:r>
            <a:endParaRPr kumimoji="1"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69E25203-D36C-486A-8434-C5452B4FDB5F}"/>
              </a:ext>
            </a:extLst>
          </p:cNvPr>
          <p:cNvSpPr/>
          <p:nvPr/>
        </p:nvSpPr>
        <p:spPr>
          <a:xfrm>
            <a:off x="152350" y="6165304"/>
            <a:ext cx="1104356"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highlight>
                  <a:srgbClr val="FF0000"/>
                </a:highlight>
                <a:latin typeface="メイリオ" panose="020B0604030504040204" pitchFamily="50" charset="-128"/>
                <a:ea typeface="メイリオ" panose="020B0604030504040204" pitchFamily="50" charset="-128"/>
              </a:rPr>
              <a:t>更新</a:t>
            </a:r>
          </a:p>
        </p:txBody>
      </p:sp>
    </p:spTree>
    <p:extLst>
      <p:ext uri="{BB962C8B-B14F-4D97-AF65-F5344CB8AC3E}">
        <p14:creationId xmlns:p14="http://schemas.microsoft.com/office/powerpoint/2010/main" val="1096333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タイトルとThank you">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Black"/>
        <a:ea typeface="HGP創英角ｺﾞｼｯｸUB"/>
        <a:cs typeface=""/>
      </a:majorFont>
      <a:minorFont>
        <a:latin typeface="Arial Black"/>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Arial" charset="0"/>
            <a:ea typeface="HGP創英角ｺﾞｼｯｸUB" pitchFamily="50" charset="-128"/>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600" b="0" i="0" u="none" strike="noStrike" cap="none" normalizeH="0" baseline="0" smtClean="0">
            <a:ln>
              <a:noFill/>
            </a:ln>
            <a:solidFill>
              <a:schemeClr val="tx1"/>
            </a:solidFill>
            <a:effectLst/>
            <a:latin typeface="Arial" charset="0"/>
            <a:ea typeface="HGP創英角ｺﾞｼｯｸUB"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ページ">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Black"/>
        <a:ea typeface="HGP創英角ｺﾞｼｯｸUB"/>
        <a:cs typeface=""/>
      </a:majorFont>
      <a:minorFont>
        <a:latin typeface="Arial Black"/>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Arial" charset="0"/>
            <a:ea typeface="HGP創英角ｺﾞｼｯｸUB" pitchFamily="50" charset="-128"/>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oval"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600" b="0" i="0" u="none" strike="noStrike" cap="none" normalizeH="0" baseline="0" smtClean="0">
            <a:ln>
              <a:noFill/>
            </a:ln>
            <a:solidFill>
              <a:schemeClr val="tx1"/>
            </a:solidFill>
            <a:effectLst/>
            <a:latin typeface="Arial" charset="0"/>
            <a:ea typeface="HGP創英角ｺﾞｼｯｸUB"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F77F80E7C6069A459381803FE2972460" ma:contentTypeVersion="0" ma:contentTypeDescription="新しいドキュメントを作成します。" ma:contentTypeScope="" ma:versionID="0857d64a7542c0e4fc96f69287e79e93">
  <xsd:schema xmlns:xsd="http://www.w3.org/2001/XMLSchema" xmlns:p="http://schemas.microsoft.com/office/2006/metadata/properties" targetNamespace="http://schemas.microsoft.com/office/2006/metadata/properties" ma:root="true" ma:fieldsID="f4cff559f9a06213828a8956bc5bb2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ma:readOnly="true"/>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874306-07FC-4421-AC39-2FFCE52C39B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08AC2CC9-941E-4BC1-9805-ED290BCB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5FAF77E-5179-4079-8666-FB67236724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207105</TotalTime>
  <Words>29944</Words>
  <Application>Microsoft Office PowerPoint</Application>
  <PresentationFormat>A4 Paper (210x297 mm)</PresentationFormat>
  <Paragraphs>3847</Paragraphs>
  <Slides>125</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125</vt:i4>
      </vt:variant>
    </vt:vector>
  </HeadingPairs>
  <TitlesOfParts>
    <vt:vector size="138" baseType="lpstr">
      <vt:lpstr>Arial Unicode MS</vt:lpstr>
      <vt:lpstr>HGP創英角ｺﾞｼｯｸUB</vt:lpstr>
      <vt:lpstr>メイリオ</vt:lpstr>
      <vt:lpstr>ＭＳ Ｐゴシック</vt:lpstr>
      <vt:lpstr>ＭＳ Ｐ明朝</vt:lpstr>
      <vt:lpstr>游ゴシック</vt:lpstr>
      <vt:lpstr>游ゴシック Light</vt:lpstr>
      <vt:lpstr>Arial</vt:lpstr>
      <vt:lpstr>Arial Black</vt:lpstr>
      <vt:lpstr>Times New Roman</vt:lpstr>
      <vt:lpstr>Office テーマ</vt:lpstr>
      <vt:lpstr>タイトルとThank you</vt:lpstr>
      <vt:lpstr>ページ</vt:lpstr>
      <vt:lpstr>VN supply-side 仕様書</vt:lpstr>
      <vt:lpstr>PowerPoint Presentation</vt:lpstr>
      <vt:lpstr>PowerPoint Presentation</vt:lpstr>
      <vt:lpstr>ホームページ・ログイン</vt:lpstr>
      <vt:lpstr>PowerPoint Presentation</vt:lpstr>
      <vt:lpstr>PowerPoint Presentation</vt:lpstr>
      <vt:lpstr>PowerPoint Presentation</vt:lpstr>
      <vt:lpstr>PowerPoint Presentation</vt:lpstr>
      <vt:lpstr>PowerPoint Presentation</vt:lpstr>
      <vt:lpstr>アカウント登録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企業情報</vt:lpstr>
      <vt:lpstr>PowerPoint Presentation</vt:lpstr>
      <vt:lpstr>PowerPoint Presentation</vt:lpstr>
      <vt:lpstr>PowerPoint Presentation</vt:lpstr>
      <vt:lpstr>掲載記事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マイページ</vt:lpstr>
      <vt:lpstr>PowerPoint Presentation</vt:lpstr>
      <vt:lpstr>PowerPoint Presentation</vt:lpstr>
      <vt:lpstr>PowerPoint Presentation</vt:lpstr>
      <vt:lpstr>PowerPoint Presentation</vt:lpstr>
      <vt:lpstr>応募者リスト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成果報酬の確認</vt:lpstr>
      <vt:lpstr>PowerPoint Presentation</vt:lpstr>
      <vt:lpstr>PowerPoint Presentation</vt:lpstr>
      <vt:lpstr>PowerPoint Presentation</vt:lpstr>
      <vt:lpstr>KYC（know your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応募方法の選択（電話限定応募）</vt:lpstr>
      <vt:lpstr>PowerPoint Presentation</vt:lpstr>
      <vt:lpstr>PowerPoint Presentation</vt:lpstr>
      <vt:lpstr>PowerPoint Presentation</vt:lpstr>
      <vt:lpstr>PowerPoint Presentation</vt:lpstr>
      <vt:lpstr>編集履歴のログ</vt:lpstr>
      <vt:lpstr>PowerPoint Presentation</vt:lpstr>
      <vt:lpstr>PowerPoint Presentation</vt:lpstr>
      <vt:lpstr>PowerPoint Presentation</vt:lpstr>
      <vt:lpstr>ホームページ・ログイン補足</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企画書フォーマット</dc:title>
  <dc:creator>makoto shimayoshi</dc:creator>
  <cp:lastModifiedBy>trinh xuan phuong</cp:lastModifiedBy>
  <cp:revision>341</cp:revision>
  <cp:lastPrinted>2014-07-15T05:56:57Z</cp:lastPrinted>
  <dcterms:created xsi:type="dcterms:W3CDTF">2004-04-12T06:41:05Z</dcterms:created>
  <dcterms:modified xsi:type="dcterms:W3CDTF">2018-12-06T08:56:37Z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0x010100F77F80E7C6069A459381803FE2972460</vt:lpwstr>
  </property>
</Properties>
</file>