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Самозанятость в РФ, условия,…"/>
          <p:cNvSpPr txBox="1"/>
          <p:nvPr>
            <p:ph type="ctrTitle"/>
          </p:nvPr>
        </p:nvSpPr>
        <p:spPr>
          <a:xfrm>
            <a:off x="1371600" y="19050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5300"/>
            </a:pPr>
            <a:r>
              <a:t>Самозанятость в РФ, условия,</a:t>
            </a:r>
          </a:p>
          <a:p>
            <a:pPr>
              <a:defRPr sz="5300"/>
            </a:pPr>
            <a:r>
              <a:t>организация, эффективность</a:t>
            </a:r>
          </a:p>
        </p:txBody>
      </p:sp>
      <p:sp>
        <p:nvSpPr>
          <p:cNvPr id="120" name="Лескин К., 9892"/>
          <p:cNvSpPr txBox="1"/>
          <p:nvPr>
            <p:ph type="subTitle" sz="quarter" idx="1"/>
          </p:nvPr>
        </p:nvSpPr>
        <p:spPr>
          <a:xfrm>
            <a:off x="8311058" y="8026400"/>
            <a:ext cx="3703142" cy="6354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Лескин К., 9892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очти что одни плюсы. Однако есть «НО»"/>
          <p:cNvSpPr txBox="1"/>
          <p:nvPr>
            <p:ph type="title"/>
          </p:nvPr>
        </p:nvSpPr>
        <p:spPr>
          <a:xfrm>
            <a:off x="1130300" y="2908300"/>
            <a:ext cx="10464800" cy="3302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Почти что одни плюсы. Однако есть «НО»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Те, кто в течение жизни занимался в большей степени деятельностью в качестве самозанятого, имеют возможность при выходе в пенсионный возраст получать только социальную пенсию в размере менее 6000 в месяц."/>
          <p:cNvGrpSpPr/>
          <p:nvPr/>
        </p:nvGrpSpPr>
        <p:grpSpPr>
          <a:xfrm>
            <a:off x="1149349" y="2468778"/>
            <a:ext cx="10170787" cy="4371544"/>
            <a:chOff x="0" y="0"/>
            <a:chExt cx="10170785" cy="4371543"/>
          </a:xfrm>
        </p:grpSpPr>
        <p:sp>
          <p:nvSpPr>
            <p:cNvPr id="165" name="Те, кто в течение жизни занимался в большей степени деятельностью в качестве самозанятого, имеют возможность при выходе в пенсионный возраст получать только социальную пенсию в размере менее 6000 в месяц."/>
            <p:cNvSpPr txBox="1"/>
            <p:nvPr/>
          </p:nvSpPr>
          <p:spPr>
            <a:xfrm>
              <a:off x="914400" y="876300"/>
              <a:ext cx="8443586" cy="2707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 sz="2800"/>
              </a:lvl1pPr>
            </a:lstStyle>
            <a:p>
              <a:pPr/>
              <a:r>
                <a:t>Те, кто в течение жизни занимался в большей степени деятельностью в качестве самозанятого, имеют возможность при выходе в пенсионный возраст получать только социальную пенсию в размере менее 6000 в месяц.</a:t>
              </a:r>
            </a:p>
          </p:txBody>
        </p:sp>
        <p:pic>
          <p:nvPicPr>
            <p:cNvPr id="164" name="Те, кто в течение жизни занимался в большей степени деятельностью в качестве самозанятого, имеют возможность при выходе в пенсионный возраст получать только социальную пенсию в размере менее 6000 в месяц." descr="Те, кто в течение жизни занимался в большей степени деятельностью в качестве самозанятого, имеют возможность при выходе в пенсионный возраст получать только социальную пенсию в размере менее 6000 в месяц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0170787" cy="4371545"/>
            </a:xfrm>
            <a:prstGeom prst="rect">
              <a:avLst/>
            </a:prstGeom>
            <a:effectLst/>
          </p:spPr>
        </p:pic>
      </p:grpSp>
      <p:sp>
        <p:nvSpPr>
          <p:cNvPr id="167" name="1"/>
          <p:cNvSpPr txBox="1"/>
          <p:nvPr/>
        </p:nvSpPr>
        <p:spPr>
          <a:xfrm>
            <a:off x="1187703" y="2374900"/>
            <a:ext cx="62179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2000">
                <a:solidFill>
                  <a:srgbClr val="9411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Главный минус для гражданина РФ - это, в целом, уплата налога. Ведь как бы не говорили, что вместо 13% самозанятому необходимо платить лишь 4% от месячной выручки, ранее этот налог составлял 0%."/>
          <p:cNvGrpSpPr/>
          <p:nvPr/>
        </p:nvGrpSpPr>
        <p:grpSpPr>
          <a:xfrm>
            <a:off x="1149349" y="2684678"/>
            <a:ext cx="10170787" cy="3939744"/>
            <a:chOff x="0" y="0"/>
            <a:chExt cx="10170785" cy="3939743"/>
          </a:xfrm>
        </p:grpSpPr>
        <p:sp>
          <p:nvSpPr>
            <p:cNvPr id="170" name="Главный минус для гражданина РФ - это, в целом, уплата налога. Ведь как бы не говорили, что вместо 13% самозанятому необходимо платить лишь 4% от месячной выручки, ранее этот налог составлял 0%."/>
            <p:cNvSpPr txBox="1"/>
            <p:nvPr/>
          </p:nvSpPr>
          <p:spPr>
            <a:xfrm>
              <a:off x="914400" y="876300"/>
              <a:ext cx="8443586" cy="2276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0" sz="2800"/>
              </a:lvl1pPr>
            </a:lstStyle>
            <a:p>
              <a:pPr/>
              <a:r>
                <a:t>Главный минус для гражданина РФ - это, в целом, уплата налога. Ведь как бы не говорили, что вместо 13% самозанятому необходимо платить лишь 4% от месячной выручки, ранее этот налог составлял 0%. </a:t>
              </a:r>
            </a:p>
          </p:txBody>
        </p:sp>
        <p:pic>
          <p:nvPicPr>
            <p:cNvPr id="169" name="Главный минус для гражданина РФ - это, в целом, уплата налога. Ведь как бы не говорили, что вместо 13% самозанятому необходимо платить лишь 4% от месячной выручки, ранее этот налог составлял 0%." descr="Главный минус для гражданина РФ - это, в целом, уплата налога. Ведь как бы не говорили, что вместо 13% самозанятому необходимо платить лишь 4% от месячной выручки, ранее этот налог составлял 0%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10170787" cy="3939744"/>
            </a:xfrm>
            <a:prstGeom prst="rect">
              <a:avLst/>
            </a:prstGeom>
            <a:effectLst/>
          </p:spPr>
        </p:pic>
      </p:grpSp>
      <p:sp>
        <p:nvSpPr>
          <p:cNvPr id="172" name="2"/>
          <p:cNvSpPr txBox="1"/>
          <p:nvPr/>
        </p:nvSpPr>
        <p:spPr>
          <a:xfrm>
            <a:off x="931671" y="2286000"/>
            <a:ext cx="90525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2000">
                <a:solidFill>
                  <a:srgbClr val="9411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Вывод"/>
          <p:cNvSpPr txBox="1"/>
          <p:nvPr>
            <p:ph type="title"/>
          </p:nvPr>
        </p:nvSpPr>
        <p:spPr>
          <a:xfrm>
            <a:off x="1130300" y="290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Вывод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Вывод очень прост:"/>
          <p:cNvSpPr txBox="1"/>
          <p:nvPr/>
        </p:nvSpPr>
        <p:spPr>
          <a:xfrm>
            <a:off x="7581899" y="2291157"/>
            <a:ext cx="363936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Вывод очень прост:</a:t>
            </a:r>
          </a:p>
        </p:txBody>
      </p:sp>
      <p:pic>
        <p:nvPicPr>
          <p:cNvPr id="17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899" y="260345"/>
            <a:ext cx="6269516" cy="417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Государство получит то, что хочет:…"/>
          <p:cNvSpPr txBox="1"/>
          <p:nvPr/>
        </p:nvSpPr>
        <p:spPr>
          <a:xfrm>
            <a:off x="1473200" y="4678578"/>
            <a:ext cx="7568676" cy="138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800"/>
            </a:pPr>
            <a:r>
              <a:t>Государство получит то, что хочет: </a:t>
            </a:r>
          </a:p>
          <a:p>
            <a:pPr marL="555625" indent="-555625" algn="l">
              <a:buSzPct val="100000"/>
              <a:buAutoNum type="arabicParenR" startAt="1"/>
              <a:defRPr b="0" sz="2800"/>
            </a:pPr>
            <a:r>
              <a:t>дополнительный сбор налогов</a:t>
            </a:r>
          </a:p>
          <a:p>
            <a:pPr marL="555625" indent="-555625" algn="l">
              <a:buSzPct val="100000"/>
              <a:buAutoNum type="arabicParenR" startAt="1"/>
              <a:defRPr b="0" sz="2800"/>
            </a:pPr>
            <a:r>
              <a:t>базу тех, кто ранее был в «серой зоне»</a:t>
            </a:r>
          </a:p>
        </p:txBody>
      </p:sp>
      <p:sp>
        <p:nvSpPr>
          <p:cNvPr id="179" name="Для граждан переход на данную систему без множества льгот является неоправданным."/>
          <p:cNvSpPr txBox="1"/>
          <p:nvPr/>
        </p:nvSpPr>
        <p:spPr>
          <a:xfrm>
            <a:off x="4584700" y="7002678"/>
            <a:ext cx="7568676" cy="138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800"/>
            </a:lvl1pPr>
          </a:lstStyle>
          <a:p>
            <a:pPr/>
            <a:r>
              <a:t>Для граждан переход на данную систему без множества льгот является неоправданным.</a:t>
            </a:r>
          </a:p>
        </p:txBody>
      </p:sp>
      <p:sp>
        <p:nvSpPr>
          <p:cNvPr id="180" name="1"/>
          <p:cNvSpPr txBox="1"/>
          <p:nvPr/>
        </p:nvSpPr>
        <p:spPr>
          <a:xfrm>
            <a:off x="959040" y="4051299"/>
            <a:ext cx="49492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9411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2"/>
          <p:cNvSpPr txBox="1"/>
          <p:nvPr/>
        </p:nvSpPr>
        <p:spPr>
          <a:xfrm>
            <a:off x="3608641" y="6431178"/>
            <a:ext cx="70751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solidFill>
                  <a:srgbClr val="9411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предел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Определение</a:t>
            </a:r>
          </a:p>
        </p:txBody>
      </p:sp>
      <p:sp>
        <p:nvSpPr>
          <p:cNvPr id="123" name="Самозанятость - форма получения вознаграждения за свой труд непосредственно от заказчиков, в отличие от наёмной работы."/>
          <p:cNvSpPr txBox="1"/>
          <p:nvPr>
            <p:ph type="body" sz="quarter" idx="1"/>
          </p:nvPr>
        </p:nvSpPr>
        <p:spPr>
          <a:xfrm>
            <a:off x="1130300" y="3037681"/>
            <a:ext cx="7124452" cy="34266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Самозанятость - форма получения вознаграждения за свой</a:t>
            </a:r>
            <a:r>
              <a:t> </a:t>
            </a:r>
            <a:r>
              <a:t>труд непосредственно от заказчиков, в отличие от наёмной</a:t>
            </a:r>
            <a:r>
              <a:t> </a:t>
            </a:r>
            <a:r>
              <a:t>работы.</a:t>
            </a:r>
          </a:p>
        </p:txBody>
      </p:sp>
      <p:pic>
        <p:nvPicPr>
          <p:cNvPr id="124" name="4070.jpg" descr="407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0119" y="6003927"/>
            <a:ext cx="4512845" cy="2786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чему форма самозанятости сейчас так актуальна?"/>
          <p:cNvSpPr txBox="1"/>
          <p:nvPr>
            <p:ph type="ctrTitle"/>
          </p:nvPr>
        </p:nvSpPr>
        <p:spPr>
          <a:xfrm>
            <a:off x="1143000" y="2387600"/>
            <a:ext cx="10464800" cy="3302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Почему форма самозанятости сейчас так актуальна?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Стремительное развитие технологий…"/>
          <p:cNvSpPr txBox="1"/>
          <p:nvPr>
            <p:ph type="body" idx="1"/>
          </p:nvPr>
        </p:nvSpPr>
        <p:spPr>
          <a:xfrm>
            <a:off x="876300" y="1466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Стремительное развитие технологий</a:t>
            </a:r>
          </a:p>
          <a:p>
            <a:pPr/>
            <a:r>
              <a:t>Желание людей зарабатывать благодаря той деятельности, которая им приносит удовольствие</a:t>
            </a:r>
          </a:p>
          <a:p>
            <a:pPr/>
            <a:r>
              <a:t>Получение миллионами граждан серого незафиксированного дохода</a:t>
            </a:r>
          </a:p>
          <a:p>
            <a:pPr/>
            <a:r>
              <a:t>Период кризиса 2020 года, который дал понять, что работодатель не сможет обеспечить стабильность дохода своих работников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SPZFJ0.jpg" descr="OSPZFJ0.jpg"/>
          <p:cNvPicPr>
            <a:picLocks noChangeAspect="1"/>
          </p:cNvPicPr>
          <p:nvPr/>
        </p:nvPicPr>
        <p:blipFill>
          <a:blip r:embed="rId2">
            <a:alphaModFix amt="24248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Для кого?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кого? </a:t>
            </a:r>
          </a:p>
        </p:txBody>
      </p:sp>
      <p:sp>
        <p:nvSpPr>
          <p:cNvPr id="132" name="Зарегистрировать себя в качестве самозанятого могут физ. лица, которые вместе с этим уже могут работать по трудовому договору или ГПХ, а также являться ИП."/>
          <p:cNvSpPr txBox="1"/>
          <p:nvPr/>
        </p:nvSpPr>
        <p:spPr>
          <a:xfrm>
            <a:off x="1704716" y="3071850"/>
            <a:ext cx="10128768" cy="13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700"/>
            </a:lvl1pPr>
          </a:lstStyle>
          <a:p>
            <a:pPr/>
            <a:r>
              <a:t>Зарегистрировать себя в качестве самозанятого могут физ. лица, которые вместе с этим уже могут работать по трудовому договору или ГПХ, а также являться ИП.</a:t>
            </a:r>
          </a:p>
        </p:txBody>
      </p:sp>
      <p:sp>
        <p:nvSpPr>
          <p:cNvPr id="133" name="Для тех, кто оказывает на постоянной основе (не разово) услугу или реализацию товара и получает за это доход."/>
          <p:cNvSpPr txBox="1"/>
          <p:nvPr/>
        </p:nvSpPr>
        <p:spPr>
          <a:xfrm>
            <a:off x="1749167" y="5321300"/>
            <a:ext cx="9506466" cy="138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800"/>
            </a:pPr>
            <a:r>
              <a:t>Для тех, кто </a:t>
            </a:r>
            <a:r>
              <a:rPr u="sng"/>
              <a:t>оказывает на постоянной основе (не разово) услугу или реализацию товара и получает за это доход.</a:t>
            </a:r>
          </a:p>
        </p:txBody>
      </p:sp>
      <p:sp>
        <p:nvSpPr>
          <p:cNvPr id="134" name="Стрелка"/>
          <p:cNvSpPr/>
          <p:nvPr/>
        </p:nvSpPr>
        <p:spPr>
          <a:xfrm>
            <a:off x="368300" y="3227089"/>
            <a:ext cx="940148" cy="937222"/>
          </a:xfrm>
          <a:prstGeom prst="rightArrow">
            <a:avLst>
              <a:gd name="adj1" fmla="val 32000"/>
              <a:gd name="adj2" fmla="val 64200"/>
            </a:avLst>
          </a:prstGeom>
          <a:solidFill>
            <a:srgbClr val="94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Стрелка"/>
          <p:cNvSpPr/>
          <p:nvPr/>
        </p:nvSpPr>
        <p:spPr>
          <a:xfrm>
            <a:off x="381000" y="5449589"/>
            <a:ext cx="940148" cy="937222"/>
          </a:xfrm>
          <a:prstGeom prst="rightArrow">
            <a:avLst>
              <a:gd name="adj1" fmla="val 32000"/>
              <a:gd name="adj2" fmla="val 64200"/>
            </a:avLst>
          </a:prstGeom>
          <a:solidFill>
            <a:srgbClr val="94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SPZFJ0.jpg" descr="OSPZFJ0.jpg"/>
          <p:cNvPicPr>
            <a:picLocks noChangeAspect="1"/>
          </p:cNvPicPr>
          <p:nvPr/>
        </p:nvPicPr>
        <p:blipFill>
          <a:blip r:embed="rId2">
            <a:alphaModFix amt="24248"/>
            <a:extLst/>
          </a:blip>
          <a:stretch>
            <a:fillRect/>
          </a:stretch>
        </p:blipFill>
        <p:spPr>
          <a:xfrm>
            <a:off x="177800" y="0"/>
            <a:ext cx="1300480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Отличия от ИП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Отличия от ИП </a:t>
            </a:r>
          </a:p>
        </p:txBody>
      </p:sp>
      <p:sp>
        <p:nvSpPr>
          <p:cNvPr id="139" name="У самозанятых нет фиксированного ежегодного взноса в налоговую, как у ИП."/>
          <p:cNvSpPr txBox="1"/>
          <p:nvPr/>
        </p:nvSpPr>
        <p:spPr>
          <a:xfrm>
            <a:off x="1704716" y="3281400"/>
            <a:ext cx="10128768" cy="9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700"/>
            </a:lvl1pPr>
          </a:lstStyle>
          <a:p>
            <a:pPr/>
            <a:r>
              <a:t>У самозанятых нет фиксированного ежегодного взноса в налоговую, как у ИП.</a:t>
            </a:r>
          </a:p>
        </p:txBody>
      </p:sp>
      <p:sp>
        <p:nvSpPr>
          <p:cNvPr id="140" name="Для сохранения статуса самозанятого важно в сумме за год получать выручку не более 2,4 млн рублей и не нанимать сотрудников, то есть получать выручку только от личного профессионального труда."/>
          <p:cNvSpPr txBox="1"/>
          <p:nvPr/>
        </p:nvSpPr>
        <p:spPr>
          <a:xfrm>
            <a:off x="1749167" y="5270500"/>
            <a:ext cx="9506466" cy="181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800"/>
            </a:lvl1pPr>
          </a:lstStyle>
          <a:p>
            <a:pPr/>
            <a:r>
              <a:t>Для сохранения статуса самозанятого важно в сумме за год получать выручку не более 2,4 млн рублей и не нанимать сотрудников, то есть получать выручку только от личного профессионального труда.</a:t>
            </a:r>
          </a:p>
        </p:txBody>
      </p:sp>
      <p:sp>
        <p:nvSpPr>
          <p:cNvPr id="141" name="Стрелка"/>
          <p:cNvSpPr/>
          <p:nvPr/>
        </p:nvSpPr>
        <p:spPr>
          <a:xfrm>
            <a:off x="368300" y="3227089"/>
            <a:ext cx="940148" cy="937222"/>
          </a:xfrm>
          <a:prstGeom prst="rightArrow">
            <a:avLst>
              <a:gd name="adj1" fmla="val 32000"/>
              <a:gd name="adj2" fmla="val 64200"/>
            </a:avLst>
          </a:prstGeom>
          <a:solidFill>
            <a:srgbClr val="94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Стрелка"/>
          <p:cNvSpPr/>
          <p:nvPr/>
        </p:nvSpPr>
        <p:spPr>
          <a:xfrm>
            <a:off x="368300" y="5609711"/>
            <a:ext cx="940148" cy="937221"/>
          </a:xfrm>
          <a:prstGeom prst="rightArrow">
            <a:avLst>
              <a:gd name="adj1" fmla="val 32000"/>
              <a:gd name="adj2" fmla="val 64200"/>
            </a:avLst>
          </a:prstGeom>
          <a:solidFill>
            <a:srgbClr val="94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люсы и минусы для физ. лиц"/>
          <p:cNvSpPr txBox="1"/>
          <p:nvPr>
            <p:ph type="title"/>
          </p:nvPr>
        </p:nvSpPr>
        <p:spPr>
          <a:xfrm>
            <a:off x="1130300" y="290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Плюсы и минусы для физ. лиц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Ставка налогообложения 4% вместо 13%."/>
          <p:cNvSpPr txBox="1"/>
          <p:nvPr/>
        </p:nvSpPr>
        <p:spPr>
          <a:xfrm>
            <a:off x="1832356" y="1445502"/>
            <a:ext cx="6679240" cy="4363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Ставка налогообложения 4% вместо 13%.</a:t>
            </a:r>
          </a:p>
        </p:txBody>
      </p:sp>
      <p:sp>
        <p:nvSpPr>
          <p:cNvPr id="147" name="Возможность совмещения с основной работой в найм или предпринимательской деятельностью."/>
          <p:cNvSpPr txBox="1"/>
          <p:nvPr/>
        </p:nvSpPr>
        <p:spPr>
          <a:xfrm>
            <a:off x="1845056" y="4868152"/>
            <a:ext cx="7872544" cy="7792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Возможность совмещения с основной работой в найм или предпринимательской деятельностью.</a:t>
            </a:r>
          </a:p>
        </p:txBody>
      </p:sp>
      <p:sp>
        <p:nvSpPr>
          <p:cNvPr id="148" name="Денежная компенсация для ново-зарегестрированных и подростков до 18 лет."/>
          <p:cNvSpPr txBox="1"/>
          <p:nvPr/>
        </p:nvSpPr>
        <p:spPr>
          <a:xfrm>
            <a:off x="1832356" y="6887452"/>
            <a:ext cx="7872544" cy="7792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Денежная компенсация для ново-зарегестрированных и подростков до 18 лет.</a:t>
            </a:r>
          </a:p>
        </p:txBody>
      </p:sp>
      <p:sp>
        <p:nvSpPr>
          <p:cNvPr id="149" name="Участие в системе ОМС остаётся актуальным даже без получения дохода за целый год."/>
          <p:cNvSpPr txBox="1"/>
          <p:nvPr/>
        </p:nvSpPr>
        <p:spPr>
          <a:xfrm>
            <a:off x="1850140" y="2979027"/>
            <a:ext cx="7862376" cy="7792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Участие в системе ОМС остаётся актуальным даже без получения дохода за целый год.</a:t>
            </a:r>
          </a:p>
        </p:txBody>
      </p:sp>
      <p:sp>
        <p:nvSpPr>
          <p:cNvPr id="150" name="+"/>
          <p:cNvSpPr txBox="1"/>
          <p:nvPr/>
        </p:nvSpPr>
        <p:spPr>
          <a:xfrm>
            <a:off x="1134236" y="13715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1" name="+"/>
          <p:cNvSpPr txBox="1"/>
          <p:nvPr/>
        </p:nvSpPr>
        <p:spPr>
          <a:xfrm>
            <a:off x="1146936" y="30479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2" name="+"/>
          <p:cNvSpPr txBox="1"/>
          <p:nvPr/>
        </p:nvSpPr>
        <p:spPr>
          <a:xfrm>
            <a:off x="1146936" y="49656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3" name="+"/>
          <p:cNvSpPr txBox="1"/>
          <p:nvPr/>
        </p:nvSpPr>
        <p:spPr>
          <a:xfrm>
            <a:off x="1146936" y="69849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Легкая система уплаты налога в мобильном приложении без каких-либо дополнительных документов."/>
          <p:cNvSpPr txBox="1"/>
          <p:nvPr/>
        </p:nvSpPr>
        <p:spPr>
          <a:xfrm>
            <a:off x="1794255" y="6195302"/>
            <a:ext cx="7862376" cy="11221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Легкая система уплаты налога в мобильном приложении без каких-либо дополнительных документов.</a:t>
            </a:r>
          </a:p>
        </p:txBody>
      </p:sp>
      <p:sp>
        <p:nvSpPr>
          <p:cNvPr id="156" name="При несвоевременной уплате налога выставляется штраф в размере 20% от выручки за месяц. Повторный штраф предусматривает 100% выручки за месяц."/>
          <p:cNvSpPr txBox="1"/>
          <p:nvPr/>
        </p:nvSpPr>
        <p:spPr>
          <a:xfrm>
            <a:off x="1794256" y="3909302"/>
            <a:ext cx="7862374" cy="11221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При несвоевременной уплате налога выставляется штраф в размере 20% от выручки за месяц. Повторный штраф предусматривает 100% выручки за месяц.</a:t>
            </a:r>
          </a:p>
        </p:txBody>
      </p:sp>
      <p:sp>
        <p:nvSpPr>
          <p:cNvPr id="157" name="Налог в 4% отчисляется только по факту получения выручки. Действует правило:…"/>
          <p:cNvSpPr txBox="1"/>
          <p:nvPr/>
        </p:nvSpPr>
        <p:spPr>
          <a:xfrm>
            <a:off x="1789171" y="1724902"/>
            <a:ext cx="7872544" cy="1122196"/>
          </a:xfrm>
          <a:prstGeom prst="rect">
            <a:avLst/>
          </a:prstGeom>
          <a:solidFill>
            <a:srgbClr val="941100"/>
          </a:solidFill>
          <a:ln w="12700">
            <a:miter lim="400000"/>
          </a:ln>
          <a:effectLst>
            <a:outerShdw sx="100000" sy="100000" kx="0" ky="0" algn="b" rotWithShape="0" blurRad="190500" dist="12700" dir="0">
              <a:schemeClr val="accent5">
                <a:lumOff val="-29866"/>
                <a:alpha val="62136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Налог в 4% отчисляется только по факту получения выручки. Действует правило: 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«Не заработал - не плати налог».</a:t>
            </a:r>
          </a:p>
        </p:txBody>
      </p:sp>
      <p:sp>
        <p:nvSpPr>
          <p:cNvPr id="158" name="+"/>
          <p:cNvSpPr txBox="1"/>
          <p:nvPr/>
        </p:nvSpPr>
        <p:spPr>
          <a:xfrm>
            <a:off x="1096136" y="19938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9" name="+"/>
          <p:cNvSpPr txBox="1"/>
          <p:nvPr/>
        </p:nvSpPr>
        <p:spPr>
          <a:xfrm>
            <a:off x="1096136" y="6464299"/>
            <a:ext cx="36042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-"/>
          <p:cNvSpPr txBox="1"/>
          <p:nvPr/>
        </p:nvSpPr>
        <p:spPr>
          <a:xfrm>
            <a:off x="1138847" y="4229099"/>
            <a:ext cx="2750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