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a:p>
        </p:txBody>
      </p:sp>
      <p:sp>
        <p:nvSpPr>
          <p:cNvPr id="122" name="Shape 122"/>
          <p:cNvSpPr/>
          <p:nvPr>
            <p:ph type="body" sz="quarter" idx="1"/>
          </p:nvPr>
        </p:nvSpPr>
        <p:spPr>
          <a:prstGeom prst="rect">
            <a:avLst/>
          </a:prstGeom>
        </p:spPr>
        <p:txBody>
          <a:bodyPr/>
          <a:lstStyle/>
          <a:p>
            <a:pPr/>
            <a:r>
              <a:t>Hi! </a:t>
            </a:r>
            <a:br/>
            <a:br/>
            <a:r>
              <a:t>Just to note this will be on the new React Context API as exposed in the 16.3 version of React.</a:t>
            </a:r>
          </a:p>
          <a:p>
            <a:pPr/>
          </a:p>
          <a:p>
            <a:pPr/>
            <a:r>
              <a:t>It was super hot about 3 months ago, spawning clickbait titles such as ‘Is Redux dead?’ </a:t>
            </a:r>
            <a:br/>
            <a:br/>
            <a:r>
              <a:t>I thought I would give a quick overview of how it works with some examples.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sldImg"/>
          </p:nvPr>
        </p:nvSpPr>
        <p:spPr>
          <a:prstGeom prst="rect">
            <a:avLst/>
          </a:prstGeom>
        </p:spPr>
        <p:txBody>
          <a:bodyPr/>
          <a:lstStyle/>
          <a:p>
            <a:pPr/>
          </a:p>
        </p:txBody>
      </p:sp>
      <p:sp>
        <p:nvSpPr>
          <p:cNvPr id="127" name="Shape 127"/>
          <p:cNvSpPr/>
          <p:nvPr>
            <p:ph type="body" sz="quarter" idx="1"/>
          </p:nvPr>
        </p:nvSpPr>
        <p:spPr>
          <a:prstGeom prst="rect">
            <a:avLst/>
          </a:prstGeom>
        </p:spPr>
        <p:txBody>
          <a:bodyPr/>
          <a:lstStyle/>
          <a:p>
            <a:pPr/>
            <a:r>
              <a:t>Technically contest isn’t new, there has been an experimental version exposed for a while, as used by React-Redux. </a:t>
            </a:r>
            <a:br/>
            <a:br/>
            <a:r>
              <a:t>However the experimental version is being deprecated, and the new version is being seen as a primary feature by the React team. </a:t>
            </a:r>
          </a:p>
          <a:p>
            <a:pPr/>
          </a:p>
          <a:p>
            <a:pPr/>
            <a:r>
              <a:t>The Context API provides an API to move data around in React applications, it can be broken down into three different parts. An initialiser, a provider and consumer.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sldImg"/>
          </p:nvPr>
        </p:nvSpPr>
        <p:spPr>
          <a:prstGeom prst="rect">
            <a:avLst/>
          </a:prstGeom>
        </p:spPr>
        <p:txBody>
          <a:bodyPr/>
          <a:lstStyle/>
          <a:p>
            <a:pPr/>
          </a:p>
        </p:txBody>
      </p:sp>
      <p:sp>
        <p:nvSpPr>
          <p:cNvPr id="152" name="Shape 152"/>
          <p:cNvSpPr/>
          <p:nvPr>
            <p:ph type="body" sz="quarter" idx="1"/>
          </p:nvPr>
        </p:nvSpPr>
        <p:spPr>
          <a:prstGeom prst="rect">
            <a:avLst/>
          </a:prstGeom>
        </p:spPr>
        <p:txBody>
          <a:bodyPr/>
          <a:lstStyle/>
          <a:p>
            <a:pPr/>
            <a:r>
              <a:t>Consumer is synchronous.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Prop-drilling is the concept from the React community of taking props like above and just calling them in every child component till you get to the component you want to be able to access them on.</a:t>
            </a:r>
            <a:br/>
            <a:br/>
            <a:r>
              <a:t>Context gets around this by Providing the props you need to the Consumer.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a:r>
              <a:t>So I’m just gonna take you through 3 examples demonstrating some simple Context concepts.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sldImg"/>
          </p:nvPr>
        </p:nvSpPr>
        <p:spPr>
          <a:prstGeom prst="rect">
            <a:avLst/>
          </a:prstGeom>
        </p:spPr>
        <p:txBody>
          <a:bodyPr/>
          <a:lstStyle/>
          <a:p>
            <a:pPr/>
          </a:p>
        </p:txBody>
      </p:sp>
      <p:sp>
        <p:nvSpPr>
          <p:cNvPr id="169" name="Shape 169"/>
          <p:cNvSpPr/>
          <p:nvPr>
            <p:ph type="body" sz="quarter" idx="1"/>
          </p:nvPr>
        </p:nvSpPr>
        <p:spPr>
          <a:prstGeom prst="rect">
            <a:avLst/>
          </a:prstGeom>
        </p:spPr>
        <p:txBody>
          <a:bodyPr/>
          <a:lstStyle/>
          <a:p>
            <a:pPr/>
            <a:r>
              <a:t>I think the whys are important, but more importantly, this API provides some really nice building blocks for future React development. </a:t>
            </a:r>
            <a:br/>
            <a:br/>
            <a:r>
              <a:t>Notably asynchronous rendering will be built off the context api to allow us to async render components.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E88B0"/>
        </a:solidFill>
      </p:bgPr>
    </p:bg>
    <p:spTree>
      <p:nvGrpSpPr>
        <p:cNvPr id="1" name=""/>
        <p:cNvGrpSpPr/>
        <p:nvPr/>
      </p:nvGrpSpPr>
      <p:grpSpPr>
        <a:xfrm>
          <a:off x="0" y="0"/>
          <a:ext cx="0" cy="0"/>
          <a:chOff x="0" y="0"/>
          <a:chExt cx="0" cy="0"/>
        </a:xfrm>
      </p:grpSpPr>
      <p:pic>
        <p:nvPicPr>
          <p:cNvPr id="119" name="slowpoke-facts.jpg" descr="slowpoke-facts.jpg"/>
          <p:cNvPicPr>
            <a:picLocks noChangeAspect="1"/>
          </p:cNvPicPr>
          <p:nvPr/>
        </p:nvPicPr>
        <p:blipFill>
          <a:blip r:embed="rId3">
            <a:extLst/>
          </a:blip>
          <a:srcRect l="0" t="0" r="1316" b="0"/>
          <a:stretch>
            <a:fillRect/>
          </a:stretch>
        </p:blipFill>
        <p:spPr>
          <a:xfrm>
            <a:off x="2425700" y="2654300"/>
            <a:ext cx="8046034" cy="4445000"/>
          </a:xfrm>
          <a:prstGeom prst="rect">
            <a:avLst/>
          </a:prstGeom>
          <a:ln w="12700">
            <a:miter lim="400000"/>
          </a:ln>
        </p:spPr>
      </p:pic>
      <p:sp>
        <p:nvSpPr>
          <p:cNvPr id="120" name="Hey have you heard of ⚛️ Context API?"/>
          <p:cNvSpPr txBox="1"/>
          <p:nvPr/>
        </p:nvSpPr>
        <p:spPr>
          <a:xfrm>
            <a:off x="79220" y="1331363"/>
            <a:ext cx="10860075"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600">
                <a:solidFill>
                  <a:srgbClr val="FFFFFF"/>
                </a:solidFill>
              </a:defRPr>
            </a:pPr>
            <a:r>
              <a:t>Hey have you heard of </a:t>
            </a:r>
            <a:r>
              <a:rPr b="0">
                <a:latin typeface="Apple Color Emoji"/>
                <a:ea typeface="Apple Color Emoji"/>
                <a:cs typeface="Apple Color Emoji"/>
                <a:sym typeface="Apple Color Emoji"/>
              </a:rPr>
              <a:t>⚛️</a:t>
            </a:r>
            <a:r>
              <a:t> Context API?</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B4E4C9"/>
        </a:solidFill>
      </p:bgPr>
    </p:bg>
    <p:spTree>
      <p:nvGrpSpPr>
        <p:cNvPr id="1" name=""/>
        <p:cNvGrpSpPr/>
        <p:nvPr/>
      </p:nvGrpSpPr>
      <p:grpSpPr>
        <a:xfrm>
          <a:off x="0" y="0"/>
          <a:ext cx="0" cy="0"/>
          <a:chOff x="0" y="0"/>
          <a:chExt cx="0" cy="0"/>
        </a:xfrm>
      </p:grpSpPr>
      <p:sp>
        <p:nvSpPr>
          <p:cNvPr id="174" name="Thanks!!!"/>
          <p:cNvSpPr txBox="1"/>
          <p:nvPr>
            <p:ph type="title"/>
          </p:nvPr>
        </p:nvSpPr>
        <p:spPr>
          <a:prstGeom prst="rect">
            <a:avLst/>
          </a:prstGeom>
        </p:spPr>
        <p:txBody>
          <a:bodyPr/>
          <a:lstStyle/>
          <a:p>
            <a:pPr/>
            <a:r>
              <a:t>Thanks!!!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ED7F2"/>
        </a:solidFill>
      </p:bgPr>
    </p:bg>
    <p:spTree>
      <p:nvGrpSpPr>
        <p:cNvPr id="1" name=""/>
        <p:cNvGrpSpPr/>
        <p:nvPr/>
      </p:nvGrpSpPr>
      <p:grpSpPr>
        <a:xfrm>
          <a:off x="0" y="0"/>
          <a:ext cx="0" cy="0"/>
          <a:chOff x="0" y="0"/>
          <a:chExt cx="0" cy="0"/>
        </a:xfrm>
      </p:grpSpPr>
      <p:sp>
        <p:nvSpPr>
          <p:cNvPr id="124" name="What is Context? 🤔"/>
          <p:cNvSpPr txBox="1"/>
          <p:nvPr>
            <p:ph type="title"/>
          </p:nvPr>
        </p:nvSpPr>
        <p:spPr>
          <a:prstGeom prst="rect">
            <a:avLst/>
          </a:prstGeom>
        </p:spPr>
        <p:txBody>
          <a:bodyPr/>
          <a:lstStyle/>
          <a:p>
            <a:pPr/>
            <a:r>
              <a:t>What is Context? </a:t>
            </a:r>
            <a:r>
              <a:rPr>
                <a:latin typeface="Apple Color Emoji"/>
                <a:ea typeface="Apple Color Emoji"/>
                <a:cs typeface="Apple Color Emoji"/>
                <a:sym typeface="Apple Color Emoji"/>
              </a:rPr>
              <a:t>🤔</a:t>
            </a:r>
          </a:p>
        </p:txBody>
      </p:sp>
      <p:sp>
        <p:nvSpPr>
          <p:cNvPr id="125" name="A ‘new’ method of passing global data in React.…"/>
          <p:cNvSpPr txBox="1"/>
          <p:nvPr>
            <p:ph type="body" sz="half" idx="1"/>
          </p:nvPr>
        </p:nvSpPr>
        <p:spPr>
          <a:xfrm>
            <a:off x="952500" y="3655293"/>
            <a:ext cx="11099800" cy="3074672"/>
          </a:xfrm>
          <a:prstGeom prst="rect">
            <a:avLst/>
          </a:prstGeom>
        </p:spPr>
        <p:txBody>
          <a:bodyPr/>
          <a:lstStyle/>
          <a:p>
            <a:pPr marL="444499" indent="-444499">
              <a:defRPr sz="3700"/>
            </a:pPr>
            <a:r>
              <a:t>A ‘</a:t>
            </a:r>
            <a:r>
              <a:rPr b="1"/>
              <a:t>new</a:t>
            </a:r>
            <a:r>
              <a:t>’ method of passing global data in React. </a:t>
            </a:r>
          </a:p>
          <a:p>
            <a:pPr marL="444499" indent="-444499">
              <a:defRPr sz="3700"/>
            </a:pPr>
            <a:r>
              <a:t>Data is moved around via Provider and Consumer components.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2FAE6"/>
        </a:solidFill>
      </p:bgPr>
    </p:bg>
    <p:spTree>
      <p:nvGrpSpPr>
        <p:cNvPr id="1" name=""/>
        <p:cNvGrpSpPr/>
        <p:nvPr/>
      </p:nvGrpSpPr>
      <p:grpSpPr>
        <a:xfrm>
          <a:off x="0" y="0"/>
          <a:ext cx="0" cy="0"/>
          <a:chOff x="0" y="0"/>
          <a:chExt cx="0" cy="0"/>
        </a:xfrm>
      </p:grpSpPr>
      <p:sp>
        <p:nvSpPr>
          <p:cNvPr id="129" name="Initialiser"/>
          <p:cNvSpPr txBox="1"/>
          <p:nvPr>
            <p:ph type="title"/>
          </p:nvPr>
        </p:nvSpPr>
        <p:spPr>
          <a:prstGeom prst="rect">
            <a:avLst/>
          </a:prstGeom>
        </p:spPr>
        <p:txBody>
          <a:bodyPr/>
          <a:lstStyle/>
          <a:p>
            <a:pPr/>
            <a:r>
              <a:t>Initialiser</a:t>
            </a:r>
          </a:p>
        </p:txBody>
      </p:sp>
      <p:sp>
        <p:nvSpPr>
          <p:cNvPr id="130" name="const Example = React.createContext()"/>
          <p:cNvSpPr txBox="1"/>
          <p:nvPr/>
        </p:nvSpPr>
        <p:spPr>
          <a:xfrm>
            <a:off x="1187450" y="2999873"/>
            <a:ext cx="8801101"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5400"/>
              </a:lnSpc>
              <a:defRPr b="0" sz="3000">
                <a:solidFill>
                  <a:srgbClr val="9CDCFE"/>
                </a:solidFill>
                <a:latin typeface="Fira Code"/>
                <a:ea typeface="Fira Code"/>
                <a:cs typeface="Fira Code"/>
                <a:sym typeface="Fira Code"/>
              </a:defRPr>
            </a:pPr>
            <a:r>
              <a:rPr>
                <a:solidFill>
                  <a:srgbClr val="569CD6"/>
                </a:solidFill>
              </a:rPr>
              <a:t>const</a:t>
            </a:r>
            <a:r>
              <a:rPr>
                <a:solidFill>
                  <a:srgbClr val="D4D4D4"/>
                </a:solidFill>
              </a:rPr>
              <a:t> </a:t>
            </a:r>
            <a:r>
              <a:t>Example = React</a:t>
            </a:r>
            <a:r>
              <a:rPr>
                <a:solidFill>
                  <a:srgbClr val="D4D4D4"/>
                </a:solidFill>
              </a:rPr>
              <a:t>.</a:t>
            </a:r>
            <a:r>
              <a:t>createContext</a:t>
            </a:r>
            <a:r>
              <a:rPr>
                <a:solidFill>
                  <a:srgbClr val="D4D4D4"/>
                </a:solidFill>
              </a:rPr>
              <a:t>()</a:t>
            </a:r>
            <a:endParaRPr>
              <a:solidFill>
                <a:srgbClr val="D4D4D4"/>
              </a:solidFill>
            </a:endParaRPr>
          </a:p>
        </p:txBody>
      </p:sp>
      <p:sp>
        <p:nvSpPr>
          <p:cNvPr id="131" name="Returns an object with a Provider and Consumer."/>
          <p:cNvSpPr txBox="1"/>
          <p:nvPr/>
        </p:nvSpPr>
        <p:spPr>
          <a:xfrm>
            <a:off x="2880461" y="4646270"/>
            <a:ext cx="724387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Returns an object with a Provider and Consumer.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BEBA5"/>
        </a:solidFill>
      </p:bgPr>
    </p:bg>
    <p:spTree>
      <p:nvGrpSpPr>
        <p:cNvPr id="1" name=""/>
        <p:cNvGrpSpPr/>
        <p:nvPr/>
      </p:nvGrpSpPr>
      <p:grpSpPr>
        <a:xfrm>
          <a:off x="0" y="0"/>
          <a:ext cx="0" cy="0"/>
          <a:chOff x="0" y="0"/>
          <a:chExt cx="0" cy="0"/>
        </a:xfrm>
      </p:grpSpPr>
      <p:sp>
        <p:nvSpPr>
          <p:cNvPr id="133" name="Provider component 👨🍳"/>
          <p:cNvSpPr txBox="1"/>
          <p:nvPr>
            <p:ph type="title"/>
          </p:nvPr>
        </p:nvSpPr>
        <p:spPr>
          <a:prstGeom prst="rect">
            <a:avLst/>
          </a:prstGeom>
        </p:spPr>
        <p:txBody>
          <a:bodyPr/>
          <a:lstStyle/>
          <a:p>
            <a:pPr/>
            <a:r>
              <a:t>Provider component </a:t>
            </a:r>
            <a:r>
              <a:rPr>
                <a:latin typeface="Apple Color Emoji"/>
                <a:ea typeface="Apple Color Emoji"/>
                <a:cs typeface="Apple Color Emoji"/>
                <a:sym typeface="Apple Color Emoji"/>
              </a:rPr>
              <a:t>👨‍🍳</a:t>
            </a:r>
          </a:p>
        </p:txBody>
      </p:sp>
      <p:sp>
        <p:nvSpPr>
          <p:cNvPr id="134" name="&lt;Provider value={/*some value*/}&gt;"/>
          <p:cNvSpPr txBox="1"/>
          <p:nvPr/>
        </p:nvSpPr>
        <p:spPr>
          <a:xfrm>
            <a:off x="876191" y="3268290"/>
            <a:ext cx="7886701"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5400"/>
              </a:lnSpc>
              <a:defRPr b="0" sz="3000">
                <a:solidFill>
                  <a:srgbClr val="608B4E"/>
                </a:solidFill>
                <a:latin typeface="Fira Code"/>
                <a:ea typeface="Fira Code"/>
                <a:cs typeface="Fira Code"/>
                <a:sym typeface="Fira Code"/>
              </a:defRPr>
            </a:pPr>
            <a:r>
              <a:rPr>
                <a:solidFill>
                  <a:srgbClr val="808080"/>
                </a:solidFill>
              </a:rPr>
              <a:t>&lt;</a:t>
            </a:r>
            <a:r>
              <a:rPr>
                <a:solidFill>
                  <a:srgbClr val="4EC9B0"/>
                </a:solidFill>
              </a:rPr>
              <a:t>Provider</a:t>
            </a:r>
            <a:r>
              <a:rPr>
                <a:solidFill>
                  <a:srgbClr val="D4D4D4"/>
                </a:solidFill>
              </a:rPr>
              <a:t> </a:t>
            </a:r>
            <a:r>
              <a:rPr>
                <a:solidFill>
                  <a:srgbClr val="9CDCFE"/>
                </a:solidFill>
              </a:rPr>
              <a:t>value</a:t>
            </a:r>
            <a:r>
              <a:rPr>
                <a:solidFill>
                  <a:srgbClr val="D4D4D4"/>
                </a:solidFill>
              </a:rPr>
              <a:t>=</a:t>
            </a:r>
            <a:r>
              <a:rPr>
                <a:solidFill>
                  <a:srgbClr val="569CD6"/>
                </a:solidFill>
              </a:rPr>
              <a:t>{</a:t>
            </a:r>
            <a:r>
              <a:t>/*some value*/</a:t>
            </a:r>
            <a:r>
              <a:rPr>
                <a:solidFill>
                  <a:srgbClr val="569CD6"/>
                </a:solidFill>
              </a:rPr>
              <a:t>}</a:t>
            </a:r>
            <a:r>
              <a:rPr>
                <a:solidFill>
                  <a:srgbClr val="808080"/>
                </a:solidFill>
              </a:rPr>
              <a:t>&gt;</a:t>
            </a:r>
            <a:endParaRPr>
              <a:solidFill>
                <a:srgbClr val="D4D4D4"/>
              </a:solidFill>
            </a:endParaRPr>
          </a:p>
        </p:txBody>
      </p:sp>
      <p:sp>
        <p:nvSpPr>
          <p:cNvPr id="135" name="Line"/>
          <p:cNvSpPr/>
          <p:nvPr/>
        </p:nvSpPr>
        <p:spPr>
          <a:xfrm flipV="1">
            <a:off x="2061751" y="3909896"/>
            <a:ext cx="1" cy="1933808"/>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6" name="Line"/>
          <p:cNvSpPr/>
          <p:nvPr/>
        </p:nvSpPr>
        <p:spPr>
          <a:xfrm flipV="1">
            <a:off x="3745569" y="3909896"/>
            <a:ext cx="1" cy="525110"/>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7" name="Line"/>
          <p:cNvSpPr/>
          <p:nvPr/>
        </p:nvSpPr>
        <p:spPr>
          <a:xfrm>
            <a:off x="3732384" y="4440687"/>
            <a:ext cx="5104950" cy="1"/>
          </a:xfrm>
          <a:prstGeom prst="line">
            <a:avLst/>
          </a:prstGeom>
          <a:ln w="254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8" name="Line"/>
          <p:cNvSpPr/>
          <p:nvPr/>
        </p:nvSpPr>
        <p:spPr>
          <a:xfrm flipV="1">
            <a:off x="8821034" y="4432837"/>
            <a:ext cx="1" cy="2287460"/>
          </a:xfrm>
          <a:prstGeom prst="line">
            <a:avLst/>
          </a:prstGeom>
          <a:ln w="254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9" name="The Provider component."/>
          <p:cNvSpPr txBox="1"/>
          <p:nvPr/>
        </p:nvSpPr>
        <p:spPr>
          <a:xfrm>
            <a:off x="1121238" y="5931901"/>
            <a:ext cx="378348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 Provider component.</a:t>
            </a:r>
          </a:p>
        </p:txBody>
      </p:sp>
      <p:sp>
        <p:nvSpPr>
          <p:cNvPr id="140" name="The value you want to be passed to…"/>
          <p:cNvSpPr txBox="1"/>
          <p:nvPr/>
        </p:nvSpPr>
        <p:spPr>
          <a:xfrm>
            <a:off x="6110600" y="6757085"/>
            <a:ext cx="5420869"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 value you want to be passed to </a:t>
            </a:r>
          </a:p>
          <a:p>
            <a:pPr/>
            <a:r>
              <a:t>consuming components.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B5BDC4"/>
        </a:solidFill>
      </p:bgPr>
    </p:bg>
    <p:spTree>
      <p:nvGrpSpPr>
        <p:cNvPr id="1" name=""/>
        <p:cNvGrpSpPr/>
        <p:nvPr/>
      </p:nvGrpSpPr>
      <p:grpSpPr>
        <a:xfrm>
          <a:off x="0" y="0"/>
          <a:ext cx="0" cy="0"/>
          <a:chOff x="0" y="0"/>
          <a:chExt cx="0" cy="0"/>
        </a:xfrm>
      </p:grpSpPr>
      <p:sp>
        <p:nvSpPr>
          <p:cNvPr id="142" name="🍔Consumer component"/>
          <p:cNvSpPr txBox="1"/>
          <p:nvPr>
            <p:ph type="title"/>
          </p:nvPr>
        </p:nvSpPr>
        <p:spPr>
          <a:prstGeom prst="rect">
            <a:avLst/>
          </a:prstGeom>
        </p:spPr>
        <p:txBody>
          <a:bodyPr/>
          <a:lstStyle/>
          <a:p>
            <a:pPr defTabSz="554990">
              <a:defRPr sz="7600"/>
            </a:pPr>
            <a:r>
              <a:rPr>
                <a:latin typeface="Apple Color Emoji"/>
                <a:ea typeface="Apple Color Emoji"/>
                <a:cs typeface="Apple Color Emoji"/>
                <a:sym typeface="Apple Color Emoji"/>
              </a:rPr>
              <a:t>🍔</a:t>
            </a:r>
            <a:r>
              <a:t>Consumer component</a:t>
            </a:r>
          </a:p>
        </p:txBody>
      </p:sp>
      <p:sp>
        <p:nvSpPr>
          <p:cNvPr id="143" name="&lt;Consumer&gt;…"/>
          <p:cNvSpPr txBox="1"/>
          <p:nvPr/>
        </p:nvSpPr>
        <p:spPr>
          <a:xfrm>
            <a:off x="375920" y="3415474"/>
            <a:ext cx="10195561" cy="172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5000"/>
              </a:lnSpc>
              <a:defRPr b="0" sz="2700">
                <a:solidFill>
                  <a:srgbClr val="4EC9B0"/>
                </a:solidFill>
                <a:latin typeface="Fira Code"/>
                <a:ea typeface="Fira Code"/>
                <a:cs typeface="Fira Code"/>
                <a:sym typeface="Fira Code"/>
              </a:defRPr>
            </a:pPr>
            <a:r>
              <a:rPr>
                <a:solidFill>
                  <a:srgbClr val="808080"/>
                </a:solidFill>
              </a:rPr>
              <a:t>&lt;</a:t>
            </a:r>
            <a:r>
              <a:t>Consumer</a:t>
            </a:r>
            <a:r>
              <a:rPr>
                <a:solidFill>
                  <a:srgbClr val="808080"/>
                </a:solidFill>
              </a:rPr>
              <a:t>&gt;</a:t>
            </a:r>
            <a:endParaRPr>
              <a:solidFill>
                <a:srgbClr val="D4D4D4"/>
              </a:solidFill>
            </a:endParaRPr>
          </a:p>
          <a:p>
            <a:pPr algn="l" defTabSz="457200">
              <a:lnSpc>
                <a:spcPts val="5000"/>
              </a:lnSpc>
              <a:defRPr b="0" sz="2700">
                <a:solidFill>
                  <a:srgbClr val="608B4E"/>
                </a:solidFill>
                <a:latin typeface="Fira Code"/>
                <a:ea typeface="Fira Code"/>
                <a:cs typeface="Fira Code"/>
                <a:sym typeface="Fira Code"/>
              </a:defRPr>
            </a:pPr>
            <a:r>
              <a:rPr>
                <a:solidFill>
                  <a:srgbClr val="D4D4D4"/>
                </a:solidFill>
              </a:rPr>
              <a:t>  </a:t>
            </a:r>
            <a:r>
              <a:rPr>
                <a:solidFill>
                  <a:srgbClr val="569CD6"/>
                </a:solidFill>
              </a:rPr>
              <a:t>{</a:t>
            </a:r>
            <a:r>
              <a:rPr>
                <a:solidFill>
                  <a:srgbClr val="9CDCFE"/>
                </a:solidFill>
              </a:rPr>
              <a:t>value</a:t>
            </a:r>
            <a:r>
              <a:rPr>
                <a:solidFill>
                  <a:srgbClr val="D4D4D4"/>
                </a:solidFill>
              </a:rPr>
              <a:t> </a:t>
            </a:r>
            <a:r>
              <a:rPr>
                <a:solidFill>
                  <a:srgbClr val="569CD6"/>
                </a:solidFill>
              </a:rPr>
              <a:t>=&gt;</a:t>
            </a:r>
            <a:r>
              <a:rPr>
                <a:solidFill>
                  <a:srgbClr val="D4D4D4"/>
                </a:solidFill>
              </a:rPr>
              <a:t> </a:t>
            </a:r>
            <a:r>
              <a:t>/* render based on context value */</a:t>
            </a:r>
            <a:r>
              <a:rPr>
                <a:solidFill>
                  <a:srgbClr val="569CD6"/>
                </a:solidFill>
              </a:rPr>
              <a:t>}</a:t>
            </a:r>
            <a:endParaRPr>
              <a:solidFill>
                <a:srgbClr val="D4D4D4"/>
              </a:solidFill>
            </a:endParaRPr>
          </a:p>
          <a:p>
            <a:pPr algn="l" defTabSz="457200">
              <a:lnSpc>
                <a:spcPts val="5000"/>
              </a:lnSpc>
              <a:defRPr b="0" sz="2700">
                <a:solidFill>
                  <a:srgbClr val="4EC9B0"/>
                </a:solidFill>
                <a:latin typeface="Fira Code"/>
                <a:ea typeface="Fira Code"/>
                <a:cs typeface="Fira Code"/>
                <a:sym typeface="Fira Code"/>
              </a:defRPr>
            </a:pPr>
            <a:r>
              <a:rPr>
                <a:solidFill>
                  <a:srgbClr val="808080"/>
                </a:solidFill>
              </a:rPr>
              <a:t>&lt;/</a:t>
            </a:r>
            <a:r>
              <a:t>Consumer</a:t>
            </a:r>
            <a:r>
              <a:rPr>
                <a:solidFill>
                  <a:srgbClr val="808080"/>
                </a:solidFill>
              </a:rPr>
              <a:t>&gt;</a:t>
            </a:r>
            <a:endParaRPr>
              <a:solidFill>
                <a:srgbClr val="D4D4D4"/>
              </a:solidFill>
            </a:endParaRPr>
          </a:p>
        </p:txBody>
      </p:sp>
      <p:sp>
        <p:nvSpPr>
          <p:cNvPr id="144" name="Line"/>
          <p:cNvSpPr/>
          <p:nvPr/>
        </p:nvSpPr>
        <p:spPr>
          <a:xfrm flipH="1" flipV="1">
            <a:off x="2895538" y="3587062"/>
            <a:ext cx="7873565" cy="1"/>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5" name="Line"/>
          <p:cNvSpPr/>
          <p:nvPr/>
        </p:nvSpPr>
        <p:spPr>
          <a:xfrm flipH="1" flipV="1">
            <a:off x="2895539" y="4519312"/>
            <a:ext cx="7873564" cy="1"/>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6" name="Line"/>
          <p:cNvSpPr/>
          <p:nvPr/>
        </p:nvSpPr>
        <p:spPr>
          <a:xfrm flipV="1">
            <a:off x="10761028" y="3580574"/>
            <a:ext cx="1" cy="2465452"/>
          </a:xfrm>
          <a:prstGeom prst="line">
            <a:avLst/>
          </a:prstGeom>
          <a:ln w="254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7" name="The Consumer component"/>
          <p:cNvSpPr txBox="1"/>
          <p:nvPr/>
        </p:nvSpPr>
        <p:spPr>
          <a:xfrm>
            <a:off x="8767941" y="6297035"/>
            <a:ext cx="3986175"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 Consumer component</a:t>
            </a:r>
          </a:p>
        </p:txBody>
      </p:sp>
      <p:sp>
        <p:nvSpPr>
          <p:cNvPr id="148" name="Line"/>
          <p:cNvSpPr/>
          <p:nvPr/>
        </p:nvSpPr>
        <p:spPr>
          <a:xfrm flipV="1">
            <a:off x="1701957" y="4362587"/>
            <a:ext cx="1" cy="2566761"/>
          </a:xfrm>
          <a:prstGeom prst="line">
            <a:avLst/>
          </a:prstGeom>
          <a:ln w="101600">
            <a:solidFill>
              <a:schemeClr val="accent6">
                <a:satOff val="18029"/>
                <a:lumOff val="12067"/>
              </a:schemeClr>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9" name="The value passed into the Provider component"/>
          <p:cNvSpPr txBox="1"/>
          <p:nvPr/>
        </p:nvSpPr>
        <p:spPr>
          <a:xfrm>
            <a:off x="241260" y="7108497"/>
            <a:ext cx="687110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 value passed into the Provider component</a:t>
            </a:r>
          </a:p>
        </p:txBody>
      </p:sp>
      <p:sp>
        <p:nvSpPr>
          <p:cNvPr id="150" name="Changes to the value in the provider cause the Consumer to re-render."/>
          <p:cNvSpPr txBox="1"/>
          <p:nvPr/>
        </p:nvSpPr>
        <p:spPr>
          <a:xfrm>
            <a:off x="1665961" y="8108849"/>
            <a:ext cx="10332721"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Changes to the value in the provider cause the Consumer to re-render.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ACE9DD"/>
        </a:solidFill>
      </p:bgPr>
    </p:bg>
    <p:spTree>
      <p:nvGrpSpPr>
        <p:cNvPr id="1" name=""/>
        <p:cNvGrpSpPr/>
        <p:nvPr/>
      </p:nvGrpSpPr>
      <p:grpSpPr>
        <a:xfrm>
          <a:off x="0" y="0"/>
          <a:ext cx="0" cy="0"/>
          <a:chOff x="0" y="0"/>
          <a:chExt cx="0" cy="0"/>
        </a:xfrm>
      </p:grpSpPr>
      <p:sp>
        <p:nvSpPr>
          <p:cNvPr id="154" name="To this!…"/>
          <p:cNvSpPr txBox="1"/>
          <p:nvPr/>
        </p:nvSpPr>
        <p:spPr>
          <a:xfrm>
            <a:off x="937208" y="2637882"/>
            <a:ext cx="10675621" cy="233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3900"/>
              </a:lnSpc>
              <a:defRPr b="0" sz="1800">
                <a:solidFill>
                  <a:srgbClr val="FFFFFF"/>
                </a:solidFill>
                <a:latin typeface="Fira Code"/>
                <a:ea typeface="Fira Code"/>
                <a:cs typeface="Fira Code"/>
                <a:sym typeface="Fira Code"/>
              </a:defRPr>
            </a:pPr>
            <a:r>
              <a:t>To this!</a:t>
            </a:r>
          </a:p>
          <a:p>
            <a:pPr algn="l" defTabSz="457200">
              <a:lnSpc>
                <a:spcPts val="3900"/>
              </a:lnSpc>
              <a:defRPr b="0" sz="1800">
                <a:solidFill>
                  <a:srgbClr val="4EC9B0"/>
                </a:solidFill>
                <a:latin typeface="Fira Code"/>
                <a:ea typeface="Fira Code"/>
                <a:cs typeface="Fira Code"/>
                <a:sym typeface="Fira Code"/>
              </a:defRPr>
            </a:pPr>
            <a:r>
              <a:rPr>
                <a:solidFill>
                  <a:srgbClr val="D4D4D4"/>
                </a:solidFill>
              </a:rPr>
              <a:t>     </a:t>
            </a:r>
            <a:r>
              <a:rPr>
                <a:solidFill>
                  <a:srgbClr val="808080"/>
                </a:solidFill>
              </a:rPr>
              <a:t>&lt;</a:t>
            </a:r>
            <a:r>
              <a:t>VisibleContext.Provider</a:t>
            </a:r>
            <a:r>
              <a:rPr>
                <a:solidFill>
                  <a:srgbClr val="D4D4D4"/>
                </a:solidFill>
              </a:rPr>
              <a:t> </a:t>
            </a:r>
            <a:r>
              <a:rPr>
                <a:solidFill>
                  <a:srgbClr val="9CDCFE"/>
                </a:solidFill>
              </a:rPr>
              <a:t>value</a:t>
            </a:r>
            <a:r>
              <a:rPr>
                <a:solidFill>
                  <a:srgbClr val="D4D4D4"/>
                </a:solidFill>
              </a:rPr>
              <a:t>=</a:t>
            </a:r>
            <a:r>
              <a:rPr>
                <a:solidFill>
                  <a:srgbClr val="CE9178"/>
                </a:solidFill>
              </a:rPr>
              <a:t>"visible"</a:t>
            </a:r>
            <a:r>
              <a:rPr>
                <a:solidFill>
                  <a:srgbClr val="808080"/>
                </a:solidFill>
              </a:rPr>
              <a:t>&gt;</a:t>
            </a:r>
            <a:endParaRPr>
              <a:solidFill>
                <a:srgbClr val="D4D4D4"/>
              </a:solidFill>
            </a:endParaRPr>
          </a:p>
          <a:p>
            <a:pPr algn="l" defTabSz="457200">
              <a:lnSpc>
                <a:spcPts val="3900"/>
              </a:lnSpc>
              <a:defRPr b="0" sz="1800">
                <a:solidFill>
                  <a:srgbClr val="4EC9B0"/>
                </a:solidFill>
                <a:latin typeface="Fira Code"/>
                <a:ea typeface="Fira Code"/>
                <a:cs typeface="Fira Code"/>
                <a:sym typeface="Fira Code"/>
              </a:defRPr>
            </a:pPr>
            <a:r>
              <a:rPr>
                <a:solidFill>
                  <a:srgbClr val="D4D4D4"/>
                </a:solidFill>
              </a:rPr>
              <a:t>        </a:t>
            </a:r>
            <a:r>
              <a:rPr>
                <a:solidFill>
                  <a:srgbClr val="808080"/>
                </a:solidFill>
              </a:rPr>
              <a:t>&lt;</a:t>
            </a:r>
            <a:r>
              <a:t>ImageContainer</a:t>
            </a:r>
            <a:r>
              <a:rPr>
                <a:solidFill>
                  <a:srgbClr val="D4D4D4"/>
                </a:solidFill>
              </a:rPr>
              <a:t> </a:t>
            </a:r>
            <a:r>
              <a:rPr>
                <a:solidFill>
                  <a:srgbClr val="808080"/>
                </a:solidFill>
              </a:rPr>
              <a:t>/&gt;</a:t>
            </a:r>
            <a:endParaRPr>
              <a:solidFill>
                <a:srgbClr val="D4D4D4"/>
              </a:solidFill>
            </a:endParaRPr>
          </a:p>
          <a:p>
            <a:pPr algn="l" defTabSz="457200">
              <a:lnSpc>
                <a:spcPts val="3900"/>
              </a:lnSpc>
              <a:defRPr b="0" sz="1800">
                <a:solidFill>
                  <a:srgbClr val="4EC9B0"/>
                </a:solidFill>
                <a:latin typeface="Fira Code"/>
                <a:ea typeface="Fira Code"/>
                <a:cs typeface="Fira Code"/>
                <a:sym typeface="Fira Code"/>
              </a:defRPr>
            </a:pPr>
            <a:r>
              <a:rPr>
                <a:solidFill>
                  <a:srgbClr val="D4D4D4"/>
                </a:solidFill>
              </a:rPr>
              <a:t>     </a:t>
            </a:r>
            <a:r>
              <a:rPr>
                <a:solidFill>
                  <a:srgbClr val="808080"/>
                </a:solidFill>
              </a:rPr>
              <a:t>&lt;/</a:t>
            </a:r>
            <a:r>
              <a:t>VisibleContext.Provider</a:t>
            </a:r>
            <a:r>
              <a:rPr>
                <a:solidFill>
                  <a:srgbClr val="808080"/>
                </a:solidFill>
              </a:rPr>
              <a:t>&gt;</a:t>
            </a:r>
            <a:endParaRPr>
              <a:solidFill>
                <a:srgbClr val="D4D4D4"/>
              </a:solidFill>
            </a:endParaRPr>
          </a:p>
          <a:p>
            <a:pPr algn="l" defTabSz="457200">
              <a:lnSpc>
                <a:spcPts val="3900"/>
              </a:lnSpc>
              <a:defRPr b="0" sz="1800">
                <a:solidFill>
                  <a:srgbClr val="D4D4D4"/>
                </a:solidFill>
                <a:latin typeface="Fira Code"/>
                <a:ea typeface="Fira Code"/>
                <a:cs typeface="Fira Code"/>
                <a:sym typeface="Fira Code"/>
              </a:defRPr>
            </a:pPr>
          </a:p>
          <a:p>
            <a:pPr algn="l" defTabSz="457200">
              <a:lnSpc>
                <a:spcPts val="3900"/>
              </a:lnSpc>
              <a:defRPr b="0" sz="1800">
                <a:solidFill>
                  <a:srgbClr val="4EC9B0"/>
                </a:solidFill>
                <a:latin typeface="Fira Code"/>
                <a:ea typeface="Fira Code"/>
                <a:cs typeface="Fira Code"/>
                <a:sym typeface="Fira Code"/>
              </a:defRPr>
            </a:pPr>
            <a:r>
              <a:rPr>
                <a:solidFill>
                  <a:srgbClr val="D4D4D4"/>
                </a:solidFill>
              </a:rPr>
              <a:t>    </a:t>
            </a:r>
            <a:r>
              <a:rPr>
                <a:solidFill>
                  <a:srgbClr val="808080"/>
                </a:solidFill>
              </a:rPr>
              <a:t>&lt;</a:t>
            </a:r>
            <a:r>
              <a:t>VisibleContext.Consumer</a:t>
            </a:r>
            <a:r>
              <a:rPr>
                <a:solidFill>
                  <a:srgbClr val="808080"/>
                </a:solidFill>
              </a:rPr>
              <a:t>&gt;</a:t>
            </a:r>
            <a:endParaRPr>
              <a:solidFill>
                <a:srgbClr val="D4D4D4"/>
              </a:solidFill>
            </a:endParaRPr>
          </a:p>
          <a:p>
            <a:pPr algn="l" defTabSz="457200">
              <a:lnSpc>
                <a:spcPts val="3900"/>
              </a:lnSpc>
              <a:defRPr b="0" sz="1800">
                <a:solidFill>
                  <a:srgbClr val="9CDCFE"/>
                </a:solidFill>
                <a:latin typeface="Fira Code"/>
                <a:ea typeface="Fira Code"/>
                <a:cs typeface="Fira Code"/>
                <a:sym typeface="Fira Code"/>
              </a:defRPr>
            </a:pPr>
            <a:r>
              <a:rPr>
                <a:solidFill>
                  <a:srgbClr val="D4D4D4"/>
                </a:solidFill>
              </a:rPr>
              <a:t>      </a:t>
            </a:r>
            <a:r>
              <a:rPr>
                <a:solidFill>
                  <a:srgbClr val="569CD6"/>
                </a:solidFill>
              </a:rPr>
              <a:t>{</a:t>
            </a:r>
            <a:r>
              <a:t>visibility</a:t>
            </a:r>
            <a:r>
              <a:rPr>
                <a:solidFill>
                  <a:srgbClr val="D4D4D4"/>
                </a:solidFill>
              </a:rPr>
              <a:t> </a:t>
            </a:r>
            <a:r>
              <a:rPr>
                <a:solidFill>
                  <a:srgbClr val="569CD6"/>
                </a:solidFill>
              </a:rPr>
              <a:t>=&gt;</a:t>
            </a:r>
            <a:r>
              <a:rPr>
                <a:solidFill>
                  <a:srgbClr val="D4D4D4"/>
                </a:solidFill>
              </a:rPr>
              <a:t> </a:t>
            </a:r>
            <a:r>
              <a:rPr>
                <a:solidFill>
                  <a:srgbClr val="808080"/>
                </a:solidFill>
              </a:rPr>
              <a:t>&lt;</a:t>
            </a:r>
            <a:r>
              <a:rPr>
                <a:solidFill>
                  <a:srgbClr val="569CD6"/>
                </a:solidFill>
              </a:rPr>
              <a:t>img</a:t>
            </a:r>
            <a:r>
              <a:rPr>
                <a:solidFill>
                  <a:srgbClr val="D4D4D4"/>
                </a:solidFill>
              </a:rPr>
              <a:t> </a:t>
            </a:r>
            <a:r>
              <a:rPr>
                <a:solidFill>
                  <a:srgbClr val="569CD6"/>
                </a:solidFill>
              </a:rPr>
              <a:t>{</a:t>
            </a:r>
            <a:r>
              <a:rPr>
                <a:solidFill>
                  <a:srgbClr val="D4D4D4"/>
                </a:solidFill>
              </a:rPr>
              <a:t>...</a:t>
            </a:r>
            <a:r>
              <a:t>props</a:t>
            </a:r>
            <a:r>
              <a:rPr>
                <a:solidFill>
                  <a:srgbClr val="569CD6"/>
                </a:solidFill>
              </a:rPr>
              <a:t>}</a:t>
            </a:r>
            <a:r>
              <a:rPr>
                <a:solidFill>
                  <a:srgbClr val="D4D4D4"/>
                </a:solidFill>
              </a:rPr>
              <a:t> </a:t>
            </a:r>
            <a:r>
              <a:t>src</a:t>
            </a:r>
            <a:r>
              <a:rPr>
                <a:solidFill>
                  <a:srgbClr val="D4D4D4"/>
                </a:solidFill>
              </a:rPr>
              <a:t>=</a:t>
            </a:r>
            <a:r>
              <a:rPr>
                <a:solidFill>
                  <a:srgbClr val="569CD6"/>
                </a:solidFill>
              </a:rPr>
              <a:t>{</a:t>
            </a:r>
            <a:r>
              <a:t>image</a:t>
            </a:r>
            <a:r>
              <a:rPr>
                <a:solidFill>
                  <a:srgbClr val="569CD6"/>
                </a:solidFill>
              </a:rPr>
              <a:t>}</a:t>
            </a:r>
            <a:r>
              <a:rPr>
                <a:solidFill>
                  <a:srgbClr val="D4D4D4"/>
                </a:solidFill>
              </a:rPr>
              <a:t> </a:t>
            </a:r>
            <a:r>
              <a:t>visibility</a:t>
            </a:r>
            <a:r>
              <a:rPr>
                <a:solidFill>
                  <a:srgbClr val="D4D4D4"/>
                </a:solidFill>
              </a:rPr>
              <a:t>=</a:t>
            </a:r>
            <a:r>
              <a:rPr>
                <a:solidFill>
                  <a:srgbClr val="569CD6"/>
                </a:solidFill>
              </a:rPr>
              <a:t>{</a:t>
            </a:r>
            <a:r>
              <a:t>visibility</a:t>
            </a:r>
            <a:r>
              <a:rPr>
                <a:solidFill>
                  <a:srgbClr val="569CD6"/>
                </a:solidFill>
              </a:rPr>
              <a:t>}</a:t>
            </a:r>
            <a:r>
              <a:rPr>
                <a:solidFill>
                  <a:srgbClr val="D4D4D4"/>
                </a:solidFill>
              </a:rPr>
              <a:t> </a:t>
            </a:r>
            <a:r>
              <a:rPr>
                <a:solidFill>
                  <a:srgbClr val="808080"/>
                </a:solidFill>
              </a:rPr>
              <a:t>/&gt;</a:t>
            </a:r>
            <a:r>
              <a:rPr>
                <a:solidFill>
                  <a:srgbClr val="569CD6"/>
                </a:solidFill>
              </a:rPr>
              <a:t>}</a:t>
            </a:r>
            <a:endParaRPr>
              <a:solidFill>
                <a:srgbClr val="D4D4D4"/>
              </a:solidFill>
            </a:endParaRPr>
          </a:p>
          <a:p>
            <a:pPr algn="l" defTabSz="457200">
              <a:lnSpc>
                <a:spcPts val="3900"/>
              </a:lnSpc>
              <a:defRPr b="0" sz="1800">
                <a:solidFill>
                  <a:srgbClr val="4EC9B0"/>
                </a:solidFill>
                <a:latin typeface="Fira Code"/>
                <a:ea typeface="Fira Code"/>
                <a:cs typeface="Fira Code"/>
                <a:sym typeface="Fira Code"/>
              </a:defRPr>
            </a:pPr>
            <a:r>
              <a:rPr>
                <a:solidFill>
                  <a:srgbClr val="D4D4D4"/>
                </a:solidFill>
              </a:rPr>
              <a:t>    </a:t>
            </a:r>
            <a:r>
              <a:rPr>
                <a:solidFill>
                  <a:srgbClr val="808080"/>
                </a:solidFill>
              </a:rPr>
              <a:t>&lt;/</a:t>
            </a:r>
            <a:r>
              <a:t>VisibleContext.Consumer</a:t>
            </a:r>
            <a:r>
              <a:rPr>
                <a:solidFill>
                  <a:srgbClr val="808080"/>
                </a:solidFill>
              </a:rPr>
              <a:t>&gt;</a:t>
            </a:r>
          </a:p>
        </p:txBody>
      </p:sp>
      <p:sp>
        <p:nvSpPr>
          <p:cNvPr id="155" name="From this!…"/>
          <p:cNvSpPr txBox="1"/>
          <p:nvPr/>
        </p:nvSpPr>
        <p:spPr>
          <a:xfrm>
            <a:off x="925138" y="2589835"/>
            <a:ext cx="6560821" cy="525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2" indent="0" algn="l" defTabSz="457200">
              <a:lnSpc>
                <a:spcPts val="3900"/>
              </a:lnSpc>
              <a:defRPr b="0" sz="1800">
                <a:solidFill>
                  <a:srgbClr val="FFFFFF"/>
                </a:solidFill>
                <a:latin typeface="Fira Code"/>
                <a:ea typeface="Fira Code"/>
                <a:cs typeface="Fira Code"/>
                <a:sym typeface="Fira Code"/>
              </a:defRPr>
            </a:pPr>
            <a:r>
              <a:t>From this!</a:t>
            </a:r>
          </a:p>
          <a:p>
            <a:pPr lvl="2" indent="0" algn="l" defTabSz="457200">
              <a:lnSpc>
                <a:spcPts val="3900"/>
              </a:lnSpc>
              <a:defRPr b="0" sz="1800">
                <a:solidFill>
                  <a:srgbClr val="DCDCAA"/>
                </a:solidFill>
                <a:latin typeface="Fira Code"/>
                <a:ea typeface="Fira Code"/>
                <a:cs typeface="Fira Code"/>
                <a:sym typeface="Fira Code"/>
              </a:defRPr>
            </a:pPr>
            <a:r>
              <a:t>render</a:t>
            </a:r>
            <a:r>
              <a:rPr>
                <a:solidFill>
                  <a:srgbClr val="D4D4D4"/>
                </a:solidFill>
              </a:rPr>
              <a:t>() {</a:t>
            </a:r>
            <a:endParaRPr>
              <a:solidFill>
                <a:srgbClr val="D4D4D4"/>
              </a:solidFill>
            </a:endParaRPr>
          </a:p>
          <a:p>
            <a:pPr lvl="2" indent="0" algn="l" defTabSz="457200">
              <a:lnSpc>
                <a:spcPts val="3900"/>
              </a:lnSpc>
              <a:defRPr b="0" sz="1800">
                <a:solidFill>
                  <a:srgbClr val="C586C0"/>
                </a:solidFill>
                <a:latin typeface="Fira Code"/>
                <a:ea typeface="Fira Code"/>
                <a:cs typeface="Fira Code"/>
                <a:sym typeface="Fira Code"/>
              </a:defRPr>
            </a:pPr>
            <a:r>
              <a:rPr>
                <a:solidFill>
                  <a:srgbClr val="D4D4D4"/>
                </a:solidFill>
              </a:rPr>
              <a:t>    </a:t>
            </a:r>
            <a:r>
              <a:t>return</a:t>
            </a:r>
            <a:r>
              <a:rPr>
                <a:solidFill>
                  <a:srgbClr val="D4D4D4"/>
                </a:solidFill>
              </a:rPr>
              <a:t> (</a:t>
            </a:r>
            <a:endParaRPr>
              <a:solidFill>
                <a:srgbClr val="D4D4D4"/>
              </a:solidFill>
            </a:endParaRPr>
          </a:p>
          <a:p>
            <a:pPr lvl="2" indent="0" algn="l" defTabSz="457200">
              <a:lnSpc>
                <a:spcPts val="3900"/>
              </a:lnSpc>
              <a:defRPr b="0" sz="1800">
                <a:solidFill>
                  <a:srgbClr val="CE9178"/>
                </a:solidFill>
                <a:latin typeface="Fira Code"/>
                <a:ea typeface="Fira Code"/>
                <a:cs typeface="Fira Code"/>
                <a:sym typeface="Fira Code"/>
              </a:defRPr>
            </a:pPr>
            <a:r>
              <a:rPr>
                <a:solidFill>
                  <a:srgbClr val="D4D4D4"/>
                </a:solidFill>
              </a:rPr>
              <a:t>        </a:t>
            </a:r>
            <a:r>
              <a:rPr>
                <a:solidFill>
                  <a:srgbClr val="808080"/>
                </a:solidFill>
              </a:rPr>
              <a:t>&lt;</a:t>
            </a:r>
            <a:r>
              <a:rPr>
                <a:solidFill>
                  <a:srgbClr val="569CD6"/>
                </a:solidFill>
              </a:rPr>
              <a:t>div</a:t>
            </a:r>
            <a:r>
              <a:rPr>
                <a:solidFill>
                  <a:srgbClr val="D4D4D4"/>
                </a:solidFill>
              </a:rPr>
              <a:t> </a:t>
            </a:r>
            <a:r>
              <a:rPr>
                <a:solidFill>
                  <a:srgbClr val="9CDCFE"/>
                </a:solidFill>
              </a:rPr>
              <a:t>value</a:t>
            </a:r>
            <a:r>
              <a:rPr>
                <a:solidFill>
                  <a:srgbClr val="D4D4D4"/>
                </a:solidFill>
              </a:rPr>
              <a:t>=</a:t>
            </a:r>
            <a:r>
              <a:t>"visible"</a:t>
            </a:r>
            <a:r>
              <a:rPr>
                <a:solidFill>
                  <a:srgbClr val="808080"/>
                </a:solidFill>
              </a:rPr>
              <a:t>&gt;</a:t>
            </a:r>
            <a:endParaRPr>
              <a:solidFill>
                <a:srgbClr val="D4D4D4"/>
              </a:solidFill>
            </a:endParaRPr>
          </a:p>
          <a:p>
            <a:pPr lvl="2" indent="0" algn="l" defTabSz="457200">
              <a:lnSpc>
                <a:spcPts val="3900"/>
              </a:lnSpc>
              <a:defRPr b="0" sz="1800">
                <a:solidFill>
                  <a:srgbClr val="4EC9B0"/>
                </a:solidFill>
                <a:latin typeface="Fira Code"/>
                <a:ea typeface="Fira Code"/>
                <a:cs typeface="Fira Code"/>
                <a:sym typeface="Fira Code"/>
              </a:defRPr>
            </a:pPr>
            <a:r>
              <a:rPr>
                <a:solidFill>
                  <a:srgbClr val="D4D4D4"/>
                </a:solidFill>
              </a:rPr>
              <a:t>          </a:t>
            </a:r>
            <a:r>
              <a:rPr>
                <a:solidFill>
                  <a:srgbClr val="808080"/>
                </a:solidFill>
              </a:rPr>
              <a:t>&lt;</a:t>
            </a:r>
            <a:r>
              <a:t>ImageContainer</a:t>
            </a:r>
            <a:r>
              <a:rPr>
                <a:solidFill>
                  <a:srgbClr val="D4D4D4"/>
                </a:solidFill>
              </a:rPr>
              <a:t> </a:t>
            </a:r>
            <a:r>
              <a:rPr>
                <a:solidFill>
                  <a:srgbClr val="9CDCFE"/>
                </a:solidFill>
              </a:rPr>
              <a:t>value</a:t>
            </a:r>
            <a:r>
              <a:rPr>
                <a:solidFill>
                  <a:srgbClr val="D4D4D4"/>
                </a:solidFill>
              </a:rPr>
              <a:t>=</a:t>
            </a:r>
            <a:r>
              <a:rPr>
                <a:solidFill>
                  <a:srgbClr val="569CD6"/>
                </a:solidFill>
              </a:rPr>
              <a:t>{this</a:t>
            </a:r>
            <a:r>
              <a:rPr>
                <a:solidFill>
                  <a:srgbClr val="D4D4D4"/>
                </a:solidFill>
              </a:rPr>
              <a:t>.</a:t>
            </a:r>
            <a:r>
              <a:rPr>
                <a:solidFill>
                  <a:srgbClr val="9CDCFE"/>
                </a:solidFill>
              </a:rPr>
              <a:t>value</a:t>
            </a:r>
            <a:r>
              <a:rPr>
                <a:solidFill>
                  <a:srgbClr val="569CD6"/>
                </a:solidFill>
              </a:rPr>
              <a:t>}</a:t>
            </a:r>
            <a:r>
              <a:rPr>
                <a:solidFill>
                  <a:srgbClr val="808080"/>
                </a:solidFill>
              </a:rPr>
              <a:t>/&gt;</a:t>
            </a:r>
            <a:endParaRPr>
              <a:solidFill>
                <a:srgbClr val="D4D4D4"/>
              </a:solidFill>
            </a:endParaRPr>
          </a:p>
          <a:p>
            <a:pPr lvl="2" indent="0" algn="l" defTabSz="457200">
              <a:lnSpc>
                <a:spcPts val="3900"/>
              </a:lnSpc>
              <a:defRPr b="0" sz="1800">
                <a:solidFill>
                  <a:srgbClr val="D4D4D4"/>
                </a:solidFill>
                <a:latin typeface="Fira Code"/>
                <a:ea typeface="Fira Code"/>
                <a:cs typeface="Fira Code"/>
                <a:sym typeface="Fira Code"/>
              </a:defRPr>
            </a:pPr>
            <a:r>
              <a:t>        </a:t>
            </a:r>
            <a:r>
              <a:rPr>
                <a:solidFill>
                  <a:srgbClr val="808080"/>
                </a:solidFill>
              </a:rPr>
              <a:t>&lt;/</a:t>
            </a:r>
            <a:r>
              <a:rPr>
                <a:solidFill>
                  <a:srgbClr val="569CD6"/>
                </a:solidFill>
              </a:rPr>
              <a:t>div</a:t>
            </a:r>
            <a:r>
              <a:rPr>
                <a:solidFill>
                  <a:srgbClr val="808080"/>
                </a:solidFill>
              </a:rPr>
              <a:t>&gt;</a:t>
            </a:r>
          </a:p>
          <a:p>
            <a:pPr lvl="2" indent="0" algn="l" defTabSz="457200">
              <a:lnSpc>
                <a:spcPts val="3900"/>
              </a:lnSpc>
              <a:defRPr b="0" sz="1800">
                <a:solidFill>
                  <a:srgbClr val="D4D4D4"/>
                </a:solidFill>
                <a:latin typeface="Fira Code"/>
                <a:ea typeface="Fira Code"/>
                <a:cs typeface="Fira Code"/>
                <a:sym typeface="Fira Code"/>
              </a:defRPr>
            </a:pPr>
            <a:r>
              <a:t>    );</a:t>
            </a:r>
          </a:p>
          <a:p>
            <a:pPr lvl="2" indent="0" algn="l" defTabSz="457200">
              <a:lnSpc>
                <a:spcPts val="3900"/>
              </a:lnSpc>
              <a:defRPr b="0" sz="1800">
                <a:solidFill>
                  <a:srgbClr val="D4D4D4"/>
                </a:solidFill>
                <a:latin typeface="Fira Code"/>
                <a:ea typeface="Fira Code"/>
                <a:cs typeface="Fira Code"/>
                <a:sym typeface="Fira Code"/>
              </a:defRPr>
            </a:pPr>
            <a:r>
              <a:t>  }</a:t>
            </a:r>
          </a:p>
          <a:p>
            <a:pPr lvl="2" indent="0" algn="l" defTabSz="457200">
              <a:lnSpc>
                <a:spcPts val="3900"/>
              </a:lnSpc>
              <a:defRPr b="0" sz="1800">
                <a:solidFill>
                  <a:srgbClr val="D4D4D4"/>
                </a:solidFill>
                <a:latin typeface="Fira Code"/>
                <a:ea typeface="Fira Code"/>
                <a:cs typeface="Fira Code"/>
                <a:sym typeface="Fira Code"/>
              </a:defRPr>
            </a:pPr>
            <a:r>
              <a:t>}</a:t>
            </a:r>
          </a:p>
          <a:p>
            <a:pPr lvl="2" indent="0" algn="l" defTabSz="457200">
              <a:lnSpc>
                <a:spcPts val="3900"/>
              </a:lnSpc>
              <a:defRPr b="0" sz="1800">
                <a:solidFill>
                  <a:srgbClr val="D4D4D4"/>
                </a:solidFill>
                <a:latin typeface="Fira Code"/>
                <a:ea typeface="Fira Code"/>
                <a:cs typeface="Fira Code"/>
                <a:sym typeface="Fira Code"/>
              </a:defRPr>
            </a:pPr>
          </a:p>
          <a:p>
            <a:pPr lvl="2" indent="0" algn="l" defTabSz="457200">
              <a:lnSpc>
                <a:spcPts val="3900"/>
              </a:lnSpc>
              <a:defRPr b="0" sz="1800">
                <a:solidFill>
                  <a:srgbClr val="FFFFFF"/>
                </a:solidFill>
                <a:latin typeface="Fira Code"/>
                <a:ea typeface="Fira Code"/>
                <a:cs typeface="Fira Code"/>
                <a:sym typeface="Fira Code"/>
              </a:defRPr>
            </a:pPr>
            <a:r>
              <a:t>Insert 20 levels of passing props here.</a:t>
            </a:r>
          </a:p>
          <a:p>
            <a:pPr lvl="2" indent="0" algn="l" defTabSz="457200">
              <a:lnSpc>
                <a:spcPts val="3900"/>
              </a:lnSpc>
              <a:defRPr b="0" sz="1800">
                <a:solidFill>
                  <a:srgbClr val="D4D4D4"/>
                </a:solidFill>
                <a:latin typeface="Fira Code"/>
                <a:ea typeface="Fira Code"/>
                <a:cs typeface="Fira Code"/>
                <a:sym typeface="Fira Code"/>
              </a:defRPr>
            </a:pPr>
          </a:p>
          <a:p>
            <a:pPr lvl="2" indent="0" algn="l" defTabSz="457200">
              <a:lnSpc>
                <a:spcPts val="3900"/>
              </a:lnSpc>
              <a:defRPr b="0" sz="1800">
                <a:solidFill>
                  <a:srgbClr val="569CD6"/>
                </a:solidFill>
                <a:latin typeface="Fira Code"/>
                <a:ea typeface="Fira Code"/>
                <a:cs typeface="Fira Code"/>
                <a:sym typeface="Fira Code"/>
              </a:defRPr>
            </a:pPr>
            <a:r>
              <a:t>function</a:t>
            </a:r>
            <a:r>
              <a:rPr>
                <a:solidFill>
                  <a:srgbClr val="D4D4D4"/>
                </a:solidFill>
              </a:rPr>
              <a:t> </a:t>
            </a:r>
            <a:r>
              <a:rPr>
                <a:solidFill>
                  <a:srgbClr val="DCDCAA"/>
                </a:solidFill>
              </a:rPr>
              <a:t>Image</a:t>
            </a:r>
            <a:r>
              <a:rPr>
                <a:solidFill>
                  <a:srgbClr val="D4D4D4"/>
                </a:solidFill>
              </a:rPr>
              <a:t>(</a:t>
            </a:r>
            <a:r>
              <a:rPr>
                <a:solidFill>
                  <a:srgbClr val="9CDCFE"/>
                </a:solidFill>
              </a:rPr>
              <a:t>props</a:t>
            </a:r>
            <a:r>
              <a:rPr>
                <a:solidFill>
                  <a:srgbClr val="D4D4D4"/>
                </a:solidFill>
              </a:rPr>
              <a:t>) {</a:t>
            </a:r>
            <a:endParaRPr>
              <a:solidFill>
                <a:srgbClr val="D4D4D4"/>
              </a:solidFill>
            </a:endParaRPr>
          </a:p>
          <a:p>
            <a:pPr lvl="2" indent="0" algn="l" defTabSz="457200">
              <a:lnSpc>
                <a:spcPts val="3900"/>
              </a:lnSpc>
              <a:defRPr b="0" sz="1800">
                <a:solidFill>
                  <a:srgbClr val="C586C0"/>
                </a:solidFill>
                <a:latin typeface="Fira Code"/>
                <a:ea typeface="Fira Code"/>
                <a:cs typeface="Fira Code"/>
                <a:sym typeface="Fira Code"/>
              </a:defRPr>
            </a:pPr>
            <a:r>
              <a:rPr>
                <a:solidFill>
                  <a:srgbClr val="D4D4D4"/>
                </a:solidFill>
              </a:rPr>
              <a:t>  </a:t>
            </a:r>
            <a:r>
              <a:t>return</a:t>
            </a:r>
            <a:r>
              <a:rPr>
                <a:solidFill>
                  <a:srgbClr val="D4D4D4"/>
                </a:solidFill>
              </a:rPr>
              <a:t> (</a:t>
            </a:r>
            <a:endParaRPr>
              <a:solidFill>
                <a:srgbClr val="D4D4D4"/>
              </a:solidFill>
            </a:endParaRPr>
          </a:p>
          <a:p>
            <a:pPr lvl="2" indent="0" algn="l" defTabSz="457200">
              <a:lnSpc>
                <a:spcPts val="3900"/>
              </a:lnSpc>
              <a:defRPr b="0" sz="1800">
                <a:solidFill>
                  <a:srgbClr val="9CDCFE"/>
                </a:solidFill>
                <a:latin typeface="Fira Code"/>
                <a:ea typeface="Fira Code"/>
                <a:cs typeface="Fira Code"/>
                <a:sym typeface="Fira Code"/>
              </a:defRPr>
            </a:pPr>
            <a:r>
              <a:rPr>
                <a:solidFill>
                  <a:srgbClr val="D4D4D4"/>
                </a:solidFill>
              </a:rPr>
              <a:t>     </a:t>
            </a:r>
            <a:r>
              <a:rPr>
                <a:solidFill>
                  <a:srgbClr val="808080"/>
                </a:solidFill>
              </a:rPr>
              <a:t>&lt;</a:t>
            </a:r>
            <a:r>
              <a:rPr>
                <a:solidFill>
                  <a:srgbClr val="569CD6"/>
                </a:solidFill>
              </a:rPr>
              <a:t>img</a:t>
            </a:r>
            <a:r>
              <a:rPr>
                <a:solidFill>
                  <a:srgbClr val="D4D4D4"/>
                </a:solidFill>
              </a:rPr>
              <a:t> </a:t>
            </a:r>
            <a:r>
              <a:t>src</a:t>
            </a:r>
            <a:r>
              <a:rPr>
                <a:solidFill>
                  <a:srgbClr val="D4D4D4"/>
                </a:solidFill>
              </a:rPr>
              <a:t>=</a:t>
            </a:r>
            <a:r>
              <a:rPr>
                <a:solidFill>
                  <a:srgbClr val="569CD6"/>
                </a:solidFill>
              </a:rPr>
              <a:t>{</a:t>
            </a:r>
            <a:r>
              <a:t>image</a:t>
            </a:r>
            <a:r>
              <a:rPr>
                <a:solidFill>
                  <a:srgbClr val="569CD6"/>
                </a:solidFill>
              </a:rPr>
              <a:t>}</a:t>
            </a:r>
            <a:r>
              <a:rPr>
                <a:solidFill>
                  <a:srgbClr val="D4D4D4"/>
                </a:solidFill>
              </a:rPr>
              <a:t> </a:t>
            </a:r>
            <a:r>
              <a:t>visibility</a:t>
            </a:r>
            <a:r>
              <a:rPr>
                <a:solidFill>
                  <a:srgbClr val="D4D4D4"/>
                </a:solidFill>
              </a:rPr>
              <a:t>=</a:t>
            </a:r>
            <a:r>
              <a:rPr>
                <a:solidFill>
                  <a:srgbClr val="569CD6"/>
                </a:solidFill>
              </a:rPr>
              <a:t>{</a:t>
            </a:r>
            <a:r>
              <a:t>value</a:t>
            </a:r>
            <a:r>
              <a:rPr>
                <a:solidFill>
                  <a:srgbClr val="569CD6"/>
                </a:solidFill>
              </a:rPr>
              <a:t>}</a:t>
            </a:r>
            <a:r>
              <a:rPr>
                <a:solidFill>
                  <a:srgbClr val="D4D4D4"/>
                </a:solidFill>
              </a:rPr>
              <a:t> </a:t>
            </a:r>
            <a:r>
              <a:rPr>
                <a:solidFill>
                  <a:srgbClr val="808080"/>
                </a:solidFill>
              </a:rPr>
              <a:t>/&gt;</a:t>
            </a:r>
            <a:endParaRPr>
              <a:solidFill>
                <a:srgbClr val="D4D4D4"/>
              </a:solidFill>
            </a:endParaRPr>
          </a:p>
          <a:p>
            <a:pPr lvl="2" indent="0" algn="l" defTabSz="457200">
              <a:lnSpc>
                <a:spcPts val="3900"/>
              </a:lnSpc>
              <a:defRPr b="0" sz="1800">
                <a:solidFill>
                  <a:srgbClr val="D4D4D4"/>
                </a:solidFill>
                <a:latin typeface="Fira Code"/>
                <a:ea typeface="Fira Code"/>
                <a:cs typeface="Fira Code"/>
                <a:sym typeface="Fira Code"/>
              </a:defRPr>
            </a:pPr>
            <a:r>
              <a:t>  );</a:t>
            </a:r>
          </a:p>
          <a:p>
            <a:pPr lvl="2" indent="0" algn="l" defTabSz="457200">
              <a:lnSpc>
                <a:spcPts val="3900"/>
              </a:lnSpc>
              <a:defRPr b="0" sz="1800">
                <a:solidFill>
                  <a:srgbClr val="D4D4D4"/>
                </a:solidFill>
                <a:latin typeface="Fira Code"/>
                <a:ea typeface="Fira Code"/>
                <a:cs typeface="Fira Code"/>
                <a:sym typeface="Fira Code"/>
              </a:defRPr>
            </a:pPr>
            <a:r>
              <a:t>}</a:t>
            </a:r>
          </a:p>
          <a:p>
            <a:pPr lvl="2" indent="0" algn="l" defTabSz="457200">
              <a:lnSpc>
                <a:spcPts val="3200"/>
              </a:lnSpc>
              <a:defRPr b="0" sz="1200">
                <a:solidFill>
                  <a:srgbClr val="DCDCAA"/>
                </a:solidFill>
                <a:latin typeface="Fira Code"/>
                <a:ea typeface="Fira Code"/>
                <a:cs typeface="Fira Code"/>
                <a:sym typeface="Fira Code"/>
              </a:defRPr>
            </a:pPr>
          </a:p>
        </p:txBody>
      </p:sp>
      <p:sp>
        <p:nvSpPr>
          <p:cNvPr id="156" name="😎 What’s cool about it? 😎"/>
          <p:cNvSpPr txBox="1"/>
          <p:nvPr>
            <p:ph type="title"/>
          </p:nvPr>
        </p:nvSpPr>
        <p:spPr>
          <a:prstGeom prst="rect">
            <a:avLst/>
          </a:prstGeom>
        </p:spPr>
        <p:txBody>
          <a:bodyPr/>
          <a:lstStyle/>
          <a:p>
            <a:pPr defTabSz="514095">
              <a:defRPr sz="7040"/>
            </a:pPr>
            <a:r>
              <a:rPr>
                <a:latin typeface="Apple Color Emoji"/>
                <a:ea typeface="Apple Color Emoji"/>
                <a:cs typeface="Apple Color Emoji"/>
                <a:sym typeface="Apple Color Emoji"/>
              </a:rPr>
              <a:t>😎</a:t>
            </a:r>
            <a:r>
              <a:t> What’s cool about it? </a:t>
            </a:r>
            <a:r>
              <a:rPr>
                <a:latin typeface="Apple Color Emoji"/>
                <a:ea typeface="Apple Color Emoji"/>
                <a:cs typeface="Apple Color Emoji"/>
                <a:sym typeface="Apple Color Emoji"/>
              </a:rPr>
              <a:t>😎</a:t>
            </a:r>
          </a:p>
        </p:txBody>
      </p:sp>
      <p:sp>
        <p:nvSpPr>
          <p:cNvPr id="157" name="It’s super simple! 😍…"/>
          <p:cNvSpPr txBox="1"/>
          <p:nvPr>
            <p:ph type="body" idx="1"/>
          </p:nvPr>
        </p:nvSpPr>
        <p:spPr>
          <a:xfrm>
            <a:off x="912851" y="1836802"/>
            <a:ext cx="15992347" cy="7306114"/>
          </a:xfrm>
          <a:prstGeom prst="rect">
            <a:avLst/>
          </a:prstGeom>
        </p:spPr>
        <p:txBody>
          <a:bodyPr/>
          <a:lstStyle/>
          <a:p>
            <a:pPr/>
            <a:r>
              <a:t>It’s super simple! </a:t>
            </a:r>
            <a:r>
              <a:rPr>
                <a:latin typeface="Apple Color Emoji"/>
                <a:ea typeface="Apple Color Emoji"/>
                <a:cs typeface="Apple Color Emoji"/>
                <a:sym typeface="Apple Color Emoji"/>
              </a:rPr>
              <a:t>😍</a:t>
            </a:r>
          </a:p>
          <a:p>
            <a:pPr marL="0" indent="0" defTabSz="457200">
              <a:lnSpc>
                <a:spcPts val="3200"/>
              </a:lnSpc>
              <a:spcBef>
                <a:spcPts val="0"/>
              </a:spcBef>
              <a:buSzTx/>
              <a:buNone/>
              <a:defRPr sz="1200">
                <a:solidFill>
                  <a:srgbClr val="4EC9B0"/>
                </a:solidFill>
                <a:latin typeface="Fira Code"/>
                <a:ea typeface="Fira Code"/>
                <a:cs typeface="Fira Code"/>
                <a:sym typeface="Fira Code"/>
              </a:defRPr>
            </a:pPr>
            <a:endParaRPr>
              <a:solidFill>
                <a:srgbClr val="D4D4D4"/>
              </a:solidFill>
            </a:endParaRPr>
          </a:p>
          <a:p>
            <a:pPr marL="0" indent="0" defTabSz="457200">
              <a:lnSpc>
                <a:spcPts val="3200"/>
              </a:lnSpc>
              <a:spcBef>
                <a:spcPts val="0"/>
              </a:spcBef>
              <a:buSzTx/>
              <a:buNone/>
              <a:defRPr sz="1200">
                <a:solidFill>
                  <a:srgbClr val="D4D4D4"/>
                </a:solidFill>
                <a:latin typeface="Fira Code"/>
                <a:ea typeface="Fira Code"/>
                <a:cs typeface="Fira Code"/>
                <a:sym typeface="Fira Code"/>
              </a:defRPr>
            </a:p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endParaRPr>
              <a:solidFill>
                <a:srgbClr val="808080"/>
              </a:solidFill>
            </a:endParaR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endParaRPr>
              <a:solidFill>
                <a:srgbClr val="808080"/>
              </a:solidFill>
            </a:endParaR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endParaRPr>
              <a:solidFill>
                <a:srgbClr val="808080"/>
              </a:solidFill>
            </a:endParaR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endParaRPr>
              <a:solidFill>
                <a:srgbClr val="808080"/>
              </a:solidFill>
            </a:endParaR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endParaRPr>
              <a:solidFill>
                <a:srgbClr val="808080"/>
              </a:solidFill>
            </a:endParaR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endParaRPr>
              <a:solidFill>
                <a:srgbClr val="808080"/>
              </a:solidFill>
            </a:endParaR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endParaRPr>
              <a:solidFill>
                <a:srgbClr val="808080"/>
              </a:solidFill>
            </a:endParaR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endParaRPr>
              <a:solidFill>
                <a:srgbClr val="808080"/>
              </a:solidFill>
            </a:endParaR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endParaRPr>
              <a:solidFill>
                <a:srgbClr val="808080"/>
              </a:solidFill>
            </a:endParaR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endParaRPr>
              <a:solidFill>
                <a:srgbClr val="808080"/>
              </a:solidFill>
            </a:endParaR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endParaRPr>
              <a:solidFill>
                <a:srgbClr val="808080"/>
              </a:solidFill>
            </a:endParaR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endParaRPr>
              <a:solidFill>
                <a:srgbClr val="808080"/>
              </a:solidFill>
            </a:endParaR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endParaRPr>
              <a:solidFill>
                <a:srgbClr val="808080"/>
              </a:solidFill>
            </a:endParaR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endParaRPr>
              <a:solidFill>
                <a:srgbClr val="D4D4D4"/>
              </a:solidFill>
            </a:endParaRPr>
          </a:p>
          <a:p>
            <a:pPr/>
            <a:r>
              <a:t>No more ‘hacky’ prop-drilling! </a:t>
            </a:r>
            <a:r>
              <a:rPr>
                <a:latin typeface="Apple Color Emoji"/>
                <a:ea typeface="Apple Color Emoji"/>
                <a:cs typeface="Apple Color Emoji"/>
                <a:sym typeface="Apple Color Emoji"/>
              </a:rP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5"/>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15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xit" nodeType="clickEffect" presetSubtype="0" presetID="1" grpId="3" fill="hold">
                                  <p:stCondLst>
                                    <p:cond delay="0"/>
                                  </p:stCondLst>
                                  <p:iterate type="el" backwards="0">
                                    <p:tmAbs val="0"/>
                                  </p:iterate>
                                  <p:childTnLst>
                                    <p:set>
                                      <p:cBhvr>
                                        <p:cTn id="13" fill="hold">
                                          <p:stCondLst>
                                            <p:cond delay="0"/>
                                          </p:stCondLst>
                                        </p:cTn>
                                        <p:tgtEl>
                                          <p:spTgt spid="155"/>
                                        </p:tgtEl>
                                        <p:attrNameLst>
                                          <p:attrName>style.visibility</p:attrName>
                                        </p:attrNameLst>
                                      </p:cBhvr>
                                      <p:to>
                                        <p:strVal val="hidden"/>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4" grpId="4"/>
      <p:bldP build="whole" bldLvl="1" animBg="1" rev="0" advAuto="0" spid="155" grpId="3"/>
      <p:bldP build="whole" bldLvl="1" animBg="1" rev="0" advAuto="0" spid="157" grpId="2"/>
      <p:bldP build="whole" bldLvl="1" animBg="1" rev="0" advAuto="0" spid="155"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B5D4E9"/>
        </a:solidFill>
      </p:bgPr>
    </p:bg>
    <p:spTree>
      <p:nvGrpSpPr>
        <p:cNvPr id="1" name=""/>
        <p:cNvGrpSpPr/>
        <p:nvPr/>
      </p:nvGrpSpPr>
      <p:grpSpPr>
        <a:xfrm>
          <a:off x="0" y="0"/>
          <a:ext cx="0" cy="0"/>
          <a:chOff x="0" y="0"/>
          <a:chExt cx="0" cy="0"/>
        </a:xfrm>
      </p:grpSpPr>
      <p:sp>
        <p:nvSpPr>
          <p:cNvPr id="161" name="Example time!"/>
          <p:cNvSpPr txBox="1"/>
          <p:nvPr>
            <p:ph type="title"/>
          </p:nvPr>
        </p:nvSpPr>
        <p:spPr>
          <a:xfrm>
            <a:off x="952500" y="3797300"/>
            <a:ext cx="11099800" cy="2159000"/>
          </a:xfrm>
          <a:prstGeom prst="rect">
            <a:avLst/>
          </a:prstGeom>
        </p:spPr>
        <p:txBody>
          <a:bodyPr/>
          <a:lstStyle/>
          <a:p>
            <a:pPr/>
            <a:r>
              <a:t>Example time!</a:t>
            </a:r>
          </a:p>
        </p:txBody>
      </p:sp>
      <p:pic>
        <p:nvPicPr>
          <p:cNvPr id="162" name="Finn-PNG-Photos.png" descr="Finn-PNG-Photos.png"/>
          <p:cNvPicPr>
            <a:picLocks noChangeAspect="1"/>
          </p:cNvPicPr>
          <p:nvPr/>
        </p:nvPicPr>
        <p:blipFill>
          <a:blip r:embed="rId3">
            <a:extLst/>
          </a:blip>
          <a:stretch>
            <a:fillRect/>
          </a:stretch>
        </p:blipFill>
        <p:spPr>
          <a:xfrm>
            <a:off x="8027448" y="6114722"/>
            <a:ext cx="3109946" cy="2608899"/>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DC6E7"/>
        </a:solidFill>
      </p:bgPr>
    </p:bg>
    <p:spTree>
      <p:nvGrpSpPr>
        <p:cNvPr id="1" name=""/>
        <p:cNvGrpSpPr/>
        <p:nvPr/>
      </p:nvGrpSpPr>
      <p:grpSpPr>
        <a:xfrm>
          <a:off x="0" y="0"/>
          <a:ext cx="0" cy="0"/>
          <a:chOff x="0" y="0"/>
          <a:chExt cx="0" cy="0"/>
        </a:xfrm>
      </p:grpSpPr>
      <p:sp>
        <p:nvSpPr>
          <p:cNvPr id="166" name="Why would I use this? 🤔"/>
          <p:cNvSpPr txBox="1"/>
          <p:nvPr>
            <p:ph type="title"/>
          </p:nvPr>
        </p:nvSpPr>
        <p:spPr>
          <a:prstGeom prst="rect">
            <a:avLst/>
          </a:prstGeom>
        </p:spPr>
        <p:txBody>
          <a:bodyPr/>
          <a:lstStyle/>
          <a:p>
            <a:pPr defTabSz="554990">
              <a:defRPr sz="7600"/>
            </a:pPr>
            <a:r>
              <a:t>Why would I use this? </a:t>
            </a:r>
            <a:r>
              <a:rPr>
                <a:latin typeface="Apple Color Emoji"/>
                <a:ea typeface="Apple Color Emoji"/>
                <a:cs typeface="Apple Color Emoji"/>
                <a:sym typeface="Apple Color Emoji"/>
              </a:rPr>
              <a:t>🤔</a:t>
            </a:r>
          </a:p>
        </p:txBody>
      </p:sp>
      <p:sp>
        <p:nvSpPr>
          <p:cNvPr id="167" name="Redux/ MobX is overkill for your project.…"/>
          <p:cNvSpPr txBox="1"/>
          <p:nvPr>
            <p:ph type="body" idx="1"/>
          </p:nvPr>
        </p:nvSpPr>
        <p:spPr>
          <a:xfrm>
            <a:off x="952500" y="2597150"/>
            <a:ext cx="11099800" cy="6286500"/>
          </a:xfrm>
          <a:prstGeom prst="rect">
            <a:avLst/>
          </a:prstGeom>
        </p:spPr>
        <p:txBody>
          <a:bodyPr/>
          <a:lstStyle/>
          <a:p>
            <a:pPr/>
            <a:r>
              <a:t>Redux/ MobX is overkill for your project.</a:t>
            </a:r>
          </a:p>
          <a:p>
            <a:pPr/>
            <a:r>
              <a:t>Potentially have a separate state from your Redux store?</a:t>
            </a:r>
          </a:p>
          <a:p>
            <a:pPr/>
            <a:r>
              <a:t>Have different parts of your app running different contexts?</a:t>
            </a:r>
          </a:p>
          <a:p>
            <a:pPr/>
            <a:r>
              <a:t>Ain’t got time for prop-drilling.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BAB4"/>
        </a:solidFill>
      </p:bgPr>
    </p:bg>
    <p:spTree>
      <p:nvGrpSpPr>
        <p:cNvPr id="1" name=""/>
        <p:cNvGrpSpPr/>
        <p:nvPr/>
      </p:nvGrpSpPr>
      <p:grpSpPr>
        <a:xfrm>
          <a:off x="0" y="0"/>
          <a:ext cx="0" cy="0"/>
          <a:chOff x="0" y="0"/>
          <a:chExt cx="0" cy="0"/>
        </a:xfrm>
      </p:grpSpPr>
      <p:sp>
        <p:nvSpPr>
          <p:cNvPr id="171" name="How can I use this?"/>
          <p:cNvSpPr txBox="1"/>
          <p:nvPr>
            <p:ph type="title"/>
          </p:nvPr>
        </p:nvSpPr>
        <p:spPr>
          <a:prstGeom prst="rect">
            <a:avLst/>
          </a:prstGeom>
        </p:spPr>
        <p:txBody>
          <a:bodyPr/>
          <a:lstStyle/>
          <a:p>
            <a:pPr/>
            <a:r>
              <a:t>How can I use this?</a:t>
            </a:r>
          </a:p>
        </p:txBody>
      </p:sp>
      <p:sp>
        <p:nvSpPr>
          <p:cNvPr id="172" name="Upgrade to React @ 16.3.…"/>
          <p:cNvSpPr txBox="1"/>
          <p:nvPr>
            <p:ph type="body" sz="half" idx="1"/>
          </p:nvPr>
        </p:nvSpPr>
        <p:spPr>
          <a:xfrm>
            <a:off x="1114050" y="2888461"/>
            <a:ext cx="11099801" cy="3976678"/>
          </a:xfrm>
          <a:prstGeom prst="rect">
            <a:avLst/>
          </a:prstGeom>
        </p:spPr>
        <p:txBody>
          <a:bodyPr/>
          <a:lstStyle/>
          <a:p>
            <a:pPr marL="635000" indent="-635000">
              <a:buSzPct val="100000"/>
              <a:buAutoNum type="arabicPeriod" startAt="1"/>
            </a:pPr>
            <a:r>
              <a:t>Upgrade to React @ 16.3.</a:t>
            </a:r>
          </a:p>
          <a:p>
            <a:pPr marL="635000" indent="-635000">
              <a:buSzPct val="100000"/>
              <a:buAutoNum type="arabicPeriod" startAt="1"/>
            </a:pPr>
            <a:r>
              <a:t>You probably already use this in React-Redux.</a:t>
            </a:r>
          </a:p>
          <a:p>
            <a:pPr marL="635000" indent="-635000">
              <a:buSzPct val="100000"/>
              <a:buAutoNum type="arabicPeriod" startAt="1"/>
            </a:pPr>
            <a:r>
              <a:t>Create-react-context provides a polyfill for React @&lt;16.3.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