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70" r:id="rId2"/>
    <p:sldId id="257" r:id="rId3"/>
    <p:sldId id="263" r:id="rId4"/>
    <p:sldId id="267" r:id="rId5"/>
    <p:sldId id="264" r:id="rId6"/>
    <p:sldId id="265" r:id="rId7"/>
    <p:sldId id="269" r:id="rId8"/>
    <p:sldId id="262"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69"/>
    <p:restoredTop sz="79006"/>
  </p:normalViewPr>
  <p:slideViewPr>
    <p:cSldViewPr snapToGrid="0">
      <p:cViewPr varScale="1">
        <p:scale>
          <a:sx n="98" d="100"/>
          <a:sy n="98" d="100"/>
        </p:scale>
        <p:origin x="15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170E3-CFBF-3245-884A-10392C8949A1}"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B72F4-8DAD-2647-8123-9CC124FB607C}" type="slidenum">
              <a:rPr lang="en-US" smtClean="0"/>
              <a:t>‹#›</a:t>
            </a:fld>
            <a:endParaRPr lang="en-US"/>
          </a:p>
        </p:txBody>
      </p:sp>
    </p:spTree>
    <p:extLst>
      <p:ext uri="{BB962C8B-B14F-4D97-AF65-F5344CB8AC3E}">
        <p14:creationId xmlns:p14="http://schemas.microsoft.com/office/powerpoint/2010/main" val="156345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pmc.ncbi.nlm.nih.gov/articles/PMC3051371/#R10" TargetMode="External"/><Relationship Id="rId3" Type="http://schemas.openxmlformats.org/officeDocument/2006/relationships/hyperlink" Target="https://pmc.ncbi.nlm.nih.gov/articles/PMC3051371/#R5" TargetMode="External"/><Relationship Id="rId7" Type="http://schemas.openxmlformats.org/officeDocument/2006/relationships/hyperlink" Target="https://pmc.ncbi.nlm.nih.gov/articles/PMC3051371/#R9"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pmc.ncbi.nlm.nih.gov/articles/PMC3051371/#R8" TargetMode="External"/><Relationship Id="rId5" Type="http://schemas.openxmlformats.org/officeDocument/2006/relationships/hyperlink" Target="https://pmc.ncbi.nlm.nih.gov/articles/PMC3051371/#R7" TargetMode="External"/><Relationship Id="rId4" Type="http://schemas.openxmlformats.org/officeDocument/2006/relationships/hyperlink" Target="https://pmc.ncbi.nlm.nih.gov/articles/PMC3051371/#R6"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125EB-41E5-B1DB-671B-8725EF622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4116C5-C378-0844-2CD2-E419ABC5A2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D54F6F-E22F-1518-09DD-5F67319C11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AEEED0-BF96-5DC5-ADA2-91926098465D}"/>
              </a:ext>
            </a:extLst>
          </p:cNvPr>
          <p:cNvSpPr>
            <a:spLocks noGrp="1"/>
          </p:cNvSpPr>
          <p:nvPr>
            <p:ph type="sldNum" sz="quarter" idx="5"/>
          </p:nvPr>
        </p:nvSpPr>
        <p:spPr/>
        <p:txBody>
          <a:bodyPr/>
          <a:lstStyle/>
          <a:p>
            <a:fld id="{446B72F4-8DAD-2647-8123-9CC124FB607C}" type="slidenum">
              <a:rPr lang="en-US" smtClean="0"/>
              <a:t>1</a:t>
            </a:fld>
            <a:endParaRPr lang="en-US"/>
          </a:p>
        </p:txBody>
      </p:sp>
    </p:spTree>
    <p:extLst>
      <p:ext uri="{BB962C8B-B14F-4D97-AF65-F5344CB8AC3E}">
        <p14:creationId xmlns:p14="http://schemas.microsoft.com/office/powerpoint/2010/main" val="2049862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pPr marL="171450" indent="-171450">
              <a:buFontTx/>
              <a:buChar char="-"/>
            </a:pPr>
            <a:endParaRPr lang="en-US" dirty="0"/>
          </a:p>
          <a:p>
            <a:pPr marL="0" indent="0">
              <a:buNone/>
            </a:pPr>
            <a:r>
              <a:rPr lang="en-US" sz="1200" b="1" dirty="0"/>
              <a:t>Relevance to Scientific Computing </a:t>
            </a:r>
          </a:p>
          <a:p>
            <a:pPr>
              <a:buFontTx/>
              <a:buChar char="-"/>
            </a:pPr>
            <a:r>
              <a:rPr lang="en-US" sz="1200" dirty="0"/>
              <a:t> Leverage key aspects of data preprocessing, feature extraction, and numerical computation for analyzing voice signals. </a:t>
            </a:r>
          </a:p>
          <a:p>
            <a:pPr>
              <a:buFontTx/>
              <a:buChar char="-"/>
            </a:pPr>
            <a:r>
              <a:rPr lang="en-US" sz="1200" dirty="0"/>
              <a:t> Exploring applications of machine learning algorithms and model evaluation techniques in healthcare diagnostics. </a:t>
            </a:r>
          </a:p>
          <a:p>
            <a:pPr>
              <a:buFontTx/>
              <a:buChar char="-"/>
            </a:pPr>
            <a:r>
              <a:rPr lang="en-US" sz="1200" dirty="0"/>
              <a:t> Contributes to interdisciplinary research, combining computer science, neuroscience, and medicine.</a:t>
            </a:r>
          </a:p>
        </p:txBody>
      </p:sp>
      <p:sp>
        <p:nvSpPr>
          <p:cNvPr id="4" name="Slide Number Placeholder 3"/>
          <p:cNvSpPr>
            <a:spLocks noGrp="1"/>
          </p:cNvSpPr>
          <p:nvPr>
            <p:ph type="sldNum" sz="quarter" idx="5"/>
          </p:nvPr>
        </p:nvSpPr>
        <p:spPr/>
        <p:txBody>
          <a:bodyPr/>
          <a:lstStyle/>
          <a:p>
            <a:fld id="{446B72F4-8DAD-2647-8123-9CC124FB607C}" type="slidenum">
              <a:rPr lang="en-US" smtClean="0"/>
              <a:t>2</a:t>
            </a:fld>
            <a:endParaRPr lang="en-US"/>
          </a:p>
        </p:txBody>
      </p:sp>
    </p:spTree>
    <p:extLst>
      <p:ext uri="{BB962C8B-B14F-4D97-AF65-F5344CB8AC3E}">
        <p14:creationId xmlns:p14="http://schemas.microsoft.com/office/powerpoint/2010/main" val="4058730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895FC-32EC-B047-3F0C-F7427093E2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7EA4F7-C2AE-DAB6-52BD-23F4FBFC72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AD4B10-D789-4E53-4C03-5B2EC2A8830D}"/>
              </a:ext>
            </a:extLst>
          </p:cNvPr>
          <p:cNvSpPr>
            <a:spLocks noGrp="1"/>
          </p:cNvSpPr>
          <p:nvPr>
            <p:ph type="body" idx="1"/>
          </p:nvPr>
        </p:nvSpPr>
        <p:spPr/>
        <p:txBody>
          <a:bodyPr/>
          <a:lstStyle/>
          <a:p>
            <a:pPr marL="0" indent="0" algn="l">
              <a:buNone/>
            </a:pPr>
            <a:r>
              <a:rPr lang="en-US" sz="1200" b="1" i="0" u="none" strike="noStrike" dirty="0">
                <a:solidFill>
                  <a:srgbClr val="000000"/>
                </a:solidFill>
                <a:effectLst/>
                <a:latin typeface="Aptos" panose="020B0004020202020204" pitchFamily="34" charset="0"/>
              </a:rPr>
              <a:t>Why Voice?</a:t>
            </a:r>
          </a:p>
          <a:p>
            <a:pPr marL="171450" indent="-171450" algn="l">
              <a:buFontTx/>
              <a:buChar char="-"/>
            </a:pPr>
            <a:r>
              <a:rPr lang="en-US" sz="1200" b="1" i="0" u="none" strike="noStrike" dirty="0">
                <a:solidFill>
                  <a:srgbClr val="000000"/>
                </a:solidFill>
                <a:effectLst/>
                <a:latin typeface="Aptos" panose="020B0004020202020204" pitchFamily="34" charset="0"/>
              </a:rPr>
              <a:t>Non-Invasive and Cost-Effective</a:t>
            </a:r>
            <a:r>
              <a:rPr lang="en-US" sz="1200" b="0" i="0" u="none" strike="noStrike" dirty="0">
                <a:solidFill>
                  <a:srgbClr val="000000"/>
                </a:solidFill>
                <a:effectLst/>
                <a:latin typeface="Aptos" panose="020B0004020202020204" pitchFamily="34" charset="0"/>
              </a:rPr>
              <a:t>: Voice data can be collected remotely and analyzed efficiently.</a:t>
            </a:r>
          </a:p>
          <a:p>
            <a:pPr marL="171450" indent="-171450" algn="l">
              <a:buFontTx/>
              <a:buChar char="-"/>
            </a:pPr>
            <a:r>
              <a:rPr lang="en-US" sz="1200" b="1" i="0" u="none" strike="noStrike" dirty="0">
                <a:solidFill>
                  <a:srgbClr val="000000"/>
                </a:solidFill>
                <a:effectLst/>
                <a:latin typeface="Aptos" panose="020B0004020202020204" pitchFamily="34" charset="0"/>
              </a:rPr>
              <a:t>Unique Vocal Biomarkers</a:t>
            </a:r>
            <a:r>
              <a:rPr lang="en-US" sz="1200" b="0" i="0" u="none" strike="noStrike" dirty="0">
                <a:solidFill>
                  <a:srgbClr val="000000"/>
                </a:solidFill>
                <a:effectLst/>
                <a:latin typeface="Aptos" panose="020B0004020202020204" pitchFamily="34" charset="0"/>
              </a:rPr>
              <a:t>: Parkinson’s manifests in subtle voice changes, such as reduced volume, monotonicity, and tremor.</a:t>
            </a:r>
          </a:p>
          <a:p>
            <a:pPr marL="171450" indent="-171450" algn="l">
              <a:buFontTx/>
              <a:buChar char="-"/>
            </a:pPr>
            <a:r>
              <a:rPr lang="en-US" sz="1200" b="1" i="0" u="none" strike="noStrike" dirty="0">
                <a:solidFill>
                  <a:srgbClr val="000000"/>
                </a:solidFill>
                <a:effectLst/>
                <a:latin typeface="Aptos" panose="020B0004020202020204" pitchFamily="34" charset="0"/>
              </a:rPr>
              <a:t>Potential for Early Detection</a:t>
            </a:r>
            <a:r>
              <a:rPr lang="en-US" sz="1200" b="0" i="0" u="none" strike="noStrike" dirty="0">
                <a:solidFill>
                  <a:srgbClr val="000000"/>
                </a:solidFill>
                <a:effectLst/>
                <a:latin typeface="Aptos" panose="020B0004020202020204" pitchFamily="34" charset="0"/>
              </a:rPr>
              <a:t>: Voice patterns often change before motor symptoms appear, providing an opportunity for timely intervention.</a:t>
            </a:r>
            <a:endParaRPr lang="en-US" sz="1200" dirty="0">
              <a:latin typeface="Aptos" panose="020B0004020202020204" pitchFamily="34" charset="0"/>
              <a:cs typeface="Calibri" panose="020F0502020204030204" pitchFamily="34" charset="0"/>
            </a:endParaRPr>
          </a:p>
          <a:p>
            <a:pPr marL="171450" indent="-171450">
              <a:buFontTx/>
              <a:buChar char="-"/>
            </a:pPr>
            <a:endParaRPr lang="en-US" dirty="0"/>
          </a:p>
          <a:p>
            <a:pPr marL="171450" indent="-171450">
              <a:buFontTx/>
              <a:buChar char="-"/>
            </a:pPr>
            <a:endParaRPr lang="en-US" dirty="0"/>
          </a:p>
          <a:p>
            <a:pPr marL="0" indent="0">
              <a:buNone/>
            </a:pPr>
            <a:r>
              <a:rPr lang="en-US" sz="1200" b="1" dirty="0"/>
              <a:t>Relevance to Scientific Computing </a:t>
            </a:r>
          </a:p>
          <a:p>
            <a:pPr>
              <a:buFontTx/>
              <a:buChar char="-"/>
            </a:pPr>
            <a:r>
              <a:rPr lang="en-US" sz="1200" dirty="0"/>
              <a:t> Leverage key aspects of data preprocessing, feature extraction, and numerical computation for analyzing voice signals. </a:t>
            </a:r>
          </a:p>
          <a:p>
            <a:pPr>
              <a:buFontTx/>
              <a:buChar char="-"/>
            </a:pPr>
            <a:r>
              <a:rPr lang="en-US" sz="1200" dirty="0"/>
              <a:t> Exploring applications of machine learning algorithms and model evaluation techniques in healthcare diagnostics. </a:t>
            </a:r>
          </a:p>
          <a:p>
            <a:pPr>
              <a:buFontTx/>
              <a:buChar char="-"/>
            </a:pPr>
            <a:r>
              <a:rPr lang="en-US" sz="1200" dirty="0"/>
              <a:t> Contributes to interdisciplinary research, combining computer science, neuroscience, and medicine.</a:t>
            </a:r>
          </a:p>
        </p:txBody>
      </p:sp>
      <p:sp>
        <p:nvSpPr>
          <p:cNvPr id="4" name="Slide Number Placeholder 3">
            <a:extLst>
              <a:ext uri="{FF2B5EF4-FFF2-40B4-BE49-F238E27FC236}">
                <a16:creationId xmlns:a16="http://schemas.microsoft.com/office/drawing/2014/main" id="{03B4DEC1-3BDD-DD61-FC4C-4AB138C1AA2F}"/>
              </a:ext>
            </a:extLst>
          </p:cNvPr>
          <p:cNvSpPr>
            <a:spLocks noGrp="1"/>
          </p:cNvSpPr>
          <p:nvPr>
            <p:ph type="sldNum" sz="quarter" idx="5"/>
          </p:nvPr>
        </p:nvSpPr>
        <p:spPr/>
        <p:txBody>
          <a:bodyPr/>
          <a:lstStyle/>
          <a:p>
            <a:fld id="{446B72F4-8DAD-2647-8123-9CC124FB607C}" type="slidenum">
              <a:rPr lang="en-US" smtClean="0"/>
              <a:t>3</a:t>
            </a:fld>
            <a:endParaRPr lang="en-US"/>
          </a:p>
        </p:txBody>
      </p:sp>
    </p:spTree>
    <p:extLst>
      <p:ext uri="{BB962C8B-B14F-4D97-AF65-F5344CB8AC3E}">
        <p14:creationId xmlns:p14="http://schemas.microsoft.com/office/powerpoint/2010/main" val="4031996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10106-904B-8235-D88C-6FC9A4326A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16B4E9-642E-93CD-7D24-9EC4DBE886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E56356-B803-FA9E-6673-023C47456A30}"/>
              </a:ext>
            </a:extLst>
          </p:cNvPr>
          <p:cNvSpPr>
            <a:spLocks noGrp="1"/>
          </p:cNvSpPr>
          <p:nvPr>
            <p:ph type="body" idx="1"/>
          </p:nvPr>
        </p:nvSpPr>
        <p:spPr/>
        <p:txBody>
          <a:bodyPr/>
          <a:lstStyle/>
          <a:p>
            <a:pPr algn="l">
              <a:spcBef>
                <a:spcPts val="2250"/>
              </a:spcBef>
            </a:pPr>
            <a:r>
              <a:rPr lang="en-US" b="0" i="0" u="none" strike="noStrike" dirty="0">
                <a:solidFill>
                  <a:srgbClr val="1B1B1B"/>
                </a:solidFill>
                <a:effectLst/>
                <a:latin typeface="Cambria" panose="02040503050406030204" pitchFamily="18" charset="0"/>
              </a:rPr>
              <a:t>For many PWP, the requisite physical visits to the clinic for monitoring and treatment are difficult. Widening access to the Internet and improved telecommunication systems bandwidth offers the possibility of remote monitoring of patients (</a:t>
            </a:r>
            <a:r>
              <a:rPr lang="en-US" b="0" i="1" u="none" strike="noStrike" dirty="0">
                <a:solidFill>
                  <a:srgbClr val="1B1B1B"/>
                </a:solidFill>
                <a:effectLst/>
                <a:latin typeface="Cambria" panose="02040503050406030204" pitchFamily="18" charset="0"/>
              </a:rPr>
              <a:t>telemedicine</a:t>
            </a:r>
            <a:r>
              <a:rPr lang="en-US" b="0" i="0" u="none" strike="noStrike" dirty="0">
                <a:solidFill>
                  <a:srgbClr val="1B1B1B"/>
                </a:solidFill>
                <a:effectLst/>
                <a:latin typeface="Cambria" panose="02040503050406030204" pitchFamily="18" charset="0"/>
              </a:rPr>
              <a:t> [</a:t>
            </a:r>
            <a:r>
              <a:rPr lang="en-US" b="0" i="0" u="sng" strike="noStrike" dirty="0">
                <a:solidFill>
                  <a:srgbClr val="54278F"/>
                </a:solidFill>
                <a:effectLst/>
                <a:latin typeface="Cambria" panose="02040503050406030204" pitchFamily="18" charset="0"/>
                <a:hlinkClick r:id="rId3"/>
              </a:rPr>
              <a:t>5</a:t>
            </a:r>
            <a:r>
              <a:rPr lang="en-US" b="0" i="0" u="none" strike="noStrike" dirty="0">
                <a:solidFill>
                  <a:srgbClr val="1B1B1B"/>
                </a:solidFill>
                <a:effectLst/>
                <a:latin typeface="Cambria" panose="02040503050406030204" pitchFamily="18" charset="0"/>
              </a:rPr>
              <a:t>]), with substantial opportunities for lowering the inconvenience and cost of physical visits. However, in order to exploit these opportunities, there is the need for reliable clinical monitoring tools.</a:t>
            </a:r>
          </a:p>
          <a:p>
            <a:pPr algn="l">
              <a:spcBef>
                <a:spcPts val="2250"/>
              </a:spcBef>
            </a:pPr>
            <a:endParaRPr lang="en-US" b="0" i="0" u="none" strike="noStrike" dirty="0">
              <a:solidFill>
                <a:srgbClr val="1B1B1B"/>
              </a:solidFill>
              <a:effectLst/>
              <a:latin typeface="Cambria" panose="02040503050406030204" pitchFamily="18" charset="0"/>
            </a:endParaRPr>
          </a:p>
          <a:p>
            <a:pPr algn="l">
              <a:spcBef>
                <a:spcPts val="2250"/>
              </a:spcBef>
            </a:pPr>
            <a:r>
              <a:rPr lang="en-US" b="0" i="0" u="none" strike="noStrike" dirty="0">
                <a:solidFill>
                  <a:srgbClr val="1B1B1B"/>
                </a:solidFill>
                <a:effectLst/>
                <a:latin typeface="Cambria" panose="02040503050406030204" pitchFamily="18" charset="0"/>
              </a:rPr>
              <a:t>Research has shown that approximately 90% of PWP exhibit some form of vocal impairment [</a:t>
            </a:r>
            <a:r>
              <a:rPr lang="en-US" b="0" i="0" u="sng" strike="noStrike" dirty="0">
                <a:solidFill>
                  <a:srgbClr val="54278F"/>
                </a:solidFill>
                <a:effectLst/>
                <a:latin typeface="Cambria" panose="02040503050406030204" pitchFamily="18" charset="0"/>
                <a:hlinkClick r:id="rId4"/>
              </a:rPr>
              <a:t>6</a:t>
            </a:r>
            <a:r>
              <a:rPr lang="en-US" b="0" i="0" u="none" strike="noStrike" dirty="0">
                <a:solidFill>
                  <a:srgbClr val="1B1B1B"/>
                </a:solidFill>
                <a:effectLst/>
                <a:latin typeface="Cambria" panose="02040503050406030204" pitchFamily="18" charset="0"/>
              </a:rPr>
              <a:t>, </a:t>
            </a:r>
            <a:r>
              <a:rPr lang="en-US" b="0" i="0" u="sng" strike="noStrike" dirty="0">
                <a:solidFill>
                  <a:srgbClr val="54278F"/>
                </a:solidFill>
                <a:effectLst/>
                <a:latin typeface="Cambria" panose="02040503050406030204" pitchFamily="18" charset="0"/>
                <a:hlinkClick r:id="rId5"/>
              </a:rPr>
              <a:t>7</a:t>
            </a:r>
            <a:r>
              <a:rPr lang="en-US" b="0" i="0" u="none" strike="noStrike" dirty="0">
                <a:solidFill>
                  <a:srgbClr val="1B1B1B"/>
                </a:solidFill>
                <a:effectLst/>
                <a:latin typeface="Cambria" panose="02040503050406030204" pitchFamily="18" charset="0"/>
              </a:rPr>
              <a:t>]. Vocal impairment may also be one of the earliest indicators for the onset of the illness [</a:t>
            </a:r>
            <a:r>
              <a:rPr lang="en-US" b="0" i="0" u="sng" strike="noStrike" dirty="0">
                <a:solidFill>
                  <a:srgbClr val="54278F"/>
                </a:solidFill>
                <a:effectLst/>
                <a:latin typeface="Cambria" panose="02040503050406030204" pitchFamily="18" charset="0"/>
                <a:hlinkClick r:id="rId6"/>
              </a:rPr>
              <a:t>8</a:t>
            </a:r>
            <a:r>
              <a:rPr lang="en-US" b="0" i="0" u="none" strike="noStrike" dirty="0">
                <a:solidFill>
                  <a:srgbClr val="1B1B1B"/>
                </a:solidFill>
                <a:effectLst/>
                <a:latin typeface="Cambria" panose="02040503050406030204" pitchFamily="18" charset="0"/>
              </a:rPr>
              <a:t>], and the measurement of voice is noninvasive and simple to administer. Thus, voice measurement to detect and track the progression of symptoms of PD has drawn significant attention [</a:t>
            </a:r>
            <a:r>
              <a:rPr lang="en-US" b="0" i="0" u="sng" strike="noStrike" dirty="0">
                <a:solidFill>
                  <a:srgbClr val="54278F"/>
                </a:solidFill>
                <a:effectLst/>
                <a:latin typeface="Cambria" panose="02040503050406030204" pitchFamily="18" charset="0"/>
                <a:hlinkClick r:id="rId7"/>
              </a:rPr>
              <a:t>9</a:t>
            </a:r>
            <a:r>
              <a:rPr lang="en-US" b="0" i="0" u="none" strike="noStrike" dirty="0">
                <a:solidFill>
                  <a:srgbClr val="1B1B1B"/>
                </a:solidFill>
                <a:effectLst/>
                <a:latin typeface="Cambria" panose="02040503050406030204" pitchFamily="18" charset="0"/>
              </a:rPr>
              <a:t>, </a:t>
            </a:r>
            <a:r>
              <a:rPr lang="en-US" b="0" i="0" u="sng" strike="noStrike" dirty="0">
                <a:solidFill>
                  <a:srgbClr val="54278F"/>
                </a:solidFill>
                <a:effectLst/>
                <a:latin typeface="Cambria" panose="02040503050406030204" pitchFamily="18" charset="0"/>
                <a:hlinkClick r:id="rId8"/>
              </a:rPr>
              <a:t>10</a:t>
            </a:r>
            <a:r>
              <a:rPr lang="en-US" b="0" i="0" u="none" strike="noStrike" dirty="0">
                <a:solidFill>
                  <a:srgbClr val="1B1B1B"/>
                </a:solidFill>
                <a:effectLst/>
                <a:latin typeface="Cambria" panose="02040503050406030204" pitchFamily="18" charset="0"/>
              </a:rPr>
              <a:t>].</a:t>
            </a:r>
          </a:p>
        </p:txBody>
      </p:sp>
      <p:sp>
        <p:nvSpPr>
          <p:cNvPr id="4" name="Slide Number Placeholder 3">
            <a:extLst>
              <a:ext uri="{FF2B5EF4-FFF2-40B4-BE49-F238E27FC236}">
                <a16:creationId xmlns:a16="http://schemas.microsoft.com/office/drawing/2014/main" id="{786003DE-FA6F-2BD8-4720-5CC082E49368}"/>
              </a:ext>
            </a:extLst>
          </p:cNvPr>
          <p:cNvSpPr>
            <a:spLocks noGrp="1"/>
          </p:cNvSpPr>
          <p:nvPr>
            <p:ph type="sldNum" sz="quarter" idx="5"/>
          </p:nvPr>
        </p:nvSpPr>
        <p:spPr/>
        <p:txBody>
          <a:bodyPr/>
          <a:lstStyle/>
          <a:p>
            <a:fld id="{446B72F4-8DAD-2647-8123-9CC124FB607C}" type="slidenum">
              <a:rPr lang="en-US" smtClean="0"/>
              <a:t>4</a:t>
            </a:fld>
            <a:endParaRPr lang="en-US"/>
          </a:p>
        </p:txBody>
      </p:sp>
    </p:spTree>
    <p:extLst>
      <p:ext uri="{BB962C8B-B14F-4D97-AF65-F5344CB8AC3E}">
        <p14:creationId xmlns:p14="http://schemas.microsoft.com/office/powerpoint/2010/main" val="116296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29583-96B1-EAED-DB5E-3032C4237F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37D9C8-DCBC-F4EA-0936-99A77EF78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5D7FE0-9E28-6B00-8E6A-8A2BD3B06B32}"/>
              </a:ext>
            </a:extLst>
          </p:cNvPr>
          <p:cNvSpPr>
            <a:spLocks noGrp="1"/>
          </p:cNvSpPr>
          <p:nvPr>
            <p:ph type="body" idx="1"/>
          </p:nvPr>
        </p:nvSpPr>
        <p:spPr/>
        <p:txBody>
          <a:bodyPr/>
          <a:lstStyle/>
          <a:p>
            <a:pPr lvl="1">
              <a:buFontTx/>
              <a:buChar char="-"/>
            </a:pPr>
            <a:r>
              <a:rPr lang="en-US" sz="1200" b="1" dirty="0">
                <a:latin typeface="Aptos" panose="020B0004020202020204" pitchFamily="34" charset="0"/>
              </a:rPr>
              <a:t>Time-Frequency Features: </a:t>
            </a:r>
            <a:r>
              <a:rPr lang="en-US" sz="1200" dirty="0">
                <a:latin typeface="Aptos" panose="020B0004020202020204" pitchFamily="34" charset="0"/>
              </a:rPr>
              <a:t>Capture variations in energy distribution over time and frequency. Traditional measures like jitter and shimmer fall under this category, focusing on cycle-to-cycle variations in pitch and amplitude.</a:t>
            </a:r>
          </a:p>
          <a:p>
            <a:pPr lvl="1">
              <a:buFontTx/>
              <a:buChar char="-"/>
            </a:pPr>
            <a:endParaRPr lang="en-US" sz="1200" dirty="0">
              <a:latin typeface="Aptos" panose="020B0004020202020204" pitchFamily="34" charset="0"/>
            </a:endParaRPr>
          </a:p>
          <a:p>
            <a:pPr lvl="1">
              <a:buFontTx/>
              <a:buChar char="-"/>
            </a:pPr>
            <a:r>
              <a:rPr lang="en-US" sz="1200" b="1" dirty="0">
                <a:latin typeface="Aptos" panose="020B0004020202020204" pitchFamily="34" charset="0"/>
              </a:rPr>
              <a:t>Mel-Frequency Cepstral Coefficients (MFCCs): </a:t>
            </a:r>
            <a:r>
              <a:rPr lang="en-US" sz="1200" dirty="0">
                <a:latin typeface="Aptos" panose="020B0004020202020204" pitchFamily="34" charset="0"/>
              </a:rPr>
              <a:t>Represent vocal tract characteristics and are widely used in speech recognition. While effective in capturing vocal tract behavior, they are not specifically tailored to dysphonia in Parkinson’s disease.</a:t>
            </a:r>
          </a:p>
          <a:p>
            <a:pPr lvl="1">
              <a:buFontTx/>
              <a:buChar char="-"/>
            </a:pPr>
            <a:endParaRPr lang="en-US" sz="1200" dirty="0">
              <a:latin typeface="Aptos" panose="020B0004020202020204" pitchFamily="34" charset="0"/>
            </a:endParaRPr>
          </a:p>
          <a:p>
            <a:pPr lvl="1">
              <a:buFontTx/>
              <a:buChar char="-"/>
            </a:pPr>
            <a:r>
              <a:rPr lang="en-US" sz="1200" b="1" dirty="0">
                <a:latin typeface="Aptos" panose="020B0004020202020204" pitchFamily="34" charset="0"/>
              </a:rPr>
              <a:t>Vocal Fold Features: </a:t>
            </a:r>
            <a:r>
              <a:rPr lang="en-US" sz="1200" dirty="0">
                <a:latin typeface="Aptos" panose="020B0004020202020204" pitchFamily="34" charset="0"/>
              </a:rPr>
              <a:t>Measure vocal fold vibrations, tremors, and irregularities, including traditional jitter and shimmer measures. Examples: MDVP jitter, shimmer, and harmonics-to-noise ratio (HNR), which assess fundamental frequency stability and noise levels.</a:t>
            </a:r>
          </a:p>
          <a:p>
            <a:pPr marL="171450" indent="-171450">
              <a:buFontTx/>
              <a:buChar char="-"/>
            </a:pPr>
            <a:endParaRPr lang="en-US" sz="1200" dirty="0"/>
          </a:p>
          <a:p>
            <a:r>
              <a:rPr lang="en-US" b="1" dirty="0"/>
              <a:t>Wavelet Transform-Based Features</a:t>
            </a:r>
            <a:r>
              <a:rPr lang="en-US" dirty="0"/>
              <a:t>:</a:t>
            </a:r>
          </a:p>
          <a:p>
            <a:pPr>
              <a:buFont typeface="Arial" panose="020B0604020202020204" pitchFamily="34" charset="0"/>
              <a:buChar char="•"/>
            </a:pPr>
            <a:r>
              <a:rPr lang="en-US" dirty="0"/>
              <a:t>Decompose voice signals into different frequency components, offering finer detection of subtle patterns related to voice impairments.</a:t>
            </a:r>
          </a:p>
          <a:p>
            <a:pPr>
              <a:buFont typeface="Arial" panose="020B0604020202020204" pitchFamily="34" charset="0"/>
              <a:buChar char="•"/>
            </a:pPr>
            <a:r>
              <a:rPr lang="en-US" dirty="0"/>
              <a:t>Examples include advanced spectral methods that can capture non-linear dynamics in Parkinson’s dysphonia.</a:t>
            </a:r>
          </a:p>
          <a:p>
            <a:r>
              <a:rPr lang="en-US" b="1" dirty="0"/>
              <a:t>Pitch Period Entropy (PPE)</a:t>
            </a:r>
            <a:r>
              <a:rPr lang="en-US" dirty="0"/>
              <a:t>:</a:t>
            </a:r>
          </a:p>
          <a:p>
            <a:pPr>
              <a:buFont typeface="Arial" panose="020B0604020202020204" pitchFamily="34" charset="0"/>
              <a:buChar char="•"/>
            </a:pPr>
            <a:r>
              <a:rPr lang="en-US" dirty="0"/>
              <a:t>A novel measure designed specifically for Parkinson’s disease, focusing on irregularities in pitch variation while filtering out natural vibrato and microtremor.</a:t>
            </a:r>
          </a:p>
          <a:p>
            <a:r>
              <a:rPr lang="en-US" b="1" dirty="0"/>
              <a:t>Recurrence Period Density Entropy (RPDE)</a:t>
            </a:r>
            <a:r>
              <a:rPr lang="en-US" dirty="0"/>
              <a:t>:</a:t>
            </a:r>
          </a:p>
          <a:p>
            <a:pPr>
              <a:buFont typeface="Arial" panose="020B0604020202020204" pitchFamily="34" charset="0"/>
              <a:buChar char="•"/>
            </a:pPr>
            <a:r>
              <a:rPr lang="en-US" dirty="0"/>
              <a:t>Quantifies the periodicity and stability of vocal fold oscillations, highlighting irregularities in Parkinson's patients.</a:t>
            </a:r>
          </a:p>
          <a:p>
            <a:r>
              <a:rPr lang="en-US" b="1" dirty="0"/>
              <a:t>Detrended Fluctuation Analysis (DFA)</a:t>
            </a:r>
            <a:r>
              <a:rPr lang="en-US" dirty="0"/>
              <a:t>:</a:t>
            </a:r>
          </a:p>
          <a:p>
            <a:pPr>
              <a:buFont typeface="Arial" panose="020B0604020202020204" pitchFamily="34" charset="0"/>
              <a:buChar char="•"/>
            </a:pPr>
            <a:r>
              <a:rPr lang="en-US" dirty="0"/>
              <a:t>Captures long-term correlations in the signal, useful for identifying roughness and variability in sustained phonations.</a:t>
            </a:r>
          </a:p>
          <a:p>
            <a:r>
              <a:rPr lang="en-US" b="1" dirty="0"/>
              <a:t>TWQT Features</a:t>
            </a:r>
            <a:r>
              <a:rPr lang="en-US" dirty="0"/>
              <a:t> (Time-Weighted Frequency Properties):</a:t>
            </a:r>
          </a:p>
          <a:p>
            <a:pPr>
              <a:buFont typeface="Arial" panose="020B0604020202020204" pitchFamily="34" charset="0"/>
              <a:buChar char="•"/>
            </a:pPr>
            <a:r>
              <a:rPr lang="en-US" dirty="0"/>
              <a:t>Represent subtle temporal and frequency changes, often capturing intricate patterns overlooked by traditional features.</a:t>
            </a:r>
          </a:p>
          <a:p>
            <a:pPr marL="171450" indent="-171450">
              <a:buFontTx/>
              <a:buChar char="-"/>
            </a:pPr>
            <a:endParaRPr lang="en-US" sz="1200" dirty="0"/>
          </a:p>
        </p:txBody>
      </p:sp>
      <p:sp>
        <p:nvSpPr>
          <p:cNvPr id="4" name="Slide Number Placeholder 3">
            <a:extLst>
              <a:ext uri="{FF2B5EF4-FFF2-40B4-BE49-F238E27FC236}">
                <a16:creationId xmlns:a16="http://schemas.microsoft.com/office/drawing/2014/main" id="{43D585C4-4AF6-BDF0-9220-9A54B856CACC}"/>
              </a:ext>
            </a:extLst>
          </p:cNvPr>
          <p:cNvSpPr>
            <a:spLocks noGrp="1"/>
          </p:cNvSpPr>
          <p:nvPr>
            <p:ph type="sldNum" sz="quarter" idx="5"/>
          </p:nvPr>
        </p:nvSpPr>
        <p:spPr/>
        <p:txBody>
          <a:bodyPr/>
          <a:lstStyle/>
          <a:p>
            <a:fld id="{446B72F4-8DAD-2647-8123-9CC124FB607C}" type="slidenum">
              <a:rPr lang="en-US" smtClean="0"/>
              <a:t>5</a:t>
            </a:fld>
            <a:endParaRPr lang="en-US"/>
          </a:p>
        </p:txBody>
      </p:sp>
    </p:spTree>
    <p:extLst>
      <p:ext uri="{BB962C8B-B14F-4D97-AF65-F5344CB8AC3E}">
        <p14:creationId xmlns:p14="http://schemas.microsoft.com/office/powerpoint/2010/main" val="2793390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F9226-E39D-4170-AF52-0707699268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29304F-E4F2-1EB3-BB55-88A12D5F1B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6C09B2-4F9A-0AD0-C8F0-1B550CECFC4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000000"/>
                </a:solidFill>
                <a:effectLst/>
              </a:rPr>
              <a:t>Pitch Period Entropy (PPE)</a:t>
            </a:r>
            <a:r>
              <a:rPr lang="en-US" b="0" i="0" u="none" strike="noStrike" dirty="0">
                <a:solidFill>
                  <a:srgbClr val="000000"/>
                </a:solidFill>
                <a:effectLst/>
                <a:latin typeface="-webkit-standard"/>
              </a:rPr>
              <a:t> is a novel measure introduced in the Little et. al (2009) to assess vocal irregularities specifically associated with Parkinson's disease (PD) dysphonia. It addresses the challenges in distinguishing normal variations in voice pitch (caused by natural vibrato and microtremor) from abnormal variations caused by PD.</a:t>
            </a:r>
            <a:endParaRPr lang="en-US" sz="1200" dirty="0"/>
          </a:p>
          <a:p>
            <a:endParaRPr lang="en-US" b="1" dirty="0"/>
          </a:p>
          <a:p>
            <a:endParaRPr lang="en-US" b="1" dirty="0"/>
          </a:p>
          <a:p>
            <a:pPr marL="171450" indent="-171450">
              <a:buFontTx/>
              <a:buChar char="-"/>
            </a:pPr>
            <a:endParaRPr lang="en-US" sz="1200" dirty="0"/>
          </a:p>
        </p:txBody>
      </p:sp>
      <p:sp>
        <p:nvSpPr>
          <p:cNvPr id="4" name="Slide Number Placeholder 3">
            <a:extLst>
              <a:ext uri="{FF2B5EF4-FFF2-40B4-BE49-F238E27FC236}">
                <a16:creationId xmlns:a16="http://schemas.microsoft.com/office/drawing/2014/main" id="{E4039812-4028-9F03-AF5A-0C5C3ECC4D8C}"/>
              </a:ext>
            </a:extLst>
          </p:cNvPr>
          <p:cNvSpPr>
            <a:spLocks noGrp="1"/>
          </p:cNvSpPr>
          <p:nvPr>
            <p:ph type="sldNum" sz="quarter" idx="5"/>
          </p:nvPr>
        </p:nvSpPr>
        <p:spPr/>
        <p:txBody>
          <a:bodyPr/>
          <a:lstStyle/>
          <a:p>
            <a:fld id="{446B72F4-8DAD-2647-8123-9CC124FB607C}" type="slidenum">
              <a:rPr lang="en-US" smtClean="0"/>
              <a:t>6</a:t>
            </a:fld>
            <a:endParaRPr lang="en-US"/>
          </a:p>
        </p:txBody>
      </p:sp>
    </p:spTree>
    <p:extLst>
      <p:ext uri="{BB962C8B-B14F-4D97-AF65-F5344CB8AC3E}">
        <p14:creationId xmlns:p14="http://schemas.microsoft.com/office/powerpoint/2010/main" val="2548536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D78C3-11E0-E2B8-AB4A-F0E3FC6A6B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01B9A-FB26-DBF1-19C0-DB3A85BD6E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A76B24-B9AD-ED95-C7CE-BC508476743A}"/>
              </a:ext>
            </a:extLst>
          </p:cNvPr>
          <p:cNvSpPr>
            <a:spLocks noGrp="1"/>
          </p:cNvSpPr>
          <p:nvPr>
            <p:ph type="body" idx="1"/>
          </p:nvPr>
        </p:nvSpPr>
        <p:spPr/>
        <p:txBody>
          <a:bodyPr/>
          <a:lstStyle/>
          <a:p>
            <a:pPr marL="0" indent="0">
              <a:buNone/>
            </a:pPr>
            <a:r>
              <a:rPr lang="en-US" sz="1200" b="1" dirty="0">
                <a:latin typeface="Aptos" panose="020B0004020202020204" pitchFamily="34" charset="0"/>
                <a:cs typeface="Calibri" panose="020F0502020204030204" pitchFamily="34" charset="0"/>
              </a:rPr>
              <a:t>Implement: </a:t>
            </a:r>
            <a:r>
              <a:rPr lang="en-US" sz="1200" dirty="0">
                <a:latin typeface="Aptos" panose="020B0004020202020204" pitchFamily="34" charset="0"/>
                <a:cs typeface="Calibri" panose="020F0502020204030204" pitchFamily="34" charset="0"/>
              </a:rPr>
              <a:t>Train a machine learning model to classify speech characteristics as indicative of Parkinson’s or healthy controls.</a:t>
            </a:r>
          </a:p>
          <a:p>
            <a:pPr marL="0" indent="0">
              <a:buNone/>
            </a:pPr>
            <a:r>
              <a:rPr lang="en-US" sz="1200" b="1" dirty="0">
                <a:latin typeface="Aptos" panose="020B0004020202020204" pitchFamily="34" charset="0"/>
                <a:cs typeface="Calibri" panose="020F0502020204030204" pitchFamily="34" charset="0"/>
              </a:rPr>
              <a:t>Evaluate: </a:t>
            </a:r>
            <a:r>
              <a:rPr lang="en-US" sz="1200" dirty="0">
                <a:latin typeface="Aptos" panose="020B0004020202020204" pitchFamily="34" charset="0"/>
                <a:cs typeface="Calibri" panose="020F0502020204030204" pitchFamily="34" charset="0"/>
              </a:rPr>
              <a:t>Assess the accuracy, sensitivity, and robustness of the models and identify which model performs best. </a:t>
            </a:r>
          </a:p>
          <a:p>
            <a:pPr marL="171450" indent="-171450">
              <a:buFontTx/>
              <a:buChar char="-"/>
            </a:pPr>
            <a:endParaRPr lang="en-US" sz="1200" dirty="0"/>
          </a:p>
        </p:txBody>
      </p:sp>
      <p:sp>
        <p:nvSpPr>
          <p:cNvPr id="4" name="Slide Number Placeholder 3">
            <a:extLst>
              <a:ext uri="{FF2B5EF4-FFF2-40B4-BE49-F238E27FC236}">
                <a16:creationId xmlns:a16="http://schemas.microsoft.com/office/drawing/2014/main" id="{EF82F7D9-175E-A256-0D0D-E6BDCCB9D737}"/>
              </a:ext>
            </a:extLst>
          </p:cNvPr>
          <p:cNvSpPr>
            <a:spLocks noGrp="1"/>
          </p:cNvSpPr>
          <p:nvPr>
            <p:ph type="sldNum" sz="quarter" idx="5"/>
          </p:nvPr>
        </p:nvSpPr>
        <p:spPr/>
        <p:txBody>
          <a:bodyPr/>
          <a:lstStyle/>
          <a:p>
            <a:fld id="{446B72F4-8DAD-2647-8123-9CC124FB607C}" type="slidenum">
              <a:rPr lang="en-US" smtClean="0"/>
              <a:t>7</a:t>
            </a:fld>
            <a:endParaRPr lang="en-US"/>
          </a:p>
        </p:txBody>
      </p:sp>
    </p:spTree>
    <p:extLst>
      <p:ext uri="{BB962C8B-B14F-4D97-AF65-F5344CB8AC3E}">
        <p14:creationId xmlns:p14="http://schemas.microsoft.com/office/powerpoint/2010/main" val="233230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B505C-59FE-53B2-7BCD-148E49A898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1783FE-16D9-96D9-046C-06B3A9DAE2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5CAF5-9ACA-FB63-83C4-FC45381F2016}"/>
              </a:ext>
            </a:extLst>
          </p:cNvPr>
          <p:cNvSpPr>
            <a:spLocks noGrp="1"/>
          </p:cNvSpPr>
          <p:nvPr>
            <p:ph type="body" idx="1"/>
          </p:nvPr>
        </p:nvSpPr>
        <p:spPr/>
        <p:txBody>
          <a:bodyPr/>
          <a:lstStyle/>
          <a:p>
            <a:pPr marL="171450" indent="-171450">
              <a:buFontTx/>
              <a:buChar char="-"/>
            </a:pPr>
            <a:endParaRPr lang="en-US" dirty="0"/>
          </a:p>
          <a:p>
            <a:pPr marL="171450" indent="-171450">
              <a:buFontTx/>
              <a:buChar char="-"/>
            </a:pPr>
            <a:endParaRPr lang="en-US" dirty="0"/>
          </a:p>
          <a:p>
            <a:pPr marL="0" indent="0">
              <a:buNone/>
            </a:pPr>
            <a:r>
              <a:rPr lang="en-US" sz="1200" b="1" dirty="0"/>
              <a:t>Relevance to Scientific Computing </a:t>
            </a:r>
          </a:p>
          <a:p>
            <a:pPr>
              <a:buFontTx/>
              <a:buChar char="-"/>
            </a:pPr>
            <a:r>
              <a:rPr lang="en-US" sz="1200" dirty="0"/>
              <a:t> Leverage key aspects of data preprocessing, feature extraction, and numerical computation for analyzing voice signals. </a:t>
            </a:r>
          </a:p>
          <a:p>
            <a:pPr>
              <a:buFontTx/>
              <a:buChar char="-"/>
            </a:pPr>
            <a:r>
              <a:rPr lang="en-US" sz="1200" dirty="0"/>
              <a:t> Exploring applications of machine learning algorithms and model evaluation techniques in healthcare diagnostics. </a:t>
            </a:r>
          </a:p>
          <a:p>
            <a:pPr>
              <a:buFontTx/>
              <a:buChar char="-"/>
            </a:pPr>
            <a:r>
              <a:rPr lang="en-US" sz="1200" dirty="0"/>
              <a:t> Contributes to interdisciplinary research, combining computer science, neuroscience, and medicine.</a:t>
            </a:r>
          </a:p>
        </p:txBody>
      </p:sp>
      <p:sp>
        <p:nvSpPr>
          <p:cNvPr id="4" name="Slide Number Placeholder 3">
            <a:extLst>
              <a:ext uri="{FF2B5EF4-FFF2-40B4-BE49-F238E27FC236}">
                <a16:creationId xmlns:a16="http://schemas.microsoft.com/office/drawing/2014/main" id="{D065DDA7-915F-3D3D-0933-5D2CA8FF7FC6}"/>
              </a:ext>
            </a:extLst>
          </p:cNvPr>
          <p:cNvSpPr>
            <a:spLocks noGrp="1"/>
          </p:cNvSpPr>
          <p:nvPr>
            <p:ph type="sldNum" sz="quarter" idx="5"/>
          </p:nvPr>
        </p:nvSpPr>
        <p:spPr/>
        <p:txBody>
          <a:bodyPr/>
          <a:lstStyle/>
          <a:p>
            <a:fld id="{446B72F4-8DAD-2647-8123-9CC124FB607C}" type="slidenum">
              <a:rPr lang="en-US" smtClean="0"/>
              <a:t>9</a:t>
            </a:fld>
            <a:endParaRPr lang="en-US"/>
          </a:p>
        </p:txBody>
      </p:sp>
    </p:spTree>
    <p:extLst>
      <p:ext uri="{BB962C8B-B14F-4D97-AF65-F5344CB8AC3E}">
        <p14:creationId xmlns:p14="http://schemas.microsoft.com/office/powerpoint/2010/main" val="1140076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7C27-31F9-18E4-61EA-238CA7BBA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3781E9-ED64-C802-B94C-82965868A3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671D2C-DB7E-A63E-0989-EB67A161EDF7}"/>
              </a:ext>
            </a:extLst>
          </p:cNvPr>
          <p:cNvSpPr>
            <a:spLocks noGrp="1"/>
          </p:cNvSpPr>
          <p:nvPr>
            <p:ph type="dt" sz="half" idx="10"/>
          </p:nvPr>
        </p:nvSpPr>
        <p:spPr/>
        <p:txBody>
          <a:bodyPr/>
          <a:lstStyle/>
          <a:p>
            <a:fld id="{947214D7-C796-C940-B578-A32CD3CA611D}" type="datetime1">
              <a:rPr lang="en-US" smtClean="0"/>
              <a:t>12/6/24</a:t>
            </a:fld>
            <a:endParaRPr lang="en-US"/>
          </a:p>
        </p:txBody>
      </p:sp>
      <p:sp>
        <p:nvSpPr>
          <p:cNvPr id="5" name="Footer Placeholder 4">
            <a:extLst>
              <a:ext uri="{FF2B5EF4-FFF2-40B4-BE49-F238E27FC236}">
                <a16:creationId xmlns:a16="http://schemas.microsoft.com/office/drawing/2014/main" id="{C89F1CE9-0829-3274-420D-8403BBA69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3DF33-DFC2-4CE1-5449-D26FBBCD2249}"/>
              </a:ext>
            </a:extLst>
          </p:cNvPr>
          <p:cNvSpPr>
            <a:spLocks noGrp="1"/>
          </p:cNvSpPr>
          <p:nvPr>
            <p:ph type="sldNum" sz="quarter" idx="12"/>
          </p:nvPr>
        </p:nvSpPr>
        <p:spPr/>
        <p:txBody>
          <a:bodyPr/>
          <a:lstStyle/>
          <a:p>
            <a:fld id="{EA5A41CF-F0BD-C645-848C-590BA16EA840}" type="slidenum">
              <a:rPr lang="en-US" smtClean="0"/>
              <a:t>‹#›</a:t>
            </a:fld>
            <a:endParaRPr lang="en-US"/>
          </a:p>
        </p:txBody>
      </p:sp>
    </p:spTree>
    <p:extLst>
      <p:ext uri="{BB962C8B-B14F-4D97-AF65-F5344CB8AC3E}">
        <p14:creationId xmlns:p14="http://schemas.microsoft.com/office/powerpoint/2010/main" val="244583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582E-3737-3817-AAA4-197F8C21B2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41A111-2108-B09B-5F68-39907BF765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9507D-4A3C-83C3-AA69-DCED0470081F}"/>
              </a:ext>
            </a:extLst>
          </p:cNvPr>
          <p:cNvSpPr>
            <a:spLocks noGrp="1"/>
          </p:cNvSpPr>
          <p:nvPr>
            <p:ph type="dt" sz="half" idx="10"/>
          </p:nvPr>
        </p:nvSpPr>
        <p:spPr/>
        <p:txBody>
          <a:bodyPr/>
          <a:lstStyle/>
          <a:p>
            <a:fld id="{88A99ACF-0550-E946-A8B9-135E21774B52}" type="datetime1">
              <a:rPr lang="en-US" smtClean="0"/>
              <a:t>12/6/24</a:t>
            </a:fld>
            <a:endParaRPr lang="en-US"/>
          </a:p>
        </p:txBody>
      </p:sp>
      <p:sp>
        <p:nvSpPr>
          <p:cNvPr id="5" name="Footer Placeholder 4">
            <a:extLst>
              <a:ext uri="{FF2B5EF4-FFF2-40B4-BE49-F238E27FC236}">
                <a16:creationId xmlns:a16="http://schemas.microsoft.com/office/drawing/2014/main" id="{817293E3-2FB4-8A49-4CDF-20726E3AF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C1786-9908-5509-7ABE-AD31DBCB9D56}"/>
              </a:ext>
            </a:extLst>
          </p:cNvPr>
          <p:cNvSpPr>
            <a:spLocks noGrp="1"/>
          </p:cNvSpPr>
          <p:nvPr>
            <p:ph type="sldNum" sz="quarter" idx="12"/>
          </p:nvPr>
        </p:nvSpPr>
        <p:spPr/>
        <p:txBody>
          <a:bodyPr/>
          <a:lstStyle/>
          <a:p>
            <a:fld id="{EA5A41CF-F0BD-C645-848C-590BA16EA840}" type="slidenum">
              <a:rPr lang="en-US" smtClean="0"/>
              <a:t>‹#›</a:t>
            </a:fld>
            <a:endParaRPr lang="en-US"/>
          </a:p>
        </p:txBody>
      </p:sp>
    </p:spTree>
    <p:extLst>
      <p:ext uri="{BB962C8B-B14F-4D97-AF65-F5344CB8AC3E}">
        <p14:creationId xmlns:p14="http://schemas.microsoft.com/office/powerpoint/2010/main" val="695115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D97B4E-0A0B-7787-69B6-FC475B1AFF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EDED0A-B497-6D1B-95F8-03C7DBF2E9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602C3-2B96-5E37-279F-31EFE8F15CA0}"/>
              </a:ext>
            </a:extLst>
          </p:cNvPr>
          <p:cNvSpPr>
            <a:spLocks noGrp="1"/>
          </p:cNvSpPr>
          <p:nvPr>
            <p:ph type="dt" sz="half" idx="10"/>
          </p:nvPr>
        </p:nvSpPr>
        <p:spPr/>
        <p:txBody>
          <a:bodyPr/>
          <a:lstStyle/>
          <a:p>
            <a:fld id="{7CA6950A-4213-5746-961D-B094B49F8C43}" type="datetime1">
              <a:rPr lang="en-US" smtClean="0"/>
              <a:t>12/6/24</a:t>
            </a:fld>
            <a:endParaRPr lang="en-US"/>
          </a:p>
        </p:txBody>
      </p:sp>
      <p:sp>
        <p:nvSpPr>
          <p:cNvPr id="5" name="Footer Placeholder 4">
            <a:extLst>
              <a:ext uri="{FF2B5EF4-FFF2-40B4-BE49-F238E27FC236}">
                <a16:creationId xmlns:a16="http://schemas.microsoft.com/office/drawing/2014/main" id="{12A7F2D0-68BB-28CE-AE0A-95C81A853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F7648-458D-9D00-D373-412A9A680E6C}"/>
              </a:ext>
            </a:extLst>
          </p:cNvPr>
          <p:cNvSpPr>
            <a:spLocks noGrp="1"/>
          </p:cNvSpPr>
          <p:nvPr>
            <p:ph type="sldNum" sz="quarter" idx="12"/>
          </p:nvPr>
        </p:nvSpPr>
        <p:spPr/>
        <p:txBody>
          <a:bodyPr/>
          <a:lstStyle/>
          <a:p>
            <a:fld id="{EA5A41CF-F0BD-C645-848C-590BA16EA840}" type="slidenum">
              <a:rPr lang="en-US" smtClean="0"/>
              <a:t>‹#›</a:t>
            </a:fld>
            <a:endParaRPr lang="en-US"/>
          </a:p>
        </p:txBody>
      </p:sp>
    </p:spTree>
    <p:extLst>
      <p:ext uri="{BB962C8B-B14F-4D97-AF65-F5344CB8AC3E}">
        <p14:creationId xmlns:p14="http://schemas.microsoft.com/office/powerpoint/2010/main" val="27646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CBF-63B6-F860-2B2F-0A853EB0C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57AB9-456A-700A-904F-08E33B9C06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15C0D-407D-B4A3-830C-011135C91308}"/>
              </a:ext>
            </a:extLst>
          </p:cNvPr>
          <p:cNvSpPr>
            <a:spLocks noGrp="1"/>
          </p:cNvSpPr>
          <p:nvPr>
            <p:ph type="dt" sz="half" idx="10"/>
          </p:nvPr>
        </p:nvSpPr>
        <p:spPr/>
        <p:txBody>
          <a:bodyPr/>
          <a:lstStyle/>
          <a:p>
            <a:fld id="{A3AD11DB-5A30-AC4A-9F25-4A845F19CCE6}" type="datetime1">
              <a:rPr lang="en-US" smtClean="0"/>
              <a:t>12/6/24</a:t>
            </a:fld>
            <a:endParaRPr lang="en-US"/>
          </a:p>
        </p:txBody>
      </p:sp>
      <p:sp>
        <p:nvSpPr>
          <p:cNvPr id="5" name="Footer Placeholder 4">
            <a:extLst>
              <a:ext uri="{FF2B5EF4-FFF2-40B4-BE49-F238E27FC236}">
                <a16:creationId xmlns:a16="http://schemas.microsoft.com/office/drawing/2014/main" id="{67007B42-ED32-C8C8-4DC6-BC2FBCF09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23927-7C96-2E20-3CC2-1ACACC658488}"/>
              </a:ext>
            </a:extLst>
          </p:cNvPr>
          <p:cNvSpPr>
            <a:spLocks noGrp="1"/>
          </p:cNvSpPr>
          <p:nvPr>
            <p:ph type="sldNum" sz="quarter" idx="12"/>
          </p:nvPr>
        </p:nvSpPr>
        <p:spPr/>
        <p:txBody>
          <a:bodyPr/>
          <a:lstStyle/>
          <a:p>
            <a:fld id="{EA5A41CF-F0BD-C645-848C-590BA16EA840}" type="slidenum">
              <a:rPr lang="en-US" smtClean="0"/>
              <a:t>‹#›</a:t>
            </a:fld>
            <a:endParaRPr lang="en-US"/>
          </a:p>
        </p:txBody>
      </p:sp>
    </p:spTree>
    <p:extLst>
      <p:ext uri="{BB962C8B-B14F-4D97-AF65-F5344CB8AC3E}">
        <p14:creationId xmlns:p14="http://schemas.microsoft.com/office/powerpoint/2010/main" val="2671243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C721-2F77-85FF-5BFD-DBE17E0289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B0E429-8AD2-0A56-CEB1-459253B0FC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955E24-245C-F7BA-65EF-4983F61847E8}"/>
              </a:ext>
            </a:extLst>
          </p:cNvPr>
          <p:cNvSpPr>
            <a:spLocks noGrp="1"/>
          </p:cNvSpPr>
          <p:nvPr>
            <p:ph type="dt" sz="half" idx="10"/>
          </p:nvPr>
        </p:nvSpPr>
        <p:spPr/>
        <p:txBody>
          <a:bodyPr/>
          <a:lstStyle/>
          <a:p>
            <a:fld id="{D9931CA2-6A7D-7140-A23A-21218BF3713C}" type="datetime1">
              <a:rPr lang="en-US" smtClean="0"/>
              <a:t>12/6/24</a:t>
            </a:fld>
            <a:endParaRPr lang="en-US"/>
          </a:p>
        </p:txBody>
      </p:sp>
      <p:sp>
        <p:nvSpPr>
          <p:cNvPr id="5" name="Footer Placeholder 4">
            <a:extLst>
              <a:ext uri="{FF2B5EF4-FFF2-40B4-BE49-F238E27FC236}">
                <a16:creationId xmlns:a16="http://schemas.microsoft.com/office/drawing/2014/main" id="{C6A41692-C44E-6396-5D8B-C2AEB453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626B1-C3C5-041E-958B-E26471D34167}"/>
              </a:ext>
            </a:extLst>
          </p:cNvPr>
          <p:cNvSpPr>
            <a:spLocks noGrp="1"/>
          </p:cNvSpPr>
          <p:nvPr>
            <p:ph type="sldNum" sz="quarter" idx="12"/>
          </p:nvPr>
        </p:nvSpPr>
        <p:spPr/>
        <p:txBody>
          <a:bodyPr/>
          <a:lstStyle/>
          <a:p>
            <a:fld id="{EA5A41CF-F0BD-C645-848C-590BA16EA840}" type="slidenum">
              <a:rPr lang="en-US" smtClean="0"/>
              <a:t>‹#›</a:t>
            </a:fld>
            <a:endParaRPr lang="en-US"/>
          </a:p>
        </p:txBody>
      </p:sp>
    </p:spTree>
    <p:extLst>
      <p:ext uri="{BB962C8B-B14F-4D97-AF65-F5344CB8AC3E}">
        <p14:creationId xmlns:p14="http://schemas.microsoft.com/office/powerpoint/2010/main" val="2190514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63D1-5600-EEEC-C416-C67699E3A4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5C0B35-13CA-76EA-0061-55C3F3A990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9647BD-A383-416D-9E6A-617567D7D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C2E247-46EB-01B1-DFEE-7D1609D869D8}"/>
              </a:ext>
            </a:extLst>
          </p:cNvPr>
          <p:cNvSpPr>
            <a:spLocks noGrp="1"/>
          </p:cNvSpPr>
          <p:nvPr>
            <p:ph type="dt" sz="half" idx="10"/>
          </p:nvPr>
        </p:nvSpPr>
        <p:spPr/>
        <p:txBody>
          <a:bodyPr/>
          <a:lstStyle/>
          <a:p>
            <a:fld id="{D1CFF5D3-15D7-0142-AAFD-1689FD2E69EF}" type="datetime1">
              <a:rPr lang="en-US" smtClean="0"/>
              <a:t>12/6/24</a:t>
            </a:fld>
            <a:endParaRPr lang="en-US"/>
          </a:p>
        </p:txBody>
      </p:sp>
      <p:sp>
        <p:nvSpPr>
          <p:cNvPr id="6" name="Footer Placeholder 5">
            <a:extLst>
              <a:ext uri="{FF2B5EF4-FFF2-40B4-BE49-F238E27FC236}">
                <a16:creationId xmlns:a16="http://schemas.microsoft.com/office/drawing/2014/main" id="{779C1B2C-81F5-C766-A194-D06EFA362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1330E-CF09-21E3-3123-89DBEA1F66B7}"/>
              </a:ext>
            </a:extLst>
          </p:cNvPr>
          <p:cNvSpPr>
            <a:spLocks noGrp="1"/>
          </p:cNvSpPr>
          <p:nvPr>
            <p:ph type="sldNum" sz="quarter" idx="12"/>
          </p:nvPr>
        </p:nvSpPr>
        <p:spPr/>
        <p:txBody>
          <a:bodyPr/>
          <a:lstStyle/>
          <a:p>
            <a:fld id="{EA5A41CF-F0BD-C645-848C-590BA16EA840}" type="slidenum">
              <a:rPr lang="en-US" smtClean="0"/>
              <a:t>‹#›</a:t>
            </a:fld>
            <a:endParaRPr lang="en-US"/>
          </a:p>
        </p:txBody>
      </p:sp>
    </p:spTree>
    <p:extLst>
      <p:ext uri="{BB962C8B-B14F-4D97-AF65-F5344CB8AC3E}">
        <p14:creationId xmlns:p14="http://schemas.microsoft.com/office/powerpoint/2010/main" val="292372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8D35-7EDB-6497-9910-CADABF17CB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82E11-38A1-06E7-60A0-29B7C44D8F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4D7F8D-FAAA-71B4-6DAE-DA0BBC7EBF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ABABA2-0834-7DCF-43A8-1812FC645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9774BD-F895-184D-6D5F-36ED23C52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A851D7-CA21-6C0B-2A6C-A73CBFFA322A}"/>
              </a:ext>
            </a:extLst>
          </p:cNvPr>
          <p:cNvSpPr>
            <a:spLocks noGrp="1"/>
          </p:cNvSpPr>
          <p:nvPr>
            <p:ph type="dt" sz="half" idx="10"/>
          </p:nvPr>
        </p:nvSpPr>
        <p:spPr/>
        <p:txBody>
          <a:bodyPr/>
          <a:lstStyle/>
          <a:p>
            <a:fld id="{CBFCC191-32E5-624B-BFFF-1020F605BEC4}" type="datetime1">
              <a:rPr lang="en-US" smtClean="0"/>
              <a:t>12/6/24</a:t>
            </a:fld>
            <a:endParaRPr lang="en-US"/>
          </a:p>
        </p:txBody>
      </p:sp>
      <p:sp>
        <p:nvSpPr>
          <p:cNvPr id="8" name="Footer Placeholder 7">
            <a:extLst>
              <a:ext uri="{FF2B5EF4-FFF2-40B4-BE49-F238E27FC236}">
                <a16:creationId xmlns:a16="http://schemas.microsoft.com/office/drawing/2014/main" id="{6677B673-D248-A0D0-656E-824749897E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3F9C0C-D03B-DCFC-532C-317328AAA527}"/>
              </a:ext>
            </a:extLst>
          </p:cNvPr>
          <p:cNvSpPr>
            <a:spLocks noGrp="1"/>
          </p:cNvSpPr>
          <p:nvPr>
            <p:ph type="sldNum" sz="quarter" idx="12"/>
          </p:nvPr>
        </p:nvSpPr>
        <p:spPr/>
        <p:txBody>
          <a:bodyPr/>
          <a:lstStyle/>
          <a:p>
            <a:fld id="{EA5A41CF-F0BD-C645-848C-590BA16EA840}" type="slidenum">
              <a:rPr lang="en-US" smtClean="0"/>
              <a:t>‹#›</a:t>
            </a:fld>
            <a:endParaRPr lang="en-US"/>
          </a:p>
        </p:txBody>
      </p:sp>
    </p:spTree>
    <p:extLst>
      <p:ext uri="{BB962C8B-B14F-4D97-AF65-F5344CB8AC3E}">
        <p14:creationId xmlns:p14="http://schemas.microsoft.com/office/powerpoint/2010/main" val="2120558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443E-8B37-8A46-9F6A-CC440DBE6C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257AAB-16E3-5696-8F3D-132DA46FC452}"/>
              </a:ext>
            </a:extLst>
          </p:cNvPr>
          <p:cNvSpPr>
            <a:spLocks noGrp="1"/>
          </p:cNvSpPr>
          <p:nvPr>
            <p:ph type="dt" sz="half" idx="10"/>
          </p:nvPr>
        </p:nvSpPr>
        <p:spPr/>
        <p:txBody>
          <a:bodyPr/>
          <a:lstStyle/>
          <a:p>
            <a:fld id="{A6758A0D-DE3E-5A4B-B217-30C94D8F4B44}" type="datetime1">
              <a:rPr lang="en-US" smtClean="0"/>
              <a:t>12/6/24</a:t>
            </a:fld>
            <a:endParaRPr lang="en-US"/>
          </a:p>
        </p:txBody>
      </p:sp>
      <p:sp>
        <p:nvSpPr>
          <p:cNvPr id="4" name="Footer Placeholder 3">
            <a:extLst>
              <a:ext uri="{FF2B5EF4-FFF2-40B4-BE49-F238E27FC236}">
                <a16:creationId xmlns:a16="http://schemas.microsoft.com/office/drawing/2014/main" id="{6A828FD7-7274-CB90-2F7F-B95DEA9455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D34A29-61A9-5CD2-60B8-3B3D5D18D015}"/>
              </a:ext>
            </a:extLst>
          </p:cNvPr>
          <p:cNvSpPr>
            <a:spLocks noGrp="1"/>
          </p:cNvSpPr>
          <p:nvPr>
            <p:ph type="sldNum" sz="quarter" idx="12"/>
          </p:nvPr>
        </p:nvSpPr>
        <p:spPr/>
        <p:txBody>
          <a:bodyPr/>
          <a:lstStyle/>
          <a:p>
            <a:fld id="{EA5A41CF-F0BD-C645-848C-590BA16EA840}" type="slidenum">
              <a:rPr lang="en-US" smtClean="0"/>
              <a:t>‹#›</a:t>
            </a:fld>
            <a:endParaRPr lang="en-US"/>
          </a:p>
        </p:txBody>
      </p:sp>
    </p:spTree>
    <p:extLst>
      <p:ext uri="{BB962C8B-B14F-4D97-AF65-F5344CB8AC3E}">
        <p14:creationId xmlns:p14="http://schemas.microsoft.com/office/powerpoint/2010/main" val="78380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4A525-35E3-A258-C5AB-D43A29CCD24D}"/>
              </a:ext>
            </a:extLst>
          </p:cNvPr>
          <p:cNvSpPr>
            <a:spLocks noGrp="1"/>
          </p:cNvSpPr>
          <p:nvPr>
            <p:ph type="dt" sz="half" idx="10"/>
          </p:nvPr>
        </p:nvSpPr>
        <p:spPr/>
        <p:txBody>
          <a:bodyPr/>
          <a:lstStyle/>
          <a:p>
            <a:fld id="{47F7E2ED-6EBF-0842-9490-D906E318915E}" type="datetime1">
              <a:rPr lang="en-US" smtClean="0"/>
              <a:t>12/6/24</a:t>
            </a:fld>
            <a:endParaRPr lang="en-US"/>
          </a:p>
        </p:txBody>
      </p:sp>
      <p:sp>
        <p:nvSpPr>
          <p:cNvPr id="3" name="Footer Placeholder 2">
            <a:extLst>
              <a:ext uri="{FF2B5EF4-FFF2-40B4-BE49-F238E27FC236}">
                <a16:creationId xmlns:a16="http://schemas.microsoft.com/office/drawing/2014/main" id="{0E399B85-D9F5-9245-A8A9-697D8AC857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7901E-8A19-C655-F3F1-F100C91C8F76}"/>
              </a:ext>
            </a:extLst>
          </p:cNvPr>
          <p:cNvSpPr>
            <a:spLocks noGrp="1"/>
          </p:cNvSpPr>
          <p:nvPr>
            <p:ph type="sldNum" sz="quarter" idx="12"/>
          </p:nvPr>
        </p:nvSpPr>
        <p:spPr/>
        <p:txBody>
          <a:bodyPr/>
          <a:lstStyle/>
          <a:p>
            <a:fld id="{EA5A41CF-F0BD-C645-848C-590BA16EA840}" type="slidenum">
              <a:rPr lang="en-US" smtClean="0"/>
              <a:t>‹#›</a:t>
            </a:fld>
            <a:endParaRPr lang="en-US"/>
          </a:p>
        </p:txBody>
      </p:sp>
    </p:spTree>
    <p:extLst>
      <p:ext uri="{BB962C8B-B14F-4D97-AF65-F5344CB8AC3E}">
        <p14:creationId xmlns:p14="http://schemas.microsoft.com/office/powerpoint/2010/main" val="312743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7894-C2D1-B0DD-E91D-BAABFF9E2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74026-E008-D947-F000-19CDD7A78B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CAE9ED-E4AD-7404-405E-C0ACF6F46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F3D14-B043-F310-9660-869CA71BE4B9}"/>
              </a:ext>
            </a:extLst>
          </p:cNvPr>
          <p:cNvSpPr>
            <a:spLocks noGrp="1"/>
          </p:cNvSpPr>
          <p:nvPr>
            <p:ph type="dt" sz="half" idx="10"/>
          </p:nvPr>
        </p:nvSpPr>
        <p:spPr/>
        <p:txBody>
          <a:bodyPr/>
          <a:lstStyle/>
          <a:p>
            <a:fld id="{EE2B520C-6A49-8648-B461-80100C87752E}" type="datetime1">
              <a:rPr lang="en-US" smtClean="0"/>
              <a:t>12/6/24</a:t>
            </a:fld>
            <a:endParaRPr lang="en-US"/>
          </a:p>
        </p:txBody>
      </p:sp>
      <p:sp>
        <p:nvSpPr>
          <p:cNvPr id="6" name="Footer Placeholder 5">
            <a:extLst>
              <a:ext uri="{FF2B5EF4-FFF2-40B4-BE49-F238E27FC236}">
                <a16:creationId xmlns:a16="http://schemas.microsoft.com/office/drawing/2014/main" id="{D81D1FB6-AA27-4F2E-16FE-7FB43EEBF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AAC9E-76CC-FB99-8A56-9DB285F3DCF2}"/>
              </a:ext>
            </a:extLst>
          </p:cNvPr>
          <p:cNvSpPr>
            <a:spLocks noGrp="1"/>
          </p:cNvSpPr>
          <p:nvPr>
            <p:ph type="sldNum" sz="quarter" idx="12"/>
          </p:nvPr>
        </p:nvSpPr>
        <p:spPr/>
        <p:txBody>
          <a:bodyPr/>
          <a:lstStyle/>
          <a:p>
            <a:fld id="{EA5A41CF-F0BD-C645-848C-590BA16EA840}" type="slidenum">
              <a:rPr lang="en-US" smtClean="0"/>
              <a:t>‹#›</a:t>
            </a:fld>
            <a:endParaRPr lang="en-US"/>
          </a:p>
        </p:txBody>
      </p:sp>
    </p:spTree>
    <p:extLst>
      <p:ext uri="{BB962C8B-B14F-4D97-AF65-F5344CB8AC3E}">
        <p14:creationId xmlns:p14="http://schemas.microsoft.com/office/powerpoint/2010/main" val="266544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960A-7721-F085-9877-4186A1E5F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803746-EA9E-4F79-5E08-B3BA37E85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A96A43-F0C1-A121-A463-B450A3792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1D211-DB47-A2BA-E23F-0797E14FC5CA}"/>
              </a:ext>
            </a:extLst>
          </p:cNvPr>
          <p:cNvSpPr>
            <a:spLocks noGrp="1"/>
          </p:cNvSpPr>
          <p:nvPr>
            <p:ph type="dt" sz="half" idx="10"/>
          </p:nvPr>
        </p:nvSpPr>
        <p:spPr/>
        <p:txBody>
          <a:bodyPr/>
          <a:lstStyle/>
          <a:p>
            <a:fld id="{E6782159-B254-9142-8B8E-955A48484868}" type="datetime1">
              <a:rPr lang="en-US" smtClean="0"/>
              <a:t>12/6/24</a:t>
            </a:fld>
            <a:endParaRPr lang="en-US"/>
          </a:p>
        </p:txBody>
      </p:sp>
      <p:sp>
        <p:nvSpPr>
          <p:cNvPr id="6" name="Footer Placeholder 5">
            <a:extLst>
              <a:ext uri="{FF2B5EF4-FFF2-40B4-BE49-F238E27FC236}">
                <a16:creationId xmlns:a16="http://schemas.microsoft.com/office/drawing/2014/main" id="{182C7AE1-72C0-C9AF-2399-B7F9B7062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F08E2-5764-7840-9932-34C29BE9692B}"/>
              </a:ext>
            </a:extLst>
          </p:cNvPr>
          <p:cNvSpPr>
            <a:spLocks noGrp="1"/>
          </p:cNvSpPr>
          <p:nvPr>
            <p:ph type="sldNum" sz="quarter" idx="12"/>
          </p:nvPr>
        </p:nvSpPr>
        <p:spPr/>
        <p:txBody>
          <a:bodyPr/>
          <a:lstStyle/>
          <a:p>
            <a:fld id="{EA5A41CF-F0BD-C645-848C-590BA16EA840}" type="slidenum">
              <a:rPr lang="en-US" smtClean="0"/>
              <a:t>‹#›</a:t>
            </a:fld>
            <a:endParaRPr lang="en-US"/>
          </a:p>
        </p:txBody>
      </p:sp>
    </p:spTree>
    <p:extLst>
      <p:ext uri="{BB962C8B-B14F-4D97-AF65-F5344CB8AC3E}">
        <p14:creationId xmlns:p14="http://schemas.microsoft.com/office/powerpoint/2010/main" val="17088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2E1A3-E6F7-07BC-9CFD-CA58D2130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1B6EE4-351C-0FD5-4EA3-34724CF76D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F124A-21B0-D2E7-56D7-699DCA858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79BAA6-CA4E-BE40-B71D-148E91BC8EE2}" type="datetime1">
              <a:rPr lang="en-US" smtClean="0"/>
              <a:t>12/6/24</a:t>
            </a:fld>
            <a:endParaRPr lang="en-US"/>
          </a:p>
        </p:txBody>
      </p:sp>
      <p:sp>
        <p:nvSpPr>
          <p:cNvPr id="5" name="Footer Placeholder 4">
            <a:extLst>
              <a:ext uri="{FF2B5EF4-FFF2-40B4-BE49-F238E27FC236}">
                <a16:creationId xmlns:a16="http://schemas.microsoft.com/office/drawing/2014/main" id="{0B47B261-C006-83DB-E005-45B146362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13B7631-1607-4E10-2807-FB44850F1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5A41CF-F0BD-C645-848C-590BA16EA840}" type="slidenum">
              <a:rPr lang="en-US" smtClean="0"/>
              <a:t>‹#›</a:t>
            </a:fld>
            <a:endParaRPr lang="en-US"/>
          </a:p>
        </p:txBody>
      </p:sp>
    </p:spTree>
    <p:extLst>
      <p:ext uri="{BB962C8B-B14F-4D97-AF65-F5344CB8AC3E}">
        <p14:creationId xmlns:p14="http://schemas.microsoft.com/office/powerpoint/2010/main" val="660576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nytimes.com/2024/06/14/magazine/parkinsons-smell-disease-detectio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pmc.ncbi.nlm.nih.gov/articles/PMC11114626/#REF22"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pmc.ncbi.nlm.nih.gov/articles/PMC11114626/#REF2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books.google.com/books?hl=en&amp;lr=&amp;id=M8t-KgGhjjwC&amp;oi=fnd&amp;pg=PP1&amp;ots=8oAGBEL-qg&amp;sig=3khg_MyCO_bKXLrLike-E7O6brI#v=onepage&amp;q&amp;f=fal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dipayanbiswas/parkinsons-disease-speech-signal-features/data" TargetMode="External"/><Relationship Id="rId2" Type="http://schemas.openxmlformats.org/officeDocument/2006/relationships/hyperlink" Target="https://www.parkinson.org/understanding-parkinsons/statistics" TargetMode="External"/><Relationship Id="rId1" Type="http://schemas.openxmlformats.org/officeDocument/2006/relationships/slideLayout" Target="../slideLayouts/slideLayout2.xml"/><Relationship Id="rId6" Type="http://schemas.openxmlformats.org/officeDocument/2006/relationships/hyperlink" Target="https://pmc.ncbi.nlm.nih.gov/articles/PMC3051371/" TargetMode="External"/><Relationship Id="rId5" Type="http://schemas.openxmlformats.org/officeDocument/2006/relationships/hyperlink" Target="https://pubmed.ncbi.nlm.nih.gov/33090328/" TargetMode="External"/><Relationship Id="rId4" Type="http://schemas.openxmlformats.org/officeDocument/2006/relationships/hyperlink" Target="https://pmc.ncbi.nlm.nih.gov/articles/PMC11114626/#REF2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A72D8-E662-9581-5136-11A978F260E2}"/>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7EA7FAB1-196C-CD3B-686A-FA7EB015DD70}"/>
              </a:ext>
            </a:extLst>
          </p:cNvPr>
          <p:cNvGrpSpPr/>
          <p:nvPr/>
        </p:nvGrpSpPr>
        <p:grpSpPr>
          <a:xfrm>
            <a:off x="0" y="1527774"/>
            <a:ext cx="12214302" cy="4973394"/>
            <a:chOff x="-54936" y="1884606"/>
            <a:chExt cx="12246936" cy="4973394"/>
          </a:xfrm>
        </p:grpSpPr>
        <p:pic>
          <p:nvPicPr>
            <p:cNvPr id="10" name="Picture 9" descr="A person walking with a cane&#10;&#10;Description automatically generated">
              <a:extLst>
                <a:ext uri="{FF2B5EF4-FFF2-40B4-BE49-F238E27FC236}">
                  <a16:creationId xmlns:a16="http://schemas.microsoft.com/office/drawing/2014/main" id="{3D8E1ACD-60E7-83C7-EFD2-63B5D60D9D66}"/>
                </a:ext>
              </a:extLst>
            </p:cNvPr>
            <p:cNvPicPr>
              <a:picLocks noChangeAspect="1"/>
            </p:cNvPicPr>
            <p:nvPr/>
          </p:nvPicPr>
          <p:blipFill>
            <a:blip r:embed="rId3"/>
            <a:stretch>
              <a:fillRect/>
            </a:stretch>
          </p:blipFill>
          <p:spPr>
            <a:xfrm>
              <a:off x="4331508" y="1884606"/>
              <a:ext cx="7860492" cy="4973394"/>
            </a:xfrm>
            <a:prstGeom prst="rect">
              <a:avLst/>
            </a:prstGeom>
          </p:spPr>
        </p:pic>
        <p:pic>
          <p:nvPicPr>
            <p:cNvPr id="12" name="Picture 11">
              <a:extLst>
                <a:ext uri="{FF2B5EF4-FFF2-40B4-BE49-F238E27FC236}">
                  <a16:creationId xmlns:a16="http://schemas.microsoft.com/office/drawing/2014/main" id="{EB292DB3-69D6-0BBB-BB03-787D4CFBDBD2}"/>
                </a:ext>
              </a:extLst>
            </p:cNvPr>
            <p:cNvPicPr>
              <a:picLocks noChangeAspect="1"/>
            </p:cNvPicPr>
            <p:nvPr/>
          </p:nvPicPr>
          <p:blipFill>
            <a:blip r:embed="rId4"/>
            <a:stretch>
              <a:fillRect/>
            </a:stretch>
          </p:blipFill>
          <p:spPr>
            <a:xfrm>
              <a:off x="-54936" y="6370724"/>
              <a:ext cx="4711908" cy="374300"/>
            </a:xfrm>
            <a:prstGeom prst="rect">
              <a:avLst/>
            </a:prstGeom>
          </p:spPr>
        </p:pic>
      </p:grpSp>
      <p:sp>
        <p:nvSpPr>
          <p:cNvPr id="2" name="Title 1">
            <a:extLst>
              <a:ext uri="{FF2B5EF4-FFF2-40B4-BE49-F238E27FC236}">
                <a16:creationId xmlns:a16="http://schemas.microsoft.com/office/drawing/2014/main" id="{38DAF545-FB7D-A228-EED5-7F8B25025EA7}"/>
              </a:ext>
            </a:extLst>
          </p:cNvPr>
          <p:cNvSpPr>
            <a:spLocks noGrp="1"/>
          </p:cNvSpPr>
          <p:nvPr>
            <p:ph type="ctrTitle"/>
          </p:nvPr>
        </p:nvSpPr>
        <p:spPr>
          <a:xfrm>
            <a:off x="1524000" y="1122363"/>
            <a:ext cx="4711908" cy="2306637"/>
          </a:xfrm>
        </p:spPr>
        <p:txBody>
          <a:bodyPr anchor="ctr">
            <a:noAutofit/>
          </a:bodyPr>
          <a:lstStyle/>
          <a:p>
            <a:pPr algn="l"/>
            <a:r>
              <a:rPr lang="en-US" sz="2800" b="1">
                <a:latin typeface="Aptos" panose="020B0004020202020204" pitchFamily="34" charset="0"/>
                <a:cs typeface="Calibri" panose="020F0502020204030204" pitchFamily="34" charset="0"/>
              </a:rPr>
              <a:t>Voice as a Diagnostic Tool: </a:t>
            </a:r>
            <a:br>
              <a:rPr lang="en-US" sz="2800" b="1">
                <a:latin typeface="Aptos" panose="020B0004020202020204" pitchFamily="34" charset="0"/>
                <a:cs typeface="Calibri" panose="020F0502020204030204" pitchFamily="34" charset="0"/>
              </a:rPr>
            </a:br>
            <a:r>
              <a:rPr lang="en-US" sz="2800" b="1">
                <a:latin typeface="Aptos" panose="020B0004020202020204" pitchFamily="34" charset="0"/>
                <a:cs typeface="Calibri" panose="020F0502020204030204" pitchFamily="34" charset="0"/>
              </a:rPr>
              <a:t>A Machine Learning Approach to Identifying Parkinson’s Disease</a:t>
            </a:r>
            <a:endParaRPr lang="en-US" sz="2800" dirty="0"/>
          </a:p>
        </p:txBody>
      </p:sp>
      <p:sp>
        <p:nvSpPr>
          <p:cNvPr id="3" name="Subtitle 2">
            <a:extLst>
              <a:ext uri="{FF2B5EF4-FFF2-40B4-BE49-F238E27FC236}">
                <a16:creationId xmlns:a16="http://schemas.microsoft.com/office/drawing/2014/main" id="{D36E402F-107B-87F7-FB49-345A060347EF}"/>
              </a:ext>
            </a:extLst>
          </p:cNvPr>
          <p:cNvSpPr>
            <a:spLocks noGrp="1"/>
          </p:cNvSpPr>
          <p:nvPr>
            <p:ph type="subTitle" idx="1"/>
          </p:nvPr>
        </p:nvSpPr>
        <p:spPr>
          <a:xfrm>
            <a:off x="1524000" y="3429000"/>
            <a:ext cx="4572000" cy="715779"/>
          </a:xfrm>
        </p:spPr>
        <p:txBody>
          <a:bodyPr>
            <a:normAutofit fontScale="85000" lnSpcReduction="10000"/>
          </a:bodyPr>
          <a:lstStyle/>
          <a:p>
            <a:pPr algn="l"/>
            <a:r>
              <a:rPr lang="en-US" sz="1800" dirty="0"/>
              <a:t>Kira Fujibayashi </a:t>
            </a:r>
          </a:p>
          <a:p>
            <a:pPr algn="l"/>
            <a:r>
              <a:rPr lang="en-US" sz="1800" dirty="0"/>
              <a:t>MPCS 56430: Introduction to Scientific Computing </a:t>
            </a:r>
          </a:p>
        </p:txBody>
      </p:sp>
    </p:spTree>
    <p:extLst>
      <p:ext uri="{BB962C8B-B14F-4D97-AF65-F5344CB8AC3E}">
        <p14:creationId xmlns:p14="http://schemas.microsoft.com/office/powerpoint/2010/main" val="195269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52039-3F7D-6037-7AC1-D88BE3397B15}"/>
              </a:ext>
            </a:extLst>
          </p:cNvPr>
          <p:cNvSpPr>
            <a:spLocks noGrp="1"/>
          </p:cNvSpPr>
          <p:nvPr>
            <p:ph type="title"/>
          </p:nvPr>
        </p:nvSpPr>
        <p:spPr>
          <a:xfrm>
            <a:off x="836679" y="723898"/>
            <a:ext cx="6002110" cy="1495425"/>
          </a:xfrm>
        </p:spPr>
        <p:txBody>
          <a:bodyPr>
            <a:noAutofit/>
          </a:bodyPr>
          <a:lstStyle/>
          <a:p>
            <a:r>
              <a:rPr lang="en-US" sz="2400" b="1" dirty="0">
                <a:latin typeface="Aptos" panose="020B0004020202020204" pitchFamily="34" charset="0"/>
                <a:cs typeface="Calibri" panose="020F0502020204030204" pitchFamily="34" charset="0"/>
              </a:rPr>
              <a:t>A Machine Learning Approach to Identifying and Staging Parkinson’s Disease</a:t>
            </a:r>
            <a:endParaRPr lang="en-US" sz="2400" dirty="0"/>
          </a:p>
        </p:txBody>
      </p:sp>
      <p:sp>
        <p:nvSpPr>
          <p:cNvPr id="3" name="Content Placeholder 2">
            <a:extLst>
              <a:ext uri="{FF2B5EF4-FFF2-40B4-BE49-F238E27FC236}">
                <a16:creationId xmlns:a16="http://schemas.microsoft.com/office/drawing/2014/main" id="{E51F23C2-6F2E-DAFE-7EE0-91F1182FDBED}"/>
              </a:ext>
            </a:extLst>
          </p:cNvPr>
          <p:cNvSpPr>
            <a:spLocks noGrp="1"/>
          </p:cNvSpPr>
          <p:nvPr>
            <p:ph idx="1"/>
          </p:nvPr>
        </p:nvSpPr>
        <p:spPr>
          <a:xfrm>
            <a:off x="836680" y="2038662"/>
            <a:ext cx="5259320" cy="4095439"/>
          </a:xfrm>
        </p:spPr>
        <p:txBody>
          <a:bodyPr>
            <a:normAutofit/>
          </a:bodyPr>
          <a:lstStyle/>
          <a:p>
            <a:pPr>
              <a:buFontTx/>
              <a:buChar char="-"/>
            </a:pPr>
            <a:r>
              <a:rPr lang="en-US" sz="1500" dirty="0">
                <a:latin typeface="Aptos" panose="020B0004020202020204" pitchFamily="34" charset="0"/>
                <a:cs typeface="Calibri" panose="020F0502020204030204" pitchFamily="34" charset="0"/>
              </a:rPr>
              <a:t>Inspired by the </a:t>
            </a:r>
            <a:r>
              <a:rPr lang="en-US" sz="1500" dirty="0">
                <a:latin typeface="Aptos" panose="020B0004020202020204" pitchFamily="34" charset="0"/>
                <a:cs typeface="Calibri" panose="020F0502020204030204" pitchFamily="34" charset="0"/>
                <a:hlinkClick r:id="rId3"/>
              </a:rPr>
              <a:t>New York Times article</a:t>
            </a:r>
            <a:r>
              <a:rPr lang="en-US" sz="1500" baseline="30000" dirty="0">
                <a:latin typeface="Aptos" panose="020B0004020202020204" pitchFamily="34" charset="0"/>
                <a:cs typeface="Calibri" panose="020F0502020204030204" pitchFamily="34" charset="0"/>
              </a:rPr>
              <a:t>1</a:t>
            </a:r>
            <a:r>
              <a:rPr lang="en-US" sz="1500" dirty="0">
                <a:latin typeface="Aptos" panose="020B0004020202020204" pitchFamily="34" charset="0"/>
                <a:cs typeface="Calibri" panose="020F0502020204030204" pitchFamily="34" charset="0"/>
              </a:rPr>
              <a:t> on unconventional diagnostic tools (e.g., smell), this project explores the uses of AI as a medium for early detection of Parkinson’s Disease</a:t>
            </a:r>
          </a:p>
          <a:p>
            <a:pPr>
              <a:buFontTx/>
              <a:buChar char="-"/>
            </a:pPr>
            <a:r>
              <a:rPr lang="en-US" sz="1500" b="1" i="0" u="none" strike="noStrike" dirty="0">
                <a:solidFill>
                  <a:srgbClr val="000000"/>
                </a:solidFill>
                <a:effectLst/>
                <a:latin typeface="Aptos" panose="020B0004020202020204" pitchFamily="34" charset="0"/>
              </a:rPr>
              <a:t>AI and Machine Learning in early disease diagnosis</a:t>
            </a:r>
            <a:r>
              <a:rPr lang="en-US" sz="1500" b="0" i="0" u="none" strike="noStrike" dirty="0">
                <a:solidFill>
                  <a:srgbClr val="000000"/>
                </a:solidFill>
                <a:effectLst/>
                <a:latin typeface="Aptos" panose="020B0004020202020204" pitchFamily="34" charset="0"/>
              </a:rPr>
              <a:t>:</a:t>
            </a:r>
          </a:p>
          <a:p>
            <a:pPr lvl="1">
              <a:buFontTx/>
              <a:buChar char="-"/>
            </a:pPr>
            <a:r>
              <a:rPr lang="en-US" sz="1500" dirty="0">
                <a:latin typeface="Aptos" panose="020B0004020202020204" pitchFamily="34" charset="0"/>
              </a:rPr>
              <a:t>Identification of lung cancer and other cancers using AI-based imaging analysis on CT and MRI scans.</a:t>
            </a:r>
          </a:p>
          <a:p>
            <a:pPr lvl="1">
              <a:buFontTx/>
              <a:buChar char="-"/>
            </a:pPr>
            <a:r>
              <a:rPr lang="en-US" sz="1500" dirty="0">
                <a:latin typeface="Aptos" panose="020B0004020202020204" pitchFamily="34" charset="0"/>
              </a:rPr>
              <a:t>Prediction of cardiovascular diseases through wearable sensor data and AI-enhanced ECG monitoring.</a:t>
            </a:r>
          </a:p>
          <a:p>
            <a:pPr lvl="1">
              <a:buFontTx/>
              <a:buChar char="-"/>
            </a:pPr>
            <a:r>
              <a:rPr lang="en-US" sz="1500" dirty="0">
                <a:latin typeface="Aptos" panose="020B0004020202020204" pitchFamily="34" charset="0"/>
              </a:rPr>
              <a:t>Screening for diabetic retinopathy using AI models trained on retinal imaging datasets.</a:t>
            </a:r>
            <a:endParaRPr lang="en-US" sz="1500" dirty="0">
              <a:latin typeface="Aptos" panose="020B0004020202020204" pitchFamily="34" charset="0"/>
              <a:cs typeface="Calibri" panose="020F0502020204030204" pitchFamily="34" charset="0"/>
            </a:endParaRPr>
          </a:p>
        </p:txBody>
      </p:sp>
      <p:sp>
        <p:nvSpPr>
          <p:cNvPr id="5" name="Footer Placeholder 3">
            <a:extLst>
              <a:ext uri="{FF2B5EF4-FFF2-40B4-BE49-F238E27FC236}">
                <a16:creationId xmlns:a16="http://schemas.microsoft.com/office/drawing/2014/main" id="{574F9BD6-570F-3F66-AA2D-44ACB5E5126E}"/>
              </a:ext>
            </a:extLst>
          </p:cNvPr>
          <p:cNvSpPr>
            <a:spLocks noGrp="1"/>
          </p:cNvSpPr>
          <p:nvPr>
            <p:ph type="ftr" sz="quarter" idx="11"/>
          </p:nvPr>
        </p:nvSpPr>
        <p:spPr>
          <a:xfrm>
            <a:off x="833631" y="6134101"/>
            <a:ext cx="6002110" cy="501650"/>
          </a:xfrm>
        </p:spPr>
        <p:txBody>
          <a:bodyPr>
            <a:normAutofit/>
          </a:bodyPr>
          <a:lstStyle/>
          <a:p>
            <a:pPr algn="l">
              <a:lnSpc>
                <a:spcPct val="90000"/>
              </a:lnSpc>
              <a:spcAft>
                <a:spcPts val="600"/>
              </a:spcAft>
            </a:pPr>
            <a:r>
              <a:rPr lang="en-US" sz="1000" baseline="30000" dirty="0"/>
              <a:t>1</a:t>
            </a:r>
            <a:r>
              <a:rPr lang="en-US" sz="1000" dirty="0"/>
              <a:t>https://</a:t>
            </a:r>
            <a:r>
              <a:rPr lang="en-US" sz="1000" dirty="0" err="1"/>
              <a:t>www.nytimes.com</a:t>
            </a:r>
            <a:r>
              <a:rPr lang="en-US" sz="1000" dirty="0"/>
              <a:t>/2024/06/14/magazine/</a:t>
            </a:r>
            <a:r>
              <a:rPr lang="en-US" sz="1000" dirty="0" err="1"/>
              <a:t>parkinsons</a:t>
            </a:r>
            <a:r>
              <a:rPr lang="en-US" sz="1000" dirty="0"/>
              <a:t>-smell-disease-</a:t>
            </a:r>
            <a:r>
              <a:rPr lang="en-US" sz="1000" dirty="0" err="1"/>
              <a:t>detection.html</a:t>
            </a:r>
            <a:endParaRPr lang="en-US" sz="1000" dirty="0"/>
          </a:p>
        </p:txBody>
      </p:sp>
      <p:pic>
        <p:nvPicPr>
          <p:cNvPr id="9" name="Picture 8">
            <a:extLst>
              <a:ext uri="{FF2B5EF4-FFF2-40B4-BE49-F238E27FC236}">
                <a16:creationId xmlns:a16="http://schemas.microsoft.com/office/drawing/2014/main" id="{FE63976B-F825-2BC5-6254-EC9E4E0E066A}"/>
              </a:ext>
            </a:extLst>
          </p:cNvPr>
          <p:cNvPicPr>
            <a:picLocks noChangeAspect="1"/>
          </p:cNvPicPr>
          <p:nvPr/>
        </p:nvPicPr>
        <p:blipFill>
          <a:blip r:embed="rId4"/>
          <a:srcRect l="3" r="-4"/>
          <a:stretch/>
        </p:blipFill>
        <p:spPr>
          <a:xfrm>
            <a:off x="7199440" y="10"/>
            <a:ext cx="4992560" cy="6857990"/>
          </a:xfrm>
          <a:prstGeom prst="rect">
            <a:avLst/>
          </a:prstGeom>
          <a:effectLst/>
        </p:spPr>
      </p:pic>
    </p:spTree>
    <p:extLst>
      <p:ext uri="{BB962C8B-B14F-4D97-AF65-F5344CB8AC3E}">
        <p14:creationId xmlns:p14="http://schemas.microsoft.com/office/powerpoint/2010/main" val="116362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5E53F-E38C-8E9F-6CC2-73FBBD863BE0}"/>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B9C6FEDF-B5F5-E9A1-D1F0-5066F818C3D8}"/>
              </a:ext>
            </a:extLst>
          </p:cNvPr>
          <p:cNvGrpSpPr/>
          <p:nvPr/>
        </p:nvGrpSpPr>
        <p:grpSpPr>
          <a:xfrm>
            <a:off x="0" y="2808526"/>
            <a:ext cx="12192000" cy="3912949"/>
            <a:chOff x="1271041" y="3109912"/>
            <a:chExt cx="10684107" cy="3429000"/>
          </a:xfrm>
        </p:grpSpPr>
        <p:grpSp>
          <p:nvGrpSpPr>
            <p:cNvPr id="12" name="Group 11">
              <a:extLst>
                <a:ext uri="{FF2B5EF4-FFF2-40B4-BE49-F238E27FC236}">
                  <a16:creationId xmlns:a16="http://schemas.microsoft.com/office/drawing/2014/main" id="{E2A19C1F-8789-49DF-5005-1342723E0CC5}"/>
                </a:ext>
              </a:extLst>
            </p:cNvPr>
            <p:cNvGrpSpPr/>
            <p:nvPr/>
          </p:nvGrpSpPr>
          <p:grpSpPr>
            <a:xfrm>
              <a:off x="4000848" y="3109912"/>
              <a:ext cx="7954300" cy="3429000"/>
              <a:chOff x="0" y="1754155"/>
              <a:chExt cx="11839461" cy="5103845"/>
            </a:xfrm>
          </p:grpSpPr>
          <p:pic>
            <p:nvPicPr>
              <p:cNvPr id="14" name="Picture 13" descr="A long thin line on a white background&#10;&#10;Description automatically generated">
                <a:extLst>
                  <a:ext uri="{FF2B5EF4-FFF2-40B4-BE49-F238E27FC236}">
                    <a16:creationId xmlns:a16="http://schemas.microsoft.com/office/drawing/2014/main" id="{5F15B0C5-E2B1-D124-6888-A0B7C0CC64B9}"/>
                  </a:ext>
                </a:extLst>
              </p:cNvPr>
              <p:cNvPicPr>
                <a:picLocks noChangeAspect="1"/>
              </p:cNvPicPr>
              <p:nvPr/>
            </p:nvPicPr>
            <p:blipFill>
              <a:blip r:embed="rId3"/>
              <a:stretch>
                <a:fillRect/>
              </a:stretch>
            </p:blipFill>
            <p:spPr>
              <a:xfrm>
                <a:off x="0" y="6102131"/>
                <a:ext cx="4756254" cy="393700"/>
              </a:xfrm>
              <a:prstGeom prst="rect">
                <a:avLst/>
              </a:prstGeom>
            </p:spPr>
          </p:pic>
          <p:pic>
            <p:nvPicPr>
              <p:cNvPr id="13" name="Picture 12" descr="A person walking and a person walking&#10;&#10;Description automatically generated with medium confidence">
                <a:extLst>
                  <a:ext uri="{FF2B5EF4-FFF2-40B4-BE49-F238E27FC236}">
                    <a16:creationId xmlns:a16="http://schemas.microsoft.com/office/drawing/2014/main" id="{EADA4BAD-F2C3-9AAC-AF6E-C2CAF2F1E838}"/>
                  </a:ext>
                </a:extLst>
              </p:cNvPr>
              <p:cNvPicPr>
                <a:picLocks noChangeAspect="1"/>
              </p:cNvPicPr>
              <p:nvPr/>
            </p:nvPicPr>
            <p:blipFill>
              <a:blip r:embed="rId4"/>
              <a:srcRect r="4729"/>
              <a:stretch/>
            </p:blipFill>
            <p:spPr>
              <a:xfrm>
                <a:off x="4736554" y="1754155"/>
                <a:ext cx="7102907" cy="5103845"/>
              </a:xfrm>
              <a:prstGeom prst="rect">
                <a:avLst/>
              </a:prstGeom>
            </p:spPr>
          </p:pic>
        </p:grpSp>
        <p:pic>
          <p:nvPicPr>
            <p:cNvPr id="15" name="Picture 14" descr="A long thin line on a white background&#10;&#10;Description automatically generated">
              <a:extLst>
                <a:ext uri="{FF2B5EF4-FFF2-40B4-BE49-F238E27FC236}">
                  <a16:creationId xmlns:a16="http://schemas.microsoft.com/office/drawing/2014/main" id="{9415ACF0-8827-7A2F-0B2F-0D170B09214C}"/>
                </a:ext>
              </a:extLst>
            </p:cNvPr>
            <p:cNvPicPr>
              <a:picLocks noChangeAspect="1"/>
            </p:cNvPicPr>
            <p:nvPr/>
          </p:nvPicPr>
          <p:blipFill>
            <a:blip r:embed="rId3"/>
            <a:srcRect l="31090"/>
            <a:stretch/>
          </p:blipFill>
          <p:spPr>
            <a:xfrm>
              <a:off x="1271041" y="6031084"/>
              <a:ext cx="2817289" cy="264506"/>
            </a:xfrm>
            <a:prstGeom prst="rect">
              <a:avLst/>
            </a:prstGeom>
          </p:spPr>
        </p:pic>
      </p:grpSp>
      <p:sp>
        <p:nvSpPr>
          <p:cNvPr id="3" name="Content Placeholder 2">
            <a:extLst>
              <a:ext uri="{FF2B5EF4-FFF2-40B4-BE49-F238E27FC236}">
                <a16:creationId xmlns:a16="http://schemas.microsoft.com/office/drawing/2014/main" id="{4E435A6A-23B5-8B24-44B9-C7EECD0C8EBF}"/>
              </a:ext>
            </a:extLst>
          </p:cNvPr>
          <p:cNvSpPr>
            <a:spLocks noGrp="1"/>
          </p:cNvSpPr>
          <p:nvPr>
            <p:ph idx="1"/>
          </p:nvPr>
        </p:nvSpPr>
        <p:spPr>
          <a:xfrm>
            <a:off x="838200" y="1093694"/>
            <a:ext cx="6500261" cy="5627781"/>
          </a:xfrm>
        </p:spPr>
        <p:txBody>
          <a:bodyPr numCol="1">
            <a:normAutofit/>
          </a:bodyPr>
          <a:lstStyle/>
          <a:p>
            <a:pPr marL="0" indent="0">
              <a:buNone/>
            </a:pPr>
            <a:r>
              <a:rPr lang="en-US" sz="1500" b="1" dirty="0">
                <a:latin typeface="Aptos" panose="020B0004020202020204" pitchFamily="34" charset="0"/>
              </a:rPr>
              <a:t>Parkinson’s Disease</a:t>
            </a:r>
            <a:r>
              <a:rPr lang="en-US" sz="1500" b="1" baseline="30000" dirty="0">
                <a:latin typeface="Aptos" panose="020B0004020202020204" pitchFamily="34" charset="0"/>
              </a:rPr>
              <a:t>2</a:t>
            </a:r>
            <a:r>
              <a:rPr lang="en-US" sz="1500" b="1" dirty="0">
                <a:latin typeface="Aptos" panose="020B0004020202020204" pitchFamily="34" charset="0"/>
              </a:rPr>
              <a:t> </a:t>
            </a:r>
          </a:p>
          <a:p>
            <a:pPr>
              <a:buFontTx/>
              <a:buChar char="-"/>
            </a:pPr>
            <a:r>
              <a:rPr lang="en-US" sz="1500" dirty="0">
                <a:latin typeface="Aptos" panose="020B0004020202020204" pitchFamily="34" charset="0"/>
              </a:rPr>
              <a:t>Parkinson’s Disease (PD) is one of the most prevalent long-term neurodegenerative disorders, affecting more than 10 million of individuals worldwide and nearly one million people in the United States.</a:t>
            </a:r>
            <a:r>
              <a:rPr lang="en-US" sz="1500" baseline="30000" dirty="0">
                <a:latin typeface="Aptos" panose="020B0004020202020204" pitchFamily="34" charset="0"/>
              </a:rPr>
              <a:t>3</a:t>
            </a:r>
            <a:r>
              <a:rPr lang="en-US" sz="1500" dirty="0">
                <a:latin typeface="Aptos" panose="020B0004020202020204" pitchFamily="34" charset="0"/>
              </a:rPr>
              <a:t> </a:t>
            </a:r>
          </a:p>
          <a:p>
            <a:pPr>
              <a:buFontTx/>
              <a:buChar char="-"/>
            </a:pPr>
            <a:r>
              <a:rPr lang="en-US" sz="1500" dirty="0">
                <a:latin typeface="Aptos" panose="020B0004020202020204" pitchFamily="34" charset="0"/>
              </a:rPr>
              <a:t>Despite significant research, the exact cause of PD remain unknown. It is believed to be caused by an interaction of genetic, environmental, and neurobiological factors. </a:t>
            </a:r>
          </a:p>
          <a:p>
            <a:pPr>
              <a:buFontTx/>
              <a:buChar char="-"/>
            </a:pPr>
            <a:r>
              <a:rPr lang="en-US" sz="1500" dirty="0">
                <a:latin typeface="Aptos" panose="020B0004020202020204" pitchFamily="34" charset="0"/>
              </a:rPr>
              <a:t>Diagnosis and disease progression testing is often quite subjective. </a:t>
            </a:r>
          </a:p>
          <a:p>
            <a:pPr>
              <a:buFontTx/>
              <a:buChar char="-"/>
            </a:pPr>
            <a:r>
              <a:rPr lang="en-US" sz="1500" dirty="0">
                <a:latin typeface="Aptos" panose="020B0004020202020204" pitchFamily="34" charset="0"/>
              </a:rPr>
              <a:t>While there is no cure, </a:t>
            </a:r>
            <a:r>
              <a:rPr lang="en-US" sz="1500" b="1" dirty="0">
                <a:latin typeface="Aptos" panose="020B0004020202020204" pitchFamily="34" charset="0"/>
              </a:rPr>
              <a:t>early detection and treatment </a:t>
            </a:r>
            <a:r>
              <a:rPr lang="en-US" sz="1500" dirty="0">
                <a:latin typeface="Aptos" panose="020B0004020202020204" pitchFamily="34" charset="0"/>
              </a:rPr>
              <a:t>significantly improve patient outcomes and quality of life. Methods for early detection as well as disease progression include</a:t>
            </a:r>
          </a:p>
          <a:p>
            <a:pPr lvl="1">
              <a:buFontTx/>
              <a:buChar char="-"/>
            </a:pPr>
            <a:r>
              <a:rPr lang="en-US" sz="1500" b="1" i="1" dirty="0">
                <a:latin typeface="Aptos" panose="020B0004020202020204" pitchFamily="34" charset="0"/>
              </a:rPr>
              <a:t>Analysis of speech patterns for vocal biomarkers.</a:t>
            </a:r>
          </a:p>
          <a:p>
            <a:pPr lvl="1">
              <a:buFontTx/>
              <a:buChar char="-"/>
            </a:pPr>
            <a:r>
              <a:rPr lang="en-US" sz="1500" b="1" i="1" dirty="0">
                <a:latin typeface="Aptos" panose="020B0004020202020204" pitchFamily="34" charset="0"/>
              </a:rPr>
              <a:t>Analysis of handwriting or typing dynamics.</a:t>
            </a:r>
          </a:p>
          <a:p>
            <a:pPr lvl="1">
              <a:buFontTx/>
              <a:buChar char="-"/>
            </a:pPr>
            <a:r>
              <a:rPr lang="en-US" sz="1500" dirty="0">
                <a:latin typeface="Aptos" panose="020B0004020202020204" pitchFamily="34" charset="0"/>
              </a:rPr>
              <a:t>Olfactory (smell) testing, as PD often causes early smell loss.</a:t>
            </a:r>
          </a:p>
          <a:p>
            <a:pPr lvl="1">
              <a:buFontTx/>
              <a:buChar char="-"/>
            </a:pPr>
            <a:r>
              <a:rPr lang="en-US" sz="1500" dirty="0">
                <a:latin typeface="Aptos" panose="020B0004020202020204" pitchFamily="34" charset="0"/>
              </a:rPr>
              <a:t>Gait analysis using wearable sensors to detect subtle motor changes.</a:t>
            </a:r>
          </a:p>
          <a:p>
            <a:pPr lvl="1">
              <a:buFontTx/>
              <a:buChar char="-"/>
            </a:pPr>
            <a:r>
              <a:rPr lang="en-US" sz="1500" dirty="0">
                <a:latin typeface="Aptos" panose="020B0004020202020204" pitchFamily="34" charset="0"/>
              </a:rPr>
              <a:t>Eye-tracking studies to identify abnormal ocular movements.</a:t>
            </a:r>
          </a:p>
          <a:p>
            <a:pPr lvl="1">
              <a:buFontTx/>
              <a:buChar char="-"/>
            </a:pPr>
            <a:r>
              <a:rPr lang="en-US" sz="1500" dirty="0">
                <a:latin typeface="Aptos" panose="020B0004020202020204" pitchFamily="34" charset="0"/>
              </a:rPr>
              <a:t>Blood biomarkers and genetic testing for predisposition.</a:t>
            </a:r>
            <a:endParaRPr lang="en-US" sz="1500" b="1" dirty="0">
              <a:latin typeface="Aptos" panose="020B0004020202020204" pitchFamily="34" charset="0"/>
            </a:endParaRPr>
          </a:p>
          <a:p>
            <a:pPr marL="0" indent="0">
              <a:buNone/>
            </a:pPr>
            <a:endParaRPr lang="en-US" sz="1500" b="1" dirty="0">
              <a:latin typeface="Aptos" panose="020B0004020202020204" pitchFamily="34" charset="0"/>
            </a:endParaRPr>
          </a:p>
          <a:p>
            <a:pPr marL="0" indent="0">
              <a:buNone/>
            </a:pPr>
            <a:endParaRPr lang="en-US" sz="1500" dirty="0">
              <a:latin typeface="Aptos" panose="020B000402020202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0F0B3CA4-3277-1BA4-0A84-5C2891D7AB68}"/>
              </a:ext>
            </a:extLst>
          </p:cNvPr>
          <p:cNvSpPr>
            <a:spLocks noGrp="1"/>
          </p:cNvSpPr>
          <p:nvPr>
            <p:ph type="ftr" sz="quarter" idx="11"/>
          </p:nvPr>
        </p:nvSpPr>
        <p:spPr>
          <a:xfrm>
            <a:off x="5355102" y="6356350"/>
            <a:ext cx="5998698" cy="365125"/>
          </a:xfrm>
        </p:spPr>
        <p:txBody>
          <a:bodyPr/>
          <a:lstStyle/>
          <a:p>
            <a:pPr algn="l"/>
            <a:r>
              <a:rPr lang="en-US" sz="1000" baseline="30000" dirty="0"/>
              <a:t>2</a:t>
            </a:r>
            <a:r>
              <a:rPr lang="en-US" sz="1000" dirty="0">
                <a:hlinkClick r:id="rId5"/>
              </a:rPr>
              <a:t>https://pmc.ncbi.nlm.nih.gov/articles/PMC11114626/#REF22</a:t>
            </a:r>
            <a:endParaRPr lang="en-US" sz="1000" baseline="30000" dirty="0"/>
          </a:p>
          <a:p>
            <a:pPr algn="l"/>
            <a:r>
              <a:rPr lang="en-US" sz="1000" baseline="30000" dirty="0"/>
              <a:t>3</a:t>
            </a:r>
            <a:r>
              <a:rPr lang="en-US" sz="1000" dirty="0"/>
              <a:t>https://</a:t>
            </a:r>
            <a:r>
              <a:rPr lang="en-US" sz="1000" dirty="0" err="1"/>
              <a:t>www.parkinson.org</a:t>
            </a:r>
            <a:r>
              <a:rPr lang="en-US" sz="1000" dirty="0"/>
              <a:t>/understanding-</a:t>
            </a:r>
            <a:r>
              <a:rPr lang="en-US" sz="1000" dirty="0" err="1"/>
              <a:t>parkinsons</a:t>
            </a:r>
            <a:r>
              <a:rPr lang="en-US" sz="1000" dirty="0"/>
              <a:t>/statistics</a:t>
            </a:r>
          </a:p>
        </p:txBody>
      </p:sp>
      <p:sp>
        <p:nvSpPr>
          <p:cNvPr id="8" name="Title 1">
            <a:extLst>
              <a:ext uri="{FF2B5EF4-FFF2-40B4-BE49-F238E27FC236}">
                <a16:creationId xmlns:a16="http://schemas.microsoft.com/office/drawing/2014/main" id="{06146338-653C-89A0-208F-CF2885422324}"/>
              </a:ext>
            </a:extLst>
          </p:cNvPr>
          <p:cNvSpPr>
            <a:spLocks noGrp="1"/>
          </p:cNvSpPr>
          <p:nvPr>
            <p:ph type="title"/>
          </p:nvPr>
        </p:nvSpPr>
        <p:spPr>
          <a:xfrm>
            <a:off x="838200" y="365125"/>
            <a:ext cx="10515600" cy="728569"/>
          </a:xfrm>
        </p:spPr>
        <p:txBody>
          <a:bodyPr>
            <a:normAutofit/>
          </a:bodyPr>
          <a:lstStyle/>
          <a:p>
            <a:pPr marL="0" indent="0">
              <a:buNone/>
            </a:pPr>
            <a:r>
              <a:rPr lang="en-US" sz="3000" b="1" dirty="0">
                <a:latin typeface="Aptos" panose="020B0004020202020204" pitchFamily="34" charset="0"/>
              </a:rPr>
              <a:t>What is Parkinson’s Disease? </a:t>
            </a:r>
          </a:p>
        </p:txBody>
      </p:sp>
    </p:spTree>
    <p:extLst>
      <p:ext uri="{BB962C8B-B14F-4D97-AF65-F5344CB8AC3E}">
        <p14:creationId xmlns:p14="http://schemas.microsoft.com/office/powerpoint/2010/main" val="219442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978FE-62F9-B853-0860-2ACFFD328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9A8EE-C26C-8102-454F-A4DBD56F3796}"/>
              </a:ext>
            </a:extLst>
          </p:cNvPr>
          <p:cNvSpPr>
            <a:spLocks noGrp="1"/>
          </p:cNvSpPr>
          <p:nvPr>
            <p:ph type="title"/>
          </p:nvPr>
        </p:nvSpPr>
        <p:spPr>
          <a:xfrm>
            <a:off x="838200" y="365125"/>
            <a:ext cx="10515600" cy="728569"/>
          </a:xfrm>
        </p:spPr>
        <p:txBody>
          <a:bodyPr>
            <a:normAutofit/>
          </a:bodyPr>
          <a:lstStyle/>
          <a:p>
            <a:r>
              <a:rPr lang="en-US" sz="3000" b="1" dirty="0">
                <a:latin typeface="Aptos" panose="020B0004020202020204" pitchFamily="34" charset="0"/>
              </a:rPr>
              <a:t>Why voice?</a:t>
            </a:r>
          </a:p>
        </p:txBody>
      </p:sp>
      <p:sp>
        <p:nvSpPr>
          <p:cNvPr id="3" name="Content Placeholder 2">
            <a:extLst>
              <a:ext uri="{FF2B5EF4-FFF2-40B4-BE49-F238E27FC236}">
                <a16:creationId xmlns:a16="http://schemas.microsoft.com/office/drawing/2014/main" id="{C1EE42FF-4C0A-A6AD-619C-9788E41D3EA5}"/>
              </a:ext>
            </a:extLst>
          </p:cNvPr>
          <p:cNvSpPr>
            <a:spLocks noGrp="1"/>
          </p:cNvSpPr>
          <p:nvPr>
            <p:ph idx="1"/>
          </p:nvPr>
        </p:nvSpPr>
        <p:spPr>
          <a:xfrm>
            <a:off x="6096000" y="991721"/>
            <a:ext cx="5257800" cy="5262656"/>
          </a:xfrm>
        </p:spPr>
        <p:txBody>
          <a:bodyPr numCol="1">
            <a:normAutofit lnSpcReduction="10000"/>
          </a:bodyPr>
          <a:lstStyle/>
          <a:p>
            <a:pPr marL="0" indent="0">
              <a:buNone/>
            </a:pPr>
            <a:r>
              <a:rPr lang="en-US" sz="1600" b="1" dirty="0">
                <a:latin typeface="Aptos" panose="020B0004020202020204" pitchFamily="34" charset="0"/>
              </a:rPr>
              <a:t>Voice Changes Linked to Parkinson’s Disease: </a:t>
            </a:r>
            <a:r>
              <a:rPr lang="en-US" sz="1600" b="0" i="0" u="none" strike="noStrike" dirty="0">
                <a:solidFill>
                  <a:srgbClr val="000000"/>
                </a:solidFill>
                <a:effectLst/>
                <a:latin typeface="Aptos" panose="020B0004020202020204" pitchFamily="34" charset="0"/>
              </a:rPr>
              <a:t>Parkinson’s manifests in subtle voice changes, such as reduced volume, monotonicity, and tremor. Research has shown that approx. 90% of patients with PD exhibit some form of vocal impairment. </a:t>
            </a:r>
            <a:r>
              <a:rPr lang="en-US" sz="1600" baseline="30000" dirty="0">
                <a:solidFill>
                  <a:srgbClr val="000000"/>
                </a:solidFill>
                <a:latin typeface="Aptos" panose="020B0004020202020204" pitchFamily="34" charset="0"/>
              </a:rPr>
              <a:t>4</a:t>
            </a:r>
            <a:endParaRPr lang="en-US" sz="1600" dirty="0">
              <a:latin typeface="Aptos" panose="020B0004020202020204" pitchFamily="34" charset="0"/>
            </a:endParaRPr>
          </a:p>
          <a:p>
            <a:pPr lvl="1">
              <a:buFontTx/>
              <a:buChar char="-"/>
            </a:pPr>
            <a:r>
              <a:rPr lang="en-US" sz="1600" b="1" dirty="0">
                <a:latin typeface="Aptos" panose="020B0004020202020204" pitchFamily="34" charset="0"/>
              </a:rPr>
              <a:t>Reduced vocal volume (hypophonia): </a:t>
            </a:r>
            <a:r>
              <a:rPr lang="en-US" sz="1600" dirty="0">
                <a:latin typeface="Aptos" panose="020B0004020202020204" pitchFamily="34" charset="0"/>
              </a:rPr>
              <a:t>Speech becomes softer. </a:t>
            </a:r>
          </a:p>
          <a:p>
            <a:pPr lvl="1">
              <a:buFontTx/>
              <a:buChar char="-"/>
            </a:pPr>
            <a:r>
              <a:rPr lang="en-US" sz="1600" b="1" dirty="0">
                <a:latin typeface="Aptos" panose="020B0004020202020204" pitchFamily="34" charset="0"/>
              </a:rPr>
              <a:t>Monotonic speech: </a:t>
            </a:r>
            <a:r>
              <a:rPr lang="en-US" sz="1600" dirty="0">
                <a:latin typeface="Aptos" panose="020B0004020202020204" pitchFamily="34" charset="0"/>
              </a:rPr>
              <a:t>Loss of natural pitch variation and expressiveness. </a:t>
            </a:r>
          </a:p>
          <a:p>
            <a:pPr lvl="1">
              <a:buFontTx/>
              <a:buChar char="-"/>
            </a:pPr>
            <a:r>
              <a:rPr lang="en-US" sz="1600" b="1" dirty="0">
                <a:latin typeface="Aptos" panose="020B0004020202020204" pitchFamily="34" charset="0"/>
              </a:rPr>
              <a:t>Speech tremor: </a:t>
            </a:r>
            <a:r>
              <a:rPr lang="en-US" sz="1600" dirty="0">
                <a:latin typeface="Aptos" panose="020B0004020202020204" pitchFamily="34" charset="0"/>
              </a:rPr>
              <a:t>Subtle quivering or instability in voice. </a:t>
            </a:r>
          </a:p>
          <a:p>
            <a:pPr lvl="1">
              <a:buFontTx/>
              <a:buChar char="-"/>
            </a:pPr>
            <a:r>
              <a:rPr lang="en-US" sz="1600" b="1" dirty="0">
                <a:latin typeface="Aptos" panose="020B0004020202020204" pitchFamily="34" charset="0"/>
              </a:rPr>
              <a:t>Slurred or imprecision articulation: </a:t>
            </a:r>
            <a:r>
              <a:rPr lang="en-US" sz="1600" dirty="0">
                <a:latin typeface="Aptos" panose="020B0004020202020204" pitchFamily="34" charset="0"/>
              </a:rPr>
              <a:t>Difficulty enunciating words clearly. </a:t>
            </a:r>
          </a:p>
          <a:p>
            <a:pPr lvl="1">
              <a:buFontTx/>
              <a:buChar char="-"/>
            </a:pPr>
            <a:r>
              <a:rPr lang="en-US" sz="1600" b="1" dirty="0">
                <a:latin typeface="Aptos" panose="020B0004020202020204" pitchFamily="34" charset="0"/>
              </a:rPr>
              <a:t>Slower speech rate: </a:t>
            </a:r>
            <a:r>
              <a:rPr lang="en-US" sz="1600" dirty="0">
                <a:latin typeface="Aptos" panose="020B0004020202020204" pitchFamily="34" charset="0"/>
              </a:rPr>
              <a:t>Speech becomes more labored and slower. </a:t>
            </a:r>
          </a:p>
          <a:p>
            <a:pPr marL="0" indent="0" algn="l">
              <a:buNone/>
            </a:pPr>
            <a:r>
              <a:rPr lang="en-US" sz="1600" b="1" i="0" u="none" strike="noStrike" dirty="0">
                <a:solidFill>
                  <a:srgbClr val="000000"/>
                </a:solidFill>
                <a:effectLst/>
                <a:latin typeface="Aptos" panose="020B0004020202020204" pitchFamily="34" charset="0"/>
              </a:rPr>
              <a:t>Why Voice? </a:t>
            </a:r>
          </a:p>
          <a:p>
            <a:pPr algn="l">
              <a:buFont typeface="Arial" panose="020B0604020202020204" pitchFamily="34" charset="0"/>
              <a:buChar char="•"/>
            </a:pPr>
            <a:r>
              <a:rPr lang="en-US" sz="1600" b="1" i="0" u="none" strike="noStrike" dirty="0">
                <a:solidFill>
                  <a:srgbClr val="000000"/>
                </a:solidFill>
                <a:effectLst/>
                <a:latin typeface="Aptos" panose="020B0004020202020204" pitchFamily="34" charset="0"/>
              </a:rPr>
              <a:t>Potential for Early Detection</a:t>
            </a:r>
            <a:r>
              <a:rPr lang="en-US" sz="1600" b="0" i="0" u="none" strike="noStrike" dirty="0">
                <a:solidFill>
                  <a:srgbClr val="000000"/>
                </a:solidFill>
                <a:effectLst/>
                <a:latin typeface="Aptos" panose="020B0004020202020204" pitchFamily="34" charset="0"/>
              </a:rPr>
              <a:t>: Voice patterns often change before motor symptoms appear, providing an opportunity for timely intervention.</a:t>
            </a:r>
            <a:r>
              <a:rPr lang="en-US" sz="1600" b="0" i="0" u="none" strike="noStrike" baseline="30000" dirty="0">
                <a:solidFill>
                  <a:srgbClr val="000000"/>
                </a:solidFill>
                <a:effectLst/>
                <a:latin typeface="Aptos" panose="020B0004020202020204" pitchFamily="34" charset="0"/>
              </a:rPr>
              <a:t>5</a:t>
            </a:r>
            <a:endParaRPr lang="en-US" sz="1600" b="0" i="0" u="none" strike="noStrike" dirty="0">
              <a:solidFill>
                <a:srgbClr val="000000"/>
              </a:solidFill>
              <a:effectLst/>
              <a:latin typeface="Aptos" panose="020B0004020202020204" pitchFamily="34" charset="0"/>
            </a:endParaRPr>
          </a:p>
          <a:p>
            <a:r>
              <a:rPr lang="en-US" sz="1600" b="1" i="0" u="none" strike="noStrike" dirty="0">
                <a:solidFill>
                  <a:srgbClr val="000000"/>
                </a:solidFill>
                <a:effectLst/>
                <a:latin typeface="Aptos" panose="020B0004020202020204" pitchFamily="34" charset="0"/>
              </a:rPr>
              <a:t>Non-Invasive and Cost-Effective</a:t>
            </a:r>
            <a:r>
              <a:rPr lang="en-US" sz="1600" b="0" i="0" u="none" strike="noStrike" dirty="0">
                <a:solidFill>
                  <a:srgbClr val="000000"/>
                </a:solidFill>
                <a:effectLst/>
                <a:latin typeface="Aptos" panose="020B0004020202020204" pitchFamily="34" charset="0"/>
              </a:rPr>
              <a:t>: Voice data can be collected remotely and analyzed efficiently. </a:t>
            </a:r>
            <a:endParaRPr lang="en-US" sz="1600" dirty="0">
              <a:latin typeface="Aptos" panose="020B0004020202020204" pitchFamily="34" charset="0"/>
              <a:cs typeface="Calibri" panose="020F0502020204030204" pitchFamily="34" charset="0"/>
            </a:endParaRPr>
          </a:p>
          <a:p>
            <a:pPr marL="457200" lvl="1" indent="0">
              <a:buNone/>
            </a:pPr>
            <a:endParaRPr lang="en-US" sz="1400" b="1" dirty="0">
              <a:latin typeface="Aptos" panose="020B0004020202020204" pitchFamily="34" charset="0"/>
            </a:endParaRPr>
          </a:p>
          <a:p>
            <a:pPr marL="0" indent="0">
              <a:buNone/>
            </a:pPr>
            <a:endParaRPr lang="en-US" sz="1400" b="1" dirty="0">
              <a:latin typeface="Aptos" panose="020B0004020202020204" pitchFamily="34" charset="0"/>
            </a:endParaRPr>
          </a:p>
          <a:p>
            <a:pPr marL="0" indent="0">
              <a:buNone/>
            </a:pPr>
            <a:endParaRPr lang="en-US" sz="1400" dirty="0">
              <a:latin typeface="Aptos" panose="020B000402020202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E7B5D8C-6995-8DCF-9C7A-81052A59F1A1}"/>
              </a:ext>
            </a:extLst>
          </p:cNvPr>
          <p:cNvSpPr>
            <a:spLocks noGrp="1"/>
          </p:cNvSpPr>
          <p:nvPr>
            <p:ph type="ftr" sz="quarter" idx="11"/>
          </p:nvPr>
        </p:nvSpPr>
        <p:spPr>
          <a:xfrm>
            <a:off x="6096000" y="6004740"/>
            <a:ext cx="6096000" cy="728569"/>
          </a:xfrm>
        </p:spPr>
        <p:txBody>
          <a:bodyPr/>
          <a:lstStyle/>
          <a:p>
            <a:pPr algn="l"/>
            <a:r>
              <a:rPr lang="en-US" sz="1000" baseline="30000" dirty="0">
                <a:hlinkClick r:id="rId3"/>
              </a:rPr>
              <a:t>4</a:t>
            </a:r>
            <a:r>
              <a:rPr lang="en-US" sz="1000" dirty="0">
                <a:hlinkClick r:id="rId4"/>
              </a:rPr>
              <a:t>https://pubmed.ncbi.nlm.nih.gov/22387592/ </a:t>
            </a:r>
          </a:p>
          <a:p>
            <a:pPr algn="l"/>
            <a:r>
              <a:rPr lang="en-US" sz="1000" baseline="30000" dirty="0">
                <a:hlinkClick r:id="rId4"/>
              </a:rPr>
              <a:t>5</a:t>
            </a:r>
            <a:r>
              <a:rPr lang="en-US" sz="1000" dirty="0">
                <a:hlinkClick r:id="rId4"/>
              </a:rPr>
              <a:t>https://books.google.com/books?hl=en&amp;lr=&amp;id=M8t-KgGhjjwC&amp;oi=fnd&amp;pg=PP1&amp;ots=8oAGBEL-qg&amp;sig=3khg_MyCO_bKXLrLike-E7O6brI#v=onepage&amp;q&amp;f=false</a:t>
            </a:r>
            <a:endParaRPr lang="en-US" sz="1000" dirty="0"/>
          </a:p>
        </p:txBody>
      </p:sp>
      <p:pic>
        <p:nvPicPr>
          <p:cNvPr id="1028" name="Picture 4" descr="Silhouette Head Speech Bubble Royalty-Free Images, Stock Photos &amp; Pictures  | Shutterstock">
            <a:extLst>
              <a:ext uri="{FF2B5EF4-FFF2-40B4-BE49-F238E27FC236}">
                <a16:creationId xmlns:a16="http://schemas.microsoft.com/office/drawing/2014/main" id="{0DDE1D0B-7AB7-CBB5-682B-45C1F8C51F5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144" t="2239" r="10902" b="7634"/>
          <a:stretch/>
        </p:blipFill>
        <p:spPr bwMode="auto">
          <a:xfrm>
            <a:off x="0" y="1155238"/>
            <a:ext cx="6096000" cy="5139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825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8A410-0855-B32A-4FD2-FF0EEDB798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38C6FA-09B8-2A2D-6667-B50F04801756}"/>
              </a:ext>
            </a:extLst>
          </p:cNvPr>
          <p:cNvSpPr>
            <a:spLocks noGrp="1"/>
          </p:cNvSpPr>
          <p:nvPr>
            <p:ph type="title"/>
          </p:nvPr>
        </p:nvSpPr>
        <p:spPr>
          <a:xfrm>
            <a:off x="838200" y="365125"/>
            <a:ext cx="10515600" cy="728569"/>
          </a:xfrm>
        </p:spPr>
        <p:txBody>
          <a:bodyPr>
            <a:normAutofit/>
          </a:bodyPr>
          <a:lstStyle/>
          <a:p>
            <a:r>
              <a:rPr lang="en-US" sz="3000" b="1" dirty="0">
                <a:latin typeface="Aptos" panose="020B0004020202020204" pitchFamily="34" charset="0"/>
              </a:rPr>
              <a:t>Methodology/Approach</a:t>
            </a:r>
          </a:p>
        </p:txBody>
      </p:sp>
      <p:sp>
        <p:nvSpPr>
          <p:cNvPr id="3" name="Content Placeholder 2">
            <a:extLst>
              <a:ext uri="{FF2B5EF4-FFF2-40B4-BE49-F238E27FC236}">
                <a16:creationId xmlns:a16="http://schemas.microsoft.com/office/drawing/2014/main" id="{A80ECE6D-9B13-C4B5-D117-7204648FAC0B}"/>
              </a:ext>
            </a:extLst>
          </p:cNvPr>
          <p:cNvSpPr>
            <a:spLocks noGrp="1"/>
          </p:cNvSpPr>
          <p:nvPr>
            <p:ph idx="1"/>
          </p:nvPr>
        </p:nvSpPr>
        <p:spPr>
          <a:xfrm>
            <a:off x="838199" y="1090108"/>
            <a:ext cx="10619509" cy="5262656"/>
          </a:xfrm>
        </p:spPr>
        <p:txBody>
          <a:bodyPr>
            <a:noAutofit/>
          </a:bodyPr>
          <a:lstStyle/>
          <a:p>
            <a:pPr marL="0" indent="0">
              <a:buNone/>
            </a:pPr>
            <a:r>
              <a:rPr lang="en-US" sz="1400" b="1" dirty="0">
                <a:latin typeface="Aptos" panose="020B0004020202020204" pitchFamily="34" charset="0"/>
                <a:cs typeface="Calibri" panose="020F0502020204030204" pitchFamily="34" charset="0"/>
              </a:rPr>
              <a:t>Goal:</a:t>
            </a:r>
            <a:r>
              <a:rPr lang="en-US" sz="1400" dirty="0">
                <a:latin typeface="Aptos" panose="020B0004020202020204" pitchFamily="34" charset="0"/>
                <a:cs typeface="Calibri" panose="020F0502020204030204" pitchFamily="34" charset="0"/>
              </a:rPr>
              <a:t> Design, train and evaluate a model for analyzing voice recordings to extract meaningful features like frequency, amplitude, and tremor patterns.</a:t>
            </a:r>
          </a:p>
          <a:p>
            <a:pPr>
              <a:buFontTx/>
              <a:buChar char="-"/>
            </a:pPr>
            <a:r>
              <a:rPr lang="en-US" sz="1400" b="1" i="0" u="none" strike="noStrike" dirty="0">
                <a:solidFill>
                  <a:srgbClr val="000000"/>
                </a:solidFill>
                <a:effectLst/>
                <a:latin typeface="Aptos" panose="020B0004020202020204" pitchFamily="34" charset="0"/>
                <a:cs typeface="Calibri" panose="020F0502020204030204" pitchFamily="34" charset="0"/>
              </a:rPr>
              <a:t>Dataset Overview</a:t>
            </a:r>
            <a:r>
              <a:rPr lang="en-US" sz="1400" b="0" i="0" u="none" strike="noStrike" dirty="0">
                <a:solidFill>
                  <a:srgbClr val="000000"/>
                </a:solidFill>
                <a:effectLst/>
                <a:latin typeface="Aptos" panose="020B0004020202020204" pitchFamily="34" charset="0"/>
                <a:cs typeface="Calibri" panose="020F0502020204030204" pitchFamily="34" charset="0"/>
              </a:rPr>
              <a:t>: Researchers at Istanbul University, Department of Neurology gathered voice recordings from 188 Parkinson’s patients and 64 healthy individuals, featuring sustained phonation of the vowel /a/ analyzed with various speech signal processing techniques, including MFCCs, wavelet transforms, and vocal fold features, for early Parkinson’s detection.</a:t>
            </a:r>
            <a:r>
              <a:rPr lang="en-US" sz="1400" dirty="0">
                <a:solidFill>
                  <a:srgbClr val="000000"/>
                </a:solidFill>
                <a:latin typeface="Aptos" panose="020B0004020202020204" pitchFamily="34" charset="0"/>
                <a:cs typeface="Calibri" panose="020F0502020204030204" pitchFamily="34" charset="0"/>
              </a:rPr>
              <a:t> Each subject recorded three phonations.</a:t>
            </a:r>
            <a:r>
              <a:rPr lang="en-US" sz="1400" baseline="30000" dirty="0">
                <a:solidFill>
                  <a:srgbClr val="000000"/>
                </a:solidFill>
                <a:latin typeface="Aptos" panose="020B0004020202020204" pitchFamily="34" charset="0"/>
                <a:cs typeface="Calibri" panose="020F0502020204030204" pitchFamily="34" charset="0"/>
              </a:rPr>
              <a:t>6</a:t>
            </a:r>
          </a:p>
          <a:p>
            <a:pPr>
              <a:buFontTx/>
              <a:buChar char="-"/>
            </a:pPr>
            <a:r>
              <a:rPr lang="en-US" sz="1400" b="1" dirty="0">
                <a:latin typeface="Aptos" panose="020B0004020202020204" pitchFamily="34" charset="0"/>
              </a:rPr>
              <a:t>Traditional Features: </a:t>
            </a:r>
            <a:r>
              <a:rPr lang="en-US" sz="1400" dirty="0">
                <a:latin typeface="Aptos" panose="020B0004020202020204" pitchFamily="34" charset="0"/>
              </a:rPr>
              <a:t>Derived from basic acoustic properties includes features like shimmer and jitter. </a:t>
            </a:r>
          </a:p>
          <a:p>
            <a:pPr lvl="1">
              <a:buFontTx/>
              <a:buChar char="-"/>
            </a:pPr>
            <a:r>
              <a:rPr lang="en-US" sz="1400" b="1" dirty="0">
                <a:latin typeface="Aptos" panose="020B0004020202020204" pitchFamily="34" charset="0"/>
              </a:rPr>
              <a:t>Time-Frequency Features: </a:t>
            </a:r>
            <a:r>
              <a:rPr lang="en-US" sz="1400" dirty="0">
                <a:latin typeface="Aptos" panose="020B0004020202020204" pitchFamily="34" charset="0"/>
              </a:rPr>
              <a:t>Capture variations in energy distribution over time and frequency.</a:t>
            </a:r>
          </a:p>
          <a:p>
            <a:pPr lvl="1">
              <a:buFontTx/>
              <a:buChar char="-"/>
            </a:pPr>
            <a:r>
              <a:rPr lang="en-US" sz="1400" b="1" dirty="0">
                <a:latin typeface="Aptos" panose="020B0004020202020204" pitchFamily="34" charset="0"/>
              </a:rPr>
              <a:t>Mel-Frequency Cepstral Coefficients (MFCCs): </a:t>
            </a:r>
            <a:r>
              <a:rPr lang="en-US" sz="1400" dirty="0">
                <a:latin typeface="Aptos" panose="020B0004020202020204" pitchFamily="34" charset="0"/>
              </a:rPr>
              <a:t>Represent vocal tract characteristics and are widely used in speech recognition.</a:t>
            </a:r>
          </a:p>
          <a:p>
            <a:pPr lvl="1">
              <a:buFontTx/>
              <a:buChar char="-"/>
            </a:pPr>
            <a:r>
              <a:rPr lang="en-US" sz="1400" b="1" dirty="0">
                <a:latin typeface="Aptos" panose="020B0004020202020204" pitchFamily="34" charset="0"/>
              </a:rPr>
              <a:t>Vocal Fold Features: </a:t>
            </a:r>
            <a:r>
              <a:rPr lang="en-US" sz="1400" dirty="0">
                <a:latin typeface="Aptos" panose="020B0004020202020204" pitchFamily="34" charset="0"/>
              </a:rPr>
              <a:t>Measure vocal fold vibrations, tremors, and irregularities.</a:t>
            </a:r>
          </a:p>
          <a:p>
            <a:pPr>
              <a:buFontTx/>
              <a:buChar char="-"/>
            </a:pPr>
            <a:r>
              <a:rPr lang="en-US" sz="1400" b="1" dirty="0">
                <a:latin typeface="Aptos" panose="020B0004020202020204" pitchFamily="34" charset="0"/>
              </a:rPr>
              <a:t>Non-Traditional Features: </a:t>
            </a:r>
            <a:r>
              <a:rPr lang="en-US" sz="1400" dirty="0">
                <a:solidFill>
                  <a:srgbClr val="000000"/>
                </a:solidFill>
                <a:latin typeface="Aptos" panose="020B0004020202020204" pitchFamily="34" charset="0"/>
              </a:rPr>
              <a:t>A</a:t>
            </a:r>
            <a:r>
              <a:rPr lang="en-US" sz="1400" b="0" i="0" u="none" strike="noStrike" dirty="0">
                <a:solidFill>
                  <a:srgbClr val="000000"/>
                </a:solidFill>
                <a:effectLst/>
                <a:latin typeface="Aptos" panose="020B0004020202020204" pitchFamily="34" charset="0"/>
              </a:rPr>
              <a:t>dvanced mathematical models, often rooted in non-linear dynamics and chaos theory. Capture complex patterns in voice data, such as irregularities and long-term correlations, which are harder to measure with traditional approaches.</a:t>
            </a:r>
            <a:endParaRPr lang="en-US" sz="1400" b="1" dirty="0">
              <a:latin typeface="Aptos" panose="020B0004020202020204" pitchFamily="34" charset="0"/>
            </a:endParaRPr>
          </a:p>
          <a:p>
            <a:pPr lvl="1">
              <a:buFontTx/>
              <a:buChar char="-"/>
            </a:pPr>
            <a:r>
              <a:rPr lang="en-US" sz="1400" b="1" dirty="0">
                <a:latin typeface="Aptos" panose="020B0004020202020204" pitchFamily="34" charset="0"/>
              </a:rPr>
              <a:t>Wavelet Transform-Based Features: </a:t>
            </a:r>
            <a:r>
              <a:rPr lang="en-US" sz="1400" dirty="0">
                <a:latin typeface="Aptos" panose="020B0004020202020204" pitchFamily="34" charset="0"/>
              </a:rPr>
              <a:t>Decompose voice signals into different frequency components to detect patterns.</a:t>
            </a:r>
          </a:p>
          <a:p>
            <a:pPr lvl="1">
              <a:buFontTx/>
              <a:buChar char="-"/>
            </a:pPr>
            <a:r>
              <a:rPr lang="en-US" sz="1400" b="1" dirty="0">
                <a:latin typeface="Aptos" panose="020B0004020202020204" pitchFamily="34" charset="0"/>
              </a:rPr>
              <a:t>Pitch Period Entropy (PPE): </a:t>
            </a:r>
            <a:r>
              <a:rPr lang="en-US" sz="1400" dirty="0">
                <a:latin typeface="Aptos" panose="020B0004020202020204" pitchFamily="34" charset="0"/>
              </a:rPr>
              <a:t>Focuses on irregularities in pitch variation while filtering out natural vibrato and microtremors.</a:t>
            </a:r>
          </a:p>
          <a:p>
            <a:pPr lvl="1">
              <a:buFontTx/>
              <a:buChar char="-"/>
            </a:pPr>
            <a:r>
              <a:rPr lang="en-US" sz="1400" b="1" dirty="0">
                <a:latin typeface="Aptos" panose="020B0004020202020204" pitchFamily="34" charset="0"/>
              </a:rPr>
              <a:t>Recurrence Period Density Entropy (EPDE): </a:t>
            </a:r>
            <a:r>
              <a:rPr lang="en-US" sz="1400" dirty="0">
                <a:latin typeface="Aptos" panose="020B0004020202020204" pitchFamily="34" charset="0"/>
              </a:rPr>
              <a:t>Quantifies the periodicity and stability of vocal fold oscillations, highlight irregularities.</a:t>
            </a:r>
          </a:p>
          <a:p>
            <a:pPr lvl="1">
              <a:buFontTx/>
              <a:buChar char="-"/>
            </a:pPr>
            <a:r>
              <a:rPr lang="en-US" sz="1400" b="1" dirty="0">
                <a:latin typeface="Aptos" panose="020B0004020202020204" pitchFamily="34" charset="0"/>
              </a:rPr>
              <a:t>Detrended Fluctuation Analysis (DFA): </a:t>
            </a:r>
            <a:r>
              <a:rPr lang="en-US" sz="1400" dirty="0">
                <a:latin typeface="Aptos" panose="020B0004020202020204" pitchFamily="34" charset="0"/>
              </a:rPr>
              <a:t>Captures long-term correlations in the signal, useful for identifying roughness and variability in sustained phonations. </a:t>
            </a:r>
            <a:endParaRPr lang="en-US" sz="1400" b="1" dirty="0">
              <a:latin typeface="Aptos" panose="020B0004020202020204" pitchFamily="34" charset="0"/>
            </a:endParaRPr>
          </a:p>
          <a:p>
            <a:pPr lvl="1">
              <a:buFontTx/>
              <a:buChar char="-"/>
            </a:pPr>
            <a:r>
              <a:rPr lang="en-US" sz="1400" b="1" dirty="0">
                <a:latin typeface="Aptos" panose="020B0004020202020204" pitchFamily="34" charset="0"/>
              </a:rPr>
              <a:t>TWQT Features: </a:t>
            </a:r>
            <a:r>
              <a:rPr lang="en-US" sz="1400" dirty="0">
                <a:latin typeface="Aptos" panose="020B0004020202020204" pitchFamily="34" charset="0"/>
              </a:rPr>
              <a:t>Capture time-weighted frequency properties to identify subtle voice impairments.</a:t>
            </a:r>
            <a:endParaRPr lang="en-US" sz="1400" b="0" i="0" u="none" strike="noStrike" dirty="0">
              <a:solidFill>
                <a:srgbClr val="000000"/>
              </a:solidFill>
              <a:effectLst/>
              <a:latin typeface="Aptos" panose="020B0004020202020204" pitchFamily="34" charset="0"/>
              <a:cs typeface="Calibri" panose="020F0502020204030204" pitchFamily="34" charset="0"/>
            </a:endParaRPr>
          </a:p>
          <a:p>
            <a:pPr marL="0" indent="0">
              <a:buNone/>
            </a:pPr>
            <a:endParaRPr lang="en-US" sz="1400" dirty="0">
              <a:latin typeface="Aptos" panose="020B000402020202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010444D4-0FB2-8A6E-0790-AAEB5F34B462}"/>
              </a:ext>
            </a:extLst>
          </p:cNvPr>
          <p:cNvSpPr>
            <a:spLocks noGrp="1"/>
          </p:cNvSpPr>
          <p:nvPr>
            <p:ph type="ftr" sz="quarter" idx="11"/>
          </p:nvPr>
        </p:nvSpPr>
        <p:spPr>
          <a:xfrm>
            <a:off x="838200" y="6356350"/>
            <a:ext cx="10515600" cy="365125"/>
          </a:xfrm>
        </p:spPr>
        <p:txBody>
          <a:bodyPr/>
          <a:lstStyle/>
          <a:p>
            <a:pPr algn="l"/>
            <a:r>
              <a:rPr lang="en-US" sz="1000" baseline="30000" dirty="0"/>
              <a:t>6</a:t>
            </a:r>
            <a:r>
              <a:rPr lang="en-US" sz="1000" dirty="0"/>
              <a:t>https://</a:t>
            </a:r>
            <a:r>
              <a:rPr lang="en-US" sz="1000" dirty="0" err="1"/>
              <a:t>www.kaggle.com</a:t>
            </a:r>
            <a:r>
              <a:rPr lang="en-US" sz="1000" dirty="0"/>
              <a:t>/datasets/</a:t>
            </a:r>
            <a:r>
              <a:rPr lang="en-US" sz="1000" dirty="0" err="1"/>
              <a:t>dipayanbiswas</a:t>
            </a:r>
            <a:r>
              <a:rPr lang="en-US" sz="1000" dirty="0"/>
              <a:t>/</a:t>
            </a:r>
            <a:r>
              <a:rPr lang="en-US" sz="1000" dirty="0" err="1"/>
              <a:t>parkinsons</a:t>
            </a:r>
            <a:r>
              <a:rPr lang="en-US" sz="1000" dirty="0"/>
              <a:t>-disease-speech-signal-features/data</a:t>
            </a:r>
          </a:p>
        </p:txBody>
      </p:sp>
    </p:spTree>
    <p:extLst>
      <p:ext uri="{BB962C8B-B14F-4D97-AF65-F5344CB8AC3E}">
        <p14:creationId xmlns:p14="http://schemas.microsoft.com/office/powerpoint/2010/main" val="4132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D6DA6-ECA0-55DB-11EA-A3478C2240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CF93E5-6AB6-E37E-5A54-2DD0D442F8F9}"/>
              </a:ext>
            </a:extLst>
          </p:cNvPr>
          <p:cNvSpPr>
            <a:spLocks noGrp="1"/>
          </p:cNvSpPr>
          <p:nvPr>
            <p:ph type="title"/>
          </p:nvPr>
        </p:nvSpPr>
        <p:spPr>
          <a:xfrm>
            <a:off x="838200" y="365125"/>
            <a:ext cx="10515600" cy="728569"/>
          </a:xfrm>
        </p:spPr>
        <p:txBody>
          <a:bodyPr>
            <a:normAutofit/>
          </a:bodyPr>
          <a:lstStyle/>
          <a:p>
            <a:r>
              <a:rPr lang="en-US" sz="3000" b="1" dirty="0">
                <a:latin typeface="Aptos" panose="020B0004020202020204" pitchFamily="34" charset="0"/>
              </a:rPr>
              <a:t>Exploratory Data Analysis</a:t>
            </a:r>
          </a:p>
        </p:txBody>
      </p:sp>
      <p:sp>
        <p:nvSpPr>
          <p:cNvPr id="3" name="Content Placeholder 2">
            <a:extLst>
              <a:ext uri="{FF2B5EF4-FFF2-40B4-BE49-F238E27FC236}">
                <a16:creationId xmlns:a16="http://schemas.microsoft.com/office/drawing/2014/main" id="{28C0A740-2440-EDFB-519A-3798F035AEA4}"/>
              </a:ext>
            </a:extLst>
          </p:cNvPr>
          <p:cNvSpPr>
            <a:spLocks noGrp="1"/>
          </p:cNvSpPr>
          <p:nvPr>
            <p:ph idx="1"/>
          </p:nvPr>
        </p:nvSpPr>
        <p:spPr>
          <a:xfrm>
            <a:off x="8865030" y="1093693"/>
            <a:ext cx="2786195" cy="5602075"/>
          </a:xfrm>
        </p:spPr>
        <p:txBody>
          <a:bodyPr>
            <a:noAutofit/>
          </a:bodyPr>
          <a:lstStyle/>
          <a:p>
            <a:pPr marL="0" indent="0">
              <a:buNone/>
            </a:pPr>
            <a:r>
              <a:rPr lang="en-US" sz="1050" b="1" dirty="0"/>
              <a:t>PP</a:t>
            </a:r>
            <a:r>
              <a:rPr lang="en-US" sz="1100" b="1" dirty="0"/>
              <a:t>E (Pitch Period Entropy)</a:t>
            </a:r>
            <a:r>
              <a:rPr lang="en-US" sz="1100" dirty="0"/>
              <a:t>: The histogram shows a noticeable separation between the distributions of the Parkinson's group (class 1) and the healthy group (class 0). Higher PPE values for Parkinson's patients indicate increased pitch irregularities in their voice. </a:t>
            </a:r>
          </a:p>
          <a:p>
            <a:pPr marL="0" indent="0">
              <a:buNone/>
            </a:pPr>
            <a:r>
              <a:rPr lang="en-US" sz="1100" b="1" dirty="0"/>
              <a:t>DFA (Detrended Fluctuation Analysis)</a:t>
            </a:r>
            <a:r>
              <a:rPr lang="en-US" sz="1100" dirty="0"/>
              <a:t>: The chart shows a broad but distinct shift, with Parkinson's patients tending toward higher values, reflecting greater variability or "roughness" in their voice signals. This is consistent with incomplete vocal fold closure in Parkinson's leads to increased turbulent noise.</a:t>
            </a:r>
          </a:p>
          <a:p>
            <a:pPr marL="0" indent="0">
              <a:buNone/>
            </a:pPr>
            <a:r>
              <a:rPr lang="en-US" sz="1100" b="1" dirty="0"/>
              <a:t>RPDE (Recurrence Period Density Entropy)</a:t>
            </a:r>
            <a:r>
              <a:rPr lang="en-US" sz="1100" dirty="0"/>
              <a:t>: RPDE values for Parkinson's patients appear spread across a wider range, indicating greater irregularity in vocal fold vibration. This indicates that this metric captures deviations from periodicity associated with dysphonia.</a:t>
            </a:r>
          </a:p>
          <a:p>
            <a:pPr marL="0" indent="0">
              <a:buNone/>
            </a:pPr>
            <a:r>
              <a:rPr lang="en-US" sz="1100" b="1" dirty="0"/>
              <a:t>Jitter-Related Features (e.g., </a:t>
            </a:r>
            <a:r>
              <a:rPr lang="en-US" sz="1100" b="1" dirty="0" err="1"/>
              <a:t>locPctJitter</a:t>
            </a:r>
            <a:r>
              <a:rPr lang="en-US" sz="1100" b="1" dirty="0"/>
              <a:t>, </a:t>
            </a:r>
            <a:r>
              <a:rPr lang="en-US" sz="1100" b="1" dirty="0" err="1"/>
              <a:t>rapJitter</a:t>
            </a:r>
            <a:r>
              <a:rPr lang="en-US" sz="1100" b="1" dirty="0"/>
              <a:t>)</a:t>
            </a:r>
            <a:r>
              <a:rPr lang="en-US" sz="1100" dirty="0"/>
              <a:t>: Parkinson’s patients tend to show a slight rightward skew, meaning higher jitter values compared to healthy individuals. This indicates cycle-to-cycle variations in pitch period, reflecting the instability of vocal fold vibration in PD.</a:t>
            </a:r>
          </a:p>
          <a:p>
            <a:pPr marL="0" indent="0">
              <a:buNone/>
            </a:pPr>
            <a:r>
              <a:rPr lang="en-US" sz="1100" b="1" dirty="0"/>
              <a:t>Shimmer-Related Features (e.g., </a:t>
            </a:r>
            <a:r>
              <a:rPr lang="en-US" sz="1100" b="1" dirty="0" err="1"/>
              <a:t>locAbsJitter</a:t>
            </a:r>
            <a:r>
              <a:rPr lang="en-US" sz="1100" b="1" dirty="0"/>
              <a:t>, </a:t>
            </a:r>
            <a:r>
              <a:rPr lang="en-US" sz="1100" b="1" dirty="0" err="1"/>
              <a:t>ddpJitter</a:t>
            </a:r>
            <a:r>
              <a:rPr lang="en-US" sz="1100" b="1" dirty="0"/>
              <a:t>)</a:t>
            </a:r>
            <a:r>
              <a:rPr lang="en-US" sz="1100" dirty="0"/>
              <a:t>: Similar to jitter, shimmer-related features likely reflect increased amplitude variation for Parkinson’s patients.</a:t>
            </a:r>
          </a:p>
        </p:txBody>
      </p:sp>
      <p:pic>
        <p:nvPicPr>
          <p:cNvPr id="5" name="Picture 4">
            <a:extLst>
              <a:ext uri="{FF2B5EF4-FFF2-40B4-BE49-F238E27FC236}">
                <a16:creationId xmlns:a16="http://schemas.microsoft.com/office/drawing/2014/main" id="{2BAEA363-44F4-6485-2AD5-AD770715844C}"/>
              </a:ext>
            </a:extLst>
          </p:cNvPr>
          <p:cNvPicPr>
            <a:picLocks noChangeAspect="1"/>
          </p:cNvPicPr>
          <p:nvPr/>
        </p:nvPicPr>
        <p:blipFill>
          <a:blip r:embed="rId3"/>
          <a:stretch>
            <a:fillRect/>
          </a:stretch>
        </p:blipFill>
        <p:spPr>
          <a:xfrm>
            <a:off x="838199" y="1095165"/>
            <a:ext cx="7772400" cy="5762835"/>
          </a:xfrm>
          <a:prstGeom prst="rect">
            <a:avLst/>
          </a:prstGeom>
        </p:spPr>
      </p:pic>
    </p:spTree>
    <p:extLst>
      <p:ext uri="{BB962C8B-B14F-4D97-AF65-F5344CB8AC3E}">
        <p14:creationId xmlns:p14="http://schemas.microsoft.com/office/powerpoint/2010/main" val="359305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BEF0D-638B-46FD-584C-86E1514A8F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7A8E58-7F4C-C065-8771-4D7302963C98}"/>
              </a:ext>
            </a:extLst>
          </p:cNvPr>
          <p:cNvSpPr>
            <a:spLocks noGrp="1"/>
          </p:cNvSpPr>
          <p:nvPr>
            <p:ph type="title"/>
          </p:nvPr>
        </p:nvSpPr>
        <p:spPr>
          <a:xfrm>
            <a:off x="838200" y="365125"/>
            <a:ext cx="10515600" cy="728569"/>
          </a:xfrm>
        </p:spPr>
        <p:txBody>
          <a:bodyPr>
            <a:normAutofit/>
          </a:bodyPr>
          <a:lstStyle/>
          <a:p>
            <a:r>
              <a:rPr lang="en-US" sz="3000" b="1" dirty="0">
                <a:latin typeface="Aptos" panose="020B0004020202020204" pitchFamily="34" charset="0"/>
              </a:rPr>
              <a:t>Next Steps</a:t>
            </a:r>
          </a:p>
        </p:txBody>
      </p:sp>
      <p:sp>
        <p:nvSpPr>
          <p:cNvPr id="3" name="Content Placeholder 2">
            <a:extLst>
              <a:ext uri="{FF2B5EF4-FFF2-40B4-BE49-F238E27FC236}">
                <a16:creationId xmlns:a16="http://schemas.microsoft.com/office/drawing/2014/main" id="{2E69B62F-BE2A-E9C1-D9F5-1A7FAB251ECC}"/>
              </a:ext>
            </a:extLst>
          </p:cNvPr>
          <p:cNvSpPr>
            <a:spLocks noGrp="1"/>
          </p:cNvSpPr>
          <p:nvPr>
            <p:ph idx="1"/>
          </p:nvPr>
        </p:nvSpPr>
        <p:spPr>
          <a:xfrm>
            <a:off x="838200" y="1090108"/>
            <a:ext cx="5257800" cy="5262656"/>
          </a:xfrm>
        </p:spPr>
        <p:txBody>
          <a:bodyPr>
            <a:noAutofit/>
          </a:bodyPr>
          <a:lstStyle/>
          <a:p>
            <a:pPr marL="0" indent="0">
              <a:buNone/>
            </a:pPr>
            <a:r>
              <a:rPr lang="en-US" sz="1500" b="1" dirty="0">
                <a:latin typeface="Aptos" panose="020B0004020202020204" pitchFamily="34" charset="0"/>
                <a:cs typeface="Calibri" panose="020F0502020204030204" pitchFamily="34" charset="0"/>
              </a:rPr>
              <a:t>Key Questions: </a:t>
            </a:r>
          </a:p>
          <a:p>
            <a:pPr>
              <a:buFontTx/>
              <a:buChar char="-"/>
            </a:pPr>
            <a:r>
              <a:rPr lang="en-US" sz="1500" dirty="0">
                <a:latin typeface="Aptos" panose="020B0004020202020204" pitchFamily="34" charset="0"/>
                <a:cs typeface="Calibri" panose="020F0502020204030204" pitchFamily="34" charset="0"/>
              </a:rPr>
              <a:t>What are the most predictive vocal features for detecting Parkinson’s? </a:t>
            </a:r>
          </a:p>
          <a:p>
            <a:pPr>
              <a:buFontTx/>
              <a:buChar char="-"/>
            </a:pPr>
            <a:r>
              <a:rPr lang="en-US" sz="1500" dirty="0">
                <a:latin typeface="Aptos" panose="020B0004020202020204" pitchFamily="34" charset="0"/>
                <a:cs typeface="Calibri" panose="020F0502020204030204" pitchFamily="34" charset="0"/>
              </a:rPr>
              <a:t>Do the non-traditional measures (e.g., PPE, DFA, RPDE) consistently outperform traditional features (e.g., jitter, shimmer, harmonics-to-noise ratio) in distinguishing Parkinson’s patients? </a:t>
            </a:r>
          </a:p>
          <a:p>
            <a:pPr lvl="1">
              <a:buFontTx/>
              <a:buChar char="-"/>
            </a:pPr>
            <a:r>
              <a:rPr lang="en-US" sz="1500" dirty="0">
                <a:latin typeface="Aptos" panose="020B0004020202020204" pitchFamily="34" charset="0"/>
                <a:cs typeface="Calibri" panose="020F0502020204030204" pitchFamily="34" charset="0"/>
              </a:rPr>
              <a:t>How does the combination of traditional and non-traditional measures impact classification performance?</a:t>
            </a:r>
          </a:p>
          <a:p>
            <a:pPr>
              <a:buFontTx/>
              <a:buChar char="-"/>
            </a:pPr>
            <a:r>
              <a:rPr lang="en-US" sz="1500" dirty="0">
                <a:latin typeface="Aptos" panose="020B0004020202020204" pitchFamily="34" charset="0"/>
                <a:cs typeface="Calibri" panose="020F0502020204030204" pitchFamily="34" charset="0"/>
              </a:rPr>
              <a:t>Can this approach improve accessibility and affordability in early diagnostics? </a:t>
            </a:r>
          </a:p>
          <a:p>
            <a:pPr lvl="1">
              <a:buFontTx/>
              <a:buChar char="-"/>
            </a:pPr>
            <a:r>
              <a:rPr lang="en-US" sz="1500" dirty="0">
                <a:latin typeface="Aptos" panose="020B0004020202020204" pitchFamily="34" charset="0"/>
                <a:cs typeface="Calibri" panose="020F0502020204030204" pitchFamily="34" charset="0"/>
              </a:rPr>
              <a:t>How well does the approach generalize across different recording devices, environments, and speaker variations? </a:t>
            </a:r>
          </a:p>
          <a:p>
            <a:pPr lvl="1">
              <a:buFontTx/>
              <a:buChar char="-"/>
            </a:pPr>
            <a:r>
              <a:rPr lang="en-US" sz="1500" dirty="0">
                <a:latin typeface="Aptos" panose="020B0004020202020204" pitchFamily="34" charset="0"/>
                <a:cs typeface="Calibri" panose="020F0502020204030204" pitchFamily="34" charset="0"/>
              </a:rPr>
              <a:t>How robust are the methods (especially non-traditional metrics like PPE) when random noise is introduced to recordings, mimicking real-world conditions (e.g., background noise, low-quality microphones)?</a:t>
            </a:r>
          </a:p>
          <a:p>
            <a:pPr>
              <a:buFontTx/>
              <a:buChar char="-"/>
            </a:pPr>
            <a:endParaRPr lang="en-US" sz="1500" dirty="0">
              <a:latin typeface="Aptos" panose="020B0004020202020204" pitchFamily="34" charset="0"/>
              <a:cs typeface="Calibri" panose="020F0502020204030204" pitchFamily="34" charset="0"/>
            </a:endParaRPr>
          </a:p>
          <a:p>
            <a:pPr marL="0" indent="0">
              <a:buNone/>
            </a:pPr>
            <a:endParaRPr lang="en-US" sz="1500" dirty="0">
              <a:latin typeface="Aptos" panose="020B0004020202020204" pitchFamily="34" charset="0"/>
              <a:cs typeface="Calibri" panose="020F0502020204030204" pitchFamily="34" charset="0"/>
            </a:endParaRPr>
          </a:p>
          <a:p>
            <a:pPr marL="0" indent="0">
              <a:buNone/>
            </a:pPr>
            <a:endParaRPr lang="en-US" sz="1500" dirty="0">
              <a:latin typeface="Aptos" panose="020B0004020202020204" pitchFamily="34" charset="0"/>
              <a:cs typeface="Calibri" panose="020F0502020204030204" pitchFamily="34" charset="0"/>
            </a:endParaRPr>
          </a:p>
          <a:p>
            <a:pPr marL="0" indent="0">
              <a:buNone/>
            </a:pPr>
            <a:endParaRPr lang="en-US" sz="1500" dirty="0">
              <a:latin typeface="Aptos" panose="020B000402020202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B402E821-27A7-B31D-5A48-960BCD4C7647}"/>
              </a:ext>
            </a:extLst>
          </p:cNvPr>
          <p:cNvSpPr>
            <a:spLocks noGrp="1"/>
          </p:cNvSpPr>
          <p:nvPr>
            <p:ph type="ftr" sz="quarter" idx="11"/>
          </p:nvPr>
        </p:nvSpPr>
        <p:spPr>
          <a:xfrm>
            <a:off x="838200" y="6356350"/>
            <a:ext cx="10515600" cy="365125"/>
          </a:xfrm>
        </p:spPr>
        <p:txBody>
          <a:bodyPr/>
          <a:lstStyle/>
          <a:p>
            <a:pPr algn="l"/>
            <a:r>
              <a:rPr lang="en-US" sz="1000" baseline="30000" dirty="0"/>
              <a:t>4</a:t>
            </a:r>
            <a:r>
              <a:rPr lang="en-US" sz="1000" dirty="0"/>
              <a:t>https://</a:t>
            </a:r>
            <a:r>
              <a:rPr lang="en-US" sz="1000" dirty="0" err="1"/>
              <a:t>www.kaggle.com</a:t>
            </a:r>
            <a:r>
              <a:rPr lang="en-US" sz="1000" dirty="0"/>
              <a:t>/datasets/</a:t>
            </a:r>
            <a:r>
              <a:rPr lang="en-US" sz="1000" dirty="0" err="1"/>
              <a:t>dipayanbiswas</a:t>
            </a:r>
            <a:r>
              <a:rPr lang="en-US" sz="1000" dirty="0"/>
              <a:t>/</a:t>
            </a:r>
            <a:r>
              <a:rPr lang="en-US" sz="1000" dirty="0" err="1"/>
              <a:t>parkinsons</a:t>
            </a:r>
            <a:r>
              <a:rPr lang="en-US" sz="1000" dirty="0"/>
              <a:t>-disease-speech-signal-features/data</a:t>
            </a:r>
          </a:p>
        </p:txBody>
      </p:sp>
      <p:pic>
        <p:nvPicPr>
          <p:cNvPr id="5" name="Picture 4" descr="62,332 Brain Line Art Royalty-Free Images, Stock Photos &amp; Pictures |  Shutterstock">
            <a:extLst>
              <a:ext uri="{FF2B5EF4-FFF2-40B4-BE49-F238E27FC236}">
                <a16:creationId xmlns:a16="http://schemas.microsoft.com/office/drawing/2014/main" id="{5B32846D-D1DA-82B5-4C96-371A707DEA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57" r="11935" b="6647"/>
          <a:stretch/>
        </p:blipFill>
        <p:spPr bwMode="auto">
          <a:xfrm>
            <a:off x="6604780" y="1505873"/>
            <a:ext cx="5242562" cy="384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59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27016-4538-B31D-9EAE-5C4FB630E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30C79-DCA0-8117-976B-226DE4BEC73F}"/>
              </a:ext>
            </a:extLst>
          </p:cNvPr>
          <p:cNvSpPr>
            <a:spLocks noGrp="1"/>
          </p:cNvSpPr>
          <p:nvPr>
            <p:ph type="title"/>
          </p:nvPr>
        </p:nvSpPr>
        <p:spPr/>
        <p:txBody>
          <a:bodyPr/>
          <a:lstStyle/>
          <a:p>
            <a:r>
              <a:rPr lang="en-US" dirty="0">
                <a:latin typeface="Aptos" panose="020B0004020202020204" pitchFamily="34" charset="0"/>
              </a:rPr>
              <a:t>References</a:t>
            </a:r>
          </a:p>
        </p:txBody>
      </p:sp>
      <p:sp>
        <p:nvSpPr>
          <p:cNvPr id="3" name="Content Placeholder 2">
            <a:extLst>
              <a:ext uri="{FF2B5EF4-FFF2-40B4-BE49-F238E27FC236}">
                <a16:creationId xmlns:a16="http://schemas.microsoft.com/office/drawing/2014/main" id="{39CEFD95-F09B-1882-356F-8AE1980C75F0}"/>
              </a:ext>
            </a:extLst>
          </p:cNvPr>
          <p:cNvSpPr>
            <a:spLocks noGrp="1"/>
          </p:cNvSpPr>
          <p:nvPr>
            <p:ph idx="1"/>
          </p:nvPr>
        </p:nvSpPr>
        <p:spPr/>
        <p:txBody>
          <a:bodyPr/>
          <a:lstStyle/>
          <a:p>
            <a:pPr marL="514350" indent="-514350">
              <a:buFont typeface="+mj-lt"/>
              <a:buAutoNum type="arabicPeriod"/>
            </a:pPr>
            <a:r>
              <a:rPr lang="en-US" dirty="0">
                <a:hlinkClick r:id="rId2"/>
              </a:rPr>
              <a:t>https://www.parkinson.org/understanding-parkinsons/statistics</a:t>
            </a:r>
            <a:endParaRPr lang="en-US" dirty="0"/>
          </a:p>
          <a:p>
            <a:pPr marL="514350" indent="-514350">
              <a:buFont typeface="+mj-lt"/>
              <a:buAutoNum type="arabicPeriod"/>
            </a:pPr>
            <a:r>
              <a:rPr lang="en-US" sz="2800" dirty="0">
                <a:hlinkClick r:id="rId3"/>
              </a:rPr>
              <a:t>https://www.kaggle.com/datasets/dipayanbiswas/parkinsons-disease-speech-signal-features/data</a:t>
            </a:r>
            <a:endParaRPr lang="en-US" sz="2800" dirty="0"/>
          </a:p>
          <a:p>
            <a:pPr marL="514350" indent="-514350">
              <a:buFont typeface="+mj-lt"/>
              <a:buAutoNum type="arabicPeriod"/>
            </a:pPr>
            <a:r>
              <a:rPr lang="en-US" dirty="0"/>
              <a:t> </a:t>
            </a:r>
            <a:r>
              <a:rPr lang="en-US" dirty="0">
                <a:hlinkClick r:id="rId4"/>
              </a:rPr>
              <a:t>https://pmc.ncbi.nlm.nih.gov/articles/PMC11114626/#REF22</a:t>
            </a:r>
            <a:endParaRPr lang="en-US" dirty="0"/>
          </a:p>
          <a:p>
            <a:pPr marL="514350" indent="-514350">
              <a:buFont typeface="+mj-lt"/>
              <a:buAutoNum type="arabicPeriod"/>
            </a:pPr>
            <a:r>
              <a:rPr lang="en-US" dirty="0">
                <a:hlinkClick r:id="rId5"/>
              </a:rPr>
              <a:t>https://pubmed.ncbi.nlm.nih.gov/33090328/</a:t>
            </a:r>
            <a:r>
              <a:rPr lang="en-US" dirty="0"/>
              <a:t> </a:t>
            </a:r>
          </a:p>
          <a:p>
            <a:pPr marL="514350" indent="-514350">
              <a:buFont typeface="+mj-lt"/>
              <a:buAutoNum type="arabicPeriod"/>
            </a:pPr>
            <a:r>
              <a:rPr lang="en-US" dirty="0">
                <a:hlinkClick r:id="rId6"/>
              </a:rPr>
              <a:t>https://pmc.ncbi.nlm.nih.gov/articles/PMC3051371/</a:t>
            </a:r>
            <a:r>
              <a:rPr lang="en-US" dirty="0"/>
              <a:t> </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62717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4A61C-01F1-FABC-3F0B-4DB8D2E110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A9B67-DCFD-B854-C402-A5BC985622A7}"/>
              </a:ext>
            </a:extLst>
          </p:cNvPr>
          <p:cNvSpPr>
            <a:spLocks noGrp="1"/>
          </p:cNvSpPr>
          <p:nvPr>
            <p:ph type="title"/>
          </p:nvPr>
        </p:nvSpPr>
        <p:spPr>
          <a:xfrm>
            <a:off x="838200" y="365125"/>
            <a:ext cx="10515600" cy="728569"/>
          </a:xfrm>
        </p:spPr>
        <p:txBody>
          <a:bodyPr/>
          <a:lstStyle/>
          <a:p>
            <a:r>
              <a:rPr lang="en-US" b="1" dirty="0">
                <a:latin typeface="Aptos" panose="020B0004020202020204" pitchFamily="34" charset="0"/>
              </a:rPr>
              <a:t>Exploratory Data Analysis</a:t>
            </a:r>
          </a:p>
        </p:txBody>
      </p:sp>
      <p:sp>
        <p:nvSpPr>
          <p:cNvPr id="3" name="Content Placeholder 2">
            <a:extLst>
              <a:ext uri="{FF2B5EF4-FFF2-40B4-BE49-F238E27FC236}">
                <a16:creationId xmlns:a16="http://schemas.microsoft.com/office/drawing/2014/main" id="{401A64F9-082F-62BA-98FE-78E31D1740D6}"/>
              </a:ext>
            </a:extLst>
          </p:cNvPr>
          <p:cNvSpPr>
            <a:spLocks noGrp="1"/>
          </p:cNvSpPr>
          <p:nvPr>
            <p:ph idx="1"/>
          </p:nvPr>
        </p:nvSpPr>
        <p:spPr>
          <a:xfrm>
            <a:off x="838200" y="1093694"/>
            <a:ext cx="10515600" cy="5262656"/>
          </a:xfrm>
        </p:spPr>
        <p:txBody>
          <a:bodyPr>
            <a:normAutofit/>
          </a:bodyPr>
          <a:lstStyle/>
          <a:p>
            <a:pPr marL="0" indent="0">
              <a:buNone/>
            </a:pPr>
            <a:r>
              <a:rPr lang="en-US" sz="1400" b="1" dirty="0"/>
              <a:t>Exploratory Data Analysis: </a:t>
            </a:r>
          </a:p>
          <a:p>
            <a:pPr marL="0" indent="0">
              <a:buNone/>
            </a:pPr>
            <a:r>
              <a:rPr lang="en-US" sz="1400" b="1" dirty="0"/>
              <a:t>Model Results</a:t>
            </a:r>
          </a:p>
          <a:p>
            <a:pPr>
              <a:buFontTx/>
              <a:buChar char="-"/>
            </a:pPr>
            <a:r>
              <a:rPr lang="en-US" sz="1400" dirty="0"/>
              <a:t>TBD</a:t>
            </a:r>
          </a:p>
          <a:p>
            <a:pPr marL="0" indent="0">
              <a:buNone/>
            </a:pPr>
            <a:r>
              <a:rPr lang="en-US" sz="1400" b="1" dirty="0"/>
              <a:t>Key Observations</a:t>
            </a:r>
          </a:p>
          <a:p>
            <a:pPr>
              <a:buFontTx/>
              <a:buChar char="-"/>
            </a:pPr>
            <a:r>
              <a:rPr lang="en-US" sz="1400" dirty="0"/>
              <a:t>TBD</a:t>
            </a:r>
          </a:p>
          <a:p>
            <a:pPr marL="0" indent="0">
              <a:buNone/>
            </a:pPr>
            <a:r>
              <a:rPr lang="en-US" sz="1400" b="1" dirty="0"/>
              <a:t>Importance</a:t>
            </a:r>
          </a:p>
          <a:p>
            <a:pPr>
              <a:buFontTx/>
              <a:buChar char="-"/>
            </a:pPr>
            <a:r>
              <a:rPr lang="en-US" sz="1400" dirty="0"/>
              <a:t>TBD</a:t>
            </a:r>
          </a:p>
        </p:txBody>
      </p:sp>
      <p:sp>
        <p:nvSpPr>
          <p:cNvPr id="4" name="Footer Placeholder 3">
            <a:extLst>
              <a:ext uri="{FF2B5EF4-FFF2-40B4-BE49-F238E27FC236}">
                <a16:creationId xmlns:a16="http://schemas.microsoft.com/office/drawing/2014/main" id="{AE71660B-9A60-7766-2626-C54D81B4673B}"/>
              </a:ext>
            </a:extLst>
          </p:cNvPr>
          <p:cNvSpPr>
            <a:spLocks noGrp="1"/>
          </p:cNvSpPr>
          <p:nvPr>
            <p:ph type="ftr" sz="quarter" idx="11"/>
          </p:nvPr>
        </p:nvSpPr>
        <p:spPr>
          <a:xfrm>
            <a:off x="838200" y="6356350"/>
            <a:ext cx="10515600" cy="365125"/>
          </a:xfrm>
        </p:spPr>
        <p:txBody>
          <a:bodyPr/>
          <a:lstStyle/>
          <a:p>
            <a:pPr algn="l"/>
            <a:r>
              <a:rPr lang="en-US" sz="1000" baseline="30000" dirty="0"/>
              <a:t>1</a:t>
            </a:r>
            <a:r>
              <a:rPr lang="en-US" sz="1000" dirty="0"/>
              <a:t>https://</a:t>
            </a:r>
            <a:r>
              <a:rPr lang="en-US" sz="1000" dirty="0" err="1"/>
              <a:t>www.nytimes.com</a:t>
            </a:r>
            <a:r>
              <a:rPr lang="en-US" sz="1000" dirty="0"/>
              <a:t>/2024/06/14/magazine/</a:t>
            </a:r>
            <a:r>
              <a:rPr lang="en-US" sz="1000" dirty="0" err="1"/>
              <a:t>parkinsons</a:t>
            </a:r>
            <a:r>
              <a:rPr lang="en-US" sz="1000" dirty="0"/>
              <a:t>-smell-disease-</a:t>
            </a:r>
            <a:r>
              <a:rPr lang="en-US" sz="1000" dirty="0" err="1"/>
              <a:t>detection.html</a:t>
            </a:r>
            <a:endParaRPr lang="en-US" sz="1000" dirty="0"/>
          </a:p>
          <a:p>
            <a:pPr algn="l"/>
            <a:r>
              <a:rPr lang="en-US" sz="1000" baseline="30000" dirty="0"/>
              <a:t>2</a:t>
            </a:r>
            <a:r>
              <a:rPr lang="en-US" sz="1000" dirty="0"/>
              <a:t>https://</a:t>
            </a:r>
            <a:r>
              <a:rPr lang="en-US" sz="1000" dirty="0" err="1"/>
              <a:t>www.kaggle.com</a:t>
            </a:r>
            <a:r>
              <a:rPr lang="en-US" sz="1000" dirty="0"/>
              <a:t>/datasets/</a:t>
            </a:r>
            <a:r>
              <a:rPr lang="en-US" sz="1000" dirty="0" err="1"/>
              <a:t>dipayanbiswas</a:t>
            </a:r>
            <a:r>
              <a:rPr lang="en-US" sz="1000" dirty="0"/>
              <a:t>/</a:t>
            </a:r>
            <a:r>
              <a:rPr lang="en-US" sz="1000" dirty="0" err="1"/>
              <a:t>parkinsons</a:t>
            </a:r>
            <a:r>
              <a:rPr lang="en-US" sz="1000" dirty="0"/>
              <a:t>-disease-speech-signal-features/data</a:t>
            </a:r>
          </a:p>
        </p:txBody>
      </p:sp>
    </p:spTree>
    <p:extLst>
      <p:ext uri="{BB962C8B-B14F-4D97-AF65-F5344CB8AC3E}">
        <p14:creationId xmlns:p14="http://schemas.microsoft.com/office/powerpoint/2010/main" val="3281957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9959</TotalTime>
  <Words>2022</Words>
  <Application>Microsoft Macintosh PowerPoint</Application>
  <PresentationFormat>Widescreen</PresentationFormat>
  <Paragraphs>139</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-webkit-standard</vt:lpstr>
      <vt:lpstr>Aptos</vt:lpstr>
      <vt:lpstr>Aptos Display</vt:lpstr>
      <vt:lpstr>Arial</vt:lpstr>
      <vt:lpstr>Cambria</vt:lpstr>
      <vt:lpstr>Office Theme</vt:lpstr>
      <vt:lpstr>Voice as a Diagnostic Tool:  A Machine Learning Approach to Identifying Parkinson’s Disease</vt:lpstr>
      <vt:lpstr>A Machine Learning Approach to Identifying and Staging Parkinson’s Disease</vt:lpstr>
      <vt:lpstr>What is Parkinson’s Disease? </vt:lpstr>
      <vt:lpstr>Why voice?</vt:lpstr>
      <vt:lpstr>Methodology/Approach</vt:lpstr>
      <vt:lpstr>Exploratory Data Analysis</vt:lpstr>
      <vt:lpstr>Next Steps</vt:lpstr>
      <vt:lpstr>References</vt:lpstr>
      <vt:lpstr>Exploratory 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Kira Fujibayashi</dc:creator>
  <cp:lastModifiedBy>Kira Fujibayashi</cp:lastModifiedBy>
  <cp:revision>4</cp:revision>
  <dcterms:created xsi:type="dcterms:W3CDTF">2024-12-01T18:24:16Z</dcterms:created>
  <dcterms:modified xsi:type="dcterms:W3CDTF">2024-12-10T21:47:46Z</dcterms:modified>
</cp:coreProperties>
</file>