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Shrikhand" charset="1" panose="02000000000000000000"/>
      <p:regular r:id="rId21"/>
    </p:embeddedFont>
    <p:embeddedFont>
      <p:font typeface="Quicksand" charset="1" panose="00000000000000000000"/>
      <p:regular r:id="rId22"/>
    </p:embeddedFont>
    <p:embeddedFont>
      <p:font typeface="Quicksand Medium" charset="1" panose="00000000000000000000"/>
      <p:regular r:id="rId23"/>
    </p:embeddedFont>
    <p:embeddedFont>
      <p:font typeface="Quicksand Bold"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598D8"/>
        </a:solidFill>
      </p:bgPr>
    </p:bg>
    <p:spTree>
      <p:nvGrpSpPr>
        <p:cNvPr id="1" name=""/>
        <p:cNvGrpSpPr/>
        <p:nvPr/>
      </p:nvGrpSpPr>
      <p:grpSpPr>
        <a:xfrm>
          <a:off x="0" y="0"/>
          <a:ext cx="0" cy="0"/>
          <a:chOff x="0" y="0"/>
          <a:chExt cx="0" cy="0"/>
        </a:xfrm>
      </p:grpSpPr>
      <p:sp>
        <p:nvSpPr>
          <p:cNvPr name="AutoShape 2" id="2"/>
          <p:cNvSpPr/>
          <p:nvPr/>
        </p:nvSpPr>
        <p:spPr>
          <a:xfrm rot="0">
            <a:off x="140883" y="150533"/>
            <a:ext cx="18006234" cy="9985933"/>
          </a:xfrm>
          <a:prstGeom prst="rect">
            <a:avLst/>
          </a:prstGeom>
          <a:solidFill>
            <a:srgbClr val="272727"/>
          </a:solidFill>
        </p:spPr>
      </p:sp>
      <p:sp>
        <p:nvSpPr>
          <p:cNvPr name="TextBox 3" id="3"/>
          <p:cNvSpPr txBox="true"/>
          <p:nvPr/>
        </p:nvSpPr>
        <p:spPr>
          <a:xfrm rot="0">
            <a:off x="1028700" y="4620073"/>
            <a:ext cx="7965527" cy="1218305"/>
          </a:xfrm>
          <a:prstGeom prst="rect">
            <a:avLst/>
          </a:prstGeom>
        </p:spPr>
        <p:txBody>
          <a:bodyPr anchor="t" rtlCol="false" tIns="0" lIns="0" bIns="0" rIns="0">
            <a:spAutoFit/>
          </a:bodyPr>
          <a:lstStyle/>
          <a:p>
            <a:pPr algn="l" marL="0" indent="0" lvl="0">
              <a:lnSpc>
                <a:spcPts val="9155"/>
              </a:lnSpc>
            </a:pPr>
            <a:r>
              <a:rPr lang="en-US" sz="9155" spc="-228">
                <a:solidFill>
                  <a:srgbClr val="FFF559"/>
                </a:solidFill>
                <a:latin typeface="Shrikhand"/>
              </a:rPr>
              <a:t>INTRO TO ML</a:t>
            </a:r>
          </a:p>
        </p:txBody>
      </p:sp>
      <p:grpSp>
        <p:nvGrpSpPr>
          <p:cNvPr name="Group 4" id="4"/>
          <p:cNvGrpSpPr/>
          <p:nvPr/>
        </p:nvGrpSpPr>
        <p:grpSpPr>
          <a:xfrm rot="0">
            <a:off x="1028700" y="1028700"/>
            <a:ext cx="4762500" cy="1144515"/>
            <a:chOff x="0" y="0"/>
            <a:chExt cx="3687359" cy="886139"/>
          </a:xfrm>
        </p:grpSpPr>
        <p:sp>
          <p:nvSpPr>
            <p:cNvPr name="Freeform 5" id="5"/>
            <p:cNvSpPr/>
            <p:nvPr/>
          </p:nvSpPr>
          <p:spPr>
            <a:xfrm flipH="false" flipV="false" rot="0">
              <a:off x="0" y="0"/>
              <a:ext cx="3687359" cy="886139"/>
            </a:xfrm>
            <a:custGeom>
              <a:avLst/>
              <a:gdLst/>
              <a:ahLst/>
              <a:cxnLst/>
              <a:rect r="r" b="b" t="t" l="l"/>
              <a:pathLst>
                <a:path h="886139" w="3687359">
                  <a:moveTo>
                    <a:pt x="3562898" y="886139"/>
                  </a:moveTo>
                  <a:lnTo>
                    <a:pt x="124460" y="886139"/>
                  </a:lnTo>
                  <a:cubicBezTo>
                    <a:pt x="55880" y="886139"/>
                    <a:pt x="0" y="830259"/>
                    <a:pt x="0" y="761679"/>
                  </a:cubicBezTo>
                  <a:lnTo>
                    <a:pt x="0" y="124460"/>
                  </a:lnTo>
                  <a:cubicBezTo>
                    <a:pt x="0" y="55880"/>
                    <a:pt x="55880" y="0"/>
                    <a:pt x="124460" y="0"/>
                  </a:cubicBezTo>
                  <a:lnTo>
                    <a:pt x="3562899" y="0"/>
                  </a:lnTo>
                  <a:cubicBezTo>
                    <a:pt x="3631479" y="0"/>
                    <a:pt x="3687359" y="55880"/>
                    <a:pt x="3687359" y="124460"/>
                  </a:cubicBezTo>
                  <a:lnTo>
                    <a:pt x="3687359" y="761679"/>
                  </a:lnTo>
                  <a:cubicBezTo>
                    <a:pt x="3687359" y="830259"/>
                    <a:pt x="3631479" y="886139"/>
                    <a:pt x="3562899" y="886139"/>
                  </a:cubicBezTo>
                  <a:close/>
                </a:path>
              </a:pathLst>
            </a:custGeom>
            <a:solidFill>
              <a:srgbClr val="FFF559"/>
            </a:solidFill>
          </p:spPr>
        </p:sp>
      </p:grpSp>
      <p:grpSp>
        <p:nvGrpSpPr>
          <p:cNvPr name="Group 6" id="6"/>
          <p:cNvGrpSpPr/>
          <p:nvPr/>
        </p:nvGrpSpPr>
        <p:grpSpPr>
          <a:xfrm rot="0">
            <a:off x="12496800" y="1033279"/>
            <a:ext cx="4762500" cy="1144515"/>
            <a:chOff x="0" y="0"/>
            <a:chExt cx="3687359" cy="886139"/>
          </a:xfrm>
        </p:grpSpPr>
        <p:sp>
          <p:nvSpPr>
            <p:cNvPr name="Freeform 7" id="7"/>
            <p:cNvSpPr/>
            <p:nvPr/>
          </p:nvSpPr>
          <p:spPr>
            <a:xfrm flipH="false" flipV="false" rot="0">
              <a:off x="0" y="0"/>
              <a:ext cx="3687359" cy="886139"/>
            </a:xfrm>
            <a:custGeom>
              <a:avLst/>
              <a:gdLst/>
              <a:ahLst/>
              <a:cxnLst/>
              <a:rect r="r" b="b" t="t" l="l"/>
              <a:pathLst>
                <a:path h="886139" w="3687359">
                  <a:moveTo>
                    <a:pt x="3562898" y="886139"/>
                  </a:moveTo>
                  <a:lnTo>
                    <a:pt x="124460" y="886139"/>
                  </a:lnTo>
                  <a:cubicBezTo>
                    <a:pt x="55880" y="886139"/>
                    <a:pt x="0" y="830259"/>
                    <a:pt x="0" y="761679"/>
                  </a:cubicBezTo>
                  <a:lnTo>
                    <a:pt x="0" y="124460"/>
                  </a:lnTo>
                  <a:cubicBezTo>
                    <a:pt x="0" y="55880"/>
                    <a:pt x="55880" y="0"/>
                    <a:pt x="124460" y="0"/>
                  </a:cubicBezTo>
                  <a:lnTo>
                    <a:pt x="3562899" y="0"/>
                  </a:lnTo>
                  <a:cubicBezTo>
                    <a:pt x="3631479" y="0"/>
                    <a:pt x="3687359" y="55880"/>
                    <a:pt x="3687359" y="124460"/>
                  </a:cubicBezTo>
                  <a:lnTo>
                    <a:pt x="3687359" y="761679"/>
                  </a:lnTo>
                  <a:cubicBezTo>
                    <a:pt x="3687359" y="830259"/>
                    <a:pt x="3631479" y="886139"/>
                    <a:pt x="3562899" y="886139"/>
                  </a:cubicBezTo>
                  <a:close/>
                </a:path>
              </a:pathLst>
            </a:custGeom>
            <a:solidFill>
              <a:srgbClr val="FFF559"/>
            </a:solidFill>
          </p:spPr>
        </p:sp>
      </p:grpSp>
      <p:sp>
        <p:nvSpPr>
          <p:cNvPr name="Freeform 8" id="8"/>
          <p:cNvSpPr/>
          <p:nvPr/>
        </p:nvSpPr>
        <p:spPr>
          <a:xfrm flipH="false" flipV="false" rot="0">
            <a:off x="12496800" y="7438282"/>
            <a:ext cx="4762500" cy="2848718"/>
          </a:xfrm>
          <a:custGeom>
            <a:avLst/>
            <a:gdLst/>
            <a:ahLst/>
            <a:cxnLst/>
            <a:rect r="r" b="b" t="t" l="l"/>
            <a:pathLst>
              <a:path h="2848718" w="4762500">
                <a:moveTo>
                  <a:pt x="0" y="0"/>
                </a:moveTo>
                <a:lnTo>
                  <a:pt x="4762500" y="0"/>
                </a:lnTo>
                <a:lnTo>
                  <a:pt x="4762500" y="2848718"/>
                </a:lnTo>
                <a:lnTo>
                  <a:pt x="0" y="2848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381125" y="1322193"/>
            <a:ext cx="4057650" cy="490855"/>
          </a:xfrm>
          <a:prstGeom prst="rect">
            <a:avLst/>
          </a:prstGeom>
        </p:spPr>
        <p:txBody>
          <a:bodyPr anchor="t" rtlCol="false" tIns="0" lIns="0" bIns="0" rIns="0">
            <a:spAutoFit/>
          </a:bodyPr>
          <a:lstStyle/>
          <a:p>
            <a:pPr algn="ctr" marL="0" indent="0" lvl="0">
              <a:lnSpc>
                <a:spcPts val="3919"/>
              </a:lnSpc>
              <a:spcBef>
                <a:spcPct val="0"/>
              </a:spcBef>
            </a:pPr>
            <a:r>
              <a:rPr lang="en-US" sz="2799">
                <a:solidFill>
                  <a:srgbClr val="272727"/>
                </a:solidFill>
                <a:latin typeface="Quicksand"/>
              </a:rPr>
              <a:t>GROUP DOTES</a:t>
            </a:r>
          </a:p>
        </p:txBody>
      </p:sp>
      <p:sp>
        <p:nvSpPr>
          <p:cNvPr name="TextBox 10" id="10"/>
          <p:cNvSpPr txBox="true"/>
          <p:nvPr/>
        </p:nvSpPr>
        <p:spPr>
          <a:xfrm rot="0">
            <a:off x="12581643" y="1079121"/>
            <a:ext cx="4592813" cy="986155"/>
          </a:xfrm>
          <a:prstGeom prst="rect">
            <a:avLst/>
          </a:prstGeom>
        </p:spPr>
        <p:txBody>
          <a:bodyPr anchor="t" rtlCol="false" tIns="0" lIns="0" bIns="0" rIns="0">
            <a:spAutoFit/>
          </a:bodyPr>
          <a:lstStyle/>
          <a:p>
            <a:pPr algn="ctr" marL="0" indent="0" lvl="0">
              <a:lnSpc>
                <a:spcPts val="3919"/>
              </a:lnSpc>
              <a:spcBef>
                <a:spcPct val="0"/>
              </a:spcBef>
            </a:pPr>
            <a:r>
              <a:rPr lang="en-US" sz="2799">
                <a:solidFill>
                  <a:srgbClr val="272727"/>
                </a:solidFill>
                <a:latin typeface="Quicksand"/>
              </a:rPr>
              <a:t>Computer Fundamentals and Programming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59"/>
        </a:solidFill>
      </p:bgPr>
    </p:bg>
    <p:spTree>
      <p:nvGrpSpPr>
        <p:cNvPr id="1" name=""/>
        <p:cNvGrpSpPr/>
        <p:nvPr/>
      </p:nvGrpSpPr>
      <p:grpSpPr>
        <a:xfrm>
          <a:off x="0" y="0"/>
          <a:ext cx="0" cy="0"/>
          <a:chOff x="0" y="0"/>
          <a:chExt cx="0" cy="0"/>
        </a:xfrm>
      </p:grpSpPr>
      <p:sp>
        <p:nvSpPr>
          <p:cNvPr name="Freeform 2" id="2"/>
          <p:cNvSpPr/>
          <p:nvPr/>
        </p:nvSpPr>
        <p:spPr>
          <a:xfrm flipH="false" flipV="false" rot="0">
            <a:off x="1412489" y="1638300"/>
            <a:ext cx="15463023" cy="8277044"/>
          </a:xfrm>
          <a:custGeom>
            <a:avLst/>
            <a:gdLst/>
            <a:ahLst/>
            <a:cxnLst/>
            <a:rect r="r" b="b" t="t" l="l"/>
            <a:pathLst>
              <a:path h="8277044" w="15463023">
                <a:moveTo>
                  <a:pt x="0" y="0"/>
                </a:moveTo>
                <a:lnTo>
                  <a:pt x="15463022" y="0"/>
                </a:lnTo>
                <a:lnTo>
                  <a:pt x="15463022" y="8277044"/>
                </a:lnTo>
                <a:lnTo>
                  <a:pt x="0" y="8277044"/>
                </a:lnTo>
                <a:lnTo>
                  <a:pt x="0" y="0"/>
                </a:lnTo>
                <a:close/>
              </a:path>
            </a:pathLst>
          </a:custGeom>
          <a:blipFill>
            <a:blip r:embed="rId2"/>
            <a:stretch>
              <a:fillRect l="0" t="0" r="0" b="0"/>
            </a:stretch>
          </a:blipFill>
          <a:ln w="76200" cap="sq">
            <a:solidFill>
              <a:srgbClr val="000000"/>
            </a:solidFill>
            <a:prstDash val="solid"/>
            <a:miter/>
          </a:ln>
        </p:spPr>
      </p:sp>
      <p:sp>
        <p:nvSpPr>
          <p:cNvPr name="TextBox 3" id="3"/>
          <p:cNvSpPr txBox="true"/>
          <p:nvPr/>
        </p:nvSpPr>
        <p:spPr>
          <a:xfrm rot="0">
            <a:off x="5411688" y="419100"/>
            <a:ext cx="7464625" cy="1219200"/>
          </a:xfrm>
          <a:prstGeom prst="rect">
            <a:avLst/>
          </a:prstGeom>
        </p:spPr>
        <p:txBody>
          <a:bodyPr anchor="t" rtlCol="false" tIns="0" lIns="0" bIns="0" rIns="0">
            <a:spAutoFit/>
          </a:bodyPr>
          <a:lstStyle/>
          <a:p>
            <a:pPr algn="l" marL="0" indent="0" lvl="0">
              <a:lnSpc>
                <a:spcPts val="9600"/>
              </a:lnSpc>
              <a:spcBef>
                <a:spcPct val="0"/>
              </a:spcBef>
            </a:pPr>
            <a:r>
              <a:rPr lang="en-US" sz="8000" spc="-200">
                <a:solidFill>
                  <a:srgbClr val="272727"/>
                </a:solidFill>
                <a:latin typeface="Shrikhand"/>
              </a:rPr>
              <a:t>CNN Structure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559"/>
        </a:solidFill>
      </p:bgPr>
    </p:bg>
    <p:spTree>
      <p:nvGrpSpPr>
        <p:cNvPr id="1" name=""/>
        <p:cNvGrpSpPr/>
        <p:nvPr/>
      </p:nvGrpSpPr>
      <p:grpSpPr>
        <a:xfrm>
          <a:off x="0" y="0"/>
          <a:ext cx="0" cy="0"/>
          <a:chOff x="0" y="0"/>
          <a:chExt cx="0" cy="0"/>
        </a:xfrm>
      </p:grpSpPr>
      <p:sp>
        <p:nvSpPr>
          <p:cNvPr name="AutoShape 2" id="2"/>
          <p:cNvSpPr/>
          <p:nvPr/>
        </p:nvSpPr>
        <p:spPr>
          <a:xfrm>
            <a:off x="1190625" y="5143500"/>
            <a:ext cx="16068675" cy="0"/>
          </a:xfrm>
          <a:prstGeom prst="line">
            <a:avLst/>
          </a:prstGeom>
          <a:ln cap="rnd" w="19050">
            <a:solidFill>
              <a:srgbClr val="272727"/>
            </a:solidFill>
            <a:prstDash val="solid"/>
            <a:headEnd type="none" len="sm" w="sm"/>
            <a:tailEnd type="none" len="sm" w="sm"/>
          </a:ln>
        </p:spPr>
      </p:sp>
      <p:grpSp>
        <p:nvGrpSpPr>
          <p:cNvPr name="Group 3" id="3"/>
          <p:cNvGrpSpPr/>
          <p:nvPr/>
        </p:nvGrpSpPr>
        <p:grpSpPr>
          <a:xfrm rot="0">
            <a:off x="1028700" y="4981575"/>
            <a:ext cx="323850" cy="32385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72727"/>
            </a:solidFill>
          </p:spPr>
        </p:sp>
      </p:grpSp>
      <p:grpSp>
        <p:nvGrpSpPr>
          <p:cNvPr name="Group 5" id="5"/>
          <p:cNvGrpSpPr/>
          <p:nvPr/>
        </p:nvGrpSpPr>
        <p:grpSpPr>
          <a:xfrm rot="0">
            <a:off x="6999923" y="4972050"/>
            <a:ext cx="323850" cy="32385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72727"/>
            </a:solidFill>
          </p:spPr>
        </p:sp>
      </p:grpSp>
      <p:grpSp>
        <p:nvGrpSpPr>
          <p:cNvPr name="Group 7" id="7"/>
          <p:cNvGrpSpPr/>
          <p:nvPr/>
        </p:nvGrpSpPr>
        <p:grpSpPr>
          <a:xfrm rot="0">
            <a:off x="12971145" y="4972050"/>
            <a:ext cx="323850" cy="32385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72727"/>
            </a:solidFill>
          </p:spPr>
        </p:sp>
      </p:grpSp>
      <p:sp>
        <p:nvSpPr>
          <p:cNvPr name="Freeform 9" id="9"/>
          <p:cNvSpPr/>
          <p:nvPr/>
        </p:nvSpPr>
        <p:spPr>
          <a:xfrm flipH="false" flipV="false" rot="0">
            <a:off x="13826872" y="1028700"/>
            <a:ext cx="3048000" cy="2438400"/>
          </a:xfrm>
          <a:custGeom>
            <a:avLst/>
            <a:gdLst/>
            <a:ahLst/>
            <a:cxnLst/>
            <a:rect r="r" b="b" t="t" l="l"/>
            <a:pathLst>
              <a:path h="2438400" w="3048000">
                <a:moveTo>
                  <a:pt x="0" y="0"/>
                </a:moveTo>
                <a:lnTo>
                  <a:pt x="3048000" y="0"/>
                </a:lnTo>
                <a:lnTo>
                  <a:pt x="3048000" y="2438400"/>
                </a:lnTo>
                <a:lnTo>
                  <a:pt x="0" y="2438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28700" y="1028700"/>
            <a:ext cx="8829053" cy="2438400"/>
          </a:xfrm>
          <a:prstGeom prst="rect">
            <a:avLst/>
          </a:prstGeom>
        </p:spPr>
        <p:txBody>
          <a:bodyPr anchor="t" rtlCol="false" tIns="0" lIns="0" bIns="0" rIns="0">
            <a:spAutoFit/>
          </a:bodyPr>
          <a:lstStyle/>
          <a:p>
            <a:pPr algn="l" marL="0" indent="0" lvl="0">
              <a:lnSpc>
                <a:spcPts val="9600"/>
              </a:lnSpc>
              <a:spcBef>
                <a:spcPct val="0"/>
              </a:spcBef>
            </a:pPr>
            <a:r>
              <a:rPr lang="en-US" sz="8000" spc="-200">
                <a:solidFill>
                  <a:srgbClr val="272727"/>
                </a:solidFill>
                <a:latin typeface="Shrikhand"/>
              </a:rPr>
              <a:t>Classification vs Regression NN</a:t>
            </a:r>
          </a:p>
        </p:txBody>
      </p:sp>
      <p:sp>
        <p:nvSpPr>
          <p:cNvPr name="TextBox 11" id="11"/>
          <p:cNvSpPr txBox="true"/>
          <p:nvPr/>
        </p:nvSpPr>
        <p:spPr>
          <a:xfrm rot="0">
            <a:off x="435298" y="5953125"/>
            <a:ext cx="5436396" cy="2969014"/>
          </a:xfrm>
          <a:prstGeom prst="rect">
            <a:avLst/>
          </a:prstGeom>
        </p:spPr>
        <p:txBody>
          <a:bodyPr anchor="t" rtlCol="false" tIns="0" lIns="0" bIns="0" rIns="0">
            <a:spAutoFit/>
          </a:bodyPr>
          <a:lstStyle/>
          <a:p>
            <a:pPr algn="l" marL="0" indent="0" lvl="0">
              <a:lnSpc>
                <a:spcPts val="3947"/>
              </a:lnSpc>
              <a:spcBef>
                <a:spcPct val="0"/>
              </a:spcBef>
            </a:pPr>
            <a:r>
              <a:rPr lang="en-US" sz="2819">
                <a:solidFill>
                  <a:srgbClr val="272727"/>
                </a:solidFill>
                <a:latin typeface="Quicksand Medium"/>
              </a:rPr>
              <a:t>Neural networks (NNs) can be used for both classification and regression tasks, each serving different types of problems and requiring specific configurations and loss functions. </a:t>
            </a:r>
          </a:p>
        </p:txBody>
      </p:sp>
      <p:grpSp>
        <p:nvGrpSpPr>
          <p:cNvPr name="Group 12" id="12"/>
          <p:cNvGrpSpPr/>
          <p:nvPr/>
        </p:nvGrpSpPr>
        <p:grpSpPr>
          <a:xfrm rot="0">
            <a:off x="7713474" y="6053441"/>
            <a:ext cx="4288558" cy="2291969"/>
            <a:chOff x="0" y="0"/>
            <a:chExt cx="5718078" cy="3055959"/>
          </a:xfrm>
        </p:grpSpPr>
        <p:sp>
          <p:nvSpPr>
            <p:cNvPr name="TextBox 13" id="13"/>
            <p:cNvSpPr txBox="true"/>
            <p:nvPr/>
          </p:nvSpPr>
          <p:spPr>
            <a:xfrm rot="0">
              <a:off x="0" y="-38100"/>
              <a:ext cx="5718078" cy="600287"/>
            </a:xfrm>
            <a:prstGeom prst="rect">
              <a:avLst/>
            </a:prstGeom>
          </p:spPr>
          <p:txBody>
            <a:bodyPr anchor="t" rtlCol="false" tIns="0" lIns="0" bIns="0" rIns="0">
              <a:spAutoFit/>
            </a:bodyPr>
            <a:lstStyle/>
            <a:p>
              <a:pPr algn="l" marL="0" indent="0" lvl="0">
                <a:lnSpc>
                  <a:spcPts val="3639"/>
                </a:lnSpc>
                <a:spcBef>
                  <a:spcPct val="0"/>
                </a:spcBef>
              </a:pPr>
              <a:r>
                <a:rPr lang="en-US" sz="2799" spc="-55">
                  <a:solidFill>
                    <a:srgbClr val="272727"/>
                  </a:solidFill>
                  <a:latin typeface="Quicksand Bold"/>
                </a:rPr>
                <a:t>CLASSIFICATION</a:t>
              </a:r>
            </a:p>
          </p:txBody>
        </p:sp>
        <p:sp>
          <p:nvSpPr>
            <p:cNvPr name="TextBox 14" id="14"/>
            <p:cNvSpPr txBox="true"/>
            <p:nvPr/>
          </p:nvSpPr>
          <p:spPr>
            <a:xfrm rot="0">
              <a:off x="0" y="1593554"/>
              <a:ext cx="5718078" cy="1462405"/>
            </a:xfrm>
            <a:prstGeom prst="rect">
              <a:avLst/>
            </a:prstGeom>
          </p:spPr>
          <p:txBody>
            <a:bodyPr anchor="t" rtlCol="false" tIns="0" lIns="0" bIns="0" rIns="0">
              <a:spAutoFit/>
            </a:bodyPr>
            <a:lstStyle/>
            <a:p>
              <a:pPr algn="l" marL="0" indent="0" lvl="0">
                <a:lnSpc>
                  <a:spcPts val="2940"/>
                </a:lnSpc>
                <a:spcBef>
                  <a:spcPct val="0"/>
                </a:spcBef>
              </a:pPr>
              <a:r>
                <a:rPr lang="en-US" sz="2100">
                  <a:solidFill>
                    <a:srgbClr val="272727"/>
                  </a:solidFill>
                  <a:latin typeface="Quicksand Medium"/>
                </a:rPr>
                <a:t>The purpose of this is to categorize input data into predefined classes or labels.</a:t>
              </a:r>
            </a:p>
          </p:txBody>
        </p:sp>
      </p:grpSp>
      <p:grpSp>
        <p:nvGrpSpPr>
          <p:cNvPr name="Group 15" id="15"/>
          <p:cNvGrpSpPr/>
          <p:nvPr/>
        </p:nvGrpSpPr>
        <p:grpSpPr>
          <a:xfrm rot="0">
            <a:off x="12974406" y="6000750"/>
            <a:ext cx="3900466" cy="2291969"/>
            <a:chOff x="0" y="0"/>
            <a:chExt cx="5200622" cy="3055959"/>
          </a:xfrm>
        </p:grpSpPr>
        <p:sp>
          <p:nvSpPr>
            <p:cNvPr name="TextBox 16" id="16"/>
            <p:cNvSpPr txBox="true"/>
            <p:nvPr/>
          </p:nvSpPr>
          <p:spPr>
            <a:xfrm rot="0">
              <a:off x="0" y="-38100"/>
              <a:ext cx="5200622" cy="600287"/>
            </a:xfrm>
            <a:prstGeom prst="rect">
              <a:avLst/>
            </a:prstGeom>
          </p:spPr>
          <p:txBody>
            <a:bodyPr anchor="t" rtlCol="false" tIns="0" lIns="0" bIns="0" rIns="0">
              <a:spAutoFit/>
            </a:bodyPr>
            <a:lstStyle/>
            <a:p>
              <a:pPr algn="l" marL="0" indent="0" lvl="0">
                <a:lnSpc>
                  <a:spcPts val="3639"/>
                </a:lnSpc>
                <a:spcBef>
                  <a:spcPct val="0"/>
                </a:spcBef>
              </a:pPr>
              <a:r>
                <a:rPr lang="en-US" sz="2799" spc="-55">
                  <a:solidFill>
                    <a:srgbClr val="272727"/>
                  </a:solidFill>
                  <a:latin typeface="Quicksand Bold"/>
                </a:rPr>
                <a:t>REGRESSION NN</a:t>
              </a:r>
            </a:p>
          </p:txBody>
        </p:sp>
        <p:sp>
          <p:nvSpPr>
            <p:cNvPr name="TextBox 17" id="17"/>
            <p:cNvSpPr txBox="true"/>
            <p:nvPr/>
          </p:nvSpPr>
          <p:spPr>
            <a:xfrm rot="0">
              <a:off x="0" y="1593554"/>
              <a:ext cx="4855732" cy="1462405"/>
            </a:xfrm>
            <a:prstGeom prst="rect">
              <a:avLst/>
            </a:prstGeom>
          </p:spPr>
          <p:txBody>
            <a:bodyPr anchor="t" rtlCol="false" tIns="0" lIns="0" bIns="0" rIns="0">
              <a:spAutoFit/>
            </a:bodyPr>
            <a:lstStyle/>
            <a:p>
              <a:pPr algn="l" marL="0" indent="0" lvl="0">
                <a:lnSpc>
                  <a:spcPts val="2940"/>
                </a:lnSpc>
                <a:spcBef>
                  <a:spcPct val="0"/>
                </a:spcBef>
              </a:pPr>
              <a:r>
                <a:rPr lang="en-US" sz="2100">
                  <a:solidFill>
                    <a:srgbClr val="272727"/>
                  </a:solidFill>
                  <a:latin typeface="Quicksand Medium"/>
                </a:rPr>
                <a:t>The purpose of this is to predict a continuous output value based on input data.</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559"/>
        </a:solidFill>
      </p:bgPr>
    </p:bg>
    <p:spTree>
      <p:nvGrpSpPr>
        <p:cNvPr id="1" name=""/>
        <p:cNvGrpSpPr/>
        <p:nvPr/>
      </p:nvGrpSpPr>
      <p:grpSpPr>
        <a:xfrm>
          <a:off x="0" y="0"/>
          <a:ext cx="0" cy="0"/>
          <a:chOff x="0" y="0"/>
          <a:chExt cx="0" cy="0"/>
        </a:xfrm>
      </p:grpSpPr>
      <p:sp>
        <p:nvSpPr>
          <p:cNvPr name="AutoShape 2" id="2"/>
          <p:cNvSpPr/>
          <p:nvPr/>
        </p:nvSpPr>
        <p:spPr>
          <a:xfrm>
            <a:off x="1190625" y="5143500"/>
            <a:ext cx="16068675" cy="0"/>
          </a:xfrm>
          <a:prstGeom prst="line">
            <a:avLst/>
          </a:prstGeom>
          <a:ln cap="rnd" w="19050">
            <a:solidFill>
              <a:srgbClr val="272727"/>
            </a:solidFill>
            <a:prstDash val="solid"/>
            <a:headEnd type="none" len="sm" w="sm"/>
            <a:tailEnd type="none" len="sm" w="sm"/>
          </a:ln>
        </p:spPr>
      </p:sp>
      <p:grpSp>
        <p:nvGrpSpPr>
          <p:cNvPr name="Group 3" id="3"/>
          <p:cNvGrpSpPr/>
          <p:nvPr/>
        </p:nvGrpSpPr>
        <p:grpSpPr>
          <a:xfrm rot="0">
            <a:off x="1028700" y="4981575"/>
            <a:ext cx="323850" cy="32385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72727"/>
            </a:solidFill>
          </p:spPr>
        </p:sp>
      </p:grpSp>
      <p:grpSp>
        <p:nvGrpSpPr>
          <p:cNvPr name="Group 5" id="5"/>
          <p:cNvGrpSpPr/>
          <p:nvPr/>
        </p:nvGrpSpPr>
        <p:grpSpPr>
          <a:xfrm rot="0">
            <a:off x="6999923" y="4972050"/>
            <a:ext cx="323850" cy="32385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72727"/>
            </a:solidFill>
          </p:spPr>
        </p:sp>
      </p:grpSp>
      <p:grpSp>
        <p:nvGrpSpPr>
          <p:cNvPr name="Group 7" id="7"/>
          <p:cNvGrpSpPr/>
          <p:nvPr/>
        </p:nvGrpSpPr>
        <p:grpSpPr>
          <a:xfrm rot="0">
            <a:off x="12971145" y="4972050"/>
            <a:ext cx="323850" cy="32385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72727"/>
            </a:solidFill>
          </p:spPr>
        </p:sp>
      </p:grpSp>
      <p:sp>
        <p:nvSpPr>
          <p:cNvPr name="Freeform 9" id="9"/>
          <p:cNvSpPr/>
          <p:nvPr/>
        </p:nvSpPr>
        <p:spPr>
          <a:xfrm flipH="false" flipV="false" rot="0">
            <a:off x="13826872" y="1028700"/>
            <a:ext cx="3048000" cy="2438400"/>
          </a:xfrm>
          <a:custGeom>
            <a:avLst/>
            <a:gdLst/>
            <a:ahLst/>
            <a:cxnLst/>
            <a:rect r="r" b="b" t="t" l="l"/>
            <a:pathLst>
              <a:path h="2438400" w="3048000">
                <a:moveTo>
                  <a:pt x="0" y="0"/>
                </a:moveTo>
                <a:lnTo>
                  <a:pt x="3048000" y="0"/>
                </a:lnTo>
                <a:lnTo>
                  <a:pt x="3048000" y="2438400"/>
                </a:lnTo>
                <a:lnTo>
                  <a:pt x="0" y="2438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28700" y="1028700"/>
            <a:ext cx="8829053" cy="2438400"/>
          </a:xfrm>
          <a:prstGeom prst="rect">
            <a:avLst/>
          </a:prstGeom>
        </p:spPr>
        <p:txBody>
          <a:bodyPr anchor="t" rtlCol="false" tIns="0" lIns="0" bIns="0" rIns="0">
            <a:spAutoFit/>
          </a:bodyPr>
          <a:lstStyle/>
          <a:p>
            <a:pPr algn="l" marL="0" indent="0" lvl="0">
              <a:lnSpc>
                <a:spcPts val="9600"/>
              </a:lnSpc>
              <a:spcBef>
                <a:spcPct val="0"/>
              </a:spcBef>
            </a:pPr>
            <a:r>
              <a:rPr lang="en-US" sz="8000" spc="-200">
                <a:solidFill>
                  <a:srgbClr val="272727"/>
                </a:solidFill>
                <a:latin typeface="Shrikhand"/>
              </a:rPr>
              <a:t>Convolutional Neural Networks</a:t>
            </a:r>
          </a:p>
        </p:txBody>
      </p:sp>
      <p:sp>
        <p:nvSpPr>
          <p:cNvPr name="TextBox 11" id="11"/>
          <p:cNvSpPr txBox="true"/>
          <p:nvPr/>
        </p:nvSpPr>
        <p:spPr>
          <a:xfrm rot="0">
            <a:off x="514350" y="5940955"/>
            <a:ext cx="17259300" cy="2748964"/>
          </a:xfrm>
          <a:prstGeom prst="rect">
            <a:avLst/>
          </a:prstGeom>
        </p:spPr>
        <p:txBody>
          <a:bodyPr anchor="t" rtlCol="false" tIns="0" lIns="0" bIns="0" rIns="0">
            <a:spAutoFit/>
          </a:bodyPr>
          <a:lstStyle/>
          <a:p>
            <a:pPr algn="l" marL="0" indent="0" lvl="0">
              <a:lnSpc>
                <a:spcPts val="4407"/>
              </a:lnSpc>
              <a:spcBef>
                <a:spcPct val="0"/>
              </a:spcBef>
            </a:pPr>
            <a:r>
              <a:rPr lang="en-US" sz="3148">
                <a:solidFill>
                  <a:srgbClr val="272727"/>
                </a:solidFill>
                <a:latin typeface="Quicksand Bold"/>
              </a:rPr>
              <a:t>Convolutional Neural Networks (CNNs) are a class of deep neural networks that are particularly effective for processing structured grid data such as images. CNNs leverage spatial hierarchies in data through the use of convolutional layers, pooling layers, and fully connected layers, making them well-suited for tasks like image classification, object detection, and image segmentation.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559"/>
        </a:solidFill>
      </p:bgPr>
    </p:bg>
    <p:spTree>
      <p:nvGrpSpPr>
        <p:cNvPr id="1" name=""/>
        <p:cNvGrpSpPr/>
        <p:nvPr/>
      </p:nvGrpSpPr>
      <p:grpSpPr>
        <a:xfrm>
          <a:off x="0" y="0"/>
          <a:ext cx="0" cy="0"/>
          <a:chOff x="0" y="0"/>
          <a:chExt cx="0" cy="0"/>
        </a:xfrm>
      </p:grpSpPr>
      <p:sp>
        <p:nvSpPr>
          <p:cNvPr name="AutoShape 2" id="2"/>
          <p:cNvSpPr/>
          <p:nvPr/>
        </p:nvSpPr>
        <p:spPr>
          <a:xfrm>
            <a:off x="1190625" y="5143500"/>
            <a:ext cx="16068675" cy="0"/>
          </a:xfrm>
          <a:prstGeom prst="line">
            <a:avLst/>
          </a:prstGeom>
          <a:ln cap="rnd" w="19050">
            <a:solidFill>
              <a:srgbClr val="272727"/>
            </a:solidFill>
            <a:prstDash val="solid"/>
            <a:headEnd type="none" len="sm" w="sm"/>
            <a:tailEnd type="none" len="sm" w="sm"/>
          </a:ln>
        </p:spPr>
      </p:sp>
      <p:grpSp>
        <p:nvGrpSpPr>
          <p:cNvPr name="Group 3" id="3"/>
          <p:cNvGrpSpPr/>
          <p:nvPr/>
        </p:nvGrpSpPr>
        <p:grpSpPr>
          <a:xfrm rot="0">
            <a:off x="1028700" y="4981575"/>
            <a:ext cx="323850" cy="32385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72727"/>
            </a:solidFill>
          </p:spPr>
        </p:sp>
      </p:grpSp>
      <p:grpSp>
        <p:nvGrpSpPr>
          <p:cNvPr name="Group 5" id="5"/>
          <p:cNvGrpSpPr/>
          <p:nvPr/>
        </p:nvGrpSpPr>
        <p:grpSpPr>
          <a:xfrm rot="0">
            <a:off x="6999923" y="4972050"/>
            <a:ext cx="323850" cy="32385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72727"/>
            </a:solidFill>
          </p:spPr>
        </p:sp>
      </p:grpSp>
      <p:grpSp>
        <p:nvGrpSpPr>
          <p:cNvPr name="Group 7" id="7"/>
          <p:cNvGrpSpPr/>
          <p:nvPr/>
        </p:nvGrpSpPr>
        <p:grpSpPr>
          <a:xfrm rot="0">
            <a:off x="12971145" y="4972050"/>
            <a:ext cx="323850" cy="32385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72727"/>
            </a:solidFill>
          </p:spPr>
        </p:sp>
      </p:grpSp>
      <p:sp>
        <p:nvSpPr>
          <p:cNvPr name="Freeform 9" id="9"/>
          <p:cNvSpPr/>
          <p:nvPr/>
        </p:nvSpPr>
        <p:spPr>
          <a:xfrm flipH="false" flipV="false" rot="0">
            <a:off x="13826872" y="1028700"/>
            <a:ext cx="3048000" cy="2438400"/>
          </a:xfrm>
          <a:custGeom>
            <a:avLst/>
            <a:gdLst/>
            <a:ahLst/>
            <a:cxnLst/>
            <a:rect r="r" b="b" t="t" l="l"/>
            <a:pathLst>
              <a:path h="2438400" w="3048000">
                <a:moveTo>
                  <a:pt x="0" y="0"/>
                </a:moveTo>
                <a:lnTo>
                  <a:pt x="3048000" y="0"/>
                </a:lnTo>
                <a:lnTo>
                  <a:pt x="3048000" y="2438400"/>
                </a:lnTo>
                <a:lnTo>
                  <a:pt x="0" y="2438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28700" y="1372130"/>
            <a:ext cx="8829053" cy="2438400"/>
          </a:xfrm>
          <a:prstGeom prst="rect">
            <a:avLst/>
          </a:prstGeom>
        </p:spPr>
        <p:txBody>
          <a:bodyPr anchor="t" rtlCol="false" tIns="0" lIns="0" bIns="0" rIns="0">
            <a:spAutoFit/>
          </a:bodyPr>
          <a:lstStyle/>
          <a:p>
            <a:pPr algn="l" marL="0" indent="0" lvl="0">
              <a:lnSpc>
                <a:spcPts val="9600"/>
              </a:lnSpc>
              <a:spcBef>
                <a:spcPct val="0"/>
              </a:spcBef>
            </a:pPr>
            <a:r>
              <a:rPr lang="en-US" sz="8000" spc="-200">
                <a:solidFill>
                  <a:srgbClr val="272727"/>
                </a:solidFill>
                <a:latin typeface="Shrikhand"/>
              </a:rPr>
              <a:t>Transfer Learning</a:t>
            </a:r>
          </a:p>
        </p:txBody>
      </p:sp>
      <p:sp>
        <p:nvSpPr>
          <p:cNvPr name="TextBox 11" id="11"/>
          <p:cNvSpPr txBox="true"/>
          <p:nvPr/>
        </p:nvSpPr>
        <p:spPr>
          <a:xfrm rot="0">
            <a:off x="7807068" y="5937624"/>
            <a:ext cx="8413716" cy="3349200"/>
          </a:xfrm>
          <a:prstGeom prst="rect">
            <a:avLst/>
          </a:prstGeom>
        </p:spPr>
        <p:txBody>
          <a:bodyPr anchor="t" rtlCol="false" tIns="0" lIns="0" bIns="0" rIns="0">
            <a:spAutoFit/>
          </a:bodyPr>
          <a:lstStyle/>
          <a:p>
            <a:pPr algn="l" marL="0" indent="0" lvl="0">
              <a:lnSpc>
                <a:spcPts val="3831"/>
              </a:lnSpc>
              <a:spcBef>
                <a:spcPct val="0"/>
              </a:spcBef>
            </a:pPr>
            <a:r>
              <a:rPr lang="en-US" sz="2736">
                <a:solidFill>
                  <a:srgbClr val="272727"/>
                </a:solidFill>
                <a:latin typeface="Quicksand Bold"/>
              </a:rPr>
              <a:t>PyTorch, a popular deep learning framework, provides powerful tools for implementing transfer learning. In PyTorch, transfer learning can be achieved using pre-trained models from the torchvision library, which offers a collection of popular convolutional neural networks (CNNs) pre-trained on large datasets like ImageNet.</a:t>
            </a:r>
          </a:p>
        </p:txBody>
      </p:sp>
      <p:sp>
        <p:nvSpPr>
          <p:cNvPr name="TextBox 12" id="12"/>
          <p:cNvSpPr txBox="true"/>
          <p:nvPr/>
        </p:nvSpPr>
        <p:spPr>
          <a:xfrm rot="0">
            <a:off x="671924" y="6221044"/>
            <a:ext cx="5971223" cy="2772835"/>
          </a:xfrm>
          <a:prstGeom prst="rect">
            <a:avLst/>
          </a:prstGeom>
        </p:spPr>
        <p:txBody>
          <a:bodyPr anchor="t" rtlCol="false" tIns="0" lIns="0" bIns="0" rIns="0">
            <a:spAutoFit/>
          </a:bodyPr>
          <a:lstStyle/>
          <a:p>
            <a:pPr algn="l" marL="0" indent="0" lvl="0">
              <a:lnSpc>
                <a:spcPts val="4446"/>
              </a:lnSpc>
              <a:spcBef>
                <a:spcPct val="0"/>
              </a:spcBef>
            </a:pPr>
            <a:r>
              <a:rPr lang="en-US" sz="3176">
                <a:solidFill>
                  <a:srgbClr val="272727"/>
                </a:solidFill>
                <a:latin typeface="Quicksand Bold"/>
              </a:rPr>
              <a:t> allows us to take the patterns (also called weights) another model has learned from another problem and use them for our own problem.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559"/>
        </a:solidFill>
      </p:bgPr>
    </p:bg>
    <p:spTree>
      <p:nvGrpSpPr>
        <p:cNvPr id="1" name=""/>
        <p:cNvGrpSpPr/>
        <p:nvPr/>
      </p:nvGrpSpPr>
      <p:grpSpPr>
        <a:xfrm>
          <a:off x="0" y="0"/>
          <a:ext cx="0" cy="0"/>
          <a:chOff x="0" y="0"/>
          <a:chExt cx="0" cy="0"/>
        </a:xfrm>
      </p:grpSpPr>
      <p:sp>
        <p:nvSpPr>
          <p:cNvPr name="Freeform 2" id="2"/>
          <p:cNvSpPr/>
          <p:nvPr/>
        </p:nvSpPr>
        <p:spPr>
          <a:xfrm flipH="false" flipV="false" rot="0">
            <a:off x="1004538" y="1638300"/>
            <a:ext cx="16278925" cy="6549873"/>
          </a:xfrm>
          <a:custGeom>
            <a:avLst/>
            <a:gdLst/>
            <a:ahLst/>
            <a:cxnLst/>
            <a:rect r="r" b="b" t="t" l="l"/>
            <a:pathLst>
              <a:path h="6549873" w="16278925">
                <a:moveTo>
                  <a:pt x="0" y="0"/>
                </a:moveTo>
                <a:lnTo>
                  <a:pt x="16278924" y="0"/>
                </a:lnTo>
                <a:lnTo>
                  <a:pt x="16278924" y="6549873"/>
                </a:lnTo>
                <a:lnTo>
                  <a:pt x="0" y="6549873"/>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2607010" y="419100"/>
            <a:ext cx="13073980" cy="1219200"/>
          </a:xfrm>
          <a:prstGeom prst="rect">
            <a:avLst/>
          </a:prstGeom>
        </p:spPr>
        <p:txBody>
          <a:bodyPr anchor="t" rtlCol="false" tIns="0" lIns="0" bIns="0" rIns="0">
            <a:spAutoFit/>
          </a:bodyPr>
          <a:lstStyle/>
          <a:p>
            <a:pPr algn="l" marL="0" indent="0" lvl="0">
              <a:lnSpc>
                <a:spcPts val="9600"/>
              </a:lnSpc>
              <a:spcBef>
                <a:spcPct val="0"/>
              </a:spcBef>
            </a:pPr>
            <a:r>
              <a:rPr lang="en-US" sz="8000" spc="-200">
                <a:solidFill>
                  <a:srgbClr val="272727"/>
                </a:solidFill>
                <a:latin typeface="Shrikhand"/>
              </a:rPr>
              <a:t>Efficientnet_b0  model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598D8"/>
        </a:solidFill>
      </p:bgPr>
    </p:bg>
    <p:spTree>
      <p:nvGrpSpPr>
        <p:cNvPr id="1" name=""/>
        <p:cNvGrpSpPr/>
        <p:nvPr/>
      </p:nvGrpSpPr>
      <p:grpSpPr>
        <a:xfrm>
          <a:off x="0" y="0"/>
          <a:ext cx="0" cy="0"/>
          <a:chOff x="0" y="0"/>
          <a:chExt cx="0" cy="0"/>
        </a:xfrm>
      </p:grpSpPr>
      <p:sp>
        <p:nvSpPr>
          <p:cNvPr name="AutoShape 2" id="2"/>
          <p:cNvSpPr/>
          <p:nvPr/>
        </p:nvSpPr>
        <p:spPr>
          <a:xfrm rot="0">
            <a:off x="140883" y="150533"/>
            <a:ext cx="18006234" cy="9985933"/>
          </a:xfrm>
          <a:prstGeom prst="rect">
            <a:avLst/>
          </a:prstGeom>
          <a:solidFill>
            <a:srgbClr val="272727"/>
          </a:solidFill>
        </p:spPr>
      </p:sp>
      <p:sp>
        <p:nvSpPr>
          <p:cNvPr name="TextBox 3" id="3"/>
          <p:cNvSpPr txBox="true"/>
          <p:nvPr/>
        </p:nvSpPr>
        <p:spPr>
          <a:xfrm rot="0">
            <a:off x="667574" y="3624378"/>
            <a:ext cx="7965527" cy="3532698"/>
          </a:xfrm>
          <a:prstGeom prst="rect">
            <a:avLst/>
          </a:prstGeom>
        </p:spPr>
        <p:txBody>
          <a:bodyPr anchor="t" rtlCol="false" tIns="0" lIns="0" bIns="0" rIns="0">
            <a:spAutoFit/>
          </a:bodyPr>
          <a:lstStyle/>
          <a:p>
            <a:pPr algn="l">
              <a:lnSpc>
                <a:spcPts val="9155"/>
              </a:lnSpc>
            </a:pPr>
            <a:r>
              <a:rPr lang="en-US" sz="9155" spc="-228">
                <a:solidFill>
                  <a:srgbClr val="FFF559"/>
                </a:solidFill>
                <a:latin typeface="Shrikhand"/>
              </a:rPr>
              <a:t>Final Defense</a:t>
            </a:r>
          </a:p>
          <a:p>
            <a:pPr algn="l">
              <a:lnSpc>
                <a:spcPts val="9155"/>
              </a:lnSpc>
            </a:pPr>
            <a:r>
              <a:rPr lang="en-US" sz="9155" spc="-228">
                <a:solidFill>
                  <a:srgbClr val="FFF559"/>
                </a:solidFill>
                <a:latin typeface="Shrikhand"/>
              </a:rPr>
              <a:t>ESC - 12 , EF</a:t>
            </a:r>
          </a:p>
          <a:p>
            <a:pPr algn="l" marL="0" indent="0" lvl="0">
              <a:lnSpc>
                <a:spcPts val="9155"/>
              </a:lnSpc>
            </a:pPr>
            <a:r>
              <a:rPr lang="en-US" sz="9155" spc="-228">
                <a:solidFill>
                  <a:srgbClr val="FFF559"/>
                </a:solidFill>
                <a:latin typeface="Shrikhand"/>
              </a:rPr>
              <a:t>BSME - 1</a:t>
            </a:r>
          </a:p>
        </p:txBody>
      </p:sp>
      <p:grpSp>
        <p:nvGrpSpPr>
          <p:cNvPr name="Group 4" id="4"/>
          <p:cNvGrpSpPr/>
          <p:nvPr/>
        </p:nvGrpSpPr>
        <p:grpSpPr>
          <a:xfrm rot="0">
            <a:off x="1028700" y="1028700"/>
            <a:ext cx="4762500" cy="1144515"/>
            <a:chOff x="0" y="0"/>
            <a:chExt cx="3687359" cy="886139"/>
          </a:xfrm>
        </p:grpSpPr>
        <p:sp>
          <p:nvSpPr>
            <p:cNvPr name="Freeform 5" id="5"/>
            <p:cNvSpPr/>
            <p:nvPr/>
          </p:nvSpPr>
          <p:spPr>
            <a:xfrm flipH="false" flipV="false" rot="0">
              <a:off x="0" y="0"/>
              <a:ext cx="3687359" cy="886139"/>
            </a:xfrm>
            <a:custGeom>
              <a:avLst/>
              <a:gdLst/>
              <a:ahLst/>
              <a:cxnLst/>
              <a:rect r="r" b="b" t="t" l="l"/>
              <a:pathLst>
                <a:path h="886139" w="3687359">
                  <a:moveTo>
                    <a:pt x="3562898" y="886139"/>
                  </a:moveTo>
                  <a:lnTo>
                    <a:pt x="124460" y="886139"/>
                  </a:lnTo>
                  <a:cubicBezTo>
                    <a:pt x="55880" y="886139"/>
                    <a:pt x="0" y="830259"/>
                    <a:pt x="0" y="761679"/>
                  </a:cubicBezTo>
                  <a:lnTo>
                    <a:pt x="0" y="124460"/>
                  </a:lnTo>
                  <a:cubicBezTo>
                    <a:pt x="0" y="55880"/>
                    <a:pt x="55880" y="0"/>
                    <a:pt x="124460" y="0"/>
                  </a:cubicBezTo>
                  <a:lnTo>
                    <a:pt x="3562899" y="0"/>
                  </a:lnTo>
                  <a:cubicBezTo>
                    <a:pt x="3631479" y="0"/>
                    <a:pt x="3687359" y="55880"/>
                    <a:pt x="3687359" y="124460"/>
                  </a:cubicBezTo>
                  <a:lnTo>
                    <a:pt x="3687359" y="761679"/>
                  </a:lnTo>
                  <a:cubicBezTo>
                    <a:pt x="3687359" y="830259"/>
                    <a:pt x="3631479" y="886139"/>
                    <a:pt x="3562899" y="886139"/>
                  </a:cubicBezTo>
                  <a:close/>
                </a:path>
              </a:pathLst>
            </a:custGeom>
            <a:solidFill>
              <a:srgbClr val="FFF559"/>
            </a:solidFill>
          </p:spPr>
        </p:sp>
      </p:grpSp>
      <p:grpSp>
        <p:nvGrpSpPr>
          <p:cNvPr name="Group 6" id="6"/>
          <p:cNvGrpSpPr/>
          <p:nvPr/>
        </p:nvGrpSpPr>
        <p:grpSpPr>
          <a:xfrm rot="0">
            <a:off x="12496800" y="1033279"/>
            <a:ext cx="4762500" cy="1144515"/>
            <a:chOff x="0" y="0"/>
            <a:chExt cx="3687359" cy="886139"/>
          </a:xfrm>
        </p:grpSpPr>
        <p:sp>
          <p:nvSpPr>
            <p:cNvPr name="Freeform 7" id="7"/>
            <p:cNvSpPr/>
            <p:nvPr/>
          </p:nvSpPr>
          <p:spPr>
            <a:xfrm flipH="false" flipV="false" rot="0">
              <a:off x="0" y="0"/>
              <a:ext cx="3687359" cy="886139"/>
            </a:xfrm>
            <a:custGeom>
              <a:avLst/>
              <a:gdLst/>
              <a:ahLst/>
              <a:cxnLst/>
              <a:rect r="r" b="b" t="t" l="l"/>
              <a:pathLst>
                <a:path h="886139" w="3687359">
                  <a:moveTo>
                    <a:pt x="3562898" y="886139"/>
                  </a:moveTo>
                  <a:lnTo>
                    <a:pt x="124460" y="886139"/>
                  </a:lnTo>
                  <a:cubicBezTo>
                    <a:pt x="55880" y="886139"/>
                    <a:pt x="0" y="830259"/>
                    <a:pt x="0" y="761679"/>
                  </a:cubicBezTo>
                  <a:lnTo>
                    <a:pt x="0" y="124460"/>
                  </a:lnTo>
                  <a:cubicBezTo>
                    <a:pt x="0" y="55880"/>
                    <a:pt x="55880" y="0"/>
                    <a:pt x="124460" y="0"/>
                  </a:cubicBezTo>
                  <a:lnTo>
                    <a:pt x="3562899" y="0"/>
                  </a:lnTo>
                  <a:cubicBezTo>
                    <a:pt x="3631479" y="0"/>
                    <a:pt x="3687359" y="55880"/>
                    <a:pt x="3687359" y="124460"/>
                  </a:cubicBezTo>
                  <a:lnTo>
                    <a:pt x="3687359" y="761679"/>
                  </a:lnTo>
                  <a:cubicBezTo>
                    <a:pt x="3687359" y="830259"/>
                    <a:pt x="3631479" y="886139"/>
                    <a:pt x="3562899" y="886139"/>
                  </a:cubicBezTo>
                  <a:close/>
                </a:path>
              </a:pathLst>
            </a:custGeom>
            <a:solidFill>
              <a:srgbClr val="FFF559"/>
            </a:solidFill>
          </p:spPr>
        </p:sp>
      </p:grpSp>
      <p:sp>
        <p:nvSpPr>
          <p:cNvPr name="Freeform 8" id="8"/>
          <p:cNvSpPr/>
          <p:nvPr/>
        </p:nvSpPr>
        <p:spPr>
          <a:xfrm flipH="false" flipV="false" rot="0">
            <a:off x="12496800" y="7438282"/>
            <a:ext cx="4762500" cy="2848718"/>
          </a:xfrm>
          <a:custGeom>
            <a:avLst/>
            <a:gdLst/>
            <a:ahLst/>
            <a:cxnLst/>
            <a:rect r="r" b="b" t="t" l="l"/>
            <a:pathLst>
              <a:path h="2848718" w="4762500">
                <a:moveTo>
                  <a:pt x="0" y="0"/>
                </a:moveTo>
                <a:lnTo>
                  <a:pt x="4762500" y="0"/>
                </a:lnTo>
                <a:lnTo>
                  <a:pt x="4762500" y="2848718"/>
                </a:lnTo>
                <a:lnTo>
                  <a:pt x="0" y="2848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381125" y="1322193"/>
            <a:ext cx="4057650" cy="490855"/>
          </a:xfrm>
          <a:prstGeom prst="rect">
            <a:avLst/>
          </a:prstGeom>
        </p:spPr>
        <p:txBody>
          <a:bodyPr anchor="t" rtlCol="false" tIns="0" lIns="0" bIns="0" rIns="0">
            <a:spAutoFit/>
          </a:bodyPr>
          <a:lstStyle/>
          <a:p>
            <a:pPr algn="ctr" marL="0" indent="0" lvl="0">
              <a:lnSpc>
                <a:spcPts val="3919"/>
              </a:lnSpc>
              <a:spcBef>
                <a:spcPct val="0"/>
              </a:spcBef>
            </a:pPr>
            <a:r>
              <a:rPr lang="en-US" sz="2799">
                <a:solidFill>
                  <a:srgbClr val="272727"/>
                </a:solidFill>
                <a:latin typeface="Quicksand"/>
              </a:rPr>
              <a:t>GROUP DOTES</a:t>
            </a:r>
          </a:p>
        </p:txBody>
      </p:sp>
      <p:sp>
        <p:nvSpPr>
          <p:cNvPr name="TextBox 10" id="10"/>
          <p:cNvSpPr txBox="true"/>
          <p:nvPr/>
        </p:nvSpPr>
        <p:spPr>
          <a:xfrm rot="0">
            <a:off x="12581643" y="1079121"/>
            <a:ext cx="4592813" cy="986155"/>
          </a:xfrm>
          <a:prstGeom prst="rect">
            <a:avLst/>
          </a:prstGeom>
        </p:spPr>
        <p:txBody>
          <a:bodyPr anchor="t" rtlCol="false" tIns="0" lIns="0" bIns="0" rIns="0">
            <a:spAutoFit/>
          </a:bodyPr>
          <a:lstStyle/>
          <a:p>
            <a:pPr algn="ctr" marL="0" indent="0" lvl="0">
              <a:lnSpc>
                <a:spcPts val="3919"/>
              </a:lnSpc>
              <a:spcBef>
                <a:spcPct val="0"/>
              </a:spcBef>
            </a:pPr>
            <a:r>
              <a:rPr lang="en-US" sz="2799">
                <a:solidFill>
                  <a:srgbClr val="272727"/>
                </a:solidFill>
                <a:latin typeface="Quicksand"/>
              </a:rPr>
              <a:t>Computer Fundamentals and Programming</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598D8"/>
        </a:solidFill>
      </p:bgPr>
    </p:bg>
    <p:spTree>
      <p:nvGrpSpPr>
        <p:cNvPr id="1" name=""/>
        <p:cNvGrpSpPr/>
        <p:nvPr/>
      </p:nvGrpSpPr>
      <p:grpSpPr>
        <a:xfrm>
          <a:off x="0" y="0"/>
          <a:ext cx="0" cy="0"/>
          <a:chOff x="0" y="0"/>
          <a:chExt cx="0" cy="0"/>
        </a:xfrm>
      </p:grpSpPr>
      <p:grpSp>
        <p:nvGrpSpPr>
          <p:cNvPr name="Group 2" id="2"/>
          <p:cNvGrpSpPr/>
          <p:nvPr/>
        </p:nvGrpSpPr>
        <p:grpSpPr>
          <a:xfrm rot="0">
            <a:off x="10197185" y="605786"/>
            <a:ext cx="5485518" cy="1029973"/>
            <a:chOff x="0" y="0"/>
            <a:chExt cx="7314024" cy="1373297"/>
          </a:xfrm>
        </p:grpSpPr>
        <p:grpSp>
          <p:nvGrpSpPr>
            <p:cNvPr name="Group 3" id="3"/>
            <p:cNvGrpSpPr/>
            <p:nvPr/>
          </p:nvGrpSpPr>
          <p:grpSpPr>
            <a:xfrm rot="0">
              <a:off x="0" y="0"/>
              <a:ext cx="7314024" cy="1373297"/>
              <a:chOff x="0" y="0"/>
              <a:chExt cx="5420212" cy="1017711"/>
            </a:xfrm>
          </p:grpSpPr>
          <p:sp>
            <p:nvSpPr>
              <p:cNvPr name="Freeform 4" id="4"/>
              <p:cNvSpPr/>
              <p:nvPr/>
            </p:nvSpPr>
            <p:spPr>
              <a:xfrm flipH="false" flipV="false" rot="0">
                <a:off x="0" y="0"/>
                <a:ext cx="5420212" cy="1017711"/>
              </a:xfrm>
              <a:custGeom>
                <a:avLst/>
                <a:gdLst/>
                <a:ahLst/>
                <a:cxnLst/>
                <a:rect r="r" b="b" t="t" l="l"/>
                <a:pathLst>
                  <a:path h="1017711" w="5420212">
                    <a:moveTo>
                      <a:pt x="5295752" y="1017711"/>
                    </a:moveTo>
                    <a:lnTo>
                      <a:pt x="124460" y="1017711"/>
                    </a:lnTo>
                    <a:cubicBezTo>
                      <a:pt x="55880" y="1017711"/>
                      <a:pt x="0" y="961831"/>
                      <a:pt x="0" y="893251"/>
                    </a:cubicBezTo>
                    <a:lnTo>
                      <a:pt x="0" y="124460"/>
                    </a:lnTo>
                    <a:cubicBezTo>
                      <a:pt x="0" y="55880"/>
                      <a:pt x="55880" y="0"/>
                      <a:pt x="124460" y="0"/>
                    </a:cubicBezTo>
                    <a:lnTo>
                      <a:pt x="5295752" y="0"/>
                    </a:lnTo>
                    <a:cubicBezTo>
                      <a:pt x="5364332" y="0"/>
                      <a:pt x="5420212" y="55880"/>
                      <a:pt x="5420212" y="124460"/>
                    </a:cubicBezTo>
                    <a:lnTo>
                      <a:pt x="5420212" y="893251"/>
                    </a:lnTo>
                    <a:cubicBezTo>
                      <a:pt x="5420212" y="961831"/>
                      <a:pt x="5364332" y="1017711"/>
                      <a:pt x="5295752" y="1017711"/>
                    </a:cubicBezTo>
                    <a:close/>
                  </a:path>
                </a:pathLst>
              </a:custGeom>
              <a:solidFill>
                <a:srgbClr val="272727"/>
              </a:solidFill>
            </p:spPr>
          </p:sp>
        </p:grpSp>
        <p:sp>
          <p:nvSpPr>
            <p:cNvPr name="TextBox 5" id="5"/>
            <p:cNvSpPr txBox="true"/>
            <p:nvPr/>
          </p:nvSpPr>
          <p:spPr>
            <a:xfrm rot="0">
              <a:off x="488267" y="382988"/>
              <a:ext cx="6243689" cy="588272"/>
            </a:xfrm>
            <a:prstGeom prst="rect">
              <a:avLst/>
            </a:prstGeom>
          </p:spPr>
          <p:txBody>
            <a:bodyPr anchor="t" rtlCol="false" tIns="0" lIns="0" bIns="0" rIns="0">
              <a:spAutoFit/>
            </a:bodyPr>
            <a:lstStyle/>
            <a:p>
              <a:pPr algn="l" marL="0" indent="0" lvl="0">
                <a:lnSpc>
                  <a:spcPts val="3667"/>
                </a:lnSpc>
                <a:spcBef>
                  <a:spcPct val="0"/>
                </a:spcBef>
              </a:pPr>
              <a:r>
                <a:rPr lang="en-US" sz="2820">
                  <a:solidFill>
                    <a:srgbClr val="FFF559"/>
                  </a:solidFill>
                  <a:latin typeface="Quicksand Medium"/>
                </a:rPr>
                <a:t>MACHINE LEARNING</a:t>
              </a:r>
            </a:p>
          </p:txBody>
        </p:sp>
      </p:grpSp>
      <p:grpSp>
        <p:nvGrpSpPr>
          <p:cNvPr name="Group 6" id="6"/>
          <p:cNvGrpSpPr/>
          <p:nvPr/>
        </p:nvGrpSpPr>
        <p:grpSpPr>
          <a:xfrm rot="0">
            <a:off x="10197185" y="2216784"/>
            <a:ext cx="5485518" cy="1492715"/>
            <a:chOff x="0" y="0"/>
            <a:chExt cx="7314024" cy="1990286"/>
          </a:xfrm>
        </p:grpSpPr>
        <p:grpSp>
          <p:nvGrpSpPr>
            <p:cNvPr name="Group 7" id="7"/>
            <p:cNvGrpSpPr/>
            <p:nvPr/>
          </p:nvGrpSpPr>
          <p:grpSpPr>
            <a:xfrm rot="0">
              <a:off x="0" y="0"/>
              <a:ext cx="7314024" cy="1990286"/>
              <a:chOff x="0" y="0"/>
              <a:chExt cx="5420212" cy="1474943"/>
            </a:xfrm>
          </p:grpSpPr>
          <p:sp>
            <p:nvSpPr>
              <p:cNvPr name="Freeform 8" id="8"/>
              <p:cNvSpPr/>
              <p:nvPr/>
            </p:nvSpPr>
            <p:spPr>
              <a:xfrm flipH="false" flipV="false" rot="0">
                <a:off x="0" y="0"/>
                <a:ext cx="5420212" cy="1474944"/>
              </a:xfrm>
              <a:custGeom>
                <a:avLst/>
                <a:gdLst/>
                <a:ahLst/>
                <a:cxnLst/>
                <a:rect r="r" b="b" t="t" l="l"/>
                <a:pathLst>
                  <a:path h="1474944" w="5420212">
                    <a:moveTo>
                      <a:pt x="5295752" y="1474943"/>
                    </a:moveTo>
                    <a:lnTo>
                      <a:pt x="124460" y="1474943"/>
                    </a:lnTo>
                    <a:cubicBezTo>
                      <a:pt x="55880" y="1474943"/>
                      <a:pt x="0" y="1419063"/>
                      <a:pt x="0" y="1350483"/>
                    </a:cubicBezTo>
                    <a:lnTo>
                      <a:pt x="0" y="124460"/>
                    </a:lnTo>
                    <a:cubicBezTo>
                      <a:pt x="0" y="55880"/>
                      <a:pt x="55880" y="0"/>
                      <a:pt x="124460" y="0"/>
                    </a:cubicBezTo>
                    <a:lnTo>
                      <a:pt x="5295752" y="0"/>
                    </a:lnTo>
                    <a:cubicBezTo>
                      <a:pt x="5364332" y="0"/>
                      <a:pt x="5420212" y="55880"/>
                      <a:pt x="5420212" y="124460"/>
                    </a:cubicBezTo>
                    <a:lnTo>
                      <a:pt x="5420212" y="1350484"/>
                    </a:lnTo>
                    <a:cubicBezTo>
                      <a:pt x="5420212" y="1419063"/>
                      <a:pt x="5364332" y="1474944"/>
                      <a:pt x="5295752" y="1474944"/>
                    </a:cubicBezTo>
                    <a:close/>
                  </a:path>
                </a:pathLst>
              </a:custGeom>
              <a:solidFill>
                <a:srgbClr val="272727"/>
              </a:solidFill>
            </p:spPr>
          </p:sp>
        </p:grpSp>
        <p:sp>
          <p:nvSpPr>
            <p:cNvPr name="TextBox 9" id="9"/>
            <p:cNvSpPr txBox="true"/>
            <p:nvPr/>
          </p:nvSpPr>
          <p:spPr>
            <a:xfrm rot="0">
              <a:off x="488267" y="399133"/>
              <a:ext cx="6243689" cy="1205261"/>
            </a:xfrm>
            <a:prstGeom prst="rect">
              <a:avLst/>
            </a:prstGeom>
          </p:spPr>
          <p:txBody>
            <a:bodyPr anchor="t" rtlCol="false" tIns="0" lIns="0" bIns="0" rIns="0">
              <a:spAutoFit/>
            </a:bodyPr>
            <a:lstStyle/>
            <a:p>
              <a:pPr algn="l" marL="0" indent="0" lvl="0">
                <a:lnSpc>
                  <a:spcPts val="3667"/>
                </a:lnSpc>
                <a:spcBef>
                  <a:spcPct val="0"/>
                </a:spcBef>
              </a:pPr>
              <a:r>
                <a:rPr lang="en-US" sz="2820">
                  <a:solidFill>
                    <a:srgbClr val="FFF559"/>
                  </a:solidFill>
                  <a:latin typeface="Quicksand Medium"/>
                </a:rPr>
                <a:t>NEURAL NETWORKS ( How do NNs work?)</a:t>
              </a:r>
            </a:p>
          </p:txBody>
        </p:sp>
      </p:grpSp>
      <p:grpSp>
        <p:nvGrpSpPr>
          <p:cNvPr name="Group 10" id="10"/>
          <p:cNvGrpSpPr/>
          <p:nvPr/>
        </p:nvGrpSpPr>
        <p:grpSpPr>
          <a:xfrm rot="0">
            <a:off x="10197185" y="4292704"/>
            <a:ext cx="5485518" cy="1492846"/>
            <a:chOff x="0" y="0"/>
            <a:chExt cx="7314024" cy="1990462"/>
          </a:xfrm>
        </p:grpSpPr>
        <p:grpSp>
          <p:nvGrpSpPr>
            <p:cNvPr name="Group 11" id="11"/>
            <p:cNvGrpSpPr/>
            <p:nvPr/>
          </p:nvGrpSpPr>
          <p:grpSpPr>
            <a:xfrm rot="0">
              <a:off x="0" y="0"/>
              <a:ext cx="7314024" cy="1990462"/>
              <a:chOff x="0" y="0"/>
              <a:chExt cx="5420212" cy="1475074"/>
            </a:xfrm>
          </p:grpSpPr>
          <p:sp>
            <p:nvSpPr>
              <p:cNvPr name="Freeform 12" id="12"/>
              <p:cNvSpPr/>
              <p:nvPr/>
            </p:nvSpPr>
            <p:spPr>
              <a:xfrm flipH="false" flipV="false" rot="0">
                <a:off x="0" y="0"/>
                <a:ext cx="5420212" cy="1475074"/>
              </a:xfrm>
              <a:custGeom>
                <a:avLst/>
                <a:gdLst/>
                <a:ahLst/>
                <a:cxnLst/>
                <a:rect r="r" b="b" t="t" l="l"/>
                <a:pathLst>
                  <a:path h="1475074" w="5420212">
                    <a:moveTo>
                      <a:pt x="5295752" y="1475074"/>
                    </a:moveTo>
                    <a:lnTo>
                      <a:pt x="124460" y="1475074"/>
                    </a:lnTo>
                    <a:cubicBezTo>
                      <a:pt x="55880" y="1475074"/>
                      <a:pt x="0" y="1419194"/>
                      <a:pt x="0" y="1350613"/>
                    </a:cubicBezTo>
                    <a:lnTo>
                      <a:pt x="0" y="124460"/>
                    </a:lnTo>
                    <a:cubicBezTo>
                      <a:pt x="0" y="55880"/>
                      <a:pt x="55880" y="0"/>
                      <a:pt x="124460" y="0"/>
                    </a:cubicBezTo>
                    <a:lnTo>
                      <a:pt x="5295752" y="0"/>
                    </a:lnTo>
                    <a:cubicBezTo>
                      <a:pt x="5364332" y="0"/>
                      <a:pt x="5420212" y="55880"/>
                      <a:pt x="5420212" y="124460"/>
                    </a:cubicBezTo>
                    <a:lnTo>
                      <a:pt x="5420212" y="1350614"/>
                    </a:lnTo>
                    <a:cubicBezTo>
                      <a:pt x="5420212" y="1419194"/>
                      <a:pt x="5364332" y="1475074"/>
                      <a:pt x="5295752" y="1475074"/>
                    </a:cubicBezTo>
                    <a:close/>
                  </a:path>
                </a:pathLst>
              </a:custGeom>
              <a:solidFill>
                <a:srgbClr val="272727"/>
              </a:solidFill>
            </p:spPr>
          </p:sp>
        </p:grpSp>
        <p:sp>
          <p:nvSpPr>
            <p:cNvPr name="TextBox 13" id="13"/>
            <p:cNvSpPr txBox="true"/>
            <p:nvPr/>
          </p:nvSpPr>
          <p:spPr>
            <a:xfrm rot="0">
              <a:off x="535168" y="383076"/>
              <a:ext cx="6243689" cy="1205261"/>
            </a:xfrm>
            <a:prstGeom prst="rect">
              <a:avLst/>
            </a:prstGeom>
          </p:spPr>
          <p:txBody>
            <a:bodyPr anchor="t" rtlCol="false" tIns="0" lIns="0" bIns="0" rIns="0">
              <a:spAutoFit/>
            </a:bodyPr>
            <a:lstStyle/>
            <a:p>
              <a:pPr algn="l" marL="0" indent="0" lvl="0">
                <a:lnSpc>
                  <a:spcPts val="3667"/>
                </a:lnSpc>
                <a:spcBef>
                  <a:spcPct val="0"/>
                </a:spcBef>
              </a:pPr>
              <a:r>
                <a:rPr lang="en-US" sz="2820">
                  <a:solidFill>
                    <a:srgbClr val="FFF559"/>
                  </a:solidFill>
                  <a:latin typeface="Quicksand Medium"/>
                </a:rPr>
                <a:t>CLASIFICATION VS REGRESSION NN</a:t>
              </a:r>
            </a:p>
          </p:txBody>
        </p:sp>
      </p:grpSp>
      <p:sp>
        <p:nvSpPr>
          <p:cNvPr name="TextBox 14" id="14"/>
          <p:cNvSpPr txBox="true"/>
          <p:nvPr/>
        </p:nvSpPr>
        <p:spPr>
          <a:xfrm rot="0">
            <a:off x="1959555" y="3924300"/>
            <a:ext cx="6687186" cy="1219200"/>
          </a:xfrm>
          <a:prstGeom prst="rect">
            <a:avLst/>
          </a:prstGeom>
        </p:spPr>
        <p:txBody>
          <a:bodyPr anchor="t" rtlCol="false" tIns="0" lIns="0" bIns="0" rIns="0">
            <a:spAutoFit/>
          </a:bodyPr>
          <a:lstStyle/>
          <a:p>
            <a:pPr algn="l" marL="0" indent="0" lvl="0">
              <a:lnSpc>
                <a:spcPts val="9600"/>
              </a:lnSpc>
              <a:spcBef>
                <a:spcPct val="0"/>
              </a:spcBef>
            </a:pPr>
            <a:r>
              <a:rPr lang="en-US" sz="8000" spc="-200">
                <a:solidFill>
                  <a:srgbClr val="272727"/>
                </a:solidFill>
                <a:latin typeface="Shrikhand"/>
              </a:rPr>
              <a:t>TOPICS</a:t>
            </a:r>
          </a:p>
        </p:txBody>
      </p:sp>
      <p:grpSp>
        <p:nvGrpSpPr>
          <p:cNvPr name="Group 15" id="15"/>
          <p:cNvGrpSpPr/>
          <p:nvPr/>
        </p:nvGrpSpPr>
        <p:grpSpPr>
          <a:xfrm rot="0">
            <a:off x="10197185" y="6366575"/>
            <a:ext cx="5485518" cy="1492846"/>
            <a:chOff x="0" y="0"/>
            <a:chExt cx="7314024" cy="1990462"/>
          </a:xfrm>
        </p:grpSpPr>
        <p:grpSp>
          <p:nvGrpSpPr>
            <p:cNvPr name="Group 16" id="16"/>
            <p:cNvGrpSpPr/>
            <p:nvPr/>
          </p:nvGrpSpPr>
          <p:grpSpPr>
            <a:xfrm rot="0">
              <a:off x="0" y="0"/>
              <a:ext cx="7314024" cy="1990462"/>
              <a:chOff x="0" y="0"/>
              <a:chExt cx="5420212" cy="1475074"/>
            </a:xfrm>
          </p:grpSpPr>
          <p:sp>
            <p:nvSpPr>
              <p:cNvPr name="Freeform 17" id="17"/>
              <p:cNvSpPr/>
              <p:nvPr/>
            </p:nvSpPr>
            <p:spPr>
              <a:xfrm flipH="false" flipV="false" rot="0">
                <a:off x="0" y="0"/>
                <a:ext cx="5420212" cy="1475074"/>
              </a:xfrm>
              <a:custGeom>
                <a:avLst/>
                <a:gdLst/>
                <a:ahLst/>
                <a:cxnLst/>
                <a:rect r="r" b="b" t="t" l="l"/>
                <a:pathLst>
                  <a:path h="1475074" w="5420212">
                    <a:moveTo>
                      <a:pt x="5295752" y="1475074"/>
                    </a:moveTo>
                    <a:lnTo>
                      <a:pt x="124460" y="1475074"/>
                    </a:lnTo>
                    <a:cubicBezTo>
                      <a:pt x="55880" y="1475074"/>
                      <a:pt x="0" y="1419194"/>
                      <a:pt x="0" y="1350613"/>
                    </a:cubicBezTo>
                    <a:lnTo>
                      <a:pt x="0" y="124460"/>
                    </a:lnTo>
                    <a:cubicBezTo>
                      <a:pt x="0" y="55880"/>
                      <a:pt x="55880" y="0"/>
                      <a:pt x="124460" y="0"/>
                    </a:cubicBezTo>
                    <a:lnTo>
                      <a:pt x="5295752" y="0"/>
                    </a:lnTo>
                    <a:cubicBezTo>
                      <a:pt x="5364332" y="0"/>
                      <a:pt x="5420212" y="55880"/>
                      <a:pt x="5420212" y="124460"/>
                    </a:cubicBezTo>
                    <a:lnTo>
                      <a:pt x="5420212" y="1350614"/>
                    </a:lnTo>
                    <a:cubicBezTo>
                      <a:pt x="5420212" y="1419194"/>
                      <a:pt x="5364332" y="1475074"/>
                      <a:pt x="5295752" y="1475074"/>
                    </a:cubicBezTo>
                    <a:close/>
                  </a:path>
                </a:pathLst>
              </a:custGeom>
              <a:solidFill>
                <a:srgbClr val="272727"/>
              </a:solidFill>
            </p:spPr>
          </p:sp>
        </p:grpSp>
        <p:sp>
          <p:nvSpPr>
            <p:cNvPr name="TextBox 18" id="18"/>
            <p:cNvSpPr txBox="true"/>
            <p:nvPr/>
          </p:nvSpPr>
          <p:spPr>
            <a:xfrm rot="0">
              <a:off x="535168" y="383076"/>
              <a:ext cx="6243689" cy="1205261"/>
            </a:xfrm>
            <a:prstGeom prst="rect">
              <a:avLst/>
            </a:prstGeom>
          </p:spPr>
          <p:txBody>
            <a:bodyPr anchor="t" rtlCol="false" tIns="0" lIns="0" bIns="0" rIns="0">
              <a:spAutoFit/>
            </a:bodyPr>
            <a:lstStyle/>
            <a:p>
              <a:pPr algn="l" marL="0" indent="0" lvl="0">
                <a:lnSpc>
                  <a:spcPts val="3667"/>
                </a:lnSpc>
                <a:spcBef>
                  <a:spcPct val="0"/>
                </a:spcBef>
              </a:pPr>
              <a:r>
                <a:rPr lang="en-US" sz="2820">
                  <a:solidFill>
                    <a:srgbClr val="FFF559"/>
                  </a:solidFill>
                  <a:latin typeface="Quicksand Medium"/>
                </a:rPr>
                <a:t>CONVOLUTIONAL NEURAL NETWORKS</a:t>
              </a:r>
            </a:p>
          </p:txBody>
        </p:sp>
      </p:grpSp>
      <p:grpSp>
        <p:nvGrpSpPr>
          <p:cNvPr name="Group 19" id="19"/>
          <p:cNvGrpSpPr/>
          <p:nvPr/>
        </p:nvGrpSpPr>
        <p:grpSpPr>
          <a:xfrm rot="0">
            <a:off x="10197185" y="8440447"/>
            <a:ext cx="5485518" cy="1030105"/>
            <a:chOff x="0" y="0"/>
            <a:chExt cx="7314024" cy="1373473"/>
          </a:xfrm>
        </p:grpSpPr>
        <p:grpSp>
          <p:nvGrpSpPr>
            <p:cNvPr name="Group 20" id="20"/>
            <p:cNvGrpSpPr/>
            <p:nvPr/>
          </p:nvGrpSpPr>
          <p:grpSpPr>
            <a:xfrm rot="0">
              <a:off x="0" y="0"/>
              <a:ext cx="7314024" cy="1373473"/>
              <a:chOff x="0" y="0"/>
              <a:chExt cx="5420212" cy="1017841"/>
            </a:xfrm>
          </p:grpSpPr>
          <p:sp>
            <p:nvSpPr>
              <p:cNvPr name="Freeform 21" id="21"/>
              <p:cNvSpPr/>
              <p:nvPr/>
            </p:nvSpPr>
            <p:spPr>
              <a:xfrm flipH="false" flipV="false" rot="0">
                <a:off x="0" y="0"/>
                <a:ext cx="5420212" cy="1017841"/>
              </a:xfrm>
              <a:custGeom>
                <a:avLst/>
                <a:gdLst/>
                <a:ahLst/>
                <a:cxnLst/>
                <a:rect r="r" b="b" t="t" l="l"/>
                <a:pathLst>
                  <a:path h="1017841" w="5420212">
                    <a:moveTo>
                      <a:pt x="5295752" y="1017841"/>
                    </a:moveTo>
                    <a:lnTo>
                      <a:pt x="124460" y="1017841"/>
                    </a:lnTo>
                    <a:cubicBezTo>
                      <a:pt x="55880" y="1017841"/>
                      <a:pt x="0" y="961961"/>
                      <a:pt x="0" y="893381"/>
                    </a:cubicBezTo>
                    <a:lnTo>
                      <a:pt x="0" y="124460"/>
                    </a:lnTo>
                    <a:cubicBezTo>
                      <a:pt x="0" y="55880"/>
                      <a:pt x="55880" y="0"/>
                      <a:pt x="124460" y="0"/>
                    </a:cubicBezTo>
                    <a:lnTo>
                      <a:pt x="5295752" y="0"/>
                    </a:lnTo>
                    <a:cubicBezTo>
                      <a:pt x="5364332" y="0"/>
                      <a:pt x="5420212" y="55880"/>
                      <a:pt x="5420212" y="124460"/>
                    </a:cubicBezTo>
                    <a:lnTo>
                      <a:pt x="5420212" y="893381"/>
                    </a:lnTo>
                    <a:cubicBezTo>
                      <a:pt x="5420212" y="961961"/>
                      <a:pt x="5364332" y="1017841"/>
                      <a:pt x="5295752" y="1017841"/>
                    </a:cubicBezTo>
                    <a:close/>
                  </a:path>
                </a:pathLst>
              </a:custGeom>
              <a:solidFill>
                <a:srgbClr val="272727"/>
              </a:solidFill>
            </p:spPr>
          </p:sp>
        </p:grpSp>
        <p:sp>
          <p:nvSpPr>
            <p:cNvPr name="TextBox 22" id="22"/>
            <p:cNvSpPr txBox="true"/>
            <p:nvPr/>
          </p:nvSpPr>
          <p:spPr>
            <a:xfrm rot="0">
              <a:off x="535168" y="383076"/>
              <a:ext cx="6243689" cy="588272"/>
            </a:xfrm>
            <a:prstGeom prst="rect">
              <a:avLst/>
            </a:prstGeom>
          </p:spPr>
          <p:txBody>
            <a:bodyPr anchor="t" rtlCol="false" tIns="0" lIns="0" bIns="0" rIns="0">
              <a:spAutoFit/>
            </a:bodyPr>
            <a:lstStyle/>
            <a:p>
              <a:pPr algn="l" marL="0" indent="0" lvl="0">
                <a:lnSpc>
                  <a:spcPts val="3667"/>
                </a:lnSpc>
                <a:spcBef>
                  <a:spcPct val="0"/>
                </a:spcBef>
              </a:pPr>
              <a:r>
                <a:rPr lang="en-US" sz="2820">
                  <a:solidFill>
                    <a:srgbClr val="FFF559"/>
                  </a:solidFill>
                  <a:latin typeface="Quicksand Medium"/>
                </a:rPr>
                <a:t>TRANSFER LEARNING</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C346B"/>
        </a:solidFill>
      </p:bgPr>
    </p:bg>
    <p:spTree>
      <p:nvGrpSpPr>
        <p:cNvPr id="1" name=""/>
        <p:cNvGrpSpPr/>
        <p:nvPr/>
      </p:nvGrpSpPr>
      <p:grpSpPr>
        <a:xfrm>
          <a:off x="0" y="0"/>
          <a:ext cx="0" cy="0"/>
          <a:chOff x="0" y="0"/>
          <a:chExt cx="0" cy="0"/>
        </a:xfrm>
      </p:grpSpPr>
      <p:sp>
        <p:nvSpPr>
          <p:cNvPr name="TextBox 2" id="2"/>
          <p:cNvSpPr txBox="true"/>
          <p:nvPr/>
        </p:nvSpPr>
        <p:spPr>
          <a:xfrm rot="0">
            <a:off x="626575" y="5057775"/>
            <a:ext cx="7702475" cy="364617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FFF559"/>
                </a:solidFill>
                <a:latin typeface="Quicksand Medium"/>
              </a:rPr>
              <a:t>Machine learning is a subfield of artificial intelligence or AI focused on the development of algorithms and statistical models that enable computers to perform tasks without explicit instructions. Instead, these systems learn from data, identifying patterns and making decisions based on that information. </a:t>
            </a:r>
          </a:p>
        </p:txBody>
      </p:sp>
      <p:sp>
        <p:nvSpPr>
          <p:cNvPr name="TextBox 3" id="3"/>
          <p:cNvSpPr txBox="true"/>
          <p:nvPr/>
        </p:nvSpPr>
        <p:spPr>
          <a:xfrm rot="0">
            <a:off x="1994215" y="2035391"/>
            <a:ext cx="5532090" cy="2438400"/>
          </a:xfrm>
          <a:prstGeom prst="rect">
            <a:avLst/>
          </a:prstGeom>
        </p:spPr>
        <p:txBody>
          <a:bodyPr anchor="t" rtlCol="false" tIns="0" lIns="0" bIns="0" rIns="0">
            <a:spAutoFit/>
          </a:bodyPr>
          <a:lstStyle/>
          <a:p>
            <a:pPr algn="l" marL="0" indent="0" lvl="0">
              <a:lnSpc>
                <a:spcPts val="9600"/>
              </a:lnSpc>
              <a:spcBef>
                <a:spcPct val="0"/>
              </a:spcBef>
            </a:pPr>
            <a:r>
              <a:rPr lang="en-US" sz="8000" spc="-200">
                <a:solidFill>
                  <a:srgbClr val="FFF559"/>
                </a:solidFill>
                <a:latin typeface="Shrikhand"/>
              </a:rPr>
              <a:t>Machine Learning</a:t>
            </a:r>
          </a:p>
        </p:txBody>
      </p:sp>
      <p:grpSp>
        <p:nvGrpSpPr>
          <p:cNvPr name="Group 4" id="4"/>
          <p:cNvGrpSpPr/>
          <p:nvPr/>
        </p:nvGrpSpPr>
        <p:grpSpPr>
          <a:xfrm rot="0">
            <a:off x="9144000" y="0"/>
            <a:ext cx="9144000" cy="10287000"/>
            <a:chOff x="0" y="0"/>
            <a:chExt cx="12192000" cy="13716000"/>
          </a:xfrm>
        </p:grpSpPr>
        <p:pic>
          <p:nvPicPr>
            <p:cNvPr name="Picture 5" id="5"/>
            <p:cNvPicPr>
              <a:picLocks noChangeAspect="true"/>
            </p:cNvPicPr>
            <p:nvPr/>
          </p:nvPicPr>
          <p:blipFill>
            <a:blip r:embed="rId2"/>
            <a:srcRect l="20222" t="0" r="20222" b="0"/>
            <a:stretch>
              <a:fillRect/>
            </a:stretch>
          </p:blipFill>
          <p:spPr>
            <a:xfrm flipH="false" flipV="false">
              <a:off x="0" y="0"/>
              <a:ext cx="12192000" cy="13716000"/>
            </a:xfrm>
            <a:prstGeom prst="rect">
              <a:avLst/>
            </a:prstGeom>
          </p:spPr>
        </p:pic>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C346B"/>
        </a:solidFill>
      </p:bgPr>
    </p:bg>
    <p:spTree>
      <p:nvGrpSpPr>
        <p:cNvPr id="1" name=""/>
        <p:cNvGrpSpPr/>
        <p:nvPr/>
      </p:nvGrpSpPr>
      <p:grpSpPr>
        <a:xfrm>
          <a:off x="0" y="0"/>
          <a:ext cx="0" cy="0"/>
          <a:chOff x="0" y="0"/>
          <a:chExt cx="0" cy="0"/>
        </a:xfrm>
      </p:grpSpPr>
      <p:sp>
        <p:nvSpPr>
          <p:cNvPr name="TextBox 2" id="2"/>
          <p:cNvSpPr txBox="true"/>
          <p:nvPr/>
        </p:nvSpPr>
        <p:spPr>
          <a:xfrm rot="0">
            <a:off x="456950" y="4564380"/>
            <a:ext cx="8368769" cy="469392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FFF559"/>
                </a:solidFill>
                <a:latin typeface="Quicksand Medium"/>
              </a:rPr>
              <a:t>Deep learning is a subset of machine learning that focuses on algorithms inspired by the structure and function of the brain called artificial neural networks. These neural networks are designed to automatically and adaptively learn features and patterns from data, making them particularly powerful for tasks that involve large amounts of unstructured data, such as images, audio, and text.</a:t>
            </a:r>
          </a:p>
        </p:txBody>
      </p:sp>
      <p:sp>
        <p:nvSpPr>
          <p:cNvPr name="TextBox 3" id="3"/>
          <p:cNvSpPr txBox="true"/>
          <p:nvPr/>
        </p:nvSpPr>
        <p:spPr>
          <a:xfrm rot="0">
            <a:off x="1875289" y="1559690"/>
            <a:ext cx="5532090" cy="2438400"/>
          </a:xfrm>
          <a:prstGeom prst="rect">
            <a:avLst/>
          </a:prstGeom>
        </p:spPr>
        <p:txBody>
          <a:bodyPr anchor="t" rtlCol="false" tIns="0" lIns="0" bIns="0" rIns="0">
            <a:spAutoFit/>
          </a:bodyPr>
          <a:lstStyle/>
          <a:p>
            <a:pPr algn="l" marL="0" indent="0" lvl="0">
              <a:lnSpc>
                <a:spcPts val="9600"/>
              </a:lnSpc>
              <a:spcBef>
                <a:spcPct val="0"/>
              </a:spcBef>
            </a:pPr>
            <a:r>
              <a:rPr lang="en-US" sz="8000" spc="-200">
                <a:solidFill>
                  <a:srgbClr val="FFF559"/>
                </a:solidFill>
                <a:latin typeface="Shrikhand"/>
              </a:rPr>
              <a:t>Deep Learning</a:t>
            </a:r>
          </a:p>
        </p:txBody>
      </p:sp>
      <p:grpSp>
        <p:nvGrpSpPr>
          <p:cNvPr name="Group 4" id="4"/>
          <p:cNvGrpSpPr/>
          <p:nvPr/>
        </p:nvGrpSpPr>
        <p:grpSpPr>
          <a:xfrm rot="0">
            <a:off x="9144000" y="0"/>
            <a:ext cx="9144000" cy="10287000"/>
            <a:chOff x="0" y="0"/>
            <a:chExt cx="12192000" cy="13716000"/>
          </a:xfrm>
        </p:grpSpPr>
        <p:pic>
          <p:nvPicPr>
            <p:cNvPr name="Picture 5" id="5"/>
            <p:cNvPicPr>
              <a:picLocks noChangeAspect="true"/>
            </p:cNvPicPr>
            <p:nvPr/>
          </p:nvPicPr>
          <p:blipFill>
            <a:blip r:embed="rId2"/>
            <a:srcRect l="20222" t="0" r="20222" b="0"/>
            <a:stretch>
              <a:fillRect/>
            </a:stretch>
          </p:blipFill>
          <p:spPr>
            <a:xfrm flipH="false" flipV="false">
              <a:off x="0" y="0"/>
              <a:ext cx="12192000" cy="13716000"/>
            </a:xfrm>
            <a:prstGeom prst="rect">
              <a:avLst/>
            </a:prstGeom>
          </p:spPr>
        </p:pic>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C346B"/>
        </a:solidFill>
      </p:bgPr>
    </p:bg>
    <p:spTree>
      <p:nvGrpSpPr>
        <p:cNvPr id="1" name=""/>
        <p:cNvGrpSpPr/>
        <p:nvPr/>
      </p:nvGrpSpPr>
      <p:grpSpPr>
        <a:xfrm>
          <a:off x="0" y="0"/>
          <a:ext cx="0" cy="0"/>
          <a:chOff x="0" y="0"/>
          <a:chExt cx="0" cy="0"/>
        </a:xfrm>
      </p:grpSpPr>
      <p:sp>
        <p:nvSpPr>
          <p:cNvPr name="TextBox 2" id="2"/>
          <p:cNvSpPr txBox="true"/>
          <p:nvPr/>
        </p:nvSpPr>
        <p:spPr>
          <a:xfrm rot="0">
            <a:off x="456950" y="4564380"/>
            <a:ext cx="8368769" cy="417004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FFF559"/>
                </a:solidFill>
                <a:latin typeface="Quicksand Medium"/>
              </a:rPr>
              <a:t>Neural networks are computational models inspired by the human brain, designed to recognize patterns and relationships in data. They are a fundamental component of machine learning and artificial intelligence, particularly effective in tasks involving large amounts of unstructured data such as images, audio, and text.</a:t>
            </a:r>
          </a:p>
        </p:txBody>
      </p:sp>
      <p:sp>
        <p:nvSpPr>
          <p:cNvPr name="TextBox 3" id="3"/>
          <p:cNvSpPr txBox="true"/>
          <p:nvPr/>
        </p:nvSpPr>
        <p:spPr>
          <a:xfrm rot="0">
            <a:off x="1875289" y="1262377"/>
            <a:ext cx="5532090" cy="2438400"/>
          </a:xfrm>
          <a:prstGeom prst="rect">
            <a:avLst/>
          </a:prstGeom>
        </p:spPr>
        <p:txBody>
          <a:bodyPr anchor="t" rtlCol="false" tIns="0" lIns="0" bIns="0" rIns="0">
            <a:spAutoFit/>
          </a:bodyPr>
          <a:lstStyle/>
          <a:p>
            <a:pPr algn="l" marL="0" indent="0" lvl="0">
              <a:lnSpc>
                <a:spcPts val="9600"/>
              </a:lnSpc>
              <a:spcBef>
                <a:spcPct val="0"/>
              </a:spcBef>
            </a:pPr>
            <a:r>
              <a:rPr lang="en-US" sz="8000" spc="-200">
                <a:solidFill>
                  <a:srgbClr val="FFF559"/>
                </a:solidFill>
                <a:latin typeface="Shrikhand"/>
              </a:rPr>
              <a:t>Neural Networks</a:t>
            </a:r>
          </a:p>
        </p:txBody>
      </p:sp>
      <p:grpSp>
        <p:nvGrpSpPr>
          <p:cNvPr name="Group 4" id="4"/>
          <p:cNvGrpSpPr/>
          <p:nvPr/>
        </p:nvGrpSpPr>
        <p:grpSpPr>
          <a:xfrm rot="0">
            <a:off x="9144000" y="0"/>
            <a:ext cx="9144000" cy="10287000"/>
            <a:chOff x="0" y="0"/>
            <a:chExt cx="12192000" cy="13716000"/>
          </a:xfrm>
        </p:grpSpPr>
        <p:pic>
          <p:nvPicPr>
            <p:cNvPr name="Picture 5" id="5"/>
            <p:cNvPicPr>
              <a:picLocks noChangeAspect="true"/>
            </p:cNvPicPr>
            <p:nvPr/>
          </p:nvPicPr>
          <p:blipFill>
            <a:blip r:embed="rId2"/>
            <a:srcRect l="20222" t="0" r="20222" b="0"/>
            <a:stretch>
              <a:fillRect/>
            </a:stretch>
          </p:blipFill>
          <p:spPr>
            <a:xfrm flipH="false" flipV="false">
              <a:off x="0" y="0"/>
              <a:ext cx="12192000" cy="13716000"/>
            </a:xfrm>
            <a:prstGeom prst="rect">
              <a:avLst/>
            </a:prstGeom>
          </p:spPr>
        </p:pic>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C346B"/>
        </a:solidFill>
      </p:bgPr>
    </p:bg>
    <p:spTree>
      <p:nvGrpSpPr>
        <p:cNvPr id="1" name=""/>
        <p:cNvGrpSpPr/>
        <p:nvPr/>
      </p:nvGrpSpPr>
      <p:grpSpPr>
        <a:xfrm>
          <a:off x="0" y="0"/>
          <a:ext cx="0" cy="0"/>
          <a:chOff x="0" y="0"/>
          <a:chExt cx="0" cy="0"/>
        </a:xfrm>
      </p:grpSpPr>
      <p:grpSp>
        <p:nvGrpSpPr>
          <p:cNvPr name="Group 2" id="2"/>
          <p:cNvGrpSpPr/>
          <p:nvPr/>
        </p:nvGrpSpPr>
        <p:grpSpPr>
          <a:xfrm rot="0">
            <a:off x="4647590" y="3183108"/>
            <a:ext cx="4272263" cy="5510428"/>
            <a:chOff x="0" y="0"/>
            <a:chExt cx="2623191" cy="3383431"/>
          </a:xfrm>
        </p:grpSpPr>
        <p:sp>
          <p:nvSpPr>
            <p:cNvPr name="Freeform 3" id="3"/>
            <p:cNvSpPr/>
            <p:nvPr/>
          </p:nvSpPr>
          <p:spPr>
            <a:xfrm flipH="false" flipV="false" rot="0">
              <a:off x="0" y="0"/>
              <a:ext cx="2623191" cy="3383431"/>
            </a:xfrm>
            <a:custGeom>
              <a:avLst/>
              <a:gdLst/>
              <a:ahLst/>
              <a:cxnLst/>
              <a:rect r="r" b="b" t="t" l="l"/>
              <a:pathLst>
                <a:path h="3383431" w="262319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1" y="0"/>
                    <a:pt x="2623191" y="55880"/>
                    <a:pt x="2623191" y="124460"/>
                  </a:cubicBezTo>
                  <a:lnTo>
                    <a:pt x="2623191" y="3258971"/>
                  </a:lnTo>
                  <a:cubicBezTo>
                    <a:pt x="2623191" y="3327551"/>
                    <a:pt x="2567311" y="3383431"/>
                    <a:pt x="2498731" y="3383431"/>
                  </a:cubicBezTo>
                  <a:close/>
                </a:path>
              </a:pathLst>
            </a:custGeom>
            <a:solidFill>
              <a:srgbClr val="FFF559"/>
            </a:solidFill>
          </p:spPr>
        </p:sp>
      </p:grpSp>
      <p:grpSp>
        <p:nvGrpSpPr>
          <p:cNvPr name="Group 4" id="4"/>
          <p:cNvGrpSpPr/>
          <p:nvPr/>
        </p:nvGrpSpPr>
        <p:grpSpPr>
          <a:xfrm rot="0">
            <a:off x="9367528" y="3183108"/>
            <a:ext cx="4272263" cy="5510428"/>
            <a:chOff x="0" y="0"/>
            <a:chExt cx="2623191" cy="3383431"/>
          </a:xfrm>
        </p:grpSpPr>
        <p:sp>
          <p:nvSpPr>
            <p:cNvPr name="Freeform 5" id="5"/>
            <p:cNvSpPr/>
            <p:nvPr/>
          </p:nvSpPr>
          <p:spPr>
            <a:xfrm flipH="false" flipV="false" rot="0">
              <a:off x="0" y="0"/>
              <a:ext cx="2623191" cy="3383431"/>
            </a:xfrm>
            <a:custGeom>
              <a:avLst/>
              <a:gdLst/>
              <a:ahLst/>
              <a:cxnLst/>
              <a:rect r="r" b="b" t="t" l="l"/>
              <a:pathLst>
                <a:path h="3383431" w="262319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1" y="0"/>
                    <a:pt x="2623191" y="55880"/>
                    <a:pt x="2623191" y="124460"/>
                  </a:cubicBezTo>
                  <a:lnTo>
                    <a:pt x="2623191" y="3258971"/>
                  </a:lnTo>
                  <a:cubicBezTo>
                    <a:pt x="2623191" y="3327551"/>
                    <a:pt x="2567311" y="3383431"/>
                    <a:pt x="2498731" y="3383431"/>
                  </a:cubicBezTo>
                  <a:close/>
                </a:path>
              </a:pathLst>
            </a:custGeom>
            <a:solidFill>
              <a:srgbClr val="FFF559"/>
            </a:solidFill>
          </p:spPr>
        </p:sp>
      </p:grpSp>
      <p:sp>
        <p:nvSpPr>
          <p:cNvPr name="Freeform 6" id="6"/>
          <p:cNvSpPr/>
          <p:nvPr/>
        </p:nvSpPr>
        <p:spPr>
          <a:xfrm flipH="false" flipV="false" rot="0">
            <a:off x="5953600" y="3889671"/>
            <a:ext cx="1660243" cy="1660243"/>
          </a:xfrm>
          <a:custGeom>
            <a:avLst/>
            <a:gdLst/>
            <a:ahLst/>
            <a:cxnLst/>
            <a:rect r="r" b="b" t="t" l="l"/>
            <a:pathLst>
              <a:path h="1660243" w="1660243">
                <a:moveTo>
                  <a:pt x="0" y="0"/>
                </a:moveTo>
                <a:lnTo>
                  <a:pt x="1660243" y="0"/>
                </a:lnTo>
                <a:lnTo>
                  <a:pt x="1660243" y="1660243"/>
                </a:lnTo>
                <a:lnTo>
                  <a:pt x="0" y="1660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051459" y="3976223"/>
            <a:ext cx="2900082" cy="1202216"/>
          </a:xfrm>
          <a:custGeom>
            <a:avLst/>
            <a:gdLst/>
            <a:ahLst/>
            <a:cxnLst/>
            <a:rect r="r" b="b" t="t" l="l"/>
            <a:pathLst>
              <a:path h="1202216" w="2900082">
                <a:moveTo>
                  <a:pt x="0" y="0"/>
                </a:moveTo>
                <a:lnTo>
                  <a:pt x="2900083" y="0"/>
                </a:lnTo>
                <a:lnTo>
                  <a:pt x="2900083" y="1202216"/>
                </a:lnTo>
                <a:lnTo>
                  <a:pt x="0" y="12022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331521" y="3145008"/>
            <a:ext cx="2904400" cy="459740"/>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2C346B"/>
                </a:solidFill>
                <a:latin typeface="Quicksand Bold"/>
              </a:rPr>
              <a:t>Neurons</a:t>
            </a:r>
          </a:p>
        </p:txBody>
      </p:sp>
      <p:sp>
        <p:nvSpPr>
          <p:cNvPr name="TextBox 9" id="9"/>
          <p:cNvSpPr txBox="true"/>
          <p:nvPr/>
        </p:nvSpPr>
        <p:spPr>
          <a:xfrm rot="0">
            <a:off x="10051459" y="3145008"/>
            <a:ext cx="2904400" cy="459740"/>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2C346B"/>
                </a:solidFill>
                <a:latin typeface="Quicksand Bold"/>
              </a:rPr>
              <a:t>Layers</a:t>
            </a:r>
          </a:p>
        </p:txBody>
      </p:sp>
      <p:sp>
        <p:nvSpPr>
          <p:cNvPr name="TextBox 10" id="10"/>
          <p:cNvSpPr txBox="true"/>
          <p:nvPr/>
        </p:nvSpPr>
        <p:spPr>
          <a:xfrm rot="0">
            <a:off x="2096225" y="1593464"/>
            <a:ext cx="14084886" cy="1219200"/>
          </a:xfrm>
          <a:prstGeom prst="rect">
            <a:avLst/>
          </a:prstGeom>
        </p:spPr>
        <p:txBody>
          <a:bodyPr anchor="t" rtlCol="false" tIns="0" lIns="0" bIns="0" rIns="0">
            <a:spAutoFit/>
          </a:bodyPr>
          <a:lstStyle/>
          <a:p>
            <a:pPr algn="ctr" marL="0" indent="0" lvl="0">
              <a:lnSpc>
                <a:spcPts val="9600"/>
              </a:lnSpc>
              <a:spcBef>
                <a:spcPct val="0"/>
              </a:spcBef>
            </a:pPr>
            <a:r>
              <a:rPr lang="en-US" sz="8000" spc="-200">
                <a:solidFill>
                  <a:srgbClr val="FFF559"/>
                </a:solidFill>
                <a:latin typeface="Shrikhand"/>
              </a:rPr>
              <a:t>Neurons and Layers</a:t>
            </a:r>
          </a:p>
        </p:txBody>
      </p:sp>
      <p:sp>
        <p:nvSpPr>
          <p:cNvPr name="TextBox 11" id="11"/>
          <p:cNvSpPr txBox="true"/>
          <p:nvPr/>
        </p:nvSpPr>
        <p:spPr>
          <a:xfrm rot="0">
            <a:off x="5331521" y="5807089"/>
            <a:ext cx="2963974" cy="2171597"/>
          </a:xfrm>
          <a:prstGeom prst="rect">
            <a:avLst/>
          </a:prstGeom>
        </p:spPr>
        <p:txBody>
          <a:bodyPr anchor="t" rtlCol="false" tIns="0" lIns="0" bIns="0" rIns="0">
            <a:spAutoFit/>
          </a:bodyPr>
          <a:lstStyle/>
          <a:p>
            <a:pPr algn="ctr" marL="0" indent="0" lvl="0">
              <a:lnSpc>
                <a:spcPts val="3485"/>
              </a:lnSpc>
              <a:spcBef>
                <a:spcPct val="0"/>
              </a:spcBef>
            </a:pPr>
            <a:r>
              <a:rPr lang="en-US" sz="2681">
                <a:solidFill>
                  <a:srgbClr val="2C346B"/>
                </a:solidFill>
                <a:latin typeface="Quicksand Bold"/>
              </a:rPr>
              <a:t>Neural networks are structured in layers, each consisting of multiple neurons</a:t>
            </a:r>
          </a:p>
        </p:txBody>
      </p:sp>
      <p:sp>
        <p:nvSpPr>
          <p:cNvPr name="TextBox 12" id="12"/>
          <p:cNvSpPr txBox="true"/>
          <p:nvPr/>
        </p:nvSpPr>
        <p:spPr>
          <a:xfrm rot="0">
            <a:off x="9605473" y="5521339"/>
            <a:ext cx="3792056" cy="2819850"/>
          </a:xfrm>
          <a:prstGeom prst="rect">
            <a:avLst/>
          </a:prstGeom>
        </p:spPr>
        <p:txBody>
          <a:bodyPr anchor="t" rtlCol="false" tIns="0" lIns="0" bIns="0" rIns="0">
            <a:spAutoFit/>
          </a:bodyPr>
          <a:lstStyle/>
          <a:p>
            <a:pPr algn="ctr" marL="0" indent="0" lvl="0">
              <a:lnSpc>
                <a:spcPts val="2814"/>
              </a:lnSpc>
              <a:spcBef>
                <a:spcPct val="0"/>
              </a:spcBef>
            </a:pPr>
            <a:r>
              <a:rPr lang="en-US" sz="2165">
                <a:solidFill>
                  <a:srgbClr val="2C346B"/>
                </a:solidFill>
                <a:latin typeface="Quicksand Bold"/>
              </a:rPr>
              <a:t>Neurons are the fundamental units of a neural network, functioning similarly to biological neurons. Each neuron receives one or more inputs, processes them, and produces an output.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C346B"/>
        </a:solidFill>
      </p:bgPr>
    </p:bg>
    <p:spTree>
      <p:nvGrpSpPr>
        <p:cNvPr id="1" name=""/>
        <p:cNvGrpSpPr/>
        <p:nvPr/>
      </p:nvGrpSpPr>
      <p:grpSpPr>
        <a:xfrm>
          <a:off x="0" y="0"/>
          <a:ext cx="0" cy="0"/>
          <a:chOff x="0" y="0"/>
          <a:chExt cx="0" cy="0"/>
        </a:xfrm>
      </p:grpSpPr>
      <p:grpSp>
        <p:nvGrpSpPr>
          <p:cNvPr name="Group 2" id="2"/>
          <p:cNvGrpSpPr/>
          <p:nvPr/>
        </p:nvGrpSpPr>
        <p:grpSpPr>
          <a:xfrm rot="0">
            <a:off x="4647590" y="3183108"/>
            <a:ext cx="4272263" cy="5510428"/>
            <a:chOff x="0" y="0"/>
            <a:chExt cx="2623191" cy="3383431"/>
          </a:xfrm>
        </p:grpSpPr>
        <p:sp>
          <p:nvSpPr>
            <p:cNvPr name="Freeform 3" id="3"/>
            <p:cNvSpPr/>
            <p:nvPr/>
          </p:nvSpPr>
          <p:spPr>
            <a:xfrm flipH="false" flipV="false" rot="0">
              <a:off x="0" y="0"/>
              <a:ext cx="2623191" cy="3383431"/>
            </a:xfrm>
            <a:custGeom>
              <a:avLst/>
              <a:gdLst/>
              <a:ahLst/>
              <a:cxnLst/>
              <a:rect r="r" b="b" t="t" l="l"/>
              <a:pathLst>
                <a:path h="3383431" w="262319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1" y="0"/>
                    <a:pt x="2623191" y="55880"/>
                    <a:pt x="2623191" y="124460"/>
                  </a:cubicBezTo>
                  <a:lnTo>
                    <a:pt x="2623191" y="3258971"/>
                  </a:lnTo>
                  <a:cubicBezTo>
                    <a:pt x="2623191" y="3327551"/>
                    <a:pt x="2567311" y="3383431"/>
                    <a:pt x="2498731" y="3383431"/>
                  </a:cubicBezTo>
                  <a:close/>
                </a:path>
              </a:pathLst>
            </a:custGeom>
            <a:solidFill>
              <a:srgbClr val="FFF559"/>
            </a:solidFill>
          </p:spPr>
        </p:sp>
      </p:grpSp>
      <p:grpSp>
        <p:nvGrpSpPr>
          <p:cNvPr name="Group 4" id="4"/>
          <p:cNvGrpSpPr/>
          <p:nvPr/>
        </p:nvGrpSpPr>
        <p:grpSpPr>
          <a:xfrm rot="0">
            <a:off x="9367528" y="3183108"/>
            <a:ext cx="4272263" cy="5510428"/>
            <a:chOff x="0" y="0"/>
            <a:chExt cx="2623191" cy="3383431"/>
          </a:xfrm>
        </p:grpSpPr>
        <p:sp>
          <p:nvSpPr>
            <p:cNvPr name="Freeform 5" id="5"/>
            <p:cNvSpPr/>
            <p:nvPr/>
          </p:nvSpPr>
          <p:spPr>
            <a:xfrm flipH="false" flipV="false" rot="0">
              <a:off x="0" y="0"/>
              <a:ext cx="2623191" cy="3383431"/>
            </a:xfrm>
            <a:custGeom>
              <a:avLst/>
              <a:gdLst/>
              <a:ahLst/>
              <a:cxnLst/>
              <a:rect r="r" b="b" t="t" l="l"/>
              <a:pathLst>
                <a:path h="3383431" w="262319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1" y="0"/>
                    <a:pt x="2623191" y="55880"/>
                    <a:pt x="2623191" y="124460"/>
                  </a:cubicBezTo>
                  <a:lnTo>
                    <a:pt x="2623191" y="3258971"/>
                  </a:lnTo>
                  <a:cubicBezTo>
                    <a:pt x="2623191" y="3327551"/>
                    <a:pt x="2567311" y="3383431"/>
                    <a:pt x="2498731" y="3383431"/>
                  </a:cubicBezTo>
                  <a:close/>
                </a:path>
              </a:pathLst>
            </a:custGeom>
            <a:solidFill>
              <a:srgbClr val="FFF559"/>
            </a:solidFill>
          </p:spPr>
        </p:sp>
      </p:grpSp>
      <p:sp>
        <p:nvSpPr>
          <p:cNvPr name="Freeform 6" id="6"/>
          <p:cNvSpPr/>
          <p:nvPr/>
        </p:nvSpPr>
        <p:spPr>
          <a:xfrm flipH="false" flipV="false" rot="0">
            <a:off x="5953600" y="3889671"/>
            <a:ext cx="1660243" cy="1660243"/>
          </a:xfrm>
          <a:custGeom>
            <a:avLst/>
            <a:gdLst/>
            <a:ahLst/>
            <a:cxnLst/>
            <a:rect r="r" b="b" t="t" l="l"/>
            <a:pathLst>
              <a:path h="1660243" w="1660243">
                <a:moveTo>
                  <a:pt x="0" y="0"/>
                </a:moveTo>
                <a:lnTo>
                  <a:pt x="1660243" y="0"/>
                </a:lnTo>
                <a:lnTo>
                  <a:pt x="1660243" y="1660243"/>
                </a:lnTo>
                <a:lnTo>
                  <a:pt x="0" y="1660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051459" y="3976223"/>
            <a:ext cx="2900082" cy="1202216"/>
          </a:xfrm>
          <a:custGeom>
            <a:avLst/>
            <a:gdLst/>
            <a:ahLst/>
            <a:cxnLst/>
            <a:rect r="r" b="b" t="t" l="l"/>
            <a:pathLst>
              <a:path h="1202216" w="2900082">
                <a:moveTo>
                  <a:pt x="0" y="0"/>
                </a:moveTo>
                <a:lnTo>
                  <a:pt x="2900083" y="0"/>
                </a:lnTo>
                <a:lnTo>
                  <a:pt x="2900083" y="1202216"/>
                </a:lnTo>
                <a:lnTo>
                  <a:pt x="0" y="12022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907269" y="3145008"/>
            <a:ext cx="3812479" cy="459740"/>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2C346B"/>
                </a:solidFill>
                <a:latin typeface="Quicksand Bold"/>
              </a:rPr>
              <a:t>Activiation Functions</a:t>
            </a:r>
          </a:p>
        </p:txBody>
      </p:sp>
      <p:sp>
        <p:nvSpPr>
          <p:cNvPr name="TextBox 9" id="9"/>
          <p:cNvSpPr txBox="true"/>
          <p:nvPr/>
        </p:nvSpPr>
        <p:spPr>
          <a:xfrm rot="0">
            <a:off x="10051459" y="3145008"/>
            <a:ext cx="2904400" cy="459740"/>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2C346B"/>
                </a:solidFill>
                <a:latin typeface="Quicksand Bold"/>
              </a:rPr>
              <a:t>Loss Functions</a:t>
            </a:r>
          </a:p>
        </p:txBody>
      </p:sp>
      <p:sp>
        <p:nvSpPr>
          <p:cNvPr name="TextBox 10" id="10"/>
          <p:cNvSpPr txBox="true"/>
          <p:nvPr/>
        </p:nvSpPr>
        <p:spPr>
          <a:xfrm rot="0">
            <a:off x="2096225" y="1593464"/>
            <a:ext cx="14084886" cy="1219200"/>
          </a:xfrm>
          <a:prstGeom prst="rect">
            <a:avLst/>
          </a:prstGeom>
        </p:spPr>
        <p:txBody>
          <a:bodyPr anchor="t" rtlCol="false" tIns="0" lIns="0" bIns="0" rIns="0">
            <a:spAutoFit/>
          </a:bodyPr>
          <a:lstStyle/>
          <a:p>
            <a:pPr algn="ctr" marL="0" indent="0" lvl="0">
              <a:lnSpc>
                <a:spcPts val="9600"/>
              </a:lnSpc>
              <a:spcBef>
                <a:spcPct val="0"/>
              </a:spcBef>
            </a:pPr>
            <a:r>
              <a:rPr lang="en-US" sz="8000" spc="-200">
                <a:solidFill>
                  <a:srgbClr val="FFF559"/>
                </a:solidFill>
                <a:latin typeface="Shrikhand"/>
              </a:rPr>
              <a:t>Neural Networks</a:t>
            </a:r>
          </a:p>
        </p:txBody>
      </p:sp>
      <p:sp>
        <p:nvSpPr>
          <p:cNvPr name="TextBox 11" id="11"/>
          <p:cNvSpPr txBox="true"/>
          <p:nvPr/>
        </p:nvSpPr>
        <p:spPr>
          <a:xfrm rot="0">
            <a:off x="5019343" y="5780862"/>
            <a:ext cx="3588332" cy="2310330"/>
          </a:xfrm>
          <a:prstGeom prst="rect">
            <a:avLst/>
          </a:prstGeom>
        </p:spPr>
        <p:txBody>
          <a:bodyPr anchor="t" rtlCol="false" tIns="0" lIns="0" bIns="0" rIns="0">
            <a:spAutoFit/>
          </a:bodyPr>
          <a:lstStyle/>
          <a:p>
            <a:pPr algn="ctr" marL="0" indent="0" lvl="0">
              <a:lnSpc>
                <a:spcPts val="2649"/>
              </a:lnSpc>
              <a:spcBef>
                <a:spcPct val="0"/>
              </a:spcBef>
            </a:pPr>
            <a:r>
              <a:rPr lang="en-US" sz="2038">
                <a:solidFill>
                  <a:srgbClr val="2C346B"/>
                </a:solidFill>
                <a:latin typeface="Quicksand Bold"/>
              </a:rPr>
              <a:t>Activation functions are crucial in neural networks as they introduce non-linearity into the model, allowing the network to learn and represent complex patterns in the data.</a:t>
            </a:r>
          </a:p>
        </p:txBody>
      </p:sp>
      <p:sp>
        <p:nvSpPr>
          <p:cNvPr name="TextBox 12" id="12"/>
          <p:cNvSpPr txBox="true"/>
          <p:nvPr/>
        </p:nvSpPr>
        <p:spPr>
          <a:xfrm rot="0">
            <a:off x="9947382" y="5623689"/>
            <a:ext cx="3108236" cy="2467503"/>
          </a:xfrm>
          <a:prstGeom prst="rect">
            <a:avLst/>
          </a:prstGeom>
        </p:spPr>
        <p:txBody>
          <a:bodyPr anchor="t" rtlCol="false" tIns="0" lIns="0" bIns="0" rIns="0">
            <a:spAutoFit/>
          </a:bodyPr>
          <a:lstStyle/>
          <a:p>
            <a:pPr algn="ctr" marL="0" indent="0" lvl="0">
              <a:lnSpc>
                <a:spcPts val="2814"/>
              </a:lnSpc>
              <a:spcBef>
                <a:spcPct val="0"/>
              </a:spcBef>
            </a:pPr>
            <a:r>
              <a:rPr lang="en-US" sz="2165">
                <a:solidFill>
                  <a:srgbClr val="2C346B"/>
                </a:solidFill>
                <a:latin typeface="Quicksand Bold"/>
              </a:rPr>
              <a:t>Loss functions, also known as cost functions, measure how well a neural network's predictions match the actual target values.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59"/>
        </a:solidFill>
      </p:bgPr>
    </p:bg>
    <p:spTree>
      <p:nvGrpSpPr>
        <p:cNvPr id="1" name=""/>
        <p:cNvGrpSpPr/>
        <p:nvPr/>
      </p:nvGrpSpPr>
      <p:grpSpPr>
        <a:xfrm>
          <a:off x="0" y="0"/>
          <a:ext cx="0" cy="0"/>
          <a:chOff x="0" y="0"/>
          <a:chExt cx="0" cy="0"/>
        </a:xfrm>
      </p:grpSpPr>
      <p:sp>
        <p:nvSpPr>
          <p:cNvPr name="Freeform 2" id="2"/>
          <p:cNvSpPr/>
          <p:nvPr/>
        </p:nvSpPr>
        <p:spPr>
          <a:xfrm flipH="false" flipV="false" rot="0">
            <a:off x="2634491" y="2062379"/>
            <a:ext cx="13019018" cy="7627613"/>
          </a:xfrm>
          <a:custGeom>
            <a:avLst/>
            <a:gdLst/>
            <a:ahLst/>
            <a:cxnLst/>
            <a:rect r="r" b="b" t="t" l="l"/>
            <a:pathLst>
              <a:path h="7627613" w="13019018">
                <a:moveTo>
                  <a:pt x="0" y="0"/>
                </a:moveTo>
                <a:lnTo>
                  <a:pt x="13019018" y="0"/>
                </a:lnTo>
                <a:lnTo>
                  <a:pt x="13019018" y="7627613"/>
                </a:lnTo>
                <a:lnTo>
                  <a:pt x="0" y="7627613"/>
                </a:lnTo>
                <a:lnTo>
                  <a:pt x="0" y="0"/>
                </a:lnTo>
                <a:close/>
              </a:path>
            </a:pathLst>
          </a:custGeom>
          <a:blipFill>
            <a:blip r:embed="rId2"/>
            <a:stretch>
              <a:fillRect l="0" t="0" r="0" b="0"/>
            </a:stretch>
          </a:blipFill>
          <a:ln w="76200" cap="sq">
            <a:solidFill>
              <a:srgbClr val="000000"/>
            </a:solidFill>
            <a:prstDash val="solid"/>
            <a:miter/>
          </a:ln>
        </p:spPr>
      </p:sp>
      <p:sp>
        <p:nvSpPr>
          <p:cNvPr name="TextBox 3" id="3"/>
          <p:cNvSpPr txBox="true"/>
          <p:nvPr/>
        </p:nvSpPr>
        <p:spPr>
          <a:xfrm rot="0">
            <a:off x="1933126" y="419100"/>
            <a:ext cx="14421748" cy="1219200"/>
          </a:xfrm>
          <a:prstGeom prst="rect">
            <a:avLst/>
          </a:prstGeom>
        </p:spPr>
        <p:txBody>
          <a:bodyPr anchor="t" rtlCol="false" tIns="0" lIns="0" bIns="0" rIns="0">
            <a:spAutoFit/>
          </a:bodyPr>
          <a:lstStyle/>
          <a:p>
            <a:pPr algn="l" marL="0" indent="0" lvl="0">
              <a:lnSpc>
                <a:spcPts val="9600"/>
              </a:lnSpc>
              <a:spcBef>
                <a:spcPct val="0"/>
              </a:spcBef>
            </a:pPr>
            <a:r>
              <a:rPr lang="en-US" sz="8000" spc="-200">
                <a:solidFill>
                  <a:srgbClr val="272727"/>
                </a:solidFill>
                <a:latin typeface="Shrikhand"/>
              </a:rPr>
              <a:t>Neural Network Structure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C346B"/>
        </a:solidFill>
      </p:bgPr>
    </p:bg>
    <p:spTree>
      <p:nvGrpSpPr>
        <p:cNvPr id="1" name=""/>
        <p:cNvGrpSpPr/>
        <p:nvPr/>
      </p:nvGrpSpPr>
      <p:grpSpPr>
        <a:xfrm>
          <a:off x="0" y="0"/>
          <a:ext cx="0" cy="0"/>
          <a:chOff x="0" y="0"/>
          <a:chExt cx="0" cy="0"/>
        </a:xfrm>
      </p:grpSpPr>
      <p:grpSp>
        <p:nvGrpSpPr>
          <p:cNvPr name="Group 2" id="2"/>
          <p:cNvGrpSpPr/>
          <p:nvPr/>
        </p:nvGrpSpPr>
        <p:grpSpPr>
          <a:xfrm rot="0">
            <a:off x="4647590" y="3183108"/>
            <a:ext cx="4272263" cy="5510428"/>
            <a:chOff x="0" y="0"/>
            <a:chExt cx="2623191" cy="3383431"/>
          </a:xfrm>
        </p:grpSpPr>
        <p:sp>
          <p:nvSpPr>
            <p:cNvPr name="Freeform 3" id="3"/>
            <p:cNvSpPr/>
            <p:nvPr/>
          </p:nvSpPr>
          <p:spPr>
            <a:xfrm flipH="false" flipV="false" rot="0">
              <a:off x="0" y="0"/>
              <a:ext cx="2623191" cy="3383431"/>
            </a:xfrm>
            <a:custGeom>
              <a:avLst/>
              <a:gdLst/>
              <a:ahLst/>
              <a:cxnLst/>
              <a:rect r="r" b="b" t="t" l="l"/>
              <a:pathLst>
                <a:path h="3383431" w="262319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1" y="0"/>
                    <a:pt x="2623191" y="55880"/>
                    <a:pt x="2623191" y="124460"/>
                  </a:cubicBezTo>
                  <a:lnTo>
                    <a:pt x="2623191" y="3258971"/>
                  </a:lnTo>
                  <a:cubicBezTo>
                    <a:pt x="2623191" y="3327551"/>
                    <a:pt x="2567311" y="3383431"/>
                    <a:pt x="2498731" y="3383431"/>
                  </a:cubicBezTo>
                  <a:close/>
                </a:path>
              </a:pathLst>
            </a:custGeom>
            <a:solidFill>
              <a:srgbClr val="FFF559"/>
            </a:solidFill>
          </p:spPr>
        </p:sp>
      </p:grpSp>
      <p:grpSp>
        <p:nvGrpSpPr>
          <p:cNvPr name="Group 4" id="4"/>
          <p:cNvGrpSpPr/>
          <p:nvPr/>
        </p:nvGrpSpPr>
        <p:grpSpPr>
          <a:xfrm rot="0">
            <a:off x="9367528" y="3183108"/>
            <a:ext cx="4272263" cy="5510428"/>
            <a:chOff x="0" y="0"/>
            <a:chExt cx="2623191" cy="3383431"/>
          </a:xfrm>
        </p:grpSpPr>
        <p:sp>
          <p:nvSpPr>
            <p:cNvPr name="Freeform 5" id="5"/>
            <p:cNvSpPr/>
            <p:nvPr/>
          </p:nvSpPr>
          <p:spPr>
            <a:xfrm flipH="false" flipV="false" rot="0">
              <a:off x="0" y="0"/>
              <a:ext cx="2623191" cy="3383431"/>
            </a:xfrm>
            <a:custGeom>
              <a:avLst/>
              <a:gdLst/>
              <a:ahLst/>
              <a:cxnLst/>
              <a:rect r="r" b="b" t="t" l="l"/>
              <a:pathLst>
                <a:path h="3383431" w="262319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1" y="0"/>
                    <a:pt x="2623191" y="55880"/>
                    <a:pt x="2623191" y="124460"/>
                  </a:cubicBezTo>
                  <a:lnTo>
                    <a:pt x="2623191" y="3258971"/>
                  </a:lnTo>
                  <a:cubicBezTo>
                    <a:pt x="2623191" y="3327551"/>
                    <a:pt x="2567311" y="3383431"/>
                    <a:pt x="2498731" y="3383431"/>
                  </a:cubicBezTo>
                  <a:close/>
                </a:path>
              </a:pathLst>
            </a:custGeom>
            <a:solidFill>
              <a:srgbClr val="FFF559"/>
            </a:solidFill>
          </p:spPr>
        </p:sp>
      </p:grpSp>
      <p:sp>
        <p:nvSpPr>
          <p:cNvPr name="Freeform 6" id="6"/>
          <p:cNvSpPr/>
          <p:nvPr/>
        </p:nvSpPr>
        <p:spPr>
          <a:xfrm flipH="false" flipV="false" rot="0">
            <a:off x="5953600" y="4139669"/>
            <a:ext cx="1660243" cy="1660243"/>
          </a:xfrm>
          <a:custGeom>
            <a:avLst/>
            <a:gdLst/>
            <a:ahLst/>
            <a:cxnLst/>
            <a:rect r="r" b="b" t="t" l="l"/>
            <a:pathLst>
              <a:path h="1660243" w="1660243">
                <a:moveTo>
                  <a:pt x="0" y="0"/>
                </a:moveTo>
                <a:lnTo>
                  <a:pt x="1660243" y="0"/>
                </a:lnTo>
                <a:lnTo>
                  <a:pt x="1660243" y="1660243"/>
                </a:lnTo>
                <a:lnTo>
                  <a:pt x="0" y="1660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051459" y="3976223"/>
            <a:ext cx="2900082" cy="1202216"/>
          </a:xfrm>
          <a:custGeom>
            <a:avLst/>
            <a:gdLst/>
            <a:ahLst/>
            <a:cxnLst/>
            <a:rect r="r" b="b" t="t" l="l"/>
            <a:pathLst>
              <a:path h="1202216" w="2900082">
                <a:moveTo>
                  <a:pt x="0" y="0"/>
                </a:moveTo>
                <a:lnTo>
                  <a:pt x="2900083" y="0"/>
                </a:lnTo>
                <a:lnTo>
                  <a:pt x="2900083" y="1202216"/>
                </a:lnTo>
                <a:lnTo>
                  <a:pt x="0" y="12022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907269" y="3154533"/>
            <a:ext cx="3700405" cy="881580"/>
          </a:xfrm>
          <a:prstGeom prst="rect">
            <a:avLst/>
          </a:prstGeom>
        </p:spPr>
        <p:txBody>
          <a:bodyPr anchor="t" rtlCol="false" tIns="0" lIns="0" bIns="0" rIns="0">
            <a:spAutoFit/>
          </a:bodyPr>
          <a:lstStyle/>
          <a:p>
            <a:pPr algn="ctr" marL="0" indent="0" lvl="0">
              <a:lnSpc>
                <a:spcPts val="3532"/>
              </a:lnSpc>
              <a:spcBef>
                <a:spcPct val="0"/>
              </a:spcBef>
            </a:pPr>
            <a:r>
              <a:rPr lang="en-US" sz="2717">
                <a:solidFill>
                  <a:srgbClr val="2C346B"/>
                </a:solidFill>
                <a:latin typeface="Quicksand Bold"/>
              </a:rPr>
              <a:t>Forward and Back Propagation</a:t>
            </a:r>
          </a:p>
        </p:txBody>
      </p:sp>
      <p:sp>
        <p:nvSpPr>
          <p:cNvPr name="TextBox 9" id="9"/>
          <p:cNvSpPr txBox="true"/>
          <p:nvPr/>
        </p:nvSpPr>
        <p:spPr>
          <a:xfrm rot="0">
            <a:off x="10051459" y="3145008"/>
            <a:ext cx="3004159" cy="459740"/>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2C346B"/>
                </a:solidFill>
                <a:latin typeface="Quicksand Bold"/>
              </a:rPr>
              <a:t>Gradient Descent</a:t>
            </a:r>
          </a:p>
        </p:txBody>
      </p:sp>
      <p:sp>
        <p:nvSpPr>
          <p:cNvPr name="TextBox 10" id="10"/>
          <p:cNvSpPr txBox="true"/>
          <p:nvPr/>
        </p:nvSpPr>
        <p:spPr>
          <a:xfrm rot="0">
            <a:off x="2096225" y="1593464"/>
            <a:ext cx="14084886" cy="1219200"/>
          </a:xfrm>
          <a:prstGeom prst="rect">
            <a:avLst/>
          </a:prstGeom>
        </p:spPr>
        <p:txBody>
          <a:bodyPr anchor="t" rtlCol="false" tIns="0" lIns="0" bIns="0" rIns="0">
            <a:spAutoFit/>
          </a:bodyPr>
          <a:lstStyle/>
          <a:p>
            <a:pPr algn="ctr" marL="0" indent="0" lvl="0">
              <a:lnSpc>
                <a:spcPts val="9600"/>
              </a:lnSpc>
              <a:spcBef>
                <a:spcPct val="0"/>
              </a:spcBef>
            </a:pPr>
            <a:r>
              <a:rPr lang="en-US" sz="8000" spc="-200">
                <a:solidFill>
                  <a:srgbClr val="FFF559"/>
                </a:solidFill>
                <a:latin typeface="Shrikhand"/>
              </a:rPr>
              <a:t>Neural Networks</a:t>
            </a:r>
          </a:p>
        </p:txBody>
      </p:sp>
      <p:sp>
        <p:nvSpPr>
          <p:cNvPr name="TextBox 11" id="11"/>
          <p:cNvSpPr txBox="true"/>
          <p:nvPr/>
        </p:nvSpPr>
        <p:spPr>
          <a:xfrm rot="0">
            <a:off x="4833466" y="6161862"/>
            <a:ext cx="3900510" cy="2158537"/>
          </a:xfrm>
          <a:prstGeom prst="rect">
            <a:avLst/>
          </a:prstGeom>
        </p:spPr>
        <p:txBody>
          <a:bodyPr anchor="t" rtlCol="false" tIns="0" lIns="0" bIns="0" rIns="0">
            <a:spAutoFit/>
          </a:bodyPr>
          <a:lstStyle/>
          <a:p>
            <a:pPr algn="ctr" marL="0" indent="0" lvl="0">
              <a:lnSpc>
                <a:spcPts val="2485"/>
              </a:lnSpc>
              <a:spcBef>
                <a:spcPct val="0"/>
              </a:spcBef>
            </a:pPr>
            <a:r>
              <a:rPr lang="en-US" sz="1911">
                <a:solidFill>
                  <a:srgbClr val="2C346B"/>
                </a:solidFill>
                <a:latin typeface="Quicksand Bold"/>
              </a:rPr>
              <a:t>Forward and backpropagation are fundamental processes in training neural networks. They allow the network to learn from data by adjusting its weights and biases to minimize errors in predictions.</a:t>
            </a:r>
          </a:p>
        </p:txBody>
      </p:sp>
      <p:sp>
        <p:nvSpPr>
          <p:cNvPr name="TextBox 12" id="12"/>
          <p:cNvSpPr txBox="true"/>
          <p:nvPr/>
        </p:nvSpPr>
        <p:spPr>
          <a:xfrm rot="0">
            <a:off x="9883490" y="5500549"/>
            <a:ext cx="3068051" cy="2819850"/>
          </a:xfrm>
          <a:prstGeom prst="rect">
            <a:avLst/>
          </a:prstGeom>
        </p:spPr>
        <p:txBody>
          <a:bodyPr anchor="t" rtlCol="false" tIns="0" lIns="0" bIns="0" rIns="0">
            <a:spAutoFit/>
          </a:bodyPr>
          <a:lstStyle/>
          <a:p>
            <a:pPr algn="ctr" marL="0" indent="0" lvl="0">
              <a:lnSpc>
                <a:spcPts val="2814"/>
              </a:lnSpc>
              <a:spcBef>
                <a:spcPct val="0"/>
              </a:spcBef>
            </a:pPr>
            <a:r>
              <a:rPr lang="en-US" sz="2165">
                <a:solidFill>
                  <a:srgbClr val="2C346B"/>
                </a:solidFill>
                <a:latin typeface="Quicksand Bold"/>
              </a:rPr>
              <a:t>Gradient Descent is a fundamental optimization algorithm used to minimize the loss function in neural networks and other machine learning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DAGGMQKMAyA</dc:identifier>
  <dcterms:modified xsi:type="dcterms:W3CDTF">2011-08-01T06:04:30Z</dcterms:modified>
  <cp:revision>1</cp:revision>
  <dc:title>Hardware and Software Presentation in Colourful Retro Style</dc:title>
</cp:coreProperties>
</file>