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76" r:id="rId6"/>
    <p:sldId id="274" r:id="rId7"/>
    <p:sldId id="272" r:id="rId8"/>
    <p:sldId id="278" r:id="rId9"/>
    <p:sldId id="280" r:id="rId10"/>
    <p:sldId id="282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31"/>
    <p:restoredTop sz="88907"/>
  </p:normalViewPr>
  <p:slideViewPr>
    <p:cSldViewPr>
      <p:cViewPr>
        <p:scale>
          <a:sx n="98" d="100"/>
          <a:sy n="98" d="100"/>
        </p:scale>
        <p:origin x="27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20228-39FA-4640-8832-14963BEDA1A8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82A8-8180-7143-8B8E-7EBA6A45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If you are a woman of a certain age, then it’s happened to you many times before. The dreaded question is</a:t>
            </a:r>
          </a:p>
          <a:p>
            <a:pPr marL="469900" marR="38560" indent="-4572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Does maternal age really have a huge impact on baby’s health or cause low birth weight ? </a:t>
            </a:r>
          </a:p>
          <a:p>
            <a:pPr marL="469900" marR="38560" indent="-4572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What are the factors that contribute to the risk of low birth weight?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2A8-8180-7143-8B8E-7EBA6A4535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2A8-8180-7143-8B8E-7EBA6A4535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9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Boxplot, rank</a:t>
            </a:r>
            <a:r>
              <a:rPr lang="en-US" altLang="zh-CN" baseline="0" dirty="0" smtClean="0"/>
              <a:t> sum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2A8-8180-7143-8B8E-7EBA6A4535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Boxplot, histogram, rank</a:t>
            </a:r>
            <a:r>
              <a:rPr lang="en-US" altLang="zh-CN" baseline="0" dirty="0" smtClean="0"/>
              <a:t> sum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2A8-8180-7143-8B8E-7EBA6A4535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3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Boxplot, histogram, rank</a:t>
            </a:r>
            <a:r>
              <a:rPr lang="en-US" altLang="zh-CN" baseline="0" dirty="0" smtClean="0"/>
              <a:t> </a:t>
            </a:r>
            <a:r>
              <a:rPr lang="en-US" altLang="zh-CN" baseline="0" smtClean="0"/>
              <a:t>sum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2A8-8180-7143-8B8E-7EBA6A4535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Boxplot, histogram, rank</a:t>
            </a:r>
            <a:r>
              <a:rPr lang="en-US" altLang="zh-CN" baseline="0" dirty="0" smtClean="0"/>
              <a:t> sum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2A8-8180-7143-8B8E-7EBA6A4535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5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Boxplot, histogram, rank</a:t>
            </a:r>
            <a:r>
              <a:rPr lang="en-US" altLang="zh-CN" baseline="0" dirty="0" smtClean="0"/>
              <a:t> sum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2A8-8180-7143-8B8E-7EBA6A4535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Boxplot, histogram, rank</a:t>
            </a:r>
            <a:r>
              <a:rPr lang="en-US" altLang="zh-CN" baseline="0" dirty="0" smtClean="0"/>
              <a:t> </a:t>
            </a:r>
            <a:r>
              <a:rPr lang="en-US" altLang="zh-CN" baseline="0" smtClean="0"/>
              <a:t>sum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2A8-8180-7143-8B8E-7EBA6A4535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9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2A8-8180-7143-8B8E-7EBA6A4535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statcrunch.com/5.0/shareddata.php?keywords=weight&amp;startlimit=15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806491" y="1682496"/>
            <a:ext cx="2702768" cy="137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>
              <a:lnSpc>
                <a:spcPct val="112426"/>
              </a:lnSpc>
            </a:pPr>
            <a:r>
              <a:rPr sz="4800" spc="0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R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41579" y="1682496"/>
            <a:ext cx="2376440" cy="137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>
              <a:lnSpc>
                <a:spcPct val="112426"/>
              </a:lnSpc>
            </a:pPr>
            <a:r>
              <a:rPr sz="4800" spc="0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4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9079" y="1682496"/>
            <a:ext cx="3048428" cy="137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>
              <a:lnSpc>
                <a:spcPct val="112426"/>
              </a:lnSpc>
            </a:pPr>
            <a:r>
              <a:rPr sz="4800" spc="0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al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3705" y="1682496"/>
            <a:ext cx="2870222" cy="137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>
              <a:lnSpc>
                <a:spcPct val="112426"/>
              </a:lnSpc>
            </a:pPr>
            <a:r>
              <a:rPr sz="4800" spc="0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ct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08477" y="2953512"/>
            <a:ext cx="1659522" cy="900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"/>
              </a:spcBef>
            </a:pPr>
            <a:endParaRPr sz="700"/>
          </a:p>
          <a:p>
            <a:pPr>
              <a:lnSpc>
                <a:spcPct val="112426"/>
              </a:lnSpc>
            </a:pPr>
            <a:r>
              <a:rPr sz="3100" spc="0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y</a:t>
            </a:r>
            <a:endParaRPr sz="31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-21265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77600" y="6499860"/>
            <a:ext cx="112775" cy="83819"/>
          </a:xfrm>
          <a:custGeom>
            <a:avLst/>
            <a:gdLst/>
            <a:ahLst/>
            <a:cxnLst/>
            <a:rect l="l" t="t" r="r" b="b"/>
            <a:pathLst>
              <a:path w="112775" h="83819">
                <a:moveTo>
                  <a:pt x="0" y="41909"/>
                </a:moveTo>
                <a:lnTo>
                  <a:pt x="684" y="48455"/>
                </a:lnTo>
                <a:lnTo>
                  <a:pt x="5402" y="59829"/>
                </a:lnTo>
                <a:lnTo>
                  <a:pt x="14020" y="69561"/>
                </a:lnTo>
                <a:lnTo>
                  <a:pt x="25849" y="77143"/>
                </a:lnTo>
                <a:lnTo>
                  <a:pt x="40201" y="82066"/>
                </a:lnTo>
                <a:lnTo>
                  <a:pt x="56388" y="83819"/>
                </a:lnTo>
                <a:lnTo>
                  <a:pt x="65186" y="83312"/>
                </a:lnTo>
                <a:lnTo>
                  <a:pt x="80482" y="79809"/>
                </a:lnTo>
                <a:lnTo>
                  <a:pt x="93577" y="73408"/>
                </a:lnTo>
                <a:lnTo>
                  <a:pt x="103784" y="64618"/>
                </a:lnTo>
                <a:lnTo>
                  <a:pt x="110413" y="53949"/>
                </a:lnTo>
                <a:lnTo>
                  <a:pt x="112775" y="41909"/>
                </a:lnTo>
                <a:lnTo>
                  <a:pt x="112091" y="35364"/>
                </a:lnTo>
                <a:lnTo>
                  <a:pt x="107373" y="23990"/>
                </a:lnTo>
                <a:lnTo>
                  <a:pt x="98755" y="14258"/>
                </a:lnTo>
                <a:lnTo>
                  <a:pt x="86926" y="6676"/>
                </a:lnTo>
                <a:lnTo>
                  <a:pt x="72574" y="1753"/>
                </a:lnTo>
                <a:lnTo>
                  <a:pt x="56388" y="0"/>
                </a:lnTo>
                <a:lnTo>
                  <a:pt x="47589" y="507"/>
                </a:lnTo>
                <a:lnTo>
                  <a:pt x="32293" y="4010"/>
                </a:lnTo>
                <a:lnTo>
                  <a:pt x="19198" y="10411"/>
                </a:lnTo>
                <a:lnTo>
                  <a:pt x="8991" y="19201"/>
                </a:lnTo>
                <a:lnTo>
                  <a:pt x="2362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8952" y="6499860"/>
            <a:ext cx="112776" cy="83819"/>
          </a:xfrm>
          <a:custGeom>
            <a:avLst/>
            <a:gdLst/>
            <a:ahLst/>
            <a:cxnLst/>
            <a:rect l="l" t="t" r="r" b="b"/>
            <a:pathLst>
              <a:path w="112776" h="83819">
                <a:moveTo>
                  <a:pt x="0" y="41909"/>
                </a:moveTo>
                <a:lnTo>
                  <a:pt x="683" y="48455"/>
                </a:lnTo>
                <a:lnTo>
                  <a:pt x="5398" y="59829"/>
                </a:lnTo>
                <a:lnTo>
                  <a:pt x="14011" y="69561"/>
                </a:lnTo>
                <a:lnTo>
                  <a:pt x="25838" y="77143"/>
                </a:lnTo>
                <a:lnTo>
                  <a:pt x="40192" y="82066"/>
                </a:lnTo>
                <a:lnTo>
                  <a:pt x="56388" y="83819"/>
                </a:lnTo>
                <a:lnTo>
                  <a:pt x="65192" y="83312"/>
                </a:lnTo>
                <a:lnTo>
                  <a:pt x="80493" y="79809"/>
                </a:lnTo>
                <a:lnTo>
                  <a:pt x="93588" y="73408"/>
                </a:lnTo>
                <a:lnTo>
                  <a:pt x="103790" y="64618"/>
                </a:lnTo>
                <a:lnTo>
                  <a:pt x="110415" y="53949"/>
                </a:lnTo>
                <a:lnTo>
                  <a:pt x="112776" y="41909"/>
                </a:lnTo>
                <a:lnTo>
                  <a:pt x="112092" y="35364"/>
                </a:lnTo>
                <a:lnTo>
                  <a:pt x="107377" y="23990"/>
                </a:lnTo>
                <a:lnTo>
                  <a:pt x="98764" y="14258"/>
                </a:lnTo>
                <a:lnTo>
                  <a:pt x="86937" y="6676"/>
                </a:lnTo>
                <a:lnTo>
                  <a:pt x="72583" y="1753"/>
                </a:lnTo>
                <a:lnTo>
                  <a:pt x="56388" y="0"/>
                </a:lnTo>
                <a:lnTo>
                  <a:pt x="47583" y="507"/>
                </a:lnTo>
                <a:lnTo>
                  <a:pt x="32282" y="4010"/>
                </a:lnTo>
                <a:lnTo>
                  <a:pt x="19187" y="10411"/>
                </a:lnTo>
                <a:lnTo>
                  <a:pt x="8985" y="19201"/>
                </a:lnTo>
                <a:lnTo>
                  <a:pt x="2360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36217" y="2002498"/>
            <a:ext cx="1174460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5"/>
              </a:lnSpc>
              <a:spcBef>
                <a:spcPts val="249"/>
              </a:spcBef>
            </a:pPr>
            <a:endParaRPr sz="48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1370" y="2002498"/>
            <a:ext cx="1404394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5"/>
              </a:lnSpc>
              <a:spcBef>
                <a:spcPts val="249"/>
              </a:spcBef>
            </a:pPr>
            <a:endParaRPr sz="48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4826" y="2002498"/>
            <a:ext cx="988439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5"/>
              </a:lnSpc>
              <a:spcBef>
                <a:spcPts val="249"/>
              </a:spcBef>
            </a:pPr>
            <a:endParaRPr sz="48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3840" y="2002498"/>
            <a:ext cx="1494050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5"/>
              </a:lnSpc>
              <a:spcBef>
                <a:spcPts val="249"/>
              </a:spcBef>
            </a:pPr>
            <a:endParaRPr sz="48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3582" y="2002498"/>
            <a:ext cx="1955832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5"/>
              </a:lnSpc>
              <a:spcBef>
                <a:spcPts val="249"/>
              </a:spcBef>
            </a:pPr>
            <a:endParaRPr sz="48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7861" y="3160031"/>
            <a:ext cx="3552282" cy="418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60"/>
              </a:lnSpc>
              <a:spcBef>
                <a:spcPts val="163"/>
              </a:spcBef>
            </a:pPr>
            <a:endParaRPr sz="31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4122" y="3160031"/>
            <a:ext cx="2816079" cy="418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60"/>
              </a:lnSpc>
              <a:spcBef>
                <a:spcPts val="163"/>
              </a:spcBef>
            </a:pPr>
            <a:endParaRPr sz="31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958" y="3160031"/>
            <a:ext cx="1153487" cy="418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60"/>
              </a:lnSpc>
              <a:spcBef>
                <a:spcPts val="163"/>
              </a:spcBef>
            </a:pPr>
            <a:endParaRPr sz="3100" dirty="0">
              <a:latin typeface="Palatino Linotype"/>
              <a:cs typeface="Palatino Linotyp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07505" y="4178181"/>
            <a:ext cx="3880647" cy="1208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590"/>
              </a:lnSpc>
              <a:spcBef>
                <a:spcPts val="129"/>
              </a:spcBef>
            </a:pPr>
            <a:r>
              <a:rPr lang="en-US" sz="2600" spc="-14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Group</a:t>
            </a:r>
            <a:r>
              <a:rPr sz="2600" spc="4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7</a:t>
            </a:r>
            <a:endParaRPr sz="2600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R="18697" algn="r">
              <a:lnSpc>
                <a:spcPct val="95825"/>
              </a:lnSpc>
              <a:spcBef>
                <a:spcPts val="696"/>
              </a:spcBef>
            </a:pPr>
            <a:r>
              <a:rPr lang="en-US" sz="2600" spc="14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Su Hang, Xin Shen</a:t>
            </a:r>
          </a:p>
          <a:p>
            <a:pPr marR="18697" algn="r">
              <a:lnSpc>
                <a:spcPct val="95825"/>
              </a:lnSpc>
              <a:spcBef>
                <a:spcPts val="696"/>
              </a:spcBef>
            </a:pPr>
            <a:r>
              <a:rPr lang="en-US" sz="2600" spc="14" dirty="0" err="1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Yiwei</a:t>
            </a:r>
            <a:r>
              <a:rPr lang="en-US" sz="2600" spc="14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Sun, </a:t>
            </a:r>
            <a:r>
              <a:rPr lang="en-US" sz="2600" spc="14" dirty="0" err="1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Xiaozhuo</a:t>
            </a:r>
            <a:r>
              <a:rPr lang="en-US" sz="2600" spc="14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Wang</a:t>
            </a:r>
            <a:endParaRPr sz="2600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6"/>
          <p:cNvSpPr txBox="1"/>
          <p:nvPr/>
        </p:nvSpPr>
        <p:spPr>
          <a:xfrm>
            <a:off x="1371600" y="1468059"/>
            <a:ext cx="9482327" cy="1238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lang="en-US" sz="7500" b="1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W</a:t>
            </a:r>
            <a:r>
              <a:rPr lang="en-US" sz="7500" b="1" spc="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4201 Advanced Data Analysis</a:t>
            </a:r>
            <a:r>
              <a:rPr lang="en-US" sz="7500" b="1" spc="0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 </a:t>
            </a:r>
            <a:endParaRPr sz="5000" b="1" dirty="0">
              <a:latin typeface="Palatino Linotype"/>
              <a:cs typeface="Palatino Linotype"/>
            </a:endParaRPr>
          </a:p>
        </p:txBody>
      </p:sp>
      <p:sp>
        <p:nvSpPr>
          <p:cNvPr id="28" name="object 6"/>
          <p:cNvSpPr txBox="1"/>
          <p:nvPr/>
        </p:nvSpPr>
        <p:spPr>
          <a:xfrm>
            <a:off x="1522958" y="2301686"/>
            <a:ext cx="9482327" cy="1238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r>
              <a:rPr lang="en-US" sz="48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The Investigation on </a:t>
            </a:r>
            <a:r>
              <a:rPr lang="en-US" sz="48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Birth</a:t>
            </a:r>
            <a:r>
              <a:rPr lang="en-US" sz="48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 </a:t>
            </a:r>
            <a:r>
              <a:rPr lang="en-US" sz="4800" baseline="4447" dirty="0">
                <a:solidFill>
                  <a:srgbClr val="2E5796"/>
                </a:solidFill>
                <a:latin typeface="Palatino Linotype"/>
                <a:cs typeface="Palatino Linotype"/>
              </a:rPr>
              <a:t>W</a:t>
            </a:r>
            <a:r>
              <a:rPr lang="en-US" sz="48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eight </a:t>
            </a:r>
            <a:r>
              <a:rPr lang="en-US" sz="48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of babies </a:t>
            </a:r>
            <a:endParaRPr lang="en-US" sz="4800" baseline="4447" dirty="0" smtClean="0">
              <a:solidFill>
                <a:srgbClr val="2E5796"/>
              </a:solidFill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77600" y="6499860"/>
            <a:ext cx="112775" cy="83819"/>
          </a:xfrm>
          <a:custGeom>
            <a:avLst/>
            <a:gdLst/>
            <a:ahLst/>
            <a:cxnLst/>
            <a:rect l="l" t="t" r="r" b="b"/>
            <a:pathLst>
              <a:path w="112775" h="83819">
                <a:moveTo>
                  <a:pt x="0" y="41909"/>
                </a:moveTo>
                <a:lnTo>
                  <a:pt x="684" y="48455"/>
                </a:lnTo>
                <a:lnTo>
                  <a:pt x="5402" y="59829"/>
                </a:lnTo>
                <a:lnTo>
                  <a:pt x="14020" y="69561"/>
                </a:lnTo>
                <a:lnTo>
                  <a:pt x="25849" y="77143"/>
                </a:lnTo>
                <a:lnTo>
                  <a:pt x="40201" y="82066"/>
                </a:lnTo>
                <a:lnTo>
                  <a:pt x="56388" y="83819"/>
                </a:lnTo>
                <a:lnTo>
                  <a:pt x="65186" y="83312"/>
                </a:lnTo>
                <a:lnTo>
                  <a:pt x="80482" y="79809"/>
                </a:lnTo>
                <a:lnTo>
                  <a:pt x="93577" y="73408"/>
                </a:lnTo>
                <a:lnTo>
                  <a:pt x="103784" y="64618"/>
                </a:lnTo>
                <a:lnTo>
                  <a:pt x="110413" y="53949"/>
                </a:lnTo>
                <a:lnTo>
                  <a:pt x="112775" y="41909"/>
                </a:lnTo>
                <a:lnTo>
                  <a:pt x="112091" y="35364"/>
                </a:lnTo>
                <a:lnTo>
                  <a:pt x="107373" y="23990"/>
                </a:lnTo>
                <a:lnTo>
                  <a:pt x="98755" y="14258"/>
                </a:lnTo>
                <a:lnTo>
                  <a:pt x="86926" y="6676"/>
                </a:lnTo>
                <a:lnTo>
                  <a:pt x="72574" y="1753"/>
                </a:lnTo>
                <a:lnTo>
                  <a:pt x="56388" y="0"/>
                </a:lnTo>
                <a:lnTo>
                  <a:pt x="47589" y="507"/>
                </a:lnTo>
                <a:lnTo>
                  <a:pt x="32293" y="4010"/>
                </a:lnTo>
                <a:lnTo>
                  <a:pt x="19198" y="10411"/>
                </a:lnTo>
                <a:lnTo>
                  <a:pt x="8991" y="19201"/>
                </a:lnTo>
                <a:lnTo>
                  <a:pt x="2362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952" y="6499860"/>
            <a:ext cx="112776" cy="83819"/>
          </a:xfrm>
          <a:custGeom>
            <a:avLst/>
            <a:gdLst/>
            <a:ahLst/>
            <a:cxnLst/>
            <a:rect l="l" t="t" r="r" b="b"/>
            <a:pathLst>
              <a:path w="112776" h="83819">
                <a:moveTo>
                  <a:pt x="0" y="41909"/>
                </a:moveTo>
                <a:lnTo>
                  <a:pt x="683" y="48455"/>
                </a:lnTo>
                <a:lnTo>
                  <a:pt x="5398" y="59829"/>
                </a:lnTo>
                <a:lnTo>
                  <a:pt x="14011" y="69561"/>
                </a:lnTo>
                <a:lnTo>
                  <a:pt x="25838" y="77143"/>
                </a:lnTo>
                <a:lnTo>
                  <a:pt x="40192" y="82066"/>
                </a:lnTo>
                <a:lnTo>
                  <a:pt x="56388" y="83819"/>
                </a:lnTo>
                <a:lnTo>
                  <a:pt x="65192" y="83312"/>
                </a:lnTo>
                <a:lnTo>
                  <a:pt x="80493" y="79809"/>
                </a:lnTo>
                <a:lnTo>
                  <a:pt x="93588" y="73408"/>
                </a:lnTo>
                <a:lnTo>
                  <a:pt x="103790" y="64618"/>
                </a:lnTo>
                <a:lnTo>
                  <a:pt x="110415" y="53949"/>
                </a:lnTo>
                <a:lnTo>
                  <a:pt x="112776" y="41909"/>
                </a:lnTo>
                <a:lnTo>
                  <a:pt x="112092" y="35364"/>
                </a:lnTo>
                <a:lnTo>
                  <a:pt x="107377" y="23990"/>
                </a:lnTo>
                <a:lnTo>
                  <a:pt x="98764" y="14258"/>
                </a:lnTo>
                <a:lnTo>
                  <a:pt x="86937" y="6676"/>
                </a:lnTo>
                <a:lnTo>
                  <a:pt x="72583" y="1753"/>
                </a:lnTo>
                <a:lnTo>
                  <a:pt x="56388" y="0"/>
                </a:lnTo>
                <a:lnTo>
                  <a:pt x="47583" y="507"/>
                </a:lnTo>
                <a:lnTo>
                  <a:pt x="32282" y="4010"/>
                </a:lnTo>
                <a:lnTo>
                  <a:pt x="19187" y="10411"/>
                </a:lnTo>
                <a:lnTo>
                  <a:pt x="8985" y="19201"/>
                </a:lnTo>
                <a:lnTo>
                  <a:pt x="2360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1485900" y="2971800"/>
            <a:ext cx="9220200" cy="1104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r>
              <a:rPr lang="en-US" altLang="zh-CN" sz="75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Thank You!</a:t>
            </a:r>
            <a:endParaRPr lang="en-US" sz="7500" dirty="0">
              <a:latin typeface="Palatino Linotype"/>
              <a:cs typeface="Palatino Linotype"/>
            </a:endParaRPr>
          </a:p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sz="50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788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77600" y="6499860"/>
            <a:ext cx="112775" cy="83819"/>
          </a:xfrm>
          <a:custGeom>
            <a:avLst/>
            <a:gdLst/>
            <a:ahLst/>
            <a:cxnLst/>
            <a:rect l="l" t="t" r="r" b="b"/>
            <a:pathLst>
              <a:path w="112775" h="83819">
                <a:moveTo>
                  <a:pt x="0" y="41909"/>
                </a:moveTo>
                <a:lnTo>
                  <a:pt x="684" y="48455"/>
                </a:lnTo>
                <a:lnTo>
                  <a:pt x="5402" y="59829"/>
                </a:lnTo>
                <a:lnTo>
                  <a:pt x="14020" y="69561"/>
                </a:lnTo>
                <a:lnTo>
                  <a:pt x="25849" y="77143"/>
                </a:lnTo>
                <a:lnTo>
                  <a:pt x="40201" y="82066"/>
                </a:lnTo>
                <a:lnTo>
                  <a:pt x="56388" y="83819"/>
                </a:lnTo>
                <a:lnTo>
                  <a:pt x="65186" y="83312"/>
                </a:lnTo>
                <a:lnTo>
                  <a:pt x="80482" y="79809"/>
                </a:lnTo>
                <a:lnTo>
                  <a:pt x="93577" y="73408"/>
                </a:lnTo>
                <a:lnTo>
                  <a:pt x="103784" y="64618"/>
                </a:lnTo>
                <a:lnTo>
                  <a:pt x="110413" y="53949"/>
                </a:lnTo>
                <a:lnTo>
                  <a:pt x="112775" y="41909"/>
                </a:lnTo>
                <a:lnTo>
                  <a:pt x="112091" y="35364"/>
                </a:lnTo>
                <a:lnTo>
                  <a:pt x="107373" y="23990"/>
                </a:lnTo>
                <a:lnTo>
                  <a:pt x="98755" y="14258"/>
                </a:lnTo>
                <a:lnTo>
                  <a:pt x="86926" y="6676"/>
                </a:lnTo>
                <a:lnTo>
                  <a:pt x="72574" y="1753"/>
                </a:lnTo>
                <a:lnTo>
                  <a:pt x="56388" y="0"/>
                </a:lnTo>
                <a:lnTo>
                  <a:pt x="47589" y="507"/>
                </a:lnTo>
                <a:lnTo>
                  <a:pt x="32293" y="4010"/>
                </a:lnTo>
                <a:lnTo>
                  <a:pt x="19198" y="10411"/>
                </a:lnTo>
                <a:lnTo>
                  <a:pt x="8991" y="19201"/>
                </a:lnTo>
                <a:lnTo>
                  <a:pt x="2362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952" y="6499860"/>
            <a:ext cx="112776" cy="83819"/>
          </a:xfrm>
          <a:custGeom>
            <a:avLst/>
            <a:gdLst/>
            <a:ahLst/>
            <a:cxnLst/>
            <a:rect l="l" t="t" r="r" b="b"/>
            <a:pathLst>
              <a:path w="112776" h="83819">
                <a:moveTo>
                  <a:pt x="0" y="41909"/>
                </a:moveTo>
                <a:lnTo>
                  <a:pt x="683" y="48455"/>
                </a:lnTo>
                <a:lnTo>
                  <a:pt x="5398" y="59829"/>
                </a:lnTo>
                <a:lnTo>
                  <a:pt x="14011" y="69561"/>
                </a:lnTo>
                <a:lnTo>
                  <a:pt x="25838" y="77143"/>
                </a:lnTo>
                <a:lnTo>
                  <a:pt x="40192" y="82066"/>
                </a:lnTo>
                <a:lnTo>
                  <a:pt x="56388" y="83819"/>
                </a:lnTo>
                <a:lnTo>
                  <a:pt x="65192" y="83312"/>
                </a:lnTo>
                <a:lnTo>
                  <a:pt x="80493" y="79809"/>
                </a:lnTo>
                <a:lnTo>
                  <a:pt x="93588" y="73408"/>
                </a:lnTo>
                <a:lnTo>
                  <a:pt x="103790" y="64618"/>
                </a:lnTo>
                <a:lnTo>
                  <a:pt x="110415" y="53949"/>
                </a:lnTo>
                <a:lnTo>
                  <a:pt x="112776" y="41909"/>
                </a:lnTo>
                <a:lnTo>
                  <a:pt x="112092" y="35364"/>
                </a:lnTo>
                <a:lnTo>
                  <a:pt x="107377" y="23990"/>
                </a:lnTo>
                <a:lnTo>
                  <a:pt x="98764" y="14258"/>
                </a:lnTo>
                <a:lnTo>
                  <a:pt x="86937" y="6676"/>
                </a:lnTo>
                <a:lnTo>
                  <a:pt x="72583" y="1753"/>
                </a:lnTo>
                <a:lnTo>
                  <a:pt x="56388" y="0"/>
                </a:lnTo>
                <a:lnTo>
                  <a:pt x="47583" y="507"/>
                </a:lnTo>
                <a:lnTo>
                  <a:pt x="32282" y="4010"/>
                </a:lnTo>
                <a:lnTo>
                  <a:pt x="19187" y="10411"/>
                </a:lnTo>
                <a:lnTo>
                  <a:pt x="8985" y="19201"/>
                </a:lnTo>
                <a:lnTo>
                  <a:pt x="2360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29000" y="152588"/>
            <a:ext cx="5192141" cy="791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r>
              <a:rPr lang="en-US" sz="7500" spc="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Objective</a:t>
            </a:r>
            <a:endParaRPr sz="5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952" y="944492"/>
            <a:ext cx="10518648" cy="2789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560">
              <a:lnSpc>
                <a:spcPts val="2800"/>
              </a:lnSpc>
              <a:spcBef>
                <a:spcPts val="140"/>
              </a:spcBef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“When are you going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have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a baby? ” </a:t>
            </a:r>
          </a:p>
          <a:p>
            <a:pPr marL="469900" marR="38560" indent="-4572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Older maternal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age cause unhealthy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babies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469900" marR="38560" indent="-4572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Other factors </a:t>
            </a:r>
          </a:p>
          <a:p>
            <a:pPr marL="12700" marR="38560">
              <a:lnSpc>
                <a:spcPts val="2800"/>
              </a:lnSpc>
              <a:spcBef>
                <a:spcPts val="140"/>
              </a:spcBef>
            </a:pPr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81" y="3041791"/>
            <a:ext cx="6081590" cy="327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lang="en-US" sz="7500" dirty="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00" y="6499860"/>
            <a:ext cx="112775" cy="83819"/>
          </a:xfrm>
          <a:custGeom>
            <a:avLst/>
            <a:gdLst/>
            <a:ahLst/>
            <a:cxnLst/>
            <a:rect l="l" t="t" r="r" b="b"/>
            <a:pathLst>
              <a:path w="112775" h="83819">
                <a:moveTo>
                  <a:pt x="0" y="41909"/>
                </a:moveTo>
                <a:lnTo>
                  <a:pt x="684" y="48455"/>
                </a:lnTo>
                <a:lnTo>
                  <a:pt x="5402" y="59829"/>
                </a:lnTo>
                <a:lnTo>
                  <a:pt x="14020" y="69561"/>
                </a:lnTo>
                <a:lnTo>
                  <a:pt x="25849" y="77143"/>
                </a:lnTo>
                <a:lnTo>
                  <a:pt x="40201" y="82066"/>
                </a:lnTo>
                <a:lnTo>
                  <a:pt x="56388" y="83819"/>
                </a:lnTo>
                <a:lnTo>
                  <a:pt x="65186" y="83312"/>
                </a:lnTo>
                <a:lnTo>
                  <a:pt x="80482" y="79809"/>
                </a:lnTo>
                <a:lnTo>
                  <a:pt x="93577" y="73408"/>
                </a:lnTo>
                <a:lnTo>
                  <a:pt x="103784" y="64618"/>
                </a:lnTo>
                <a:lnTo>
                  <a:pt x="110413" y="53949"/>
                </a:lnTo>
                <a:lnTo>
                  <a:pt x="112775" y="41909"/>
                </a:lnTo>
                <a:lnTo>
                  <a:pt x="112091" y="35364"/>
                </a:lnTo>
                <a:lnTo>
                  <a:pt x="107373" y="23990"/>
                </a:lnTo>
                <a:lnTo>
                  <a:pt x="98755" y="14258"/>
                </a:lnTo>
                <a:lnTo>
                  <a:pt x="86926" y="6676"/>
                </a:lnTo>
                <a:lnTo>
                  <a:pt x="72574" y="1753"/>
                </a:lnTo>
                <a:lnTo>
                  <a:pt x="56388" y="0"/>
                </a:lnTo>
                <a:lnTo>
                  <a:pt x="47589" y="507"/>
                </a:lnTo>
                <a:lnTo>
                  <a:pt x="32293" y="4010"/>
                </a:lnTo>
                <a:lnTo>
                  <a:pt x="19198" y="10411"/>
                </a:lnTo>
                <a:lnTo>
                  <a:pt x="8991" y="19201"/>
                </a:lnTo>
                <a:lnTo>
                  <a:pt x="2362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952" y="6499860"/>
            <a:ext cx="112776" cy="83819"/>
          </a:xfrm>
          <a:custGeom>
            <a:avLst/>
            <a:gdLst/>
            <a:ahLst/>
            <a:cxnLst/>
            <a:rect l="l" t="t" r="r" b="b"/>
            <a:pathLst>
              <a:path w="112776" h="83819">
                <a:moveTo>
                  <a:pt x="0" y="41909"/>
                </a:moveTo>
                <a:lnTo>
                  <a:pt x="683" y="48455"/>
                </a:lnTo>
                <a:lnTo>
                  <a:pt x="5398" y="59829"/>
                </a:lnTo>
                <a:lnTo>
                  <a:pt x="14011" y="69561"/>
                </a:lnTo>
                <a:lnTo>
                  <a:pt x="25838" y="77143"/>
                </a:lnTo>
                <a:lnTo>
                  <a:pt x="40192" y="82066"/>
                </a:lnTo>
                <a:lnTo>
                  <a:pt x="56388" y="83819"/>
                </a:lnTo>
                <a:lnTo>
                  <a:pt x="65192" y="83312"/>
                </a:lnTo>
                <a:lnTo>
                  <a:pt x="80493" y="79809"/>
                </a:lnTo>
                <a:lnTo>
                  <a:pt x="93588" y="73408"/>
                </a:lnTo>
                <a:lnTo>
                  <a:pt x="103790" y="64618"/>
                </a:lnTo>
                <a:lnTo>
                  <a:pt x="110415" y="53949"/>
                </a:lnTo>
                <a:lnTo>
                  <a:pt x="112776" y="41909"/>
                </a:lnTo>
                <a:lnTo>
                  <a:pt x="112092" y="35364"/>
                </a:lnTo>
                <a:lnTo>
                  <a:pt x="107377" y="23990"/>
                </a:lnTo>
                <a:lnTo>
                  <a:pt x="98764" y="14258"/>
                </a:lnTo>
                <a:lnTo>
                  <a:pt x="86937" y="6676"/>
                </a:lnTo>
                <a:lnTo>
                  <a:pt x="72583" y="1753"/>
                </a:lnTo>
                <a:lnTo>
                  <a:pt x="56388" y="0"/>
                </a:lnTo>
                <a:lnTo>
                  <a:pt x="47583" y="507"/>
                </a:lnTo>
                <a:lnTo>
                  <a:pt x="32282" y="4010"/>
                </a:lnTo>
                <a:lnTo>
                  <a:pt x="19187" y="10411"/>
                </a:lnTo>
                <a:lnTo>
                  <a:pt x="8985" y="19201"/>
                </a:lnTo>
                <a:lnTo>
                  <a:pt x="2360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0930" y="3524597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00338" y="4303361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9" name="object 6"/>
          <p:cNvSpPr txBox="1"/>
          <p:nvPr/>
        </p:nvSpPr>
        <p:spPr>
          <a:xfrm>
            <a:off x="4223215" y="307169"/>
            <a:ext cx="3672496" cy="660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r>
              <a:rPr lang="en-US" sz="7500" spc="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Introduction</a:t>
            </a:r>
            <a:endParaRPr sz="5000" dirty="0">
              <a:latin typeface="Palatino Linotype"/>
              <a:cs typeface="Palatino Linotype"/>
            </a:endParaRPr>
          </a:p>
        </p:txBody>
      </p:sp>
      <p:sp>
        <p:nvSpPr>
          <p:cNvPr id="30" name="object 9"/>
          <p:cNvSpPr txBox="1"/>
          <p:nvPr/>
        </p:nvSpPr>
        <p:spPr>
          <a:xfrm>
            <a:off x="840149" y="1040725"/>
            <a:ext cx="1681221" cy="357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lang="en-US" sz="2400" b="1" i="1" spc="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Data Source</a:t>
            </a:r>
            <a:endParaRPr sz="2400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871727" y="1506925"/>
            <a:ext cx="10710673" cy="932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Website: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StatCrunch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u="sng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http://www.statcrunch.com/5.0/shareddata.php?keywords=weight&amp;startlimit=15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700" marR="38560">
              <a:lnSpc>
                <a:spcPts val="2800"/>
              </a:lnSpc>
              <a:spcBef>
                <a:spcPts val="140"/>
              </a:spcBef>
            </a:pPr>
            <a:endParaRPr lang="en-US" sz="2600" dirty="0" smtClean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2700" marR="38560">
              <a:lnSpc>
                <a:spcPts val="2800"/>
              </a:lnSpc>
              <a:spcBef>
                <a:spcPts val="140"/>
              </a:spcBef>
            </a:pPr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32" name="object 9"/>
          <p:cNvSpPr txBox="1"/>
          <p:nvPr/>
        </p:nvSpPr>
        <p:spPr>
          <a:xfrm>
            <a:off x="840149" y="2491442"/>
            <a:ext cx="2207851" cy="556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lang="en-US" sz="2400" b="1" i="1" spc="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Data Description</a:t>
            </a:r>
            <a:endParaRPr sz="2400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840149" y="3273700"/>
            <a:ext cx="10490295" cy="3584300"/>
          </a:xfrm>
          <a:prstGeom prst="rect">
            <a:avLst/>
          </a:prstGeom>
        </p:spPr>
        <p:txBody>
          <a:bodyPr wrap="square" lIns="0" tIns="0" rIns="0" bIns="0" numCol="2" rtlCol="0">
            <a:noAutofit/>
          </a:bodyPr>
          <a:lstStyle/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Plurality: 0 = not twins, 1 = twins</a:t>
            </a: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Baby’s gender: 0 = male, 1= female</a:t>
            </a: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Marital: 0 = married, 1 = single</a:t>
            </a: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Smoke: 0 = no, 1 = yes</a:t>
            </a: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Mature: 0 = no, 1 = yes (&gt;35 </a:t>
            </a:r>
            <a:r>
              <a:rPr lang="en-US" altLang="zh-CN" sz="2400" dirty="0" err="1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yrs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)</a:t>
            </a: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ace: 0 = non-black, 1= black</a:t>
            </a: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Premature: 0 =  no, 1 = yes (born &lt; 36 </a:t>
            </a:r>
            <a:r>
              <a:rPr lang="en-US" altLang="zh-CN" sz="2400" dirty="0" err="1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wks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)</a:t>
            </a:r>
          </a:p>
          <a:p>
            <a:pPr marL="927100" marR="38560" lvl="1" indent="-4572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927100" marR="38560" lvl="1" indent="-4572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927100" marR="38560" lvl="1" indent="-4572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Mother’s age</a:t>
            </a: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Father’s age</a:t>
            </a: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Visits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: # of medical visits</a:t>
            </a: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Gestation</a:t>
            </a: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Weight Gained: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weight gained during pregnancy</a:t>
            </a:r>
          </a:p>
          <a:p>
            <a:pPr marL="812800" marR="38560" lvl="1" indent="-3429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927100" marR="38560" lvl="1" indent="-4572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927100" marR="38560" lvl="1" indent="-4572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endParaRPr lang="en-US" altLang="zh-CN" sz="2600" dirty="0" smtClean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469900" marR="38560" indent="-457200">
              <a:lnSpc>
                <a:spcPts val="2800"/>
              </a:lnSpc>
              <a:spcBef>
                <a:spcPts val="140"/>
              </a:spcBef>
              <a:buFont typeface="Arial" charset="0"/>
              <a:buChar char="•"/>
            </a:pPr>
            <a:endParaRPr lang="en-US" sz="2600" dirty="0" smtClean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2700" marR="38560">
              <a:lnSpc>
                <a:spcPts val="2800"/>
              </a:lnSpc>
              <a:spcBef>
                <a:spcPts val="140"/>
              </a:spcBef>
            </a:pPr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871727" y="2784113"/>
            <a:ext cx="9643873" cy="514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802 births from state of North Carolina, 12 explanatory variables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2700" marR="38560">
              <a:lnSpc>
                <a:spcPts val="2800"/>
              </a:lnSpc>
              <a:spcBef>
                <a:spcPts val="140"/>
              </a:spcBef>
            </a:pPr>
            <a:endParaRPr lang="en-US" sz="2600" dirty="0" smtClean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2700" marR="38560">
              <a:lnSpc>
                <a:spcPts val="2800"/>
              </a:lnSpc>
              <a:spcBef>
                <a:spcPts val="140"/>
              </a:spcBef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lang="en-US" sz="7500" dirty="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00" y="6499860"/>
            <a:ext cx="112775" cy="83819"/>
          </a:xfrm>
          <a:custGeom>
            <a:avLst/>
            <a:gdLst/>
            <a:ahLst/>
            <a:cxnLst/>
            <a:rect l="l" t="t" r="r" b="b"/>
            <a:pathLst>
              <a:path w="112775" h="83819">
                <a:moveTo>
                  <a:pt x="0" y="41909"/>
                </a:moveTo>
                <a:lnTo>
                  <a:pt x="684" y="48455"/>
                </a:lnTo>
                <a:lnTo>
                  <a:pt x="5402" y="59829"/>
                </a:lnTo>
                <a:lnTo>
                  <a:pt x="14020" y="69561"/>
                </a:lnTo>
                <a:lnTo>
                  <a:pt x="25849" y="77143"/>
                </a:lnTo>
                <a:lnTo>
                  <a:pt x="40201" y="82066"/>
                </a:lnTo>
                <a:lnTo>
                  <a:pt x="56388" y="83819"/>
                </a:lnTo>
                <a:lnTo>
                  <a:pt x="65186" y="83312"/>
                </a:lnTo>
                <a:lnTo>
                  <a:pt x="80482" y="79809"/>
                </a:lnTo>
                <a:lnTo>
                  <a:pt x="93577" y="73408"/>
                </a:lnTo>
                <a:lnTo>
                  <a:pt x="103784" y="64618"/>
                </a:lnTo>
                <a:lnTo>
                  <a:pt x="110413" y="53949"/>
                </a:lnTo>
                <a:lnTo>
                  <a:pt x="112775" y="41909"/>
                </a:lnTo>
                <a:lnTo>
                  <a:pt x="112091" y="35364"/>
                </a:lnTo>
                <a:lnTo>
                  <a:pt x="107373" y="23990"/>
                </a:lnTo>
                <a:lnTo>
                  <a:pt x="98755" y="14258"/>
                </a:lnTo>
                <a:lnTo>
                  <a:pt x="86926" y="6676"/>
                </a:lnTo>
                <a:lnTo>
                  <a:pt x="72574" y="1753"/>
                </a:lnTo>
                <a:lnTo>
                  <a:pt x="56388" y="0"/>
                </a:lnTo>
                <a:lnTo>
                  <a:pt x="47589" y="507"/>
                </a:lnTo>
                <a:lnTo>
                  <a:pt x="32293" y="4010"/>
                </a:lnTo>
                <a:lnTo>
                  <a:pt x="19198" y="10411"/>
                </a:lnTo>
                <a:lnTo>
                  <a:pt x="8991" y="19201"/>
                </a:lnTo>
                <a:lnTo>
                  <a:pt x="2362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952" y="6499860"/>
            <a:ext cx="112776" cy="83819"/>
          </a:xfrm>
          <a:custGeom>
            <a:avLst/>
            <a:gdLst/>
            <a:ahLst/>
            <a:cxnLst/>
            <a:rect l="l" t="t" r="r" b="b"/>
            <a:pathLst>
              <a:path w="112776" h="83819">
                <a:moveTo>
                  <a:pt x="0" y="41909"/>
                </a:moveTo>
                <a:lnTo>
                  <a:pt x="683" y="48455"/>
                </a:lnTo>
                <a:lnTo>
                  <a:pt x="5398" y="59829"/>
                </a:lnTo>
                <a:lnTo>
                  <a:pt x="14011" y="69561"/>
                </a:lnTo>
                <a:lnTo>
                  <a:pt x="25838" y="77143"/>
                </a:lnTo>
                <a:lnTo>
                  <a:pt x="40192" y="82066"/>
                </a:lnTo>
                <a:lnTo>
                  <a:pt x="56388" y="83819"/>
                </a:lnTo>
                <a:lnTo>
                  <a:pt x="65192" y="83312"/>
                </a:lnTo>
                <a:lnTo>
                  <a:pt x="80493" y="79809"/>
                </a:lnTo>
                <a:lnTo>
                  <a:pt x="93588" y="73408"/>
                </a:lnTo>
                <a:lnTo>
                  <a:pt x="103790" y="64618"/>
                </a:lnTo>
                <a:lnTo>
                  <a:pt x="110415" y="53949"/>
                </a:lnTo>
                <a:lnTo>
                  <a:pt x="112776" y="41909"/>
                </a:lnTo>
                <a:lnTo>
                  <a:pt x="112092" y="35364"/>
                </a:lnTo>
                <a:lnTo>
                  <a:pt x="107377" y="23990"/>
                </a:lnTo>
                <a:lnTo>
                  <a:pt x="98764" y="14258"/>
                </a:lnTo>
                <a:lnTo>
                  <a:pt x="86937" y="6676"/>
                </a:lnTo>
                <a:lnTo>
                  <a:pt x="72583" y="1753"/>
                </a:lnTo>
                <a:lnTo>
                  <a:pt x="56388" y="0"/>
                </a:lnTo>
                <a:lnTo>
                  <a:pt x="47583" y="507"/>
                </a:lnTo>
                <a:lnTo>
                  <a:pt x="32282" y="4010"/>
                </a:lnTo>
                <a:lnTo>
                  <a:pt x="19187" y="10411"/>
                </a:lnTo>
                <a:lnTo>
                  <a:pt x="8985" y="19201"/>
                </a:lnTo>
                <a:lnTo>
                  <a:pt x="2360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0930" y="3524597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00338" y="4303361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9" name="object 6"/>
          <p:cNvSpPr txBox="1"/>
          <p:nvPr/>
        </p:nvSpPr>
        <p:spPr>
          <a:xfrm>
            <a:off x="1524000" y="307169"/>
            <a:ext cx="8915400" cy="776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r>
              <a:rPr lang="en-US" sz="7500" spc="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Boxplot</a:t>
            </a:r>
            <a:r>
              <a:rPr lang="en-US" sz="7500" baseline="4447" dirty="0">
                <a:solidFill>
                  <a:srgbClr val="2E5796"/>
                </a:solidFill>
                <a:latin typeface="Palatino Linotype"/>
                <a:cs typeface="Palatino Linotype"/>
              </a:rPr>
              <a:t> </a:t>
            </a:r>
            <a:r>
              <a:rPr lang="en-US" sz="75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&amp;</a:t>
            </a:r>
            <a:r>
              <a:rPr lang="en-US" sz="7500" baseline="4447" dirty="0">
                <a:solidFill>
                  <a:srgbClr val="2E5796"/>
                </a:solidFill>
                <a:latin typeface="Palatino Linotype"/>
                <a:cs typeface="Palatino Linotype"/>
              </a:rPr>
              <a:t> </a:t>
            </a:r>
            <a:r>
              <a:rPr lang="en-US" sz="75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Correlation Plot</a:t>
            </a:r>
            <a:endParaRPr sz="5000" dirty="0">
              <a:latin typeface="Palatino Linotype"/>
              <a:cs typeface="Palatino Linotyp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65" y="1040278"/>
            <a:ext cx="4067735" cy="4282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756" y="1025323"/>
            <a:ext cx="4048974" cy="4346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58200" y="1235256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ea typeface="Times New Roman" charset="0"/>
                <a:cs typeface="Times New Roman" charset="0"/>
              </a:rPr>
              <a:t>Correlation Plot</a:t>
            </a:r>
            <a:endParaRPr lang="en-US" sz="1100" dirty="0"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90065" y="5488945"/>
            <a:ext cx="498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Rank Sum Test : P – value &lt; 0.01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lang="en-US" sz="7500" dirty="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00" y="6499860"/>
            <a:ext cx="112775" cy="83819"/>
          </a:xfrm>
          <a:custGeom>
            <a:avLst/>
            <a:gdLst/>
            <a:ahLst/>
            <a:cxnLst/>
            <a:rect l="l" t="t" r="r" b="b"/>
            <a:pathLst>
              <a:path w="112775" h="83819">
                <a:moveTo>
                  <a:pt x="0" y="41909"/>
                </a:moveTo>
                <a:lnTo>
                  <a:pt x="684" y="48455"/>
                </a:lnTo>
                <a:lnTo>
                  <a:pt x="5402" y="59829"/>
                </a:lnTo>
                <a:lnTo>
                  <a:pt x="14020" y="69561"/>
                </a:lnTo>
                <a:lnTo>
                  <a:pt x="25849" y="77143"/>
                </a:lnTo>
                <a:lnTo>
                  <a:pt x="40201" y="82066"/>
                </a:lnTo>
                <a:lnTo>
                  <a:pt x="56388" y="83819"/>
                </a:lnTo>
                <a:lnTo>
                  <a:pt x="65186" y="83312"/>
                </a:lnTo>
                <a:lnTo>
                  <a:pt x="80482" y="79809"/>
                </a:lnTo>
                <a:lnTo>
                  <a:pt x="93577" y="73408"/>
                </a:lnTo>
                <a:lnTo>
                  <a:pt x="103784" y="64618"/>
                </a:lnTo>
                <a:lnTo>
                  <a:pt x="110413" y="53949"/>
                </a:lnTo>
                <a:lnTo>
                  <a:pt x="112775" y="41909"/>
                </a:lnTo>
                <a:lnTo>
                  <a:pt x="112091" y="35364"/>
                </a:lnTo>
                <a:lnTo>
                  <a:pt x="107373" y="23990"/>
                </a:lnTo>
                <a:lnTo>
                  <a:pt x="98755" y="14258"/>
                </a:lnTo>
                <a:lnTo>
                  <a:pt x="86926" y="6676"/>
                </a:lnTo>
                <a:lnTo>
                  <a:pt x="72574" y="1753"/>
                </a:lnTo>
                <a:lnTo>
                  <a:pt x="56388" y="0"/>
                </a:lnTo>
                <a:lnTo>
                  <a:pt x="47589" y="507"/>
                </a:lnTo>
                <a:lnTo>
                  <a:pt x="32293" y="4010"/>
                </a:lnTo>
                <a:lnTo>
                  <a:pt x="19198" y="10411"/>
                </a:lnTo>
                <a:lnTo>
                  <a:pt x="8991" y="19201"/>
                </a:lnTo>
                <a:lnTo>
                  <a:pt x="2362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952" y="6499860"/>
            <a:ext cx="112776" cy="83819"/>
          </a:xfrm>
          <a:custGeom>
            <a:avLst/>
            <a:gdLst/>
            <a:ahLst/>
            <a:cxnLst/>
            <a:rect l="l" t="t" r="r" b="b"/>
            <a:pathLst>
              <a:path w="112776" h="83819">
                <a:moveTo>
                  <a:pt x="0" y="41909"/>
                </a:moveTo>
                <a:lnTo>
                  <a:pt x="683" y="48455"/>
                </a:lnTo>
                <a:lnTo>
                  <a:pt x="5398" y="59829"/>
                </a:lnTo>
                <a:lnTo>
                  <a:pt x="14011" y="69561"/>
                </a:lnTo>
                <a:lnTo>
                  <a:pt x="25838" y="77143"/>
                </a:lnTo>
                <a:lnTo>
                  <a:pt x="40192" y="82066"/>
                </a:lnTo>
                <a:lnTo>
                  <a:pt x="56388" y="83819"/>
                </a:lnTo>
                <a:lnTo>
                  <a:pt x="65192" y="83312"/>
                </a:lnTo>
                <a:lnTo>
                  <a:pt x="80493" y="79809"/>
                </a:lnTo>
                <a:lnTo>
                  <a:pt x="93588" y="73408"/>
                </a:lnTo>
                <a:lnTo>
                  <a:pt x="103790" y="64618"/>
                </a:lnTo>
                <a:lnTo>
                  <a:pt x="110415" y="53949"/>
                </a:lnTo>
                <a:lnTo>
                  <a:pt x="112776" y="41909"/>
                </a:lnTo>
                <a:lnTo>
                  <a:pt x="112092" y="35364"/>
                </a:lnTo>
                <a:lnTo>
                  <a:pt x="107377" y="23990"/>
                </a:lnTo>
                <a:lnTo>
                  <a:pt x="98764" y="14258"/>
                </a:lnTo>
                <a:lnTo>
                  <a:pt x="86937" y="6676"/>
                </a:lnTo>
                <a:lnTo>
                  <a:pt x="72583" y="1753"/>
                </a:lnTo>
                <a:lnTo>
                  <a:pt x="56388" y="0"/>
                </a:lnTo>
                <a:lnTo>
                  <a:pt x="47583" y="507"/>
                </a:lnTo>
                <a:lnTo>
                  <a:pt x="32282" y="4010"/>
                </a:lnTo>
                <a:lnTo>
                  <a:pt x="19187" y="10411"/>
                </a:lnTo>
                <a:lnTo>
                  <a:pt x="8985" y="19201"/>
                </a:lnTo>
                <a:lnTo>
                  <a:pt x="2360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0930" y="3524597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00338" y="4303361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9" name="object 6"/>
          <p:cNvSpPr txBox="1"/>
          <p:nvPr/>
        </p:nvSpPr>
        <p:spPr>
          <a:xfrm>
            <a:off x="1524000" y="307168"/>
            <a:ext cx="8763000" cy="1064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sz="5000" dirty="0">
              <a:latin typeface="Palatino Linotype"/>
              <a:cs typeface="Palatino Linotype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447800" y="419286"/>
            <a:ext cx="9601200" cy="1259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r>
              <a:rPr lang="en-US" altLang="zh-CN" sz="72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Linear </a:t>
            </a:r>
            <a:r>
              <a:rPr lang="en-US" altLang="zh-CN" sz="72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Regression Model</a:t>
            </a:r>
            <a:endParaRPr sz="7200" dirty="0">
              <a:latin typeface="Palatino Linotype"/>
              <a:cs typeface="Palatino Linotype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Birth Weight = -4.10+0.012*mother’s age+0.29*gestation +0.012*weight gained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		    -0.30*race-1.39*plural-0.35*baby’s gender-0.20*marital status 		   	    -0.36*smoke</a:t>
            </a:r>
          </a:p>
          <a:p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Adjusted R</a:t>
            </a:r>
            <a:r>
              <a:rPr lang="en-US" altLang="zh-CN" sz="2400" baseline="300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 0.48</a:t>
            </a:r>
          </a:p>
          <a:p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VIF (Variance Inflation Factor) test:</a:t>
            </a:r>
          </a:p>
          <a:p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</p:txBody>
      </p:sp>
      <p:graphicFrame>
        <p:nvGraphicFramePr>
          <p:cNvPr id="11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89791"/>
              </p:ext>
            </p:extLst>
          </p:nvPr>
        </p:nvGraphicFramePr>
        <p:xfrm>
          <a:off x="1234579" y="4248865"/>
          <a:ext cx="100969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23"/>
                <a:gridCol w="1262123"/>
                <a:gridCol w="1262123"/>
                <a:gridCol w="1262123"/>
                <a:gridCol w="1262123"/>
                <a:gridCol w="1262123"/>
                <a:gridCol w="1262123"/>
                <a:gridCol w="1262123"/>
              </a:tblGrid>
              <a:tr h="165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mother’s age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gestation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weight</a:t>
                      </a:r>
                      <a:r>
                        <a:rPr lang="en-US" altLang="zh-CN" b="1" baseline="0" dirty="0" smtClean="0"/>
                        <a:t> gained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race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plural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baby’s gender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martial status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smoke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1.24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1.18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1.11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1.17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1.01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1.28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1.02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3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lang="en-US" sz="7500" dirty="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00" y="6499860"/>
            <a:ext cx="112775" cy="83819"/>
          </a:xfrm>
          <a:custGeom>
            <a:avLst/>
            <a:gdLst/>
            <a:ahLst/>
            <a:cxnLst/>
            <a:rect l="l" t="t" r="r" b="b"/>
            <a:pathLst>
              <a:path w="112775" h="83819">
                <a:moveTo>
                  <a:pt x="0" y="41909"/>
                </a:moveTo>
                <a:lnTo>
                  <a:pt x="684" y="48455"/>
                </a:lnTo>
                <a:lnTo>
                  <a:pt x="5402" y="59829"/>
                </a:lnTo>
                <a:lnTo>
                  <a:pt x="14020" y="69561"/>
                </a:lnTo>
                <a:lnTo>
                  <a:pt x="25849" y="77143"/>
                </a:lnTo>
                <a:lnTo>
                  <a:pt x="40201" y="82066"/>
                </a:lnTo>
                <a:lnTo>
                  <a:pt x="56388" y="83819"/>
                </a:lnTo>
                <a:lnTo>
                  <a:pt x="65186" y="83312"/>
                </a:lnTo>
                <a:lnTo>
                  <a:pt x="80482" y="79809"/>
                </a:lnTo>
                <a:lnTo>
                  <a:pt x="93577" y="73408"/>
                </a:lnTo>
                <a:lnTo>
                  <a:pt x="103784" y="64618"/>
                </a:lnTo>
                <a:lnTo>
                  <a:pt x="110413" y="53949"/>
                </a:lnTo>
                <a:lnTo>
                  <a:pt x="112775" y="41909"/>
                </a:lnTo>
                <a:lnTo>
                  <a:pt x="112091" y="35364"/>
                </a:lnTo>
                <a:lnTo>
                  <a:pt x="107373" y="23990"/>
                </a:lnTo>
                <a:lnTo>
                  <a:pt x="98755" y="14258"/>
                </a:lnTo>
                <a:lnTo>
                  <a:pt x="86926" y="6676"/>
                </a:lnTo>
                <a:lnTo>
                  <a:pt x="72574" y="1753"/>
                </a:lnTo>
                <a:lnTo>
                  <a:pt x="56388" y="0"/>
                </a:lnTo>
                <a:lnTo>
                  <a:pt x="47589" y="507"/>
                </a:lnTo>
                <a:lnTo>
                  <a:pt x="32293" y="4010"/>
                </a:lnTo>
                <a:lnTo>
                  <a:pt x="19198" y="10411"/>
                </a:lnTo>
                <a:lnTo>
                  <a:pt x="8991" y="19201"/>
                </a:lnTo>
                <a:lnTo>
                  <a:pt x="2362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952" y="6499860"/>
            <a:ext cx="112776" cy="83819"/>
          </a:xfrm>
          <a:custGeom>
            <a:avLst/>
            <a:gdLst/>
            <a:ahLst/>
            <a:cxnLst/>
            <a:rect l="l" t="t" r="r" b="b"/>
            <a:pathLst>
              <a:path w="112776" h="83819">
                <a:moveTo>
                  <a:pt x="0" y="41909"/>
                </a:moveTo>
                <a:lnTo>
                  <a:pt x="683" y="48455"/>
                </a:lnTo>
                <a:lnTo>
                  <a:pt x="5398" y="59829"/>
                </a:lnTo>
                <a:lnTo>
                  <a:pt x="14011" y="69561"/>
                </a:lnTo>
                <a:lnTo>
                  <a:pt x="25838" y="77143"/>
                </a:lnTo>
                <a:lnTo>
                  <a:pt x="40192" y="82066"/>
                </a:lnTo>
                <a:lnTo>
                  <a:pt x="56388" y="83819"/>
                </a:lnTo>
                <a:lnTo>
                  <a:pt x="65192" y="83312"/>
                </a:lnTo>
                <a:lnTo>
                  <a:pt x="80493" y="79809"/>
                </a:lnTo>
                <a:lnTo>
                  <a:pt x="93588" y="73408"/>
                </a:lnTo>
                <a:lnTo>
                  <a:pt x="103790" y="64618"/>
                </a:lnTo>
                <a:lnTo>
                  <a:pt x="110415" y="53949"/>
                </a:lnTo>
                <a:lnTo>
                  <a:pt x="112776" y="41909"/>
                </a:lnTo>
                <a:lnTo>
                  <a:pt x="112092" y="35364"/>
                </a:lnTo>
                <a:lnTo>
                  <a:pt x="107377" y="23990"/>
                </a:lnTo>
                <a:lnTo>
                  <a:pt x="98764" y="14258"/>
                </a:lnTo>
                <a:lnTo>
                  <a:pt x="86937" y="6676"/>
                </a:lnTo>
                <a:lnTo>
                  <a:pt x="72583" y="1753"/>
                </a:lnTo>
                <a:lnTo>
                  <a:pt x="56388" y="0"/>
                </a:lnTo>
                <a:lnTo>
                  <a:pt x="47583" y="507"/>
                </a:lnTo>
                <a:lnTo>
                  <a:pt x="32282" y="4010"/>
                </a:lnTo>
                <a:lnTo>
                  <a:pt x="19187" y="10411"/>
                </a:lnTo>
                <a:lnTo>
                  <a:pt x="8985" y="19201"/>
                </a:lnTo>
                <a:lnTo>
                  <a:pt x="2360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0930" y="3524597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00338" y="4303361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9" name="object 6"/>
          <p:cNvSpPr txBox="1"/>
          <p:nvPr/>
        </p:nvSpPr>
        <p:spPr>
          <a:xfrm>
            <a:off x="1524000" y="307168"/>
            <a:ext cx="8763000" cy="1064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sz="5000" dirty="0">
              <a:latin typeface="Palatino Linotype"/>
              <a:cs typeface="Palatino Linotype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871728" y="419286"/>
            <a:ext cx="10405872" cy="1259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r>
              <a:rPr lang="en-US" altLang="zh-CN" sz="72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Linear Regression Assumption Check</a:t>
            </a:r>
            <a:endParaRPr sz="7200" dirty="0">
              <a:latin typeface="Palatino Linotype"/>
              <a:cs typeface="Palatino Linotype"/>
            </a:endParaRPr>
          </a:p>
        </p:txBody>
      </p:sp>
      <p:pic>
        <p:nvPicPr>
          <p:cNvPr id="10" name="内容占位符 9" descr="Screen Shot 2016-04-27 at 12.19.4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97" r="-60597"/>
          <a:stretch>
            <a:fillRect/>
          </a:stretch>
        </p:blipFill>
        <p:spPr>
          <a:xfrm>
            <a:off x="-1541526" y="1678768"/>
            <a:ext cx="9906000" cy="4154689"/>
          </a:xfrm>
          <a:prstGeom prst="rect">
            <a:avLst/>
          </a:prstGeom>
        </p:spPr>
      </p:pic>
      <p:pic>
        <p:nvPicPr>
          <p:cNvPr id="11" name="图片 10" descr="Screen Shot 2016-04-27 at 12.20.4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30" y="1719518"/>
            <a:ext cx="4431270" cy="406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354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n-US" altLang="zh-CN" sz="2600" dirty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00" y="6499860"/>
            <a:ext cx="112775" cy="83819"/>
          </a:xfrm>
          <a:custGeom>
            <a:avLst/>
            <a:gdLst/>
            <a:ahLst/>
            <a:cxnLst/>
            <a:rect l="l" t="t" r="r" b="b"/>
            <a:pathLst>
              <a:path w="112775" h="83819">
                <a:moveTo>
                  <a:pt x="0" y="41909"/>
                </a:moveTo>
                <a:lnTo>
                  <a:pt x="684" y="48455"/>
                </a:lnTo>
                <a:lnTo>
                  <a:pt x="5402" y="59829"/>
                </a:lnTo>
                <a:lnTo>
                  <a:pt x="14020" y="69561"/>
                </a:lnTo>
                <a:lnTo>
                  <a:pt x="25849" y="77143"/>
                </a:lnTo>
                <a:lnTo>
                  <a:pt x="40201" y="82066"/>
                </a:lnTo>
                <a:lnTo>
                  <a:pt x="56388" y="83819"/>
                </a:lnTo>
                <a:lnTo>
                  <a:pt x="65186" y="83312"/>
                </a:lnTo>
                <a:lnTo>
                  <a:pt x="80482" y="79809"/>
                </a:lnTo>
                <a:lnTo>
                  <a:pt x="93577" y="73408"/>
                </a:lnTo>
                <a:lnTo>
                  <a:pt x="103784" y="64618"/>
                </a:lnTo>
                <a:lnTo>
                  <a:pt x="110413" y="53949"/>
                </a:lnTo>
                <a:lnTo>
                  <a:pt x="112775" y="41909"/>
                </a:lnTo>
                <a:lnTo>
                  <a:pt x="112091" y="35364"/>
                </a:lnTo>
                <a:lnTo>
                  <a:pt x="107373" y="23990"/>
                </a:lnTo>
                <a:lnTo>
                  <a:pt x="98755" y="14258"/>
                </a:lnTo>
                <a:lnTo>
                  <a:pt x="86926" y="6676"/>
                </a:lnTo>
                <a:lnTo>
                  <a:pt x="72574" y="1753"/>
                </a:lnTo>
                <a:lnTo>
                  <a:pt x="56388" y="0"/>
                </a:lnTo>
                <a:lnTo>
                  <a:pt x="47589" y="507"/>
                </a:lnTo>
                <a:lnTo>
                  <a:pt x="32293" y="4010"/>
                </a:lnTo>
                <a:lnTo>
                  <a:pt x="19198" y="10411"/>
                </a:lnTo>
                <a:lnTo>
                  <a:pt x="8991" y="19201"/>
                </a:lnTo>
                <a:lnTo>
                  <a:pt x="2362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952" y="6499860"/>
            <a:ext cx="112776" cy="83819"/>
          </a:xfrm>
          <a:custGeom>
            <a:avLst/>
            <a:gdLst/>
            <a:ahLst/>
            <a:cxnLst/>
            <a:rect l="l" t="t" r="r" b="b"/>
            <a:pathLst>
              <a:path w="112776" h="83819">
                <a:moveTo>
                  <a:pt x="0" y="41909"/>
                </a:moveTo>
                <a:lnTo>
                  <a:pt x="683" y="48455"/>
                </a:lnTo>
                <a:lnTo>
                  <a:pt x="5398" y="59829"/>
                </a:lnTo>
                <a:lnTo>
                  <a:pt x="14011" y="69561"/>
                </a:lnTo>
                <a:lnTo>
                  <a:pt x="25838" y="77143"/>
                </a:lnTo>
                <a:lnTo>
                  <a:pt x="40192" y="82066"/>
                </a:lnTo>
                <a:lnTo>
                  <a:pt x="56388" y="83819"/>
                </a:lnTo>
                <a:lnTo>
                  <a:pt x="65192" y="83312"/>
                </a:lnTo>
                <a:lnTo>
                  <a:pt x="80493" y="79809"/>
                </a:lnTo>
                <a:lnTo>
                  <a:pt x="93588" y="73408"/>
                </a:lnTo>
                <a:lnTo>
                  <a:pt x="103790" y="64618"/>
                </a:lnTo>
                <a:lnTo>
                  <a:pt x="110415" y="53949"/>
                </a:lnTo>
                <a:lnTo>
                  <a:pt x="112776" y="41909"/>
                </a:lnTo>
                <a:lnTo>
                  <a:pt x="112092" y="35364"/>
                </a:lnTo>
                <a:lnTo>
                  <a:pt x="107377" y="23990"/>
                </a:lnTo>
                <a:lnTo>
                  <a:pt x="98764" y="14258"/>
                </a:lnTo>
                <a:lnTo>
                  <a:pt x="86937" y="6676"/>
                </a:lnTo>
                <a:lnTo>
                  <a:pt x="72583" y="1753"/>
                </a:lnTo>
                <a:lnTo>
                  <a:pt x="56388" y="0"/>
                </a:lnTo>
                <a:lnTo>
                  <a:pt x="47583" y="507"/>
                </a:lnTo>
                <a:lnTo>
                  <a:pt x="32282" y="4010"/>
                </a:lnTo>
                <a:lnTo>
                  <a:pt x="19187" y="10411"/>
                </a:lnTo>
                <a:lnTo>
                  <a:pt x="8985" y="19201"/>
                </a:lnTo>
                <a:lnTo>
                  <a:pt x="2360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0930" y="3524597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00338" y="4303361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9" name="object 6"/>
          <p:cNvSpPr txBox="1"/>
          <p:nvPr/>
        </p:nvSpPr>
        <p:spPr>
          <a:xfrm>
            <a:off x="1524000" y="307168"/>
            <a:ext cx="8763000" cy="1064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sz="5000" dirty="0">
              <a:latin typeface="Palatino Linotype"/>
              <a:cs typeface="Palatino Linotype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447800" y="419286"/>
            <a:ext cx="8763000" cy="1064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r>
              <a:rPr lang="en-US" altLang="zh-CN" sz="7500" baseline="4447" dirty="0">
                <a:solidFill>
                  <a:srgbClr val="2E5796"/>
                </a:solidFill>
                <a:latin typeface="Palatino Linotype"/>
                <a:cs typeface="Palatino Linotype"/>
              </a:rPr>
              <a:t>Logistic </a:t>
            </a:r>
            <a:r>
              <a:rPr lang="en-US" altLang="zh-CN" sz="75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Model Selection</a:t>
            </a:r>
            <a:endParaRPr lang="en-US" sz="7500" dirty="0">
              <a:latin typeface="Palatino Linotype"/>
              <a:cs typeface="Palatino Linotype"/>
            </a:endParaRPr>
          </a:p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sz="5000" dirty="0">
              <a:latin typeface="Palatino Linotype"/>
              <a:cs typeface="Palatino Linotype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19822" y="1337986"/>
            <a:ext cx="10457778" cy="45294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Low weight: 0 = no, 1 = yes (&lt;5.5 </a:t>
            </a:r>
            <a:r>
              <a:rPr lang="en-US" altLang="zh-CN" sz="2600" dirty="0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lb</a:t>
            </a:r>
            <a:r>
              <a:rPr lang="en-US" altLang="zh-CN"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)                         </a:t>
            </a:r>
            <a:endParaRPr lang="en-US" altLang="zh-CN" sz="2600" dirty="0" smtClean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AIC selected: log(odds</a:t>
            </a:r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)=</a:t>
            </a:r>
            <a:r>
              <a:rPr lang="hr-HR" altLang="zh-CN" sz="2600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b-NO" altLang="zh-CN" sz="2600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20.34</a:t>
            </a:r>
            <a:r>
              <a:rPr lang="hr-HR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+2.76*plural-0.60*gestation+0.91*marital           </a:t>
            </a:r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		     		-</a:t>
            </a:r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0.033*weight gained</a:t>
            </a:r>
            <a:endParaRPr lang="en-US" altLang="zh-CN" sz="2600" dirty="0" smtClean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BIC selected: log(odds</a:t>
            </a:r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)=</a:t>
            </a:r>
            <a:r>
              <a:rPr lang="hr-HR" altLang="zh-CN" sz="2600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hr-HR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21.64 </a:t>
            </a:r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nb-NO" altLang="zh-CN" sz="2600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2.11 </a:t>
            </a:r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*plural-</a:t>
            </a:r>
            <a:r>
              <a:rPr lang="uk-UA" altLang="zh-CN" sz="2600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0.64 </a:t>
            </a:r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*gestation</a:t>
            </a:r>
          </a:p>
          <a:p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Drop-in deviance: p-value &lt; 0.01 </a:t>
            </a:r>
            <a:endParaRPr lang="zh-CN" altLang="en-US" sz="2600" dirty="0" smtClean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hoose the AIC model</a:t>
            </a:r>
          </a:p>
          <a:p>
            <a:r>
              <a:rPr lang="en-US" altLang="zh-CN" sz="26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VIF</a:t>
            </a:r>
            <a:endParaRPr lang="en-US" altLang="zh-CN" sz="2600" dirty="0" smtClean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11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02206"/>
              </p:ext>
            </p:extLst>
          </p:nvPr>
        </p:nvGraphicFramePr>
        <p:xfrm>
          <a:off x="1143000" y="4780457"/>
          <a:ext cx="5048492" cy="142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23"/>
                <a:gridCol w="1262123"/>
                <a:gridCol w="1262123"/>
                <a:gridCol w="1262123"/>
              </a:tblGrid>
              <a:tr h="789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Plural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Gestation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Weight</a:t>
                      </a:r>
                      <a:r>
                        <a:rPr lang="en-US" altLang="zh-CN" b="1" baseline="0" dirty="0" smtClean="0"/>
                        <a:t> </a:t>
                      </a:r>
                      <a:r>
                        <a:rPr lang="en-US" altLang="zh-CN" b="1" baseline="0" dirty="0" smtClean="0"/>
                        <a:t>gained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Marital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1.018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1.059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lang="en-US" sz="7500" dirty="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00" y="6499860"/>
            <a:ext cx="112775" cy="83819"/>
          </a:xfrm>
          <a:custGeom>
            <a:avLst/>
            <a:gdLst/>
            <a:ahLst/>
            <a:cxnLst/>
            <a:rect l="l" t="t" r="r" b="b"/>
            <a:pathLst>
              <a:path w="112775" h="83819">
                <a:moveTo>
                  <a:pt x="0" y="41909"/>
                </a:moveTo>
                <a:lnTo>
                  <a:pt x="684" y="48455"/>
                </a:lnTo>
                <a:lnTo>
                  <a:pt x="5402" y="59829"/>
                </a:lnTo>
                <a:lnTo>
                  <a:pt x="14020" y="69561"/>
                </a:lnTo>
                <a:lnTo>
                  <a:pt x="25849" y="77143"/>
                </a:lnTo>
                <a:lnTo>
                  <a:pt x="40201" y="82066"/>
                </a:lnTo>
                <a:lnTo>
                  <a:pt x="56388" y="83819"/>
                </a:lnTo>
                <a:lnTo>
                  <a:pt x="65186" y="83312"/>
                </a:lnTo>
                <a:lnTo>
                  <a:pt x="80482" y="79809"/>
                </a:lnTo>
                <a:lnTo>
                  <a:pt x="93577" y="73408"/>
                </a:lnTo>
                <a:lnTo>
                  <a:pt x="103784" y="64618"/>
                </a:lnTo>
                <a:lnTo>
                  <a:pt x="110413" y="53949"/>
                </a:lnTo>
                <a:lnTo>
                  <a:pt x="112775" y="41909"/>
                </a:lnTo>
                <a:lnTo>
                  <a:pt x="112091" y="35364"/>
                </a:lnTo>
                <a:lnTo>
                  <a:pt x="107373" y="23990"/>
                </a:lnTo>
                <a:lnTo>
                  <a:pt x="98755" y="14258"/>
                </a:lnTo>
                <a:lnTo>
                  <a:pt x="86926" y="6676"/>
                </a:lnTo>
                <a:lnTo>
                  <a:pt x="72574" y="1753"/>
                </a:lnTo>
                <a:lnTo>
                  <a:pt x="56388" y="0"/>
                </a:lnTo>
                <a:lnTo>
                  <a:pt x="47589" y="507"/>
                </a:lnTo>
                <a:lnTo>
                  <a:pt x="32293" y="4010"/>
                </a:lnTo>
                <a:lnTo>
                  <a:pt x="19198" y="10411"/>
                </a:lnTo>
                <a:lnTo>
                  <a:pt x="8991" y="19201"/>
                </a:lnTo>
                <a:lnTo>
                  <a:pt x="2362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952" y="6499860"/>
            <a:ext cx="112776" cy="83819"/>
          </a:xfrm>
          <a:custGeom>
            <a:avLst/>
            <a:gdLst/>
            <a:ahLst/>
            <a:cxnLst/>
            <a:rect l="l" t="t" r="r" b="b"/>
            <a:pathLst>
              <a:path w="112776" h="83819">
                <a:moveTo>
                  <a:pt x="0" y="41909"/>
                </a:moveTo>
                <a:lnTo>
                  <a:pt x="683" y="48455"/>
                </a:lnTo>
                <a:lnTo>
                  <a:pt x="5398" y="59829"/>
                </a:lnTo>
                <a:lnTo>
                  <a:pt x="14011" y="69561"/>
                </a:lnTo>
                <a:lnTo>
                  <a:pt x="25838" y="77143"/>
                </a:lnTo>
                <a:lnTo>
                  <a:pt x="40192" y="82066"/>
                </a:lnTo>
                <a:lnTo>
                  <a:pt x="56388" y="83819"/>
                </a:lnTo>
                <a:lnTo>
                  <a:pt x="65192" y="83312"/>
                </a:lnTo>
                <a:lnTo>
                  <a:pt x="80493" y="79809"/>
                </a:lnTo>
                <a:lnTo>
                  <a:pt x="93588" y="73408"/>
                </a:lnTo>
                <a:lnTo>
                  <a:pt x="103790" y="64618"/>
                </a:lnTo>
                <a:lnTo>
                  <a:pt x="110415" y="53949"/>
                </a:lnTo>
                <a:lnTo>
                  <a:pt x="112776" y="41909"/>
                </a:lnTo>
                <a:lnTo>
                  <a:pt x="112092" y="35364"/>
                </a:lnTo>
                <a:lnTo>
                  <a:pt x="107377" y="23990"/>
                </a:lnTo>
                <a:lnTo>
                  <a:pt x="98764" y="14258"/>
                </a:lnTo>
                <a:lnTo>
                  <a:pt x="86937" y="6676"/>
                </a:lnTo>
                <a:lnTo>
                  <a:pt x="72583" y="1753"/>
                </a:lnTo>
                <a:lnTo>
                  <a:pt x="56388" y="0"/>
                </a:lnTo>
                <a:lnTo>
                  <a:pt x="47583" y="507"/>
                </a:lnTo>
                <a:lnTo>
                  <a:pt x="32282" y="4010"/>
                </a:lnTo>
                <a:lnTo>
                  <a:pt x="19187" y="10411"/>
                </a:lnTo>
                <a:lnTo>
                  <a:pt x="8985" y="19201"/>
                </a:lnTo>
                <a:lnTo>
                  <a:pt x="2360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0930" y="3524597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00338" y="4303361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9" name="object 6"/>
          <p:cNvSpPr txBox="1"/>
          <p:nvPr/>
        </p:nvSpPr>
        <p:spPr>
          <a:xfrm>
            <a:off x="1524000" y="307168"/>
            <a:ext cx="8763000" cy="1064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sz="5000" dirty="0">
              <a:latin typeface="Palatino Linotype"/>
              <a:cs typeface="Palatino Linotype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758952" y="419286"/>
            <a:ext cx="10533290" cy="1064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r>
              <a:rPr lang="en-US" altLang="zh-CN" sz="75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ROC Curve</a:t>
            </a:r>
            <a:r>
              <a:rPr lang="en-US" altLang="zh-CN" sz="54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(Receiver Operating Characteristics) </a:t>
            </a:r>
            <a:endParaRPr lang="en-US" sz="5400" dirty="0">
              <a:latin typeface="Palatino Linotype"/>
              <a:cs typeface="Palatino Linotype"/>
            </a:endParaRPr>
          </a:p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sz="5000" dirty="0">
              <a:latin typeface="Palatino Linotype"/>
              <a:cs typeface="Palatino Linotyp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" y="1189676"/>
            <a:ext cx="5487579" cy="512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25" y="2834530"/>
            <a:ext cx="4372727" cy="1836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3425" y="1828800"/>
            <a:ext cx="437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Threshold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of the probability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= 0.582</a:t>
            </a:r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True positive rate = 11/14 = 78.6%</a:t>
            </a:r>
          </a:p>
          <a:p>
            <a:r>
              <a:rPr lang="en-US" altLang="zh-CN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Misclassification rate = 11/201 = 5.47%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1155700" indent="-1143000" algn="ctr">
              <a:lnSpc>
                <a:spcPts val="5200"/>
              </a:lnSpc>
              <a:spcBef>
                <a:spcPts val="260"/>
              </a:spcBef>
              <a:buFont typeface="Arial" charset="0"/>
              <a:buChar char="•"/>
            </a:pPr>
            <a:endParaRPr lang="en-US" sz="7500" dirty="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7600" y="6499860"/>
            <a:ext cx="112775" cy="83819"/>
          </a:xfrm>
          <a:custGeom>
            <a:avLst/>
            <a:gdLst/>
            <a:ahLst/>
            <a:cxnLst/>
            <a:rect l="l" t="t" r="r" b="b"/>
            <a:pathLst>
              <a:path w="112775" h="83819">
                <a:moveTo>
                  <a:pt x="0" y="41909"/>
                </a:moveTo>
                <a:lnTo>
                  <a:pt x="684" y="48455"/>
                </a:lnTo>
                <a:lnTo>
                  <a:pt x="5402" y="59829"/>
                </a:lnTo>
                <a:lnTo>
                  <a:pt x="14020" y="69561"/>
                </a:lnTo>
                <a:lnTo>
                  <a:pt x="25849" y="77143"/>
                </a:lnTo>
                <a:lnTo>
                  <a:pt x="40201" y="82066"/>
                </a:lnTo>
                <a:lnTo>
                  <a:pt x="56388" y="83819"/>
                </a:lnTo>
                <a:lnTo>
                  <a:pt x="65186" y="83312"/>
                </a:lnTo>
                <a:lnTo>
                  <a:pt x="80482" y="79809"/>
                </a:lnTo>
                <a:lnTo>
                  <a:pt x="93577" y="73408"/>
                </a:lnTo>
                <a:lnTo>
                  <a:pt x="103784" y="64618"/>
                </a:lnTo>
                <a:lnTo>
                  <a:pt x="110413" y="53949"/>
                </a:lnTo>
                <a:lnTo>
                  <a:pt x="112775" y="41909"/>
                </a:lnTo>
                <a:lnTo>
                  <a:pt x="112091" y="35364"/>
                </a:lnTo>
                <a:lnTo>
                  <a:pt x="107373" y="23990"/>
                </a:lnTo>
                <a:lnTo>
                  <a:pt x="98755" y="14258"/>
                </a:lnTo>
                <a:lnTo>
                  <a:pt x="86926" y="6676"/>
                </a:lnTo>
                <a:lnTo>
                  <a:pt x="72574" y="1753"/>
                </a:lnTo>
                <a:lnTo>
                  <a:pt x="56388" y="0"/>
                </a:lnTo>
                <a:lnTo>
                  <a:pt x="47589" y="507"/>
                </a:lnTo>
                <a:lnTo>
                  <a:pt x="32293" y="4010"/>
                </a:lnTo>
                <a:lnTo>
                  <a:pt x="19198" y="10411"/>
                </a:lnTo>
                <a:lnTo>
                  <a:pt x="8991" y="19201"/>
                </a:lnTo>
                <a:lnTo>
                  <a:pt x="2362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952" y="6499860"/>
            <a:ext cx="112776" cy="83819"/>
          </a:xfrm>
          <a:custGeom>
            <a:avLst/>
            <a:gdLst/>
            <a:ahLst/>
            <a:cxnLst/>
            <a:rect l="l" t="t" r="r" b="b"/>
            <a:pathLst>
              <a:path w="112776" h="83819">
                <a:moveTo>
                  <a:pt x="0" y="41909"/>
                </a:moveTo>
                <a:lnTo>
                  <a:pt x="683" y="48455"/>
                </a:lnTo>
                <a:lnTo>
                  <a:pt x="5398" y="59829"/>
                </a:lnTo>
                <a:lnTo>
                  <a:pt x="14011" y="69561"/>
                </a:lnTo>
                <a:lnTo>
                  <a:pt x="25838" y="77143"/>
                </a:lnTo>
                <a:lnTo>
                  <a:pt x="40192" y="82066"/>
                </a:lnTo>
                <a:lnTo>
                  <a:pt x="56388" y="83819"/>
                </a:lnTo>
                <a:lnTo>
                  <a:pt x="65192" y="83312"/>
                </a:lnTo>
                <a:lnTo>
                  <a:pt x="80493" y="79809"/>
                </a:lnTo>
                <a:lnTo>
                  <a:pt x="93588" y="73408"/>
                </a:lnTo>
                <a:lnTo>
                  <a:pt x="103790" y="64618"/>
                </a:lnTo>
                <a:lnTo>
                  <a:pt x="110415" y="53949"/>
                </a:lnTo>
                <a:lnTo>
                  <a:pt x="112776" y="41909"/>
                </a:lnTo>
                <a:lnTo>
                  <a:pt x="112092" y="35364"/>
                </a:lnTo>
                <a:lnTo>
                  <a:pt x="107377" y="23990"/>
                </a:lnTo>
                <a:lnTo>
                  <a:pt x="98764" y="14258"/>
                </a:lnTo>
                <a:lnTo>
                  <a:pt x="86937" y="6676"/>
                </a:lnTo>
                <a:lnTo>
                  <a:pt x="72583" y="1753"/>
                </a:lnTo>
                <a:lnTo>
                  <a:pt x="56388" y="0"/>
                </a:lnTo>
                <a:lnTo>
                  <a:pt x="47583" y="507"/>
                </a:lnTo>
                <a:lnTo>
                  <a:pt x="32282" y="4010"/>
                </a:lnTo>
                <a:lnTo>
                  <a:pt x="19187" y="10411"/>
                </a:lnTo>
                <a:lnTo>
                  <a:pt x="8985" y="19201"/>
                </a:lnTo>
                <a:lnTo>
                  <a:pt x="2360" y="29870"/>
                </a:lnTo>
                <a:lnTo>
                  <a:pt x="0" y="419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0930" y="3524597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00338" y="4303361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9" name="object 6"/>
          <p:cNvSpPr txBox="1"/>
          <p:nvPr/>
        </p:nvSpPr>
        <p:spPr>
          <a:xfrm>
            <a:off x="1524000" y="307168"/>
            <a:ext cx="8763000" cy="1064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sz="5000" dirty="0">
              <a:latin typeface="Palatino Linotype"/>
              <a:cs typeface="Palatino Linotype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447800" y="419286"/>
            <a:ext cx="9220200" cy="1104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5200"/>
              </a:lnSpc>
              <a:spcBef>
                <a:spcPts val="260"/>
              </a:spcBef>
            </a:pPr>
            <a:r>
              <a:rPr lang="en-US" altLang="zh-CN" sz="7500" baseline="4447" dirty="0" smtClean="0">
                <a:solidFill>
                  <a:srgbClr val="2E5796"/>
                </a:solidFill>
                <a:latin typeface="Palatino Linotype"/>
                <a:cs typeface="Palatino Linotype"/>
              </a:rPr>
              <a:t>Conclusion</a:t>
            </a:r>
            <a:endParaRPr lang="en-US" sz="7500" dirty="0">
              <a:latin typeface="Palatino Linotype"/>
              <a:cs typeface="Palatino Linotype"/>
            </a:endParaRPr>
          </a:p>
          <a:p>
            <a:pPr marL="12700" algn="ctr">
              <a:lnSpc>
                <a:spcPts val="5200"/>
              </a:lnSpc>
              <a:spcBef>
                <a:spcPts val="260"/>
              </a:spcBef>
            </a:pPr>
            <a:endParaRPr sz="5000" dirty="0">
              <a:latin typeface="Palatino Linotype"/>
              <a:cs typeface="Palatino Linotype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871728" y="1267184"/>
            <a:ext cx="10405872" cy="4600216"/>
          </a:xfrm>
          <a:prstGeom prst="rect">
            <a:avLst/>
          </a:prstGeom>
        </p:spPr>
        <p:txBody>
          <a:bodyPr wrap="square" lIns="0" tIns="0" rIns="0" bIns="0" numCol="1" rtlCol="0">
            <a:noAutofit/>
          </a:bodyPr>
          <a:lstStyle/>
          <a:p>
            <a:pPr marL="469900" indent="-457200">
              <a:lnSpc>
                <a:spcPts val="5200"/>
              </a:lnSpc>
              <a:spcBef>
                <a:spcPts val="260"/>
              </a:spcBef>
              <a:buFont typeface="Arial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By giving information on w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eight gained, gestation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lural,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arital, smoke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ature,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we are able to predict the birth weight of a baby and further to determine if the baby will be healthy or not</a:t>
            </a:r>
          </a:p>
          <a:p>
            <a:pPr marL="469900" indent="-457200">
              <a:lnSpc>
                <a:spcPts val="5200"/>
              </a:lnSpc>
              <a:spcBef>
                <a:spcPts val="260"/>
              </a:spcBef>
              <a:buFont typeface="Arial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It’s a misunderstanding that the older maternal age has a huge impact on babies’ birth weight.  </a:t>
            </a:r>
          </a:p>
        </p:txBody>
      </p:sp>
    </p:spTree>
    <p:extLst>
      <p:ext uri="{BB962C8B-B14F-4D97-AF65-F5344CB8AC3E}">
        <p14:creationId xmlns:p14="http://schemas.microsoft.com/office/powerpoint/2010/main" val="21443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435</Words>
  <Application>Microsoft Macintosh PowerPoint</Application>
  <PresentationFormat>Widescreen</PresentationFormat>
  <Paragraphs>110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Palatino Linotype</vt:lpstr>
      <vt:lpstr>Times New Roman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79</cp:revision>
  <dcterms:modified xsi:type="dcterms:W3CDTF">2016-04-27T21:49:44Z</dcterms:modified>
</cp:coreProperties>
</file>