
<file path=[Content_Types].xml><?xml version="1.0" encoding="utf-8"?>
<Types xmlns="http://schemas.openxmlformats.org/package/2006/content-types">
  <Default Extension="jpeg" ContentType="image/jpeg"/>
  <Default Extension="JPG" ContentType="image/.jpg"/>
  <Default Extension="tiff" ContentType="image/tif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984" r:id="rId3"/>
    <p:sldId id="801" r:id="rId5"/>
    <p:sldId id="990" r:id="rId6"/>
    <p:sldId id="991" r:id="rId7"/>
    <p:sldId id="992" r:id="rId8"/>
    <p:sldId id="993" r:id="rId9"/>
    <p:sldId id="985" r:id="rId10"/>
    <p:sldId id="994" r:id="rId11"/>
    <p:sldId id="996" r:id="rId12"/>
    <p:sldId id="986" r:id="rId13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207A3FE-92C7-4786-9FEE-3D83952D9372}">
          <p14:sldIdLst>
            <p14:sldId id="984"/>
            <p14:sldId id="801"/>
            <p14:sldId id="990"/>
            <p14:sldId id="991"/>
            <p14:sldId id="992"/>
            <p14:sldId id="993"/>
            <p14:sldId id="985"/>
            <p14:sldId id="994"/>
            <p14:sldId id="996"/>
            <p14:sldId id="9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陈天鸿" initials="陈天鸿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E7E7"/>
    <a:srgbClr val="9F0909"/>
    <a:srgbClr val="FF7D2F"/>
    <a:srgbClr val="F9680D"/>
    <a:srgbClr val="A4D86C"/>
    <a:srgbClr val="FBAD59"/>
    <a:srgbClr val="9ED9FA"/>
    <a:srgbClr val="72C7F8"/>
    <a:srgbClr val="0584A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21" autoAdjust="0"/>
    <p:restoredTop sz="96433" autoAdjust="0"/>
  </p:normalViewPr>
  <p:slideViewPr>
    <p:cSldViewPr snapToGrid="0" showGuides="1">
      <p:cViewPr varScale="1">
        <p:scale>
          <a:sx n="110" d="100"/>
          <a:sy n="110" d="100"/>
        </p:scale>
        <p:origin x="882" y="96"/>
      </p:cViewPr>
      <p:guideLst>
        <p:guide orient="horz" pos="2163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42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24F85-CB1C-7445-9B98-7B8479DF2CF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zh-CN" altLang="en-US"/>
              <a:t>网易内部资料，请勿外传</a:t>
            </a:r>
            <a:endParaRPr kumimoji="1" lang="zh-CN" altLang="en-US" dirty="0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kumimoji="1" lang="zh-CN" altLang="en-US"/>
              <a:t>网易内部资料，请勿外传</a:t>
            </a:r>
            <a:endParaRPr kumimoji="1"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24F85-CB1C-7445-9B98-7B8479DF2CF8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zh-CN" altLang="en-US"/>
              <a:t>网易内部资料，请勿外传</a:t>
            </a:r>
            <a:endParaRPr kumimoji="1" lang="zh-CN" altLang="en-US" dirty="0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kumimoji="1" lang="zh-CN" altLang="en-US"/>
              <a:t>网易内部资料，请勿外传</a:t>
            </a:r>
            <a:endParaRPr kumimoji="1"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阿进填写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8C6ECA-5176-4A50-A895-E7B03FAB9E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D024F85-CB1C-7445-9B98-7B8479DF2CF8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网易内部资料，请勿外传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网易内部资料，请勿外传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D024F85-CB1C-7445-9B98-7B8479DF2CF8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网易内部资料，请勿外传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网易内部资料，请勿外传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D024F85-CB1C-7445-9B98-7B8479DF2CF8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网易内部资料，请勿外传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网易内部资料，请勿外传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D024F85-CB1C-7445-9B98-7B8479DF2CF8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网易内部资料，请勿外传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网易内部资料，请勿外传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D024F85-CB1C-7445-9B98-7B8479DF2CF8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网易内部资料，请勿外传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网易内部资料，请勿外传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D024F85-CB1C-7445-9B98-7B8479DF2CF8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网易内部资料，请勿外传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网易内部资料，请勿外传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D024F85-CB1C-7445-9B98-7B8479DF2CF8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网易内部资料，请勿外传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网易内部资料，请勿外传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A7191-98FC-4568-95DD-ED3C44E606AA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-红色大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灯片编号占位符 5"/>
          <p:cNvSpPr txBox="1"/>
          <p:nvPr userDrawn="1"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4A7191-98FC-4568-95DD-ED3C44E606AA}" type="slidenum">
              <a:rPr lang="zh-CN" altLang="en-US" smtClean="0"/>
            </a:fld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3011686" y="6408107"/>
            <a:ext cx="616862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00" kern="12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+mn-cs"/>
              </a:rPr>
              <a:t>——</a:t>
            </a:r>
            <a:r>
              <a:rPr lang="zh-CN" altLang="en-US" sz="1100" kern="12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+mn-cs"/>
              </a:rPr>
              <a:t>网易内部商业机密，请勿外传</a:t>
            </a:r>
            <a:r>
              <a:rPr lang="en-US" altLang="zh-CN" sz="1100" kern="12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+mn-cs"/>
              </a:rPr>
              <a:t>——</a:t>
            </a:r>
            <a:endParaRPr lang="zh-CN" altLang="en-US" sz="1100" kern="12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A4A7191-98FC-4568-95DD-ED3C44E606AA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3011686" y="6408107"/>
            <a:ext cx="616862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00" kern="12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+mn-cs"/>
              </a:rPr>
              <a:t>——</a:t>
            </a:r>
            <a:r>
              <a:rPr lang="zh-CN" altLang="en-US" sz="1100" kern="12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+mn-cs"/>
              </a:rPr>
              <a:t>网易内部商业机密，请勿外传</a:t>
            </a:r>
            <a:r>
              <a:rPr lang="en-US" altLang="zh-CN" sz="1100" kern="1200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  <a:cs typeface="+mn-cs"/>
              </a:rPr>
              <a:t>——</a:t>
            </a:r>
            <a:endParaRPr lang="zh-CN" altLang="en-US" sz="1100" kern="12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.tif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3" Type="http://schemas.openxmlformats.org/officeDocument/2006/relationships/notesSlide" Target="../notesSlides/notesSlide2.xml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7" Type="http://schemas.openxmlformats.org/officeDocument/2006/relationships/notesSlide" Target="../notesSlides/notesSlide6.xml"/><Relationship Id="rId26" Type="http://schemas.openxmlformats.org/officeDocument/2006/relationships/slideLayout" Target="../slideLayouts/slideLayout1.xml"/><Relationship Id="rId25" Type="http://schemas.openxmlformats.org/officeDocument/2006/relationships/tags" Target="../tags/tag34.xml"/><Relationship Id="rId24" Type="http://schemas.openxmlformats.org/officeDocument/2006/relationships/tags" Target="../tags/tag33.xml"/><Relationship Id="rId23" Type="http://schemas.openxmlformats.org/officeDocument/2006/relationships/tags" Target="../tags/tag32.xml"/><Relationship Id="rId22" Type="http://schemas.openxmlformats.org/officeDocument/2006/relationships/tags" Target="../tags/tag31.xml"/><Relationship Id="rId21" Type="http://schemas.openxmlformats.org/officeDocument/2006/relationships/tags" Target="../tags/tag30.xml"/><Relationship Id="rId20" Type="http://schemas.openxmlformats.org/officeDocument/2006/relationships/tags" Target="../tags/tag29.xml"/><Relationship Id="rId2" Type="http://schemas.openxmlformats.org/officeDocument/2006/relationships/image" Target="../media/image5.svg"/><Relationship Id="rId19" Type="http://schemas.openxmlformats.org/officeDocument/2006/relationships/tags" Target="../tags/tag28.xml"/><Relationship Id="rId18" Type="http://schemas.openxmlformats.org/officeDocument/2006/relationships/tags" Target="../tags/tag27.xml"/><Relationship Id="rId17" Type="http://schemas.openxmlformats.org/officeDocument/2006/relationships/tags" Target="../tags/tag26.xml"/><Relationship Id="rId16" Type="http://schemas.openxmlformats.org/officeDocument/2006/relationships/tags" Target="../tags/tag25.xml"/><Relationship Id="rId15" Type="http://schemas.openxmlformats.org/officeDocument/2006/relationships/tags" Target="../tags/tag24.xml"/><Relationship Id="rId14" Type="http://schemas.openxmlformats.org/officeDocument/2006/relationships/tags" Target="../tags/tag23.xml"/><Relationship Id="rId13" Type="http://schemas.openxmlformats.org/officeDocument/2006/relationships/tags" Target="../tags/tag22.xml"/><Relationship Id="rId12" Type="http://schemas.openxmlformats.org/officeDocument/2006/relationships/tags" Target="../tags/tag21.xml"/><Relationship Id="rId11" Type="http://schemas.openxmlformats.org/officeDocument/2006/relationships/tags" Target="../tags/tag20.xml"/><Relationship Id="rId10" Type="http://schemas.openxmlformats.org/officeDocument/2006/relationships/tags" Target="../tags/tag19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41.xml"/><Relationship Id="rId8" Type="http://schemas.openxmlformats.org/officeDocument/2006/relationships/tags" Target="../tags/tag40.xml"/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image" Target="../media/image5.svg"/><Relationship Id="rId11" Type="http://schemas.openxmlformats.org/officeDocument/2006/relationships/notesSlide" Target="../notesSlides/notesSlide7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0" y="2680382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转正述职报告</a:t>
            </a:r>
            <a:endParaRPr lang="zh-CN" altLang="en-US" sz="6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493865" y="4168017"/>
            <a:ext cx="829376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王卓为 </a:t>
            </a:r>
            <a:r>
              <a:rPr kumimoji="1" lang="en-US" altLang="zh-CN" sz="2000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kumimoji="1" lang="zh-CN" altLang="en-US" sz="2000" spc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梦幻事业部</a:t>
            </a:r>
            <a:endParaRPr kumimoji="1" lang="zh-CN" altLang="en-US" sz="2000" spc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21980" y="4770778"/>
            <a:ext cx="453165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600" dirty="0" smtClean="0">
                <a:solidFill>
                  <a:schemeClr val="bg1"/>
                </a:solidFill>
                <a:latin typeface="+mj-ea"/>
                <a:ea typeface="+mj-ea"/>
              </a:rPr>
              <a:t>梦幻事业</a:t>
            </a:r>
            <a:r>
              <a:rPr kumimoji="1" lang="zh-CN" altLang="en-US" sz="1600" dirty="0">
                <a:solidFill>
                  <a:schemeClr val="bg1"/>
                </a:solidFill>
                <a:latin typeface="+mj-ea"/>
                <a:ea typeface="+mj-ea"/>
              </a:rPr>
              <a:t>部</a:t>
            </a:r>
            <a:endParaRPr kumimoji="1" lang="en-US" altLang="zh-CN" sz="1600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kumimoji="1" lang="en-US" altLang="zh-CN" sz="1600" dirty="0" smtClean="0">
                <a:solidFill>
                  <a:schemeClr val="bg1"/>
                </a:solidFill>
                <a:latin typeface="+mj-ea"/>
                <a:ea typeface="+mj-ea"/>
              </a:rPr>
              <a:t>2025</a:t>
            </a:r>
            <a:r>
              <a:rPr kumimoji="1" lang="zh-CN" altLang="en-US" sz="1600" dirty="0" smtClean="0">
                <a:solidFill>
                  <a:schemeClr val="bg1"/>
                </a:solidFill>
                <a:latin typeface="+mj-ea"/>
                <a:ea typeface="+mj-ea"/>
              </a:rPr>
              <a:t>年</a:t>
            </a:r>
            <a:r>
              <a:rPr kumimoji="1" lang="en-US" altLang="zh-CN" sz="1600" dirty="0" smtClean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r>
              <a:rPr kumimoji="1" lang="zh-CN" altLang="en-US" sz="1600" dirty="0" smtClean="0">
                <a:solidFill>
                  <a:schemeClr val="bg1"/>
                </a:solidFill>
                <a:latin typeface="+mj-ea"/>
                <a:ea typeface="+mj-ea"/>
              </a:rPr>
              <a:t>月</a:t>
            </a:r>
            <a:r>
              <a:rPr kumimoji="1" lang="en-US" altLang="zh-CN" sz="1600" dirty="0" smtClean="0">
                <a:solidFill>
                  <a:schemeClr val="bg1"/>
                </a:solidFill>
                <a:latin typeface="+mj-ea"/>
                <a:ea typeface="+mj-ea"/>
              </a:rPr>
              <a:t>25</a:t>
            </a:r>
            <a:r>
              <a:rPr kumimoji="1" lang="zh-CN" altLang="en-US" sz="1600" dirty="0" smtClean="0">
                <a:solidFill>
                  <a:schemeClr val="bg1"/>
                </a:solidFill>
                <a:latin typeface="+mj-ea"/>
                <a:ea typeface="+mj-ea"/>
              </a:rPr>
              <a:t>日</a:t>
            </a:r>
            <a:endParaRPr kumimoji="1"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11" name="直线连接符 10"/>
          <p:cNvCxnSpPr/>
          <p:nvPr/>
        </p:nvCxnSpPr>
        <p:spPr>
          <a:xfrm>
            <a:off x="1608060" y="4840815"/>
            <a:ext cx="0" cy="413100"/>
          </a:xfrm>
          <a:prstGeom prst="line">
            <a:avLst/>
          </a:prstGeom>
          <a:ln w="0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5046" y="6430129"/>
            <a:ext cx="747798" cy="13920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700" cy="127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0" cy="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6"/>
          <p:cNvSpPr txBox="1"/>
          <p:nvPr/>
        </p:nvSpPr>
        <p:spPr>
          <a:xfrm>
            <a:off x="0" y="2767280"/>
            <a:ext cx="1219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8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  <a:endParaRPr kumimoji="1" lang="zh-CN" altLang="en-US" sz="8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116;p2"/>
          <p:cNvCxnSpPr/>
          <p:nvPr>
            <p:custDataLst>
              <p:tags r:id="rId1"/>
            </p:custDataLst>
          </p:nvPr>
        </p:nvCxnSpPr>
        <p:spPr>
          <a:xfrm flipH="1">
            <a:off x="5872480" y="558826"/>
            <a:ext cx="12791" cy="5892774"/>
          </a:xfrm>
          <a:prstGeom prst="straightConnector1">
            <a:avLst/>
          </a:prstGeom>
          <a:noFill/>
          <a:ln w="9525" cap="flat" cmpd="sng">
            <a:solidFill>
              <a:srgbClr val="B7997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cxnSp>
      <p:sp>
        <p:nvSpPr>
          <p:cNvPr id="7" name="Google Shape;117;p2"/>
          <p:cNvSpPr/>
          <p:nvPr>
            <p:custDataLst>
              <p:tags r:id="rId2"/>
            </p:custDataLst>
          </p:nvPr>
        </p:nvSpPr>
        <p:spPr>
          <a:xfrm>
            <a:off x="5612071" y="1128155"/>
            <a:ext cx="540000" cy="540000"/>
          </a:xfrm>
          <a:prstGeom prst="ellipse">
            <a:avLst/>
          </a:prstGeom>
          <a:solidFill>
            <a:srgbClr val="9F090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zh-CN" sz="2000" b="0" i="0" u="none" strike="noStrike" cap="none" dirty="0">
                <a:solidFill>
                  <a:srgbClr val="F2F2F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</a:t>
            </a:r>
            <a:endParaRPr sz="2000" b="0" i="0" u="none" strike="noStrike" cap="none" dirty="0">
              <a:solidFill>
                <a:srgbClr val="F2F2F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" name="Google Shape;118;p2"/>
          <p:cNvSpPr/>
          <p:nvPr/>
        </p:nvSpPr>
        <p:spPr>
          <a:xfrm>
            <a:off x="1457762" y="1717481"/>
            <a:ext cx="2880000" cy="2880000"/>
          </a:xfrm>
          <a:prstGeom prst="ellipse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3F3F3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" name="Google Shape;119;p2"/>
          <p:cNvSpPr/>
          <p:nvPr/>
        </p:nvSpPr>
        <p:spPr>
          <a:xfrm>
            <a:off x="1456822" y="1717685"/>
            <a:ext cx="2880360" cy="2849245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 panose="020B0604020202020204"/>
              <a:buNone/>
            </a:pPr>
            <a:r>
              <a:rPr lang="zh-CN" sz="7200" b="0" i="0" u="none" strike="noStrike" cap="none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rPr>
              <a:t>目录</a:t>
            </a:r>
            <a:endParaRPr sz="1400" b="0" i="0" u="none" strike="noStrike" cap="none" dirty="0">
              <a:solidFill>
                <a:srgbClr val="C00000"/>
              </a:solidFill>
              <a:sym typeface="Arial" panose="020B0604020202020204"/>
            </a:endParaRPr>
          </a:p>
        </p:txBody>
      </p:sp>
      <p:sp>
        <p:nvSpPr>
          <p:cNvPr id="10" name="Google Shape;121;p2"/>
          <p:cNvSpPr/>
          <p:nvPr>
            <p:custDataLst>
              <p:tags r:id="rId3"/>
            </p:custDataLst>
          </p:nvPr>
        </p:nvSpPr>
        <p:spPr>
          <a:xfrm>
            <a:off x="5612071" y="3163337"/>
            <a:ext cx="540000" cy="540000"/>
          </a:xfrm>
          <a:prstGeom prst="ellipse">
            <a:avLst/>
          </a:prstGeom>
          <a:solidFill>
            <a:srgbClr val="9F090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altLang="zh-CN" sz="2000" b="0" i="0" u="none" strike="noStrike" cap="none" dirty="0" smtClean="0">
                <a:solidFill>
                  <a:srgbClr val="F2F2F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</a:t>
            </a:r>
            <a:endParaRPr sz="2000" b="0" i="0" u="none" strike="noStrike" cap="none" dirty="0">
              <a:solidFill>
                <a:srgbClr val="F2F2F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" name="Google Shape;122;p2"/>
          <p:cNvSpPr/>
          <p:nvPr>
            <p:custDataLst>
              <p:tags r:id="rId4"/>
            </p:custDataLst>
          </p:nvPr>
        </p:nvSpPr>
        <p:spPr>
          <a:xfrm>
            <a:off x="5612071" y="4180928"/>
            <a:ext cx="540000" cy="540000"/>
          </a:xfrm>
          <a:prstGeom prst="ellipse">
            <a:avLst/>
          </a:prstGeom>
          <a:solidFill>
            <a:srgbClr val="9F090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altLang="zh-CN" sz="2000" b="0" i="0" u="none" strike="noStrike" cap="none" dirty="0" smtClean="0">
                <a:solidFill>
                  <a:srgbClr val="F2F2F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4</a:t>
            </a:r>
            <a:endParaRPr sz="2000" b="0" i="0" u="none" strike="noStrike" cap="none" dirty="0">
              <a:solidFill>
                <a:srgbClr val="F2F2F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" name="Google Shape;123;p2"/>
          <p:cNvSpPr txBox="1"/>
          <p:nvPr>
            <p:custDataLst>
              <p:tags r:id="rId5"/>
            </p:custDataLst>
          </p:nvPr>
        </p:nvSpPr>
        <p:spPr>
          <a:xfrm>
            <a:off x="6412480" y="1219811"/>
            <a:ext cx="41656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defTabSz="456565"/>
            <a:r>
              <a:rPr lang="zh-CN" altLang="en-US" sz="1800" spc="5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erif SC" panose="02020400000000000000" pitchFamily="18" charset="-122"/>
              </a:rPr>
              <a:t>工作总结</a:t>
            </a:r>
            <a:endParaRPr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Google Shape;123;p2"/>
          <p:cNvSpPr txBox="1"/>
          <p:nvPr>
            <p:custDataLst>
              <p:tags r:id="rId6"/>
            </p:custDataLst>
          </p:nvPr>
        </p:nvSpPr>
        <p:spPr>
          <a:xfrm>
            <a:off x="6412480" y="3251843"/>
            <a:ext cx="41656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defTabSz="456565"/>
            <a:r>
              <a:rPr lang="zh-CN" altLang="en-US" sz="1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问题与挑战</a:t>
            </a:r>
            <a:endParaRPr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Google Shape;123;p2"/>
          <p:cNvSpPr txBox="1"/>
          <p:nvPr>
            <p:custDataLst>
              <p:tags r:id="rId7"/>
            </p:custDataLst>
          </p:nvPr>
        </p:nvSpPr>
        <p:spPr>
          <a:xfrm>
            <a:off x="6412480" y="4267859"/>
            <a:ext cx="4165600" cy="367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defTabSz="456565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对游戏开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发的理解</a:t>
            </a:r>
            <a:endParaRPr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Google Shape;121;p2"/>
          <p:cNvSpPr/>
          <p:nvPr>
            <p:custDataLst>
              <p:tags r:id="rId8"/>
            </p:custDataLst>
          </p:nvPr>
        </p:nvSpPr>
        <p:spPr>
          <a:xfrm>
            <a:off x="5612071" y="2145746"/>
            <a:ext cx="540000" cy="540000"/>
          </a:xfrm>
          <a:prstGeom prst="ellipse">
            <a:avLst/>
          </a:prstGeom>
          <a:solidFill>
            <a:srgbClr val="9F090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altLang="zh-CN" sz="2000" b="0" i="0" u="none" strike="noStrike" cap="none" dirty="0" smtClean="0">
                <a:solidFill>
                  <a:srgbClr val="F2F2F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</a:t>
            </a:r>
            <a:endParaRPr sz="2000" b="0" i="0" u="none" strike="noStrike" cap="none" dirty="0">
              <a:solidFill>
                <a:srgbClr val="F2F2F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" name="Google Shape;123;p2"/>
          <p:cNvSpPr txBox="1"/>
          <p:nvPr>
            <p:custDataLst>
              <p:tags r:id="rId9"/>
            </p:custDataLst>
          </p:nvPr>
        </p:nvSpPr>
        <p:spPr>
          <a:xfrm>
            <a:off x="6412480" y="2235827"/>
            <a:ext cx="41656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defTabSz="456565"/>
            <a:r>
              <a:rPr lang="zh-CN" altLang="en-US" sz="1800" spc="5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erif SC" panose="02020400000000000000" pitchFamily="18" charset="-122"/>
              </a:rPr>
              <a:t>个人成长</a:t>
            </a:r>
            <a:endParaRPr lang="zh-CN" altLang="en-US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Google Shape;122;p2"/>
          <p:cNvSpPr/>
          <p:nvPr>
            <p:custDataLst>
              <p:tags r:id="rId10"/>
            </p:custDataLst>
          </p:nvPr>
        </p:nvSpPr>
        <p:spPr>
          <a:xfrm>
            <a:off x="5612071" y="5198521"/>
            <a:ext cx="540000" cy="540000"/>
          </a:xfrm>
          <a:prstGeom prst="ellipse">
            <a:avLst/>
          </a:prstGeom>
          <a:solidFill>
            <a:srgbClr val="9F090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dirty="0">
                <a:solidFill>
                  <a:srgbClr val="F2F2F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5</a:t>
            </a:r>
            <a:endParaRPr sz="2000" b="0" i="0" u="none" strike="noStrike" cap="none" dirty="0">
              <a:solidFill>
                <a:srgbClr val="F2F2F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" name="Google Shape;123;p2"/>
          <p:cNvSpPr txBox="1"/>
          <p:nvPr>
            <p:custDataLst>
              <p:tags r:id="rId11"/>
            </p:custDataLst>
          </p:nvPr>
        </p:nvSpPr>
        <p:spPr>
          <a:xfrm>
            <a:off x="6412480" y="5283875"/>
            <a:ext cx="41656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defTabSz="456565"/>
            <a:r>
              <a:rPr lang="zh-CN" altLang="en-US" sz="1800" spc="5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erif SC" panose="02020400000000000000" pitchFamily="18" charset="-122"/>
              </a:rPr>
              <a:t>后续发展规划</a:t>
            </a:r>
            <a:endParaRPr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16520" y="394263"/>
            <a:ext cx="4419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zh-CN" altLang="en-US" sz="3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工作内容概述</a:t>
            </a:r>
            <a:endParaRPr kumimoji="1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514179" y="1300733"/>
            <a:ext cx="532800" cy="0"/>
          </a:xfrm>
          <a:prstGeom prst="line">
            <a:avLst/>
          </a:prstGeom>
          <a:ln w="25400">
            <a:solidFill>
              <a:srgbClr val="A50A0D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形 1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939463" y="6430128"/>
            <a:ext cx="763381" cy="13920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41379" y="1491221"/>
            <a:ext cx="9809871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zh-CN" altLang="en-US" sz="2000" b="1" dirty="0" smtClean="0">
                <a:latin typeface="+mj-ea"/>
                <a:ea typeface="+mj-ea"/>
              </a:rPr>
              <a:t>制作</a:t>
            </a:r>
            <a:endParaRPr lang="zh-CN" altLang="en-US" sz="2000" b="1" dirty="0" smtClean="0">
              <a:latin typeface="+mj-ea"/>
              <a:ea typeface="+mj-ea"/>
            </a:endParaRPr>
          </a:p>
          <a:p>
            <a:pPr indent="0">
              <a:buNone/>
            </a:pPr>
            <a:endParaRPr lang="en-US" sz="2000" dirty="0">
              <a:latin typeface="+mj-ea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smtClean="0">
                <a:latin typeface="+mj-ea"/>
                <a:ea typeface="+mj-ea"/>
              </a:rPr>
              <a:t>2025</a:t>
            </a:r>
            <a:r>
              <a:rPr lang="zh-CN" altLang="en-US" sz="2000" dirty="0" smtClean="0">
                <a:latin typeface="+mj-ea"/>
                <a:ea typeface="+mj-ea"/>
              </a:rPr>
              <a:t>元旦</a:t>
            </a:r>
            <a:endParaRPr lang="en-US" altLang="zh-CN" sz="2000" dirty="0" smtClean="0">
              <a:latin typeface="+mj-ea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>
                <a:latin typeface="+mj-ea"/>
              </a:rPr>
              <a:t>新春麻将</a:t>
            </a:r>
            <a:endParaRPr lang="en-US" altLang="zh-CN" sz="2000" dirty="0" smtClean="0">
              <a:latin typeface="+mj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000" dirty="0" smtClean="0">
                <a:latin typeface="+mj-ea"/>
              </a:rPr>
              <a:t>moba3.0</a:t>
            </a:r>
            <a:r>
              <a:rPr lang="zh-CN" altLang="en-US" sz="2000" dirty="0" smtClean="0">
                <a:latin typeface="+mj-ea"/>
              </a:rPr>
              <a:t>迭代</a:t>
            </a:r>
            <a:endParaRPr lang="en-US" altLang="zh-CN" sz="2000" dirty="0" smtClean="0">
              <a:latin typeface="+mj-ea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dirty="0">
              <a:latin typeface="+mj-ea"/>
              <a:ea typeface="+mj-ea"/>
              <a:sym typeface="+mn-ea"/>
            </a:endParaRPr>
          </a:p>
          <a:p>
            <a:pPr indent="0">
              <a:buNone/>
            </a:pPr>
            <a:r>
              <a:rPr lang="zh-CN" altLang="en-US" sz="2000" b="1" dirty="0" smtClean="0">
                <a:latin typeface="+mj-ea"/>
              </a:rPr>
              <a:t>维护</a:t>
            </a:r>
            <a:endParaRPr lang="en-US" altLang="zh-CN" sz="2000" b="1" dirty="0">
              <a:latin typeface="+mj-ea"/>
            </a:endParaRPr>
          </a:p>
          <a:p>
            <a:pPr indent="0">
              <a:buNone/>
            </a:pPr>
            <a:endParaRPr lang="en-US" altLang="zh-CN" sz="2000" dirty="0">
              <a:latin typeface="+mj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latin typeface="+mj-ea"/>
              </a:rPr>
              <a:t>细项</a:t>
            </a:r>
            <a:r>
              <a:rPr lang="en-US" altLang="zh-CN" sz="2000" dirty="0">
                <a:latin typeface="+mj-ea"/>
              </a:rPr>
              <a:t>1</a:t>
            </a:r>
            <a:endParaRPr lang="en-US" altLang="zh-CN" sz="2000" dirty="0">
              <a:latin typeface="+mj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latin typeface="+mj-ea"/>
              </a:rPr>
              <a:t>细项</a:t>
            </a:r>
            <a:r>
              <a:rPr lang="en-US" altLang="zh-CN" sz="2000" dirty="0">
                <a:latin typeface="+mj-ea"/>
              </a:rPr>
              <a:t>2</a:t>
            </a:r>
            <a:endParaRPr lang="en-US" altLang="zh-CN" sz="2000" dirty="0">
              <a:latin typeface="+mj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>
                <a:latin typeface="+mj-ea"/>
              </a:rPr>
              <a:t>细项</a:t>
            </a:r>
            <a:r>
              <a:rPr lang="en-US" altLang="zh-CN" sz="2000" dirty="0">
                <a:latin typeface="+mj-ea"/>
              </a:rPr>
              <a:t>3</a:t>
            </a:r>
            <a:endParaRPr lang="zh-CN" altLang="en-US" sz="2000" dirty="0">
              <a:latin typeface="+mj-ea"/>
              <a:sym typeface="+mn-ea"/>
            </a:endParaRPr>
          </a:p>
          <a:p>
            <a:pPr marL="457200" indent="-457200">
              <a:buFont typeface="+mj-lt"/>
              <a:buAutoNum type="arabicPeriod"/>
            </a:pPr>
            <a:endParaRPr lang="zh-CN" altLang="en-US" sz="2000" dirty="0"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16520" y="394263"/>
            <a:ext cx="4419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zh-CN" altLang="en-US" sz="3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工作内容概述</a:t>
            </a:r>
            <a:r>
              <a:rPr kumimoji="1" lang="en-US" altLang="zh-CN" sz="3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1" lang="zh-CN" altLang="en-US" sz="3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类别</a:t>
            </a:r>
            <a:r>
              <a:rPr kumimoji="1" lang="en-US" altLang="zh-CN" sz="3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kumimoji="1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514179" y="1300733"/>
            <a:ext cx="532800" cy="0"/>
          </a:xfrm>
          <a:prstGeom prst="line">
            <a:avLst/>
          </a:prstGeom>
          <a:ln w="25400">
            <a:solidFill>
              <a:srgbClr val="A50A0D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形 1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939463" y="6430128"/>
            <a:ext cx="763381" cy="13920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41379" y="1491221"/>
            <a:ext cx="980987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zh-CN" altLang="en-US" sz="2000" b="1" dirty="0">
                <a:latin typeface="+mj-ea"/>
                <a:ea typeface="+mj-ea"/>
              </a:rPr>
              <a:t>进度</a:t>
            </a:r>
            <a:endParaRPr lang="en-US" altLang="zh-CN" sz="2000" b="1" dirty="0">
              <a:latin typeface="+mj-ea"/>
              <a:ea typeface="+mj-ea"/>
            </a:endParaRPr>
          </a:p>
          <a:p>
            <a:endParaRPr lang="en-US" altLang="zh-CN" sz="2000" dirty="0">
              <a:latin typeface="+mj-ea"/>
              <a:ea typeface="+mj-ea"/>
              <a:sym typeface="+mn-ea"/>
            </a:endParaRPr>
          </a:p>
          <a:p>
            <a:pPr marL="536575"/>
            <a:r>
              <a:rPr lang="zh-CN" altLang="en-US" sz="2000" dirty="0" smtClean="0">
                <a:latin typeface="+mj-ea"/>
                <a:ea typeface="+mj-ea"/>
                <a:sym typeface="+mn-ea"/>
              </a:rPr>
              <a:t>情况描述</a:t>
            </a:r>
            <a:endParaRPr lang="en-US" altLang="zh-CN" sz="2000" dirty="0">
              <a:latin typeface="+mj-ea"/>
              <a:ea typeface="+mj-ea"/>
              <a:sym typeface="+mn-ea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dirty="0" smtClean="0">
              <a:latin typeface="+mj-ea"/>
              <a:ea typeface="+mj-ea"/>
              <a:sym typeface="+mn-ea"/>
            </a:endParaRPr>
          </a:p>
          <a:p>
            <a:pPr indent="0">
              <a:buNone/>
            </a:pPr>
            <a:r>
              <a:rPr lang="zh-CN" altLang="en-US" sz="2000" b="1" dirty="0">
                <a:latin typeface="+mj-ea"/>
              </a:rPr>
              <a:t>成果</a:t>
            </a:r>
            <a:endParaRPr lang="en-US" altLang="zh-CN" sz="2000" b="1" dirty="0">
              <a:latin typeface="+mj-ea"/>
            </a:endParaRPr>
          </a:p>
          <a:p>
            <a:endParaRPr lang="en-US" altLang="zh-CN" sz="2000" dirty="0">
              <a:latin typeface="+mj-ea"/>
              <a:sym typeface="+mn-ea"/>
            </a:endParaRPr>
          </a:p>
          <a:p>
            <a:pPr marL="536575"/>
            <a:r>
              <a:rPr lang="zh-CN" altLang="en-US" sz="2000" dirty="0">
                <a:latin typeface="+mj-ea"/>
                <a:sym typeface="+mn-ea"/>
              </a:rPr>
              <a:t>情况描述</a:t>
            </a:r>
            <a:endParaRPr lang="en-US" altLang="zh-CN" sz="2000" dirty="0">
              <a:latin typeface="+mj-ea"/>
              <a:sym typeface="+mn-ea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dirty="0" smtClean="0">
              <a:latin typeface="+mj-ea"/>
              <a:ea typeface="+mj-ea"/>
              <a:sym typeface="+mn-ea"/>
            </a:endParaRPr>
          </a:p>
          <a:p>
            <a:pPr indent="0">
              <a:buNone/>
            </a:pPr>
            <a:r>
              <a:rPr lang="zh-CN" altLang="en-US" sz="2000" b="1" dirty="0">
                <a:latin typeface="+mj-ea"/>
              </a:rPr>
              <a:t>计划</a:t>
            </a:r>
            <a:endParaRPr lang="en-US" altLang="zh-CN" sz="2000" b="1" dirty="0">
              <a:latin typeface="+mj-ea"/>
            </a:endParaRPr>
          </a:p>
          <a:p>
            <a:endParaRPr lang="en-US" altLang="zh-CN" sz="2000" dirty="0">
              <a:latin typeface="+mj-ea"/>
              <a:sym typeface="+mn-ea"/>
            </a:endParaRPr>
          </a:p>
          <a:p>
            <a:pPr marL="536575"/>
            <a:r>
              <a:rPr lang="zh-CN" altLang="en-US" sz="2000" dirty="0">
                <a:latin typeface="+mj-ea"/>
                <a:sym typeface="+mn-ea"/>
              </a:rPr>
              <a:t>情况描述</a:t>
            </a:r>
            <a:endParaRPr lang="en-US" altLang="zh-CN" sz="2000" dirty="0">
              <a:latin typeface="+mj-ea"/>
              <a:sym typeface="+mn-ea"/>
            </a:endParaRPr>
          </a:p>
          <a:p>
            <a:pPr marL="457200" indent="-457200">
              <a:buFont typeface="+mj-lt"/>
              <a:buAutoNum type="arabicPeriod"/>
            </a:pPr>
            <a:endParaRPr lang="zh-CN" altLang="en-US" sz="2000" dirty="0">
              <a:latin typeface="+mj-ea"/>
              <a:ea typeface="+mj-ea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17820" y="2572037"/>
            <a:ext cx="4968828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成果视频、图片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视频请使用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MP4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  <a:endParaRPr lang="en-US" altLang="zh-CN" sz="2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16520" y="394263"/>
            <a:ext cx="4419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zh-CN" altLang="en-US" sz="3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工作内容概述</a:t>
            </a:r>
            <a:r>
              <a:rPr kumimoji="1" lang="en-US" altLang="zh-CN" sz="3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1" lang="zh-CN" altLang="en-US" sz="3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类别</a:t>
            </a:r>
            <a:r>
              <a:rPr kumimoji="1" lang="en-US" altLang="zh-CN" sz="30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1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514179" y="1300733"/>
            <a:ext cx="532800" cy="0"/>
          </a:xfrm>
          <a:prstGeom prst="line">
            <a:avLst/>
          </a:prstGeom>
          <a:ln w="25400">
            <a:solidFill>
              <a:srgbClr val="A50A0D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形 1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939463" y="6430128"/>
            <a:ext cx="763381" cy="13920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41379" y="1491221"/>
            <a:ext cx="980987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zh-CN" altLang="en-US" sz="2000" b="1" dirty="0">
                <a:latin typeface="+mj-ea"/>
                <a:ea typeface="+mj-ea"/>
              </a:rPr>
              <a:t>进度</a:t>
            </a:r>
            <a:endParaRPr lang="en-US" altLang="zh-CN" sz="2000" b="1" dirty="0">
              <a:latin typeface="+mj-ea"/>
              <a:ea typeface="+mj-ea"/>
            </a:endParaRPr>
          </a:p>
          <a:p>
            <a:endParaRPr lang="en-US" altLang="zh-CN" sz="2000" dirty="0">
              <a:latin typeface="+mj-ea"/>
              <a:ea typeface="+mj-ea"/>
              <a:sym typeface="+mn-ea"/>
            </a:endParaRPr>
          </a:p>
          <a:p>
            <a:pPr marL="536575"/>
            <a:r>
              <a:rPr lang="zh-CN" altLang="en-US" sz="2000" dirty="0" smtClean="0">
                <a:latin typeface="+mj-ea"/>
                <a:ea typeface="+mj-ea"/>
                <a:sym typeface="+mn-ea"/>
              </a:rPr>
              <a:t>情况描述</a:t>
            </a:r>
            <a:endParaRPr lang="en-US" altLang="zh-CN" sz="2000" dirty="0">
              <a:latin typeface="+mj-ea"/>
              <a:ea typeface="+mj-ea"/>
              <a:sym typeface="+mn-ea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dirty="0" smtClean="0">
              <a:latin typeface="+mj-ea"/>
              <a:ea typeface="+mj-ea"/>
              <a:sym typeface="+mn-ea"/>
            </a:endParaRPr>
          </a:p>
          <a:p>
            <a:pPr indent="0">
              <a:buNone/>
            </a:pPr>
            <a:r>
              <a:rPr lang="zh-CN" altLang="en-US" sz="2000" b="1" dirty="0">
                <a:latin typeface="+mj-ea"/>
              </a:rPr>
              <a:t>成果</a:t>
            </a:r>
            <a:endParaRPr lang="en-US" altLang="zh-CN" sz="2000" b="1" dirty="0">
              <a:latin typeface="+mj-ea"/>
            </a:endParaRPr>
          </a:p>
          <a:p>
            <a:endParaRPr lang="en-US" altLang="zh-CN" sz="2000" dirty="0">
              <a:latin typeface="+mj-ea"/>
              <a:sym typeface="+mn-ea"/>
            </a:endParaRPr>
          </a:p>
          <a:p>
            <a:pPr marL="536575"/>
            <a:r>
              <a:rPr lang="zh-CN" altLang="en-US" sz="2000" dirty="0">
                <a:latin typeface="+mj-ea"/>
                <a:sym typeface="+mn-ea"/>
              </a:rPr>
              <a:t>情况描述</a:t>
            </a:r>
            <a:endParaRPr lang="en-US" altLang="zh-CN" sz="2000" dirty="0">
              <a:latin typeface="+mj-ea"/>
              <a:sym typeface="+mn-ea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dirty="0" smtClean="0">
              <a:latin typeface="+mj-ea"/>
              <a:ea typeface="+mj-ea"/>
              <a:sym typeface="+mn-ea"/>
            </a:endParaRPr>
          </a:p>
          <a:p>
            <a:pPr indent="0">
              <a:buNone/>
            </a:pPr>
            <a:r>
              <a:rPr lang="zh-CN" altLang="en-US" sz="2000" b="1" dirty="0">
                <a:latin typeface="+mj-ea"/>
              </a:rPr>
              <a:t>计划</a:t>
            </a:r>
            <a:endParaRPr lang="en-US" altLang="zh-CN" sz="2000" b="1" dirty="0">
              <a:latin typeface="+mj-ea"/>
            </a:endParaRPr>
          </a:p>
          <a:p>
            <a:endParaRPr lang="en-US" altLang="zh-CN" sz="2000" dirty="0">
              <a:latin typeface="+mj-ea"/>
              <a:sym typeface="+mn-ea"/>
            </a:endParaRPr>
          </a:p>
          <a:p>
            <a:pPr marL="536575"/>
            <a:r>
              <a:rPr lang="zh-CN" altLang="en-US" sz="2000" dirty="0">
                <a:latin typeface="+mj-ea"/>
                <a:sym typeface="+mn-ea"/>
              </a:rPr>
              <a:t>情况描述</a:t>
            </a:r>
            <a:endParaRPr lang="en-US" altLang="zh-CN" sz="2000" dirty="0">
              <a:latin typeface="+mj-ea"/>
              <a:sym typeface="+mn-ea"/>
            </a:endParaRPr>
          </a:p>
          <a:p>
            <a:pPr marL="457200" indent="-457200">
              <a:buFont typeface="+mj-lt"/>
              <a:buAutoNum type="arabicPeriod"/>
            </a:pPr>
            <a:endParaRPr lang="zh-CN" altLang="en-US" sz="2000" dirty="0">
              <a:latin typeface="+mj-ea"/>
              <a:ea typeface="+mj-ea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17820" y="2572037"/>
            <a:ext cx="4968828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成果视频、图片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视频请使用</a:t>
            </a:r>
            <a:r>
              <a:rPr lang="en-US" altLang="zh-CN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MP4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  <a:endParaRPr lang="en-US" altLang="zh-CN" sz="24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16520" y="394263"/>
            <a:ext cx="6944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zh-CN" altLang="en-US" sz="3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个人成长（试用期学习情况）</a:t>
            </a:r>
            <a:endParaRPr kumimoji="1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514179" y="1300733"/>
            <a:ext cx="532800" cy="0"/>
          </a:xfrm>
          <a:prstGeom prst="line">
            <a:avLst/>
          </a:prstGeom>
          <a:ln w="25400">
            <a:solidFill>
              <a:srgbClr val="A50A0D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形 1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939463" y="6430128"/>
            <a:ext cx="763381" cy="139201"/>
          </a:xfrm>
          <a:prstGeom prst="rect">
            <a:avLst/>
          </a:prstGeom>
        </p:spPr>
      </p:pic>
      <p:grpSp>
        <p:nvGrpSpPr>
          <p:cNvPr id="9" name="Group 23"/>
          <p:cNvGrpSpPr/>
          <p:nvPr>
            <p:custDataLst>
              <p:tags r:id="rId3"/>
            </p:custDataLst>
          </p:nvPr>
        </p:nvGrpSpPr>
        <p:grpSpPr>
          <a:xfrm>
            <a:off x="2370844" y="1946221"/>
            <a:ext cx="2945803" cy="1269910"/>
            <a:chOff x="7865633" y="1946221"/>
            <a:chExt cx="2945803" cy="1269910"/>
          </a:xfrm>
        </p:grpSpPr>
        <p:sp>
          <p:nvSpPr>
            <p:cNvPr id="10" name="TextBox 13"/>
            <p:cNvSpPr txBox="1"/>
            <p:nvPr>
              <p:custDataLst>
                <p:tags r:id="rId4"/>
              </p:custDataLst>
            </p:nvPr>
          </p:nvSpPr>
          <p:spPr>
            <a:xfrm>
              <a:off x="7865634" y="2461116"/>
              <a:ext cx="2945802" cy="7550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dirty="0">
                  <a:latin typeface="Playfair Display" charset="0"/>
                  <a:ea typeface="Playfair Display" charset="0"/>
                  <a:cs typeface="Playfair Display" charset="0"/>
                </a:rPr>
                <a:t>1. </a:t>
              </a:r>
              <a:r>
                <a:rPr lang="zh-CN" altLang="en-US" sz="1200" dirty="0">
                  <a:latin typeface="Playfair Display" charset="0"/>
                  <a:ea typeface="Playfair Display" charset="0"/>
                  <a:cs typeface="Playfair Display" charset="0"/>
                </a:rPr>
                <a:t>项目的基本</a:t>
              </a:r>
              <a:r>
                <a:rPr lang="zh-CN" altLang="en-US" sz="1200" dirty="0">
                  <a:latin typeface="Playfair Display" charset="0"/>
                  <a:ea typeface="Playfair Display" charset="0"/>
                  <a:cs typeface="Playfair Display" charset="0"/>
                </a:rPr>
                <a:t>情况</a:t>
              </a:r>
              <a:endParaRPr lang="zh-CN" altLang="en-US" sz="1200" dirty="0">
                <a:latin typeface="Playfair Display" charset="0"/>
                <a:ea typeface="Playfair Display" charset="0"/>
                <a:cs typeface="Playfair Display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200" dirty="0">
                  <a:latin typeface="Playfair Display" charset="0"/>
                  <a:ea typeface="Playfair Display" charset="0"/>
                  <a:cs typeface="Playfair Display" charset="0"/>
                </a:rPr>
                <a:t>2. </a:t>
              </a:r>
              <a:r>
                <a:rPr lang="zh-CN" altLang="en-US" sz="1200" dirty="0">
                  <a:latin typeface="Playfair Display" charset="0"/>
                  <a:ea typeface="Playfair Display" charset="0"/>
                  <a:cs typeface="Playfair Display" charset="0"/>
                </a:rPr>
                <a:t>开发的</a:t>
              </a:r>
              <a:r>
                <a:rPr lang="zh-CN" altLang="en-US" sz="1200" dirty="0">
                  <a:latin typeface="Playfair Display" charset="0"/>
                  <a:ea typeface="Playfair Display" charset="0"/>
                  <a:cs typeface="Playfair Display" charset="0"/>
                </a:rPr>
                <a:t>基本流程</a:t>
              </a:r>
              <a:endParaRPr lang="zh-CN" altLang="en-US" sz="1200" dirty="0">
                <a:latin typeface="Playfair Display" charset="0"/>
                <a:ea typeface="Playfair Display" charset="0"/>
                <a:cs typeface="Playfair Display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200" dirty="0">
                  <a:latin typeface="Playfair Display" charset="0"/>
                  <a:ea typeface="Playfair Display" charset="0"/>
                  <a:cs typeface="Playfair Display" charset="0"/>
                </a:rPr>
                <a:t>3. python</a:t>
              </a:r>
              <a:r>
                <a:rPr lang="zh-CN" altLang="en-US" sz="1200" dirty="0">
                  <a:latin typeface="Playfair Display" charset="0"/>
                  <a:ea typeface="Playfair Display" charset="0"/>
                  <a:cs typeface="Playfair Display" charset="0"/>
                </a:rPr>
                <a:t>基础</a:t>
              </a:r>
              <a:endParaRPr lang="zh-CN" altLang="en-US" sz="1200" dirty="0">
                <a:latin typeface="Playfair Display" charset="0"/>
                <a:ea typeface="Playfair Display" charset="0"/>
                <a:cs typeface="Playfair Display" charset="0"/>
              </a:endParaRPr>
            </a:p>
          </p:txBody>
        </p:sp>
        <p:sp>
          <p:nvSpPr>
            <p:cNvPr id="11" name="Title 4"/>
            <p:cNvSpPr txBox="1"/>
            <p:nvPr>
              <p:custDataLst>
                <p:tags r:id="rId5"/>
              </p:custDataLst>
            </p:nvPr>
          </p:nvSpPr>
          <p:spPr>
            <a:xfrm>
              <a:off x="7865633" y="1946221"/>
              <a:ext cx="2945802" cy="370097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>
                  <a:solidFill>
                    <a:schemeClr val="tx1"/>
                  </a:solidFill>
                  <a:latin typeface="Playfair Display Black" charset="0"/>
                  <a:ea typeface="Playfair Display Black" charset="0"/>
                  <a:cs typeface="Playfair Display Black" charset="0"/>
                </a:defRPr>
              </a:lvl1pPr>
            </a:lstStyle>
            <a:p>
              <a:pPr algn="l"/>
              <a:r>
                <a:rPr lang="zh-CN" altLang="en-US" sz="2000" dirty="0"/>
                <a:t>前两周</a:t>
              </a:r>
              <a:endParaRPr lang="zh-CN" altLang="en-US" sz="2000" dirty="0"/>
            </a:p>
          </p:txBody>
        </p:sp>
        <p:cxnSp>
          <p:nvCxnSpPr>
            <p:cNvPr id="12" name="Straight Connector 15"/>
            <p:cNvCxnSpPr/>
            <p:nvPr>
              <p:custDataLst>
                <p:tags r:id="rId6"/>
              </p:custDataLst>
            </p:nvPr>
          </p:nvCxnSpPr>
          <p:spPr>
            <a:xfrm>
              <a:off x="7969940" y="2360535"/>
              <a:ext cx="613064" cy="0"/>
            </a:xfrm>
            <a:prstGeom prst="line">
              <a:avLst/>
            </a:prstGeom>
            <a:ln>
              <a:solidFill>
                <a:schemeClr val="tx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9"/>
          <p:cNvGrpSpPr/>
          <p:nvPr>
            <p:custDataLst>
              <p:tags r:id="rId7"/>
            </p:custDataLst>
          </p:nvPr>
        </p:nvGrpSpPr>
        <p:grpSpPr>
          <a:xfrm>
            <a:off x="1755865" y="2012478"/>
            <a:ext cx="237581" cy="237581"/>
            <a:chOff x="7250654" y="2012478"/>
            <a:chExt cx="237581" cy="237581"/>
          </a:xfrm>
        </p:grpSpPr>
        <p:sp>
          <p:nvSpPr>
            <p:cNvPr id="14" name="Oval 16"/>
            <p:cNvSpPr/>
            <p:nvPr>
              <p:custDataLst>
                <p:tags r:id="rId8"/>
              </p:custDataLst>
            </p:nvPr>
          </p:nvSpPr>
          <p:spPr>
            <a:xfrm>
              <a:off x="7250654" y="2012478"/>
              <a:ext cx="237581" cy="2375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7"/>
            <p:cNvSpPr/>
            <p:nvPr>
              <p:custDataLst>
                <p:tags r:id="rId9"/>
              </p:custDataLst>
            </p:nvPr>
          </p:nvSpPr>
          <p:spPr>
            <a:xfrm>
              <a:off x="7288308" y="2050133"/>
              <a:ext cx="162271" cy="1622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20"/>
          <p:cNvGrpSpPr/>
          <p:nvPr>
            <p:custDataLst>
              <p:tags r:id="rId10"/>
            </p:custDataLst>
          </p:nvPr>
        </p:nvGrpSpPr>
        <p:grpSpPr>
          <a:xfrm>
            <a:off x="1755865" y="3434343"/>
            <a:ext cx="237581" cy="237581"/>
            <a:chOff x="7250654" y="2012478"/>
            <a:chExt cx="237581" cy="237581"/>
          </a:xfrm>
        </p:grpSpPr>
        <p:sp>
          <p:nvSpPr>
            <p:cNvPr id="18" name="Oval 21"/>
            <p:cNvSpPr/>
            <p:nvPr>
              <p:custDataLst>
                <p:tags r:id="rId11"/>
              </p:custDataLst>
            </p:nvPr>
          </p:nvSpPr>
          <p:spPr>
            <a:xfrm>
              <a:off x="7250654" y="2012478"/>
              <a:ext cx="237581" cy="2375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22"/>
            <p:cNvSpPr/>
            <p:nvPr>
              <p:custDataLst>
                <p:tags r:id="rId12"/>
              </p:custDataLst>
            </p:nvPr>
          </p:nvSpPr>
          <p:spPr>
            <a:xfrm>
              <a:off x="7288308" y="2050133"/>
              <a:ext cx="162271" cy="1622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24"/>
          <p:cNvGrpSpPr/>
          <p:nvPr>
            <p:custDataLst>
              <p:tags r:id="rId13"/>
            </p:custDataLst>
          </p:nvPr>
        </p:nvGrpSpPr>
        <p:grpSpPr>
          <a:xfrm>
            <a:off x="2370844" y="3361069"/>
            <a:ext cx="2945803" cy="1048295"/>
            <a:chOff x="7865633" y="1946221"/>
            <a:chExt cx="2945803" cy="1048295"/>
          </a:xfrm>
        </p:grpSpPr>
        <p:sp>
          <p:nvSpPr>
            <p:cNvPr id="21" name="TextBox 25"/>
            <p:cNvSpPr txBox="1"/>
            <p:nvPr>
              <p:custDataLst>
                <p:tags r:id="rId14"/>
              </p:custDataLst>
            </p:nvPr>
          </p:nvSpPr>
          <p:spPr>
            <a:xfrm>
              <a:off x="7865634" y="2461116"/>
              <a:ext cx="2945802" cy="533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dirty="0">
                  <a:latin typeface="Playfair Display" charset="0"/>
                  <a:ea typeface="Playfair Display" charset="0"/>
                  <a:cs typeface="Playfair Display" charset="0"/>
                </a:rPr>
                <a:t>1. </a:t>
              </a:r>
              <a:r>
                <a:rPr lang="zh-CN" altLang="en-US" sz="1200" dirty="0">
                  <a:latin typeface="Playfair Display" charset="0"/>
                  <a:ea typeface="Playfair Display" charset="0"/>
                  <a:cs typeface="Playfair Display" charset="0"/>
                </a:rPr>
                <a:t>各种</a:t>
              </a:r>
              <a:r>
                <a:rPr lang="en-US" altLang="zh-CN" sz="1200" dirty="0">
                  <a:latin typeface="Playfair Display" charset="0"/>
                  <a:ea typeface="Playfair Display" charset="0"/>
                  <a:cs typeface="Playfair Display" charset="0"/>
                </a:rPr>
                <a:t>UI</a:t>
              </a:r>
              <a:r>
                <a:rPr lang="zh-CN" altLang="en-US" sz="1200" dirty="0">
                  <a:latin typeface="Playfair Display" charset="0"/>
                  <a:ea typeface="Playfair Display" charset="0"/>
                  <a:cs typeface="Playfair Display" charset="0"/>
                </a:rPr>
                <a:t>效果的实现</a:t>
              </a:r>
              <a:r>
                <a:rPr lang="zh-CN" altLang="en-US" sz="1200" dirty="0">
                  <a:latin typeface="Playfair Display" charset="0"/>
                  <a:ea typeface="Playfair Display" charset="0"/>
                  <a:cs typeface="Playfair Display" charset="0"/>
                </a:rPr>
                <a:t>逻辑</a:t>
              </a:r>
              <a:endParaRPr lang="zh-CN" altLang="en-US" sz="1200" dirty="0">
                <a:latin typeface="Playfair Display" charset="0"/>
                <a:ea typeface="Playfair Display" charset="0"/>
                <a:cs typeface="Playfair Display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200" dirty="0">
                  <a:latin typeface="Playfair Display" charset="0"/>
                  <a:ea typeface="Playfair Display" charset="0"/>
                  <a:cs typeface="Playfair Display" charset="0"/>
                </a:rPr>
                <a:t>2. </a:t>
              </a:r>
              <a:r>
                <a:rPr lang="zh-CN" altLang="en-US" sz="1200" dirty="0">
                  <a:latin typeface="Playfair Display" charset="0"/>
                  <a:ea typeface="Playfair Display" charset="0"/>
                  <a:cs typeface="Playfair Display" charset="0"/>
                </a:rPr>
                <a:t>游戏中定位问题的方法</a:t>
              </a:r>
              <a:endParaRPr lang="zh-CN" altLang="en-US" sz="1200" dirty="0">
                <a:latin typeface="Playfair Display" charset="0"/>
                <a:ea typeface="Playfair Display" charset="0"/>
                <a:cs typeface="Playfair Display" charset="0"/>
              </a:endParaRPr>
            </a:p>
          </p:txBody>
        </p:sp>
        <p:sp>
          <p:nvSpPr>
            <p:cNvPr id="22" name="Title 4"/>
            <p:cNvSpPr txBox="1"/>
            <p:nvPr>
              <p:custDataLst>
                <p:tags r:id="rId15"/>
              </p:custDataLst>
            </p:nvPr>
          </p:nvSpPr>
          <p:spPr>
            <a:xfrm>
              <a:off x="7865633" y="1946221"/>
              <a:ext cx="2945802" cy="370097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>
                  <a:solidFill>
                    <a:schemeClr val="tx1"/>
                  </a:solidFill>
                  <a:latin typeface="Playfair Display Black" charset="0"/>
                  <a:ea typeface="Playfair Display Black" charset="0"/>
                  <a:cs typeface="Playfair Display Black" charset="0"/>
                </a:defRPr>
              </a:lvl1pPr>
            </a:lstStyle>
            <a:p>
              <a:pPr algn="l"/>
              <a:r>
                <a:rPr lang="zh-CN" altLang="en-US" sz="2000" dirty="0"/>
                <a:t>一个月</a:t>
              </a:r>
              <a:endParaRPr lang="zh-CN" altLang="en-US" sz="2000" dirty="0"/>
            </a:p>
          </p:txBody>
        </p:sp>
        <p:cxnSp>
          <p:nvCxnSpPr>
            <p:cNvPr id="23" name="Straight Connector 27"/>
            <p:cNvCxnSpPr/>
            <p:nvPr>
              <p:custDataLst>
                <p:tags r:id="rId16"/>
              </p:custDataLst>
            </p:nvPr>
          </p:nvCxnSpPr>
          <p:spPr>
            <a:xfrm>
              <a:off x="7969940" y="2360535"/>
              <a:ext cx="613064" cy="0"/>
            </a:xfrm>
            <a:prstGeom prst="line">
              <a:avLst/>
            </a:prstGeom>
            <a:ln>
              <a:solidFill>
                <a:schemeClr val="tx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8"/>
          <p:cNvGrpSpPr/>
          <p:nvPr>
            <p:custDataLst>
              <p:tags r:id="rId17"/>
            </p:custDataLst>
          </p:nvPr>
        </p:nvGrpSpPr>
        <p:grpSpPr>
          <a:xfrm>
            <a:off x="2370844" y="4775917"/>
            <a:ext cx="3491230" cy="1048385"/>
            <a:chOff x="7865633" y="1946221"/>
            <a:chExt cx="3491230" cy="1048385"/>
          </a:xfrm>
        </p:grpSpPr>
        <p:sp>
          <p:nvSpPr>
            <p:cNvPr id="25" name="TextBox 29"/>
            <p:cNvSpPr txBox="1"/>
            <p:nvPr>
              <p:custDataLst>
                <p:tags r:id="rId18"/>
              </p:custDataLst>
            </p:nvPr>
          </p:nvSpPr>
          <p:spPr>
            <a:xfrm>
              <a:off x="7865633" y="2461206"/>
              <a:ext cx="3491230" cy="533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200" dirty="0">
                  <a:latin typeface="Playfair Display" charset="0"/>
                  <a:ea typeface="Playfair Display" charset="0"/>
                  <a:cs typeface="Playfair Display" charset="0"/>
                </a:rPr>
                <a:t>1. </a:t>
              </a:r>
              <a:r>
                <a:rPr lang="zh-CN" altLang="en-US" sz="1200" dirty="0">
                  <a:latin typeface="Playfair Display" charset="0"/>
                  <a:ea typeface="Playfair Display" charset="0"/>
                  <a:cs typeface="Playfair Display" charset="0"/>
                </a:rPr>
                <a:t>项目的工作流（制作，维护，分支等</a:t>
              </a:r>
              <a:r>
                <a:rPr lang="zh-CN" altLang="en-US" sz="1200" dirty="0">
                  <a:latin typeface="Playfair Display" charset="0"/>
                  <a:ea typeface="Playfair Display" charset="0"/>
                  <a:cs typeface="Playfair Display" charset="0"/>
                </a:rPr>
                <a:t>概念）</a:t>
              </a:r>
              <a:endParaRPr lang="zh-CN" altLang="en-US" sz="1200" dirty="0">
                <a:latin typeface="Playfair Display" charset="0"/>
                <a:ea typeface="Playfair Display" charset="0"/>
                <a:cs typeface="Playfair Display" charset="0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1200" dirty="0">
                  <a:latin typeface="Playfair Display" charset="0"/>
                  <a:ea typeface="Playfair Display" charset="0"/>
                  <a:cs typeface="Playfair Display" charset="0"/>
                </a:rPr>
                <a:t>2. </a:t>
              </a:r>
              <a:r>
                <a:rPr lang="zh-CN" altLang="en-US" sz="1200" dirty="0">
                  <a:latin typeface="Playfair Display" charset="0"/>
                  <a:ea typeface="Playfair Display" charset="0"/>
                  <a:cs typeface="Playfair Display" charset="0"/>
                </a:rPr>
                <a:t>各个常用模块的功能（战斗，事件，导表</a:t>
              </a:r>
              <a:r>
                <a:rPr lang="zh-CN" altLang="en-US" sz="1200" dirty="0">
                  <a:latin typeface="Playfair Display" charset="0"/>
                  <a:ea typeface="Playfair Display" charset="0"/>
                  <a:cs typeface="Playfair Display" charset="0"/>
                </a:rPr>
                <a:t>等）</a:t>
              </a:r>
              <a:endParaRPr lang="zh-CN" altLang="en-US" sz="1200" dirty="0">
                <a:latin typeface="Playfair Display" charset="0"/>
                <a:ea typeface="Playfair Display" charset="0"/>
                <a:cs typeface="Playfair Display" charset="0"/>
              </a:endParaRPr>
            </a:p>
          </p:txBody>
        </p:sp>
        <p:sp>
          <p:nvSpPr>
            <p:cNvPr id="26" name="Title 4"/>
            <p:cNvSpPr txBox="1"/>
            <p:nvPr>
              <p:custDataLst>
                <p:tags r:id="rId19"/>
              </p:custDataLst>
            </p:nvPr>
          </p:nvSpPr>
          <p:spPr>
            <a:xfrm>
              <a:off x="7865633" y="1946221"/>
              <a:ext cx="2945802" cy="370097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600" kern="1200">
                  <a:solidFill>
                    <a:schemeClr val="tx1"/>
                  </a:solidFill>
                  <a:latin typeface="Playfair Display Black" charset="0"/>
                  <a:ea typeface="Playfair Display Black" charset="0"/>
                  <a:cs typeface="Playfair Display Black" charset="0"/>
                </a:defRPr>
              </a:lvl1pPr>
            </a:lstStyle>
            <a:p>
              <a:pPr algn="l"/>
              <a:r>
                <a:rPr lang="zh-CN" altLang="en-US" sz="2000" dirty="0"/>
                <a:t>三个月</a:t>
              </a:r>
              <a:endParaRPr lang="zh-CN" altLang="en-US" sz="2000" dirty="0"/>
            </a:p>
          </p:txBody>
        </p:sp>
        <p:cxnSp>
          <p:nvCxnSpPr>
            <p:cNvPr id="27" name="Straight Connector 31"/>
            <p:cNvCxnSpPr/>
            <p:nvPr>
              <p:custDataLst>
                <p:tags r:id="rId20"/>
              </p:custDataLst>
            </p:nvPr>
          </p:nvCxnSpPr>
          <p:spPr>
            <a:xfrm>
              <a:off x="7969940" y="2360535"/>
              <a:ext cx="613064" cy="0"/>
            </a:xfrm>
            <a:prstGeom prst="line">
              <a:avLst/>
            </a:prstGeom>
            <a:ln>
              <a:solidFill>
                <a:schemeClr val="tx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32"/>
          <p:cNvGrpSpPr/>
          <p:nvPr>
            <p:custDataLst>
              <p:tags r:id="rId21"/>
            </p:custDataLst>
          </p:nvPr>
        </p:nvGrpSpPr>
        <p:grpSpPr>
          <a:xfrm>
            <a:off x="1755865" y="4842174"/>
            <a:ext cx="237581" cy="237581"/>
            <a:chOff x="7250654" y="2012478"/>
            <a:chExt cx="237581" cy="237581"/>
          </a:xfrm>
        </p:grpSpPr>
        <p:sp>
          <p:nvSpPr>
            <p:cNvPr id="29" name="Oval 33"/>
            <p:cNvSpPr/>
            <p:nvPr>
              <p:custDataLst>
                <p:tags r:id="rId22"/>
              </p:custDataLst>
            </p:nvPr>
          </p:nvSpPr>
          <p:spPr>
            <a:xfrm>
              <a:off x="7250654" y="2012478"/>
              <a:ext cx="237581" cy="2375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34"/>
            <p:cNvSpPr/>
            <p:nvPr>
              <p:custDataLst>
                <p:tags r:id="rId23"/>
              </p:custDataLst>
            </p:nvPr>
          </p:nvSpPr>
          <p:spPr>
            <a:xfrm>
              <a:off x="7288308" y="2050133"/>
              <a:ext cx="162271" cy="1622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Connector 36"/>
          <p:cNvCxnSpPr>
            <a:stCxn id="14" idx="4"/>
            <a:endCxn id="18" idx="0"/>
          </p:cNvCxnSpPr>
          <p:nvPr>
            <p:custDataLst>
              <p:tags r:id="rId24"/>
            </p:custDataLst>
          </p:nvPr>
        </p:nvCxnSpPr>
        <p:spPr>
          <a:xfrm>
            <a:off x="1874656" y="2250059"/>
            <a:ext cx="0" cy="1184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7"/>
          <p:cNvCxnSpPr>
            <a:stCxn id="18" idx="4"/>
            <a:endCxn id="29" idx="0"/>
          </p:cNvCxnSpPr>
          <p:nvPr>
            <p:custDataLst>
              <p:tags r:id="rId25"/>
            </p:custDataLst>
          </p:nvPr>
        </p:nvCxnSpPr>
        <p:spPr>
          <a:xfrm>
            <a:off x="1874656" y="3671924"/>
            <a:ext cx="0" cy="11702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40"/>
          <p:cNvCxnSpPr>
            <a:stCxn id="29" idx="4"/>
          </p:cNvCxnSpPr>
          <p:nvPr/>
        </p:nvCxnSpPr>
        <p:spPr>
          <a:xfrm>
            <a:off x="1874656" y="5079755"/>
            <a:ext cx="0" cy="17782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5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16520" y="394263"/>
            <a:ext cx="4419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zh-CN" altLang="en-US" sz="3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问题与挑战</a:t>
            </a:r>
            <a:endParaRPr kumimoji="1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514179" y="1300733"/>
            <a:ext cx="532800" cy="0"/>
          </a:xfrm>
          <a:prstGeom prst="line">
            <a:avLst/>
          </a:prstGeom>
          <a:ln w="25400">
            <a:solidFill>
              <a:srgbClr val="A50A0D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形 1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939463" y="6430128"/>
            <a:ext cx="763381" cy="139201"/>
          </a:xfrm>
          <a:prstGeom prst="rect">
            <a:avLst/>
          </a:prstGeom>
        </p:spPr>
      </p:pic>
      <p:cxnSp>
        <p:nvCxnSpPr>
          <p:cNvPr id="10" name="直接连接符 9"/>
          <p:cNvCxnSpPr/>
          <p:nvPr>
            <p:custDataLst>
              <p:tags r:id="rId3"/>
            </p:custDataLst>
          </p:nvPr>
        </p:nvCxnSpPr>
        <p:spPr>
          <a:xfrm>
            <a:off x="0" y="3037799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>
            <p:custDataLst>
              <p:tags r:id="rId4"/>
            </p:custDataLst>
          </p:nvPr>
        </p:nvSpPr>
        <p:spPr>
          <a:xfrm>
            <a:off x="1458722" y="2085286"/>
            <a:ext cx="1891698" cy="19050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知识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>
            <p:custDataLst>
              <p:tags r:id="rId5"/>
            </p:custDataLst>
          </p:nvPr>
        </p:nvSpPr>
        <p:spPr>
          <a:xfrm>
            <a:off x="5150185" y="2085288"/>
            <a:ext cx="1891698" cy="19050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质量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3" name="椭圆 12"/>
          <p:cNvSpPr/>
          <p:nvPr>
            <p:custDataLst>
              <p:tags r:id="rId6"/>
            </p:custDataLst>
          </p:nvPr>
        </p:nvSpPr>
        <p:spPr>
          <a:xfrm>
            <a:off x="8965473" y="2085285"/>
            <a:ext cx="1891698" cy="19050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流程</a:t>
            </a:r>
            <a:endParaRPr lang="zh-CN" altLang="en-US" sz="1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7"/>
            </p:custDataLst>
          </p:nvPr>
        </p:nvSpPr>
        <p:spPr>
          <a:xfrm>
            <a:off x="1267460" y="4194175"/>
            <a:ext cx="22733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游戏内的对象创建，应用以及管理。（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EC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C_Object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战斗系统。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人物渲染（锦衣，彩饰等）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8"/>
            </p:custDataLst>
          </p:nvPr>
        </p:nvSpPr>
        <p:spPr>
          <a:xfrm>
            <a:off x="5320926" y="4193904"/>
            <a:ext cx="15527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性能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相关。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修改旧代码的覆盖率，全面性。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>
            <p:custDataLst>
              <p:tags r:id="rId9"/>
            </p:custDataLst>
          </p:nvPr>
        </p:nvSpPr>
        <p:spPr>
          <a:xfrm>
            <a:off x="9134944" y="4194116"/>
            <a:ext cx="15527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游戏的打包，构建流程。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16520" y="394263"/>
            <a:ext cx="4419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zh-CN" altLang="en-US" sz="3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对游戏开发的理解</a:t>
            </a:r>
            <a:endParaRPr kumimoji="1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514179" y="1300733"/>
            <a:ext cx="532800" cy="0"/>
          </a:xfrm>
          <a:prstGeom prst="line">
            <a:avLst/>
          </a:prstGeom>
          <a:ln w="25400">
            <a:solidFill>
              <a:srgbClr val="A50A0D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形 1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939463" y="6430128"/>
            <a:ext cx="763381" cy="13920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74700" y="1652905"/>
            <a:ext cx="10165080" cy="36112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根据目前的工作而言，游戏开发可以概括为以下</a:t>
            </a:r>
            <a:r>
              <a:rPr lang="zh-CN" altLang="en-US"/>
              <a:t>几点：</a:t>
            </a:r>
            <a:endParaRPr lang="zh-CN" altLang="en-US"/>
          </a:p>
          <a:p>
            <a:r>
              <a:rPr lang="en-US" altLang="zh-CN"/>
              <a:t>- </a:t>
            </a:r>
            <a:r>
              <a:rPr lang="zh-CN" altLang="en-US"/>
              <a:t>前端开发主要负责实现玩家的交互</a:t>
            </a:r>
            <a:r>
              <a:rPr lang="zh-CN" altLang="en-US"/>
              <a:t>体验。</a:t>
            </a:r>
            <a:endParaRPr lang="zh-CN" altLang="en-US"/>
          </a:p>
          <a:p>
            <a:r>
              <a:rPr lang="en-US" altLang="zh-CN"/>
              <a:t>- </a:t>
            </a:r>
            <a:r>
              <a:rPr lang="zh-CN" altLang="en-US"/>
              <a:t>完成策划的需求，根据文档和</a:t>
            </a:r>
            <a:r>
              <a:rPr lang="en-US" altLang="zh-CN"/>
              <a:t>UX</a:t>
            </a:r>
            <a:r>
              <a:rPr lang="zh-CN" altLang="en-US"/>
              <a:t>设计稿设计一套开发的</a:t>
            </a:r>
            <a:r>
              <a:rPr lang="zh-CN" altLang="en-US"/>
              <a:t>方案。</a:t>
            </a:r>
            <a:endParaRPr lang="zh-CN" altLang="en-US"/>
          </a:p>
          <a:p>
            <a:r>
              <a:rPr lang="en-US" altLang="zh-CN"/>
              <a:t>- </a:t>
            </a:r>
            <a:r>
              <a:rPr lang="zh-CN" altLang="en-US"/>
              <a:t>实现</a:t>
            </a:r>
            <a:r>
              <a:rPr lang="zh-CN" altLang="en-US"/>
              <a:t>方案过程中要考虑到性能，可维护性，健壮</a:t>
            </a:r>
            <a:r>
              <a:rPr lang="zh-CN" altLang="en-US"/>
              <a:t>性。</a:t>
            </a:r>
            <a:endParaRPr lang="zh-CN" altLang="en-US"/>
          </a:p>
          <a:p>
            <a:r>
              <a:rPr lang="en-US" altLang="zh-CN">
                <a:sym typeface="+mn-ea"/>
              </a:rPr>
              <a:t>- </a:t>
            </a:r>
            <a:r>
              <a:rPr lang="zh-CN" altLang="en-US">
                <a:sym typeface="+mn-ea"/>
              </a:rPr>
              <a:t>实现方案过程中要考虑到不同平台，不同分辨率，不同设备的适配。</a:t>
            </a:r>
            <a:endParaRPr lang="zh-CN" altLang="en-US"/>
          </a:p>
          <a:p>
            <a:r>
              <a:rPr lang="en-US" altLang="zh-CN"/>
              <a:t>- </a:t>
            </a:r>
            <a:r>
              <a:rPr lang="zh-CN" altLang="en-US"/>
              <a:t>与后端要进行紧密的配合，确保协议能够正确的在双端</a:t>
            </a:r>
            <a:r>
              <a:rPr lang="zh-CN" altLang="en-US"/>
              <a:t>运行。</a:t>
            </a:r>
            <a:endParaRPr lang="zh-CN" altLang="en-US"/>
          </a:p>
          <a:p>
            <a:r>
              <a:rPr lang="en-US" altLang="zh-CN"/>
              <a:t>- </a:t>
            </a:r>
            <a:r>
              <a:rPr lang="zh-CN" altLang="en-US"/>
              <a:t>当游戏的逻辑出现问题时，能够快速的定位问题，准确的修复</a:t>
            </a:r>
            <a:r>
              <a:rPr lang="zh-CN" altLang="en-US"/>
              <a:t>问题。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16520" y="394263"/>
            <a:ext cx="4419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zh-CN" altLang="en-US" sz="3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后续发展与规划</a:t>
            </a:r>
            <a:endParaRPr kumimoji="1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6" name="直线连接符 5"/>
          <p:cNvCxnSpPr/>
          <p:nvPr/>
        </p:nvCxnSpPr>
        <p:spPr>
          <a:xfrm>
            <a:off x="514179" y="1300733"/>
            <a:ext cx="532800" cy="0"/>
          </a:xfrm>
          <a:prstGeom prst="line">
            <a:avLst/>
          </a:prstGeom>
          <a:ln w="25400">
            <a:solidFill>
              <a:srgbClr val="A50A0D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形 1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939463" y="6430128"/>
            <a:ext cx="763381" cy="13920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41379" y="2428481"/>
            <a:ext cx="9809871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zh-CN" altLang="en-US" sz="2000" b="1" dirty="0">
                <a:latin typeface="+mj-ea"/>
                <a:ea typeface="+mj-ea"/>
              </a:rPr>
              <a:t>游戏开发</a:t>
            </a:r>
            <a:endParaRPr lang="en-US" altLang="zh-CN" sz="2000" b="1" dirty="0">
              <a:latin typeface="+mj-ea"/>
              <a:ea typeface="+mj-ea"/>
            </a:endParaRPr>
          </a:p>
          <a:p>
            <a:pPr indent="0">
              <a:buNone/>
            </a:pPr>
            <a:endParaRPr lang="en-US" sz="2000" dirty="0">
              <a:latin typeface="+mj-ea"/>
              <a:ea typeface="+mj-ea"/>
            </a:endParaRPr>
          </a:p>
          <a:p>
            <a:pPr indent="0">
              <a:buNone/>
            </a:pPr>
            <a:r>
              <a:rPr lang="en-US" sz="2000" dirty="0">
                <a:latin typeface="+mj-ea"/>
                <a:ea typeface="+mj-ea"/>
              </a:rPr>
              <a:t>1. </a:t>
            </a:r>
            <a:r>
              <a:rPr lang="zh-CN" altLang="en-US" sz="2000" dirty="0">
                <a:latin typeface="+mj-ea"/>
                <a:ea typeface="+mj-ea"/>
              </a:rPr>
              <a:t>深入了解游戏内的各个子系统，提高开发</a:t>
            </a:r>
            <a:r>
              <a:rPr lang="zh-CN" altLang="en-US" sz="2000" dirty="0">
                <a:latin typeface="+mj-ea"/>
                <a:ea typeface="+mj-ea"/>
              </a:rPr>
              <a:t>效率。</a:t>
            </a:r>
            <a:endParaRPr lang="zh-CN" altLang="en-US" sz="2000" dirty="0">
              <a:latin typeface="+mj-ea"/>
              <a:ea typeface="+mj-ea"/>
            </a:endParaRPr>
          </a:p>
          <a:p>
            <a:pPr indent="0">
              <a:buNone/>
            </a:pPr>
            <a:r>
              <a:rPr lang="en-US" altLang="zh-CN" sz="2000" dirty="0">
                <a:latin typeface="+mj-ea"/>
                <a:ea typeface="+mj-ea"/>
              </a:rPr>
              <a:t>2. </a:t>
            </a:r>
            <a:r>
              <a:rPr lang="zh-CN" altLang="en-US" sz="2000" dirty="0">
                <a:latin typeface="+mj-ea"/>
                <a:ea typeface="+mj-ea"/>
              </a:rPr>
              <a:t>封装游戏内的一些通用功能，方便后续迭代。</a:t>
            </a:r>
            <a:endParaRPr lang="en-US" sz="2000" dirty="0">
              <a:latin typeface="+mj-ea"/>
              <a:ea typeface="+mj-ea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 dirty="0">
              <a:latin typeface="+mj-ea"/>
              <a:ea typeface="+mj-ea"/>
              <a:sym typeface="+mn-ea"/>
            </a:endParaRPr>
          </a:p>
          <a:p>
            <a:pPr indent="0">
              <a:buNone/>
            </a:pPr>
            <a:r>
              <a:rPr lang="zh-CN" altLang="en-US" sz="2000" b="1" dirty="0">
                <a:latin typeface="+mj-ea"/>
              </a:rPr>
              <a:t>任务管理</a:t>
            </a:r>
            <a:endParaRPr lang="en-US" altLang="zh-CN" sz="2000" b="1" dirty="0">
              <a:latin typeface="+mj-ea"/>
            </a:endParaRPr>
          </a:p>
          <a:p>
            <a:pPr indent="0">
              <a:buNone/>
            </a:pPr>
            <a:endParaRPr lang="en-US" altLang="zh-CN" sz="2000" dirty="0">
              <a:latin typeface="+mj-ea"/>
            </a:endParaRPr>
          </a:p>
          <a:p>
            <a:pPr indent="0">
              <a:buNone/>
            </a:pPr>
            <a:r>
              <a:rPr lang="en-US" altLang="zh-CN" sz="2000" dirty="0">
                <a:latin typeface="+mj-ea"/>
              </a:rPr>
              <a:t>1. </a:t>
            </a:r>
            <a:r>
              <a:rPr lang="zh-CN" altLang="en-US" sz="2000" dirty="0">
                <a:latin typeface="+mj-ea"/>
                <a:ea typeface="+mj-ea"/>
                <a:sym typeface="+mn-ea"/>
              </a:rPr>
              <a:t>方案的设计。</a:t>
            </a:r>
            <a:endParaRPr lang="en-US" altLang="zh-CN" sz="2000" dirty="0">
              <a:latin typeface="+mj-ea"/>
            </a:endParaRPr>
          </a:p>
          <a:p>
            <a:pPr indent="0">
              <a:buFont typeface="+mj-lt"/>
              <a:buNone/>
            </a:pPr>
            <a:r>
              <a:rPr lang="en-US" altLang="zh-CN" sz="2000" dirty="0">
                <a:latin typeface="+mj-ea"/>
                <a:ea typeface="+mj-ea"/>
                <a:sym typeface="+mn-ea"/>
              </a:rPr>
              <a:t>2. </a:t>
            </a:r>
            <a:r>
              <a:rPr lang="zh-CN" altLang="en-US" sz="2000" dirty="0">
                <a:latin typeface="+mj-ea"/>
                <a:ea typeface="+mj-ea"/>
                <a:sym typeface="+mn-ea"/>
              </a:rPr>
              <a:t>任务的</a:t>
            </a:r>
            <a:r>
              <a:rPr lang="zh-CN" altLang="en-US" sz="2000" dirty="0">
                <a:latin typeface="+mj-ea"/>
                <a:ea typeface="+mj-ea"/>
                <a:sym typeface="+mn-ea"/>
              </a:rPr>
              <a:t>划分。</a:t>
            </a:r>
            <a:endParaRPr lang="zh-CN" altLang="en-US" sz="2000" dirty="0">
              <a:latin typeface="+mj-ea"/>
              <a:ea typeface="+mj-ea"/>
              <a:sym typeface="+mn-ea"/>
            </a:endParaRPr>
          </a:p>
          <a:p>
            <a:pPr marL="457200" indent="-457200">
              <a:buFont typeface="+mj-lt"/>
              <a:buAutoNum type="arabicPeriod"/>
            </a:pPr>
            <a:endParaRPr lang="zh-CN" altLang="en-US" sz="2000" dirty="0">
              <a:latin typeface="+mj-ea"/>
              <a:ea typeface="+mj-ea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1379" y="1664552"/>
            <a:ext cx="980987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zh-CN" altLang="en-US" sz="2000" b="1" dirty="0" smtClean="0">
                <a:latin typeface="+mj-ea"/>
                <a:ea typeface="+mj-ea"/>
              </a:rPr>
              <a:t>发展总目标：高效，高质量的完成</a:t>
            </a:r>
            <a:r>
              <a:rPr lang="zh-CN" altLang="en-US" sz="2000" b="1" dirty="0" smtClean="0">
                <a:latin typeface="+mj-ea"/>
                <a:ea typeface="+mj-ea"/>
              </a:rPr>
              <a:t>任务，成为一个</a:t>
            </a:r>
            <a:r>
              <a:rPr lang="zh-CN" altLang="en-US" sz="2000" b="1" dirty="0" smtClean="0">
                <a:latin typeface="+mj-ea"/>
                <a:ea typeface="+mj-ea"/>
              </a:rPr>
              <a:t>能独当一面的</a:t>
            </a:r>
            <a:r>
              <a:rPr lang="zh-CN" altLang="en-US" sz="2000" b="1" dirty="0" smtClean="0">
                <a:latin typeface="+mj-ea"/>
                <a:ea typeface="+mj-ea"/>
              </a:rPr>
              <a:t>游戏开发人员。</a:t>
            </a:r>
            <a:endParaRPr lang="zh-CN" altLang="en-US" sz="2000" b="1" dirty="0" smtClean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DIAGRAM_VIRTUALLY_FRAME" val="{&quot;height&quot;:463.9979527559055,&quot;left&quot;:441.8953543307087,&quot;top&quot;:44.0020472440945,&quot;width&quot;:391.02433070866135}"/>
</p:tagLst>
</file>

<file path=ppt/tags/tag10.xml><?xml version="1.0" encoding="utf-8"?>
<p:tagLst xmlns:p="http://schemas.openxmlformats.org/presentationml/2006/main">
  <p:tag name="KSO_WM_DIAGRAM_VIRTUALLY_FRAME" val="{&quot;height&quot;:463.9979527559055,&quot;left&quot;:441.8953543307087,&quot;top&quot;:44.0020472440945,&quot;width&quot;:391.02433070866135}"/>
</p:tagLst>
</file>

<file path=ppt/tags/tag11.xml><?xml version="1.0" encoding="utf-8"?>
<p:tagLst xmlns:p="http://schemas.openxmlformats.org/presentationml/2006/main">
  <p:tag name="KSO_WM_DIAGRAM_VIRTUALLY_FRAME" val="{&quot;height&quot;:463.9979527559055,&quot;left&quot;:441.8953543307087,&quot;top&quot;:44.0020472440945,&quot;width&quot;:391.02433070866135}"/>
</p:tagLst>
</file>

<file path=ppt/tags/tag12.xml><?xml version="1.0" encoding="utf-8"?>
<p:tagLst xmlns:p="http://schemas.openxmlformats.org/presentationml/2006/main">
  <p:tag name="KSO_WM_DIAGRAM_VIRTUALLY_FRAME" val="{&quot;height&quot;:322.81070866141715,&quot;left&quot;:138.25708661417323,&quot;top&quot;:153.24574803149605,&quot;width&quot;:323.32354330708665}"/>
</p:tagLst>
</file>

<file path=ppt/tags/tag13.xml><?xml version="1.0" encoding="utf-8"?>
<p:tagLst xmlns:p="http://schemas.openxmlformats.org/presentationml/2006/main">
  <p:tag name="KSO_WM_DIAGRAM_VIRTUALLY_FRAME" val="{&quot;height&quot;:322.81070866141715,&quot;left&quot;:138.25708661417323,&quot;top&quot;:153.24574803149605,&quot;width&quot;:323.32354330708665}"/>
</p:tagLst>
</file>

<file path=ppt/tags/tag14.xml><?xml version="1.0" encoding="utf-8"?>
<p:tagLst xmlns:p="http://schemas.openxmlformats.org/presentationml/2006/main">
  <p:tag name="KSO_WM_DIAGRAM_VIRTUALLY_FRAME" val="{&quot;height&quot;:322.81070866141715,&quot;left&quot;:138.25708661417323,&quot;top&quot;:153.24574803149605,&quot;width&quot;:323.32354330708665}"/>
</p:tagLst>
</file>

<file path=ppt/tags/tag15.xml><?xml version="1.0" encoding="utf-8"?>
<p:tagLst xmlns:p="http://schemas.openxmlformats.org/presentationml/2006/main">
  <p:tag name="KSO_WM_DIAGRAM_VIRTUALLY_FRAME" val="{&quot;height&quot;:322.81070866141715,&quot;left&quot;:138.25708661417323,&quot;top&quot;:153.24574803149605,&quot;width&quot;:323.32354330708665}"/>
</p:tagLst>
</file>

<file path=ppt/tags/tag16.xml><?xml version="1.0" encoding="utf-8"?>
<p:tagLst xmlns:p="http://schemas.openxmlformats.org/presentationml/2006/main">
  <p:tag name="KSO_WM_DIAGRAM_VIRTUALLY_FRAME" val="{&quot;height&quot;:322.81070866141715,&quot;left&quot;:138.25708661417323,&quot;top&quot;:153.24574803149605,&quot;width&quot;:323.32354330708665}"/>
</p:tagLst>
</file>

<file path=ppt/tags/tag17.xml><?xml version="1.0" encoding="utf-8"?>
<p:tagLst xmlns:p="http://schemas.openxmlformats.org/presentationml/2006/main">
  <p:tag name="KSO_WM_DIAGRAM_VIRTUALLY_FRAME" val="{&quot;height&quot;:322.81070866141715,&quot;left&quot;:138.25708661417323,&quot;top&quot;:153.24574803149605,&quot;width&quot;:323.32354330708665}"/>
</p:tagLst>
</file>

<file path=ppt/tags/tag18.xml><?xml version="1.0" encoding="utf-8"?>
<p:tagLst xmlns:p="http://schemas.openxmlformats.org/presentationml/2006/main">
  <p:tag name="KSO_WM_DIAGRAM_VIRTUALLY_FRAME" val="{&quot;height&quot;:322.81070866141715,&quot;left&quot;:138.25708661417323,&quot;top&quot;:153.24574803149605,&quot;width&quot;:323.32354330708665}"/>
</p:tagLst>
</file>

<file path=ppt/tags/tag19.xml><?xml version="1.0" encoding="utf-8"?>
<p:tagLst xmlns:p="http://schemas.openxmlformats.org/presentationml/2006/main">
  <p:tag name="KSO_WM_DIAGRAM_VIRTUALLY_FRAME" val="{&quot;height&quot;:322.81070866141715,&quot;left&quot;:138.25708661417323,&quot;top&quot;:153.24574803149605,&quot;width&quot;:323.32354330708665}"/>
</p:tagLst>
</file>

<file path=ppt/tags/tag2.xml><?xml version="1.0" encoding="utf-8"?>
<p:tagLst xmlns:p="http://schemas.openxmlformats.org/presentationml/2006/main">
  <p:tag name="KSO_WM_DIAGRAM_VIRTUALLY_FRAME" val="{&quot;height&quot;:463.9979527559055,&quot;left&quot;:441.8953543307087,&quot;top&quot;:44.0020472440945,&quot;width&quot;:391.02433070866135}"/>
</p:tagLst>
</file>

<file path=ppt/tags/tag20.xml><?xml version="1.0" encoding="utf-8"?>
<p:tagLst xmlns:p="http://schemas.openxmlformats.org/presentationml/2006/main">
  <p:tag name="KSO_WM_DIAGRAM_VIRTUALLY_FRAME" val="{&quot;height&quot;:322.81070866141715,&quot;left&quot;:138.25708661417323,&quot;top&quot;:153.24574803149605,&quot;width&quot;:323.32354330708665}"/>
</p:tagLst>
</file>

<file path=ppt/tags/tag21.xml><?xml version="1.0" encoding="utf-8"?>
<p:tagLst xmlns:p="http://schemas.openxmlformats.org/presentationml/2006/main">
  <p:tag name="KSO_WM_DIAGRAM_VIRTUALLY_FRAME" val="{&quot;height&quot;:322.81070866141715,&quot;left&quot;:138.25708661417323,&quot;top&quot;:153.24574803149605,&quot;width&quot;:323.32354330708665}"/>
</p:tagLst>
</file>

<file path=ppt/tags/tag22.xml><?xml version="1.0" encoding="utf-8"?>
<p:tagLst xmlns:p="http://schemas.openxmlformats.org/presentationml/2006/main">
  <p:tag name="KSO_WM_DIAGRAM_VIRTUALLY_FRAME" val="{&quot;height&quot;:322.81070866141715,&quot;left&quot;:138.25708661417323,&quot;top&quot;:153.24574803149605,&quot;width&quot;:323.32354330708665}"/>
</p:tagLst>
</file>

<file path=ppt/tags/tag23.xml><?xml version="1.0" encoding="utf-8"?>
<p:tagLst xmlns:p="http://schemas.openxmlformats.org/presentationml/2006/main">
  <p:tag name="KSO_WM_DIAGRAM_VIRTUALLY_FRAME" val="{&quot;height&quot;:322.81070866141715,&quot;left&quot;:138.25708661417323,&quot;top&quot;:153.24574803149605,&quot;width&quot;:323.32354330708665}"/>
</p:tagLst>
</file>

<file path=ppt/tags/tag24.xml><?xml version="1.0" encoding="utf-8"?>
<p:tagLst xmlns:p="http://schemas.openxmlformats.org/presentationml/2006/main">
  <p:tag name="KSO_WM_DIAGRAM_VIRTUALLY_FRAME" val="{&quot;height&quot;:322.81070866141715,&quot;left&quot;:138.25708661417323,&quot;top&quot;:153.24574803149605,&quot;width&quot;:323.32354330708665}"/>
</p:tagLst>
</file>

<file path=ppt/tags/tag25.xml><?xml version="1.0" encoding="utf-8"?>
<p:tagLst xmlns:p="http://schemas.openxmlformats.org/presentationml/2006/main">
  <p:tag name="KSO_WM_DIAGRAM_VIRTUALLY_FRAME" val="{&quot;height&quot;:322.81070866141715,&quot;left&quot;:138.25708661417323,&quot;top&quot;:153.24574803149605,&quot;width&quot;:323.32354330708665}"/>
</p:tagLst>
</file>

<file path=ppt/tags/tag26.xml><?xml version="1.0" encoding="utf-8"?>
<p:tagLst xmlns:p="http://schemas.openxmlformats.org/presentationml/2006/main">
  <p:tag name="KSO_WM_DIAGRAM_VIRTUALLY_FRAME" val="{&quot;height&quot;:322.81070866141715,&quot;left&quot;:138.25708661417323,&quot;top&quot;:153.24574803149605,&quot;width&quot;:323.32354330708665}"/>
</p:tagLst>
</file>

<file path=ppt/tags/tag27.xml><?xml version="1.0" encoding="utf-8"?>
<p:tagLst xmlns:p="http://schemas.openxmlformats.org/presentationml/2006/main">
  <p:tag name="KSO_WM_DIAGRAM_VIRTUALLY_FRAME" val="{&quot;height&quot;:322.81070866141715,&quot;left&quot;:138.25708661417323,&quot;top&quot;:153.24574803149605,&quot;width&quot;:323.32354330708665}"/>
</p:tagLst>
</file>

<file path=ppt/tags/tag28.xml><?xml version="1.0" encoding="utf-8"?>
<p:tagLst xmlns:p="http://schemas.openxmlformats.org/presentationml/2006/main">
  <p:tag name="KSO_WM_DIAGRAM_VIRTUALLY_FRAME" val="{&quot;height&quot;:322.81070866141715,&quot;left&quot;:138.25708661417323,&quot;top&quot;:153.24574803149605,&quot;width&quot;:323.32354330708665}"/>
</p:tagLst>
</file>

<file path=ppt/tags/tag29.xml><?xml version="1.0" encoding="utf-8"?>
<p:tagLst xmlns:p="http://schemas.openxmlformats.org/presentationml/2006/main">
  <p:tag name="KSO_WM_DIAGRAM_VIRTUALLY_FRAME" val="{&quot;height&quot;:322.81070866141715,&quot;left&quot;:138.25708661417323,&quot;top&quot;:153.24574803149605,&quot;width&quot;:323.32354330708665}"/>
</p:tagLst>
</file>

<file path=ppt/tags/tag3.xml><?xml version="1.0" encoding="utf-8"?>
<p:tagLst xmlns:p="http://schemas.openxmlformats.org/presentationml/2006/main">
  <p:tag name="KSO_WM_DIAGRAM_VIRTUALLY_FRAME" val="{&quot;height&quot;:463.9979527559055,&quot;left&quot;:441.8953543307087,&quot;top&quot;:44.0020472440945,&quot;width&quot;:391.02433070866135}"/>
</p:tagLst>
</file>

<file path=ppt/tags/tag30.xml><?xml version="1.0" encoding="utf-8"?>
<p:tagLst xmlns:p="http://schemas.openxmlformats.org/presentationml/2006/main">
  <p:tag name="KSO_WM_DIAGRAM_VIRTUALLY_FRAME" val="{&quot;height&quot;:322.81070866141715,&quot;left&quot;:138.25708661417323,&quot;top&quot;:153.24574803149605,&quot;width&quot;:323.32354330708665}"/>
</p:tagLst>
</file>

<file path=ppt/tags/tag31.xml><?xml version="1.0" encoding="utf-8"?>
<p:tagLst xmlns:p="http://schemas.openxmlformats.org/presentationml/2006/main">
  <p:tag name="KSO_WM_DIAGRAM_VIRTUALLY_FRAME" val="{&quot;height&quot;:322.81070866141715,&quot;left&quot;:138.25708661417323,&quot;top&quot;:153.24574803149605,&quot;width&quot;:323.32354330708665}"/>
</p:tagLst>
</file>

<file path=ppt/tags/tag32.xml><?xml version="1.0" encoding="utf-8"?>
<p:tagLst xmlns:p="http://schemas.openxmlformats.org/presentationml/2006/main">
  <p:tag name="KSO_WM_DIAGRAM_VIRTUALLY_FRAME" val="{&quot;height&quot;:322.81070866141715,&quot;left&quot;:138.25708661417323,&quot;top&quot;:153.24574803149605,&quot;width&quot;:323.32354330708665}"/>
</p:tagLst>
</file>

<file path=ppt/tags/tag33.xml><?xml version="1.0" encoding="utf-8"?>
<p:tagLst xmlns:p="http://schemas.openxmlformats.org/presentationml/2006/main">
  <p:tag name="KSO_WM_DIAGRAM_VIRTUALLY_FRAME" val="{&quot;height&quot;:322.81070866141715,&quot;left&quot;:138.25708661417323,&quot;top&quot;:153.24574803149605,&quot;width&quot;:323.32354330708665}"/>
</p:tagLst>
</file>

<file path=ppt/tags/tag34.xml><?xml version="1.0" encoding="utf-8"?>
<p:tagLst xmlns:p="http://schemas.openxmlformats.org/presentationml/2006/main">
  <p:tag name="KSO_WM_DIAGRAM_VIRTUALLY_FRAME" val="{&quot;height&quot;:322.81070866141715,&quot;left&quot;:138.25708661417323,&quot;top&quot;:153.24574803149605,&quot;width&quot;:323.32354330708665}"/>
</p:tagLst>
</file>

<file path=ppt/tags/tag35.xml><?xml version="1.0" encoding="utf-8"?>
<p:tagLst xmlns:p="http://schemas.openxmlformats.org/presentationml/2006/main">
  <p:tag name="KSO_WM_DIAGRAM_VIRTUALLY_FRAME" val="{&quot;height&quot;:284.05433070866144,&quot;left&quot;:0,&quot;top&quot;:164.19566929133856,&quot;width&quot;:960}"/>
</p:tagLst>
</file>

<file path=ppt/tags/tag36.xml><?xml version="1.0" encoding="utf-8"?>
<p:tagLst xmlns:p="http://schemas.openxmlformats.org/presentationml/2006/main">
  <p:tag name="KSO_WM_DIAGRAM_VIRTUALLY_FRAME" val="{&quot;height&quot;:284.05433070866144,&quot;left&quot;:0,&quot;top&quot;:164.19566929133856,&quot;width&quot;:960}"/>
</p:tagLst>
</file>

<file path=ppt/tags/tag37.xml><?xml version="1.0" encoding="utf-8"?>
<p:tagLst xmlns:p="http://schemas.openxmlformats.org/presentationml/2006/main">
  <p:tag name="KSO_WM_DIAGRAM_VIRTUALLY_FRAME" val="{&quot;height&quot;:284.05433070866144,&quot;left&quot;:0,&quot;top&quot;:164.19566929133856,&quot;width&quot;:960}"/>
</p:tagLst>
</file>

<file path=ppt/tags/tag38.xml><?xml version="1.0" encoding="utf-8"?>
<p:tagLst xmlns:p="http://schemas.openxmlformats.org/presentationml/2006/main">
  <p:tag name="KSO_WM_DIAGRAM_VIRTUALLY_FRAME" val="{&quot;height&quot;:284.05433070866144,&quot;left&quot;:0,&quot;top&quot;:164.19566929133856,&quot;width&quot;:960}"/>
</p:tagLst>
</file>

<file path=ppt/tags/tag39.xml><?xml version="1.0" encoding="utf-8"?>
<p:tagLst xmlns:p="http://schemas.openxmlformats.org/presentationml/2006/main">
  <p:tag name="KSO_WM_DIAGRAM_VIRTUALLY_FRAME" val="{&quot;height&quot;:284.05433070866144,&quot;left&quot;:0,&quot;top&quot;:164.19566929133856,&quot;width&quot;:960}"/>
</p:tagLst>
</file>

<file path=ppt/tags/tag4.xml><?xml version="1.0" encoding="utf-8"?>
<p:tagLst xmlns:p="http://schemas.openxmlformats.org/presentationml/2006/main">
  <p:tag name="KSO_WM_DIAGRAM_VIRTUALLY_FRAME" val="{&quot;height&quot;:463.9979527559055,&quot;left&quot;:441.8953543307087,&quot;top&quot;:44.0020472440945,&quot;width&quot;:391.02433070866135}"/>
</p:tagLst>
</file>

<file path=ppt/tags/tag40.xml><?xml version="1.0" encoding="utf-8"?>
<p:tagLst xmlns:p="http://schemas.openxmlformats.org/presentationml/2006/main">
  <p:tag name="KSO_WM_DIAGRAM_VIRTUALLY_FRAME" val="{&quot;height&quot;:284.05433070866144,&quot;left&quot;:0,&quot;top&quot;:164.19566929133856,&quot;width&quot;:960}"/>
</p:tagLst>
</file>

<file path=ppt/tags/tag41.xml><?xml version="1.0" encoding="utf-8"?>
<p:tagLst xmlns:p="http://schemas.openxmlformats.org/presentationml/2006/main">
  <p:tag name="KSO_WM_DIAGRAM_VIRTUALLY_FRAME" val="{&quot;height&quot;:284.05433070866144,&quot;left&quot;:0,&quot;top&quot;:164.19566929133856,&quot;width&quot;:960}"/>
</p:tagLst>
</file>

<file path=ppt/tags/tag42.xml><?xml version="1.0" encoding="utf-8"?>
<p:tagLst xmlns:p="http://schemas.openxmlformats.org/presentationml/2006/main">
  <p:tag name="commondata" val="eyJoZGlkIjoiMGVlZDQwNzU3YmRhYzQ2YWNhNWQ3NDc5Y2YwNDgzNWQifQ=="/>
</p:tagLst>
</file>

<file path=ppt/tags/tag5.xml><?xml version="1.0" encoding="utf-8"?>
<p:tagLst xmlns:p="http://schemas.openxmlformats.org/presentationml/2006/main">
  <p:tag name="KSO_WM_DIAGRAM_VIRTUALLY_FRAME" val="{&quot;height&quot;:463.9979527559055,&quot;left&quot;:441.8953543307087,&quot;top&quot;:44.0020472440945,&quot;width&quot;:391.02433070866135}"/>
</p:tagLst>
</file>

<file path=ppt/tags/tag6.xml><?xml version="1.0" encoding="utf-8"?>
<p:tagLst xmlns:p="http://schemas.openxmlformats.org/presentationml/2006/main">
  <p:tag name="KSO_WM_DIAGRAM_VIRTUALLY_FRAME" val="{&quot;height&quot;:463.9979527559055,&quot;left&quot;:441.8953543307087,&quot;top&quot;:44.0020472440945,&quot;width&quot;:391.02433070866135}"/>
</p:tagLst>
</file>

<file path=ppt/tags/tag7.xml><?xml version="1.0" encoding="utf-8"?>
<p:tagLst xmlns:p="http://schemas.openxmlformats.org/presentationml/2006/main">
  <p:tag name="KSO_WM_DIAGRAM_VIRTUALLY_FRAME" val="{&quot;height&quot;:463.9979527559055,&quot;left&quot;:441.8953543307087,&quot;top&quot;:44.0020472440945,&quot;width&quot;:391.02433070866135}"/>
</p:tagLst>
</file>

<file path=ppt/tags/tag8.xml><?xml version="1.0" encoding="utf-8"?>
<p:tagLst xmlns:p="http://schemas.openxmlformats.org/presentationml/2006/main">
  <p:tag name="KSO_WM_DIAGRAM_VIRTUALLY_FRAME" val="{&quot;height&quot;:463.9979527559055,&quot;left&quot;:441.8953543307087,&quot;top&quot;:44.0020472440945,&quot;width&quot;:391.02433070866135}"/>
</p:tagLst>
</file>

<file path=ppt/tags/tag9.xml><?xml version="1.0" encoding="utf-8"?>
<p:tagLst xmlns:p="http://schemas.openxmlformats.org/presentationml/2006/main">
  <p:tag name="KSO_WM_DIAGRAM_VIRTUALLY_FRAME" val="{&quot;height&quot;:463.9979527559055,&quot;left&quot;:441.8953543307087,&quot;top&quot;:44.0020472440945,&quot;width&quot;:391.02433070866135}"/>
</p:tagLst>
</file>

<file path=ppt/theme/theme1.xml><?xml version="1.0" encoding="utf-8"?>
<a:theme xmlns:a="http://schemas.openxmlformats.org/drawingml/2006/main" name="Office 主题​​">
  <a:themeElements>
    <a:clrScheme name="红色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724</Words>
  <Application>WPS 演示</Application>
  <PresentationFormat>宽屏</PresentationFormat>
  <Paragraphs>145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Arial</vt:lpstr>
      <vt:lpstr>Source Han Serif SC</vt:lpstr>
      <vt:lpstr>Playfair Display</vt:lpstr>
      <vt:lpstr>Segoe Print</vt:lpstr>
      <vt:lpstr>Playfair Display Black</vt:lpstr>
      <vt:lpstr>黑体</vt:lpstr>
      <vt:lpstr>Arial Unicode MS</vt:lpstr>
      <vt:lpstr>Arial Black</vt:lpstr>
      <vt:lpstr>Calibri</vt:lpstr>
      <vt:lpstr>Calibri</vt:lpstr>
      <vt:lpstr>Roboto Regular</vt:lpstr>
      <vt:lpstr>思源黑体 CN Regular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梁兆岚</dc:creator>
  <cp:lastModifiedBy>kirakuiin</cp:lastModifiedBy>
  <cp:revision>365</cp:revision>
  <dcterms:created xsi:type="dcterms:W3CDTF">2019-06-19T02:08:00Z</dcterms:created>
  <dcterms:modified xsi:type="dcterms:W3CDTF">2025-02-23T12:03:39Z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2052-12.1.0.20305</vt:lpwstr>
  </property>
  <property fmtid="{D5CDD505-2E9C-101B-9397-08002B2CF9AE}" pid="3" name="ICV">
    <vt:lpwstr>E24EE254F32D469A9AB7BE9E1B4D7065_13</vt:lpwstr>
  </property>
</Properties>
</file>