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Just Another Hand"/>
      <p:regular r:id="rId55"/>
    </p:embeddedFont>
    <p:embeddedFont>
      <p:font typeface="Source Sans Pr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JustAnotherHand-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SourceSansPro-bold.fntdata"/><Relationship Id="rId12" Type="http://schemas.openxmlformats.org/officeDocument/2006/relationships/slide" Target="slides/slide7.xml"/><Relationship Id="rId56" Type="http://schemas.openxmlformats.org/officeDocument/2006/relationships/font" Target="fonts/SourceSansPro-regular.fntdata"/><Relationship Id="rId15" Type="http://schemas.openxmlformats.org/officeDocument/2006/relationships/slide" Target="slides/slide10.xml"/><Relationship Id="rId59" Type="http://schemas.openxmlformats.org/officeDocument/2006/relationships/font" Target="fonts/SourceSansPro-boldItalic.fntdata"/><Relationship Id="rId14" Type="http://schemas.openxmlformats.org/officeDocument/2006/relationships/slide" Target="slides/slide9.xml"/><Relationship Id="rId58" Type="http://schemas.openxmlformats.org/officeDocument/2006/relationships/font" Target="fonts/SourceSans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TML"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ab54b70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ab54b70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b54b70a2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b54b70a2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b54b70a2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b54b70a2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b54b70a2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b54b70a2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b54b70a2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b54b70a2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b54b70a2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b54b70a2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900">
                <a:solidFill>
                  <a:schemeClr val="dk1"/>
                </a:solidFill>
              </a:rPr>
              <a:t>Running an HTML and CSS project from scratch with file structure, aim is to render hello world in browser (25 mins) instead of doing it in CodePen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b54b70a2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b54b70a2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b54b70a2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b54b70a2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b54b70a2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b54b70a2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900">
                <a:solidFill>
                  <a:schemeClr val="dk1"/>
                </a:solidFill>
              </a:rPr>
              <a:t>Running an HTML and CSS project from scratch with file structure, aim is to render hello world in browser (25 mins) instead of doing it in CodePen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b54b70a2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b54b70a2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b54b70a2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b54b70a2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b54b70a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b54b70a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b54b70a2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b54b70a2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b54b70a2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b54b70a2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Live coding, buat html yang equal width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b54b70a2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b54b70a2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Live coding, buat html yang setting one column width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b54b70a2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b54b70a2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Live coding, buat html yang setting one column width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b54b70a2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b54b70a2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b54b70a2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b54b70a2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900">
                <a:solidFill>
                  <a:schemeClr val="dk1"/>
                </a:solidFill>
              </a:rPr>
              <a:t>Running an HTML and CSS project from scratch with file structure, aim is to render hello world in browser (25 mins) instead of doing it in CodePen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b54b70a2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b54b70a2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900">
                <a:solidFill>
                  <a:schemeClr val="dk1"/>
                </a:solidFill>
              </a:rPr>
              <a:t>Running an HTML and CSS project from scratch with file structure, aim is to render hello world in browser (25 mins) instead of doing it in CodePen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b54b70a2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b54b70a2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b54b70a2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b54b70a2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b54b70a2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b54b70a2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b54b70a2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b54b70a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b54b70a2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b54b70a2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b54b70a2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b54b70a2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b54b70a2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b54b70a2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Create a GitHub profile here with the option of uploading an existing repository. Maybe from an existing web project the girls already have. Initialise this the existing project with git and push to remote.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b54b70a2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b54b70a2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 explain on what we just did and a bit on the git lifecycle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b54b70a2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b54b70a2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Create a GitHub profile here with the option of uploading an existing repository. Maybe from an existing web project the girls already have. Initialise this the existing project with git and push to remote.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b54b70a2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b54b70a2c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b54b70a2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ab54b70a2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b54b70a2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b54b70a2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b54b70a2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b54b70a2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b54b70a2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b54b70a2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b54b70a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b54b70a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True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b54b70a2c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b54b70a2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b54b70a2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b54b70a2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b54b70a2c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b54b70a2c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b54b70a2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b54b70a2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b54b70a2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b54b70a2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b54b70a2c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ab54b70a2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b54b70a2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b54b70a2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ab54b70a2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ab54b70a2c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b54b70a2c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ab54b70a2c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https://en.wikipedia.org/wiki/HTML</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b54b70a2c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b54b70a2c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b54b70a2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b54b70a2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False, You need to have the image in the directory or you pass the url link to the image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b54b70a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b54b70a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False, as long as you have the embedded link to the GIF.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b54b70a2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b54b70a2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900">
                <a:solidFill>
                  <a:schemeClr val="dk1"/>
                </a:solidFill>
              </a:rPr>
              <a:t>Running an HTML and CSS project from scratch with file structure, aim is to render hello world in browser (25 mins) instead of doing it in CodePen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b54b70a2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b54b70a2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b54b70a2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b54b70a2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TITLE_1">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hyperlink" Target="https://www.w3schools.com/cssref/playit.asp?filename=playcss_height" TargetMode="External"/><Relationship Id="rId6" Type="http://schemas.openxmlformats.org/officeDocument/2006/relationships/hyperlink" Target="https://www.w3schools.com/cssref/playit.asp?filename=playcss_heigh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hyperlink" Target="https://www.w3schools.com/cssref/tryit.asp?filename=trycss_border" TargetMode="External"/><Relationship Id="rId6" Type="http://schemas.openxmlformats.org/officeDocument/2006/relationships/hyperlink" Target="https://www.w3schools.com/cssref/tryit.asp?filename=trycss_bord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s://www.w3schools.com/cssref/tryit.asp?filename=trycss_padding" TargetMode="External"/><Relationship Id="rId6" Type="http://schemas.openxmlformats.org/officeDocument/2006/relationships/hyperlink" Target="https://www.w3schools.com/cssref/tryit.asp?filename=trycss_padd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hyperlink" Target="https://www.w3schools.com/cssref/tryit.asp?filename=trycss_margin" TargetMode="External"/><Relationship Id="rId6" Type="http://schemas.openxmlformats.org/officeDocument/2006/relationships/hyperlink" Target="https://www.w3schools.com/cssref/tryit.asp?filename=trycss_marg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hyperlink" Target="https://getbootstrap.com/docs/4.0/layout/grid/" TargetMode="External"/><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hyperlink" Target="https://getbootstrap.com/docs/4.0/layout/grid/" TargetMode="External"/><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hyperlink" Target="https://getbootstrap.com/docs/4.0/layout/grid/" TargetMode="External"/><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hyperlink" Target="https://getbootstrap.com/docs/4.0/layout/grid/" TargetMode="External"/><Relationship Id="rId5" Type="http://schemas.openxmlformats.org/officeDocument/2006/relationships/image" Target="../media/image20.png"/><Relationship Id="rId6"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hyperlink" Target="https://flexboxfroggy.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hyperlink" Target="https://git-scm.com/download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hyperlink" Target="mailto:example@gmail.com" TargetMode="External"/><Relationship Id="rId4" Type="http://schemas.openxmlformats.org/officeDocument/2006/relationships/image" Target="../media/image27.png"/><Relationship Id="rId5"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32.png"/><Relationship Id="rId7" Type="http://schemas.openxmlformats.org/officeDocument/2006/relationships/image" Target="../media/image35.png"/><Relationship Id="rId8"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44.png"/><Relationship Id="rId5"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hyperlink" Target="https://www.w3schools.com/cssref/playit.asp?filename=playcss_width&amp;preval=50%25" TargetMode="External"/><Relationship Id="rId6" Type="http://schemas.openxmlformats.org/officeDocument/2006/relationships/hyperlink" Target="https://www.w3schools.com/cssref/playit.asp?filename=playcss_width&amp;preval=50%2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EDE"/>
        </a:solidFill>
      </p:bgPr>
    </p:bg>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b="28204" l="0" r="0" t="28209"/>
          <a:stretch/>
        </p:blipFill>
        <p:spPr>
          <a:xfrm>
            <a:off x="0" y="0"/>
            <a:ext cx="9144000" cy="2571904"/>
          </a:xfrm>
          <a:prstGeom prst="rect">
            <a:avLst/>
          </a:prstGeom>
          <a:noFill/>
          <a:ln>
            <a:noFill/>
          </a:ln>
        </p:spPr>
      </p:pic>
      <p:sp>
        <p:nvSpPr>
          <p:cNvPr id="56" name="Google Shape;56;p14"/>
          <p:cNvSpPr txBox="1"/>
          <p:nvPr/>
        </p:nvSpPr>
        <p:spPr>
          <a:xfrm>
            <a:off x="457200" y="3155700"/>
            <a:ext cx="29544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rgbClr val="004987"/>
                </a:solidFill>
                <a:latin typeface="Source Sans Pro"/>
                <a:ea typeface="Source Sans Pro"/>
                <a:cs typeface="Source Sans Pro"/>
                <a:sym typeface="Source Sans Pro"/>
              </a:rPr>
              <a:t>Generation Girl Winter Club 2020</a:t>
            </a:r>
            <a:endParaRPr b="1">
              <a:solidFill>
                <a:srgbClr val="004987"/>
              </a:solidFill>
              <a:latin typeface="Source Sans Pro"/>
              <a:ea typeface="Source Sans Pro"/>
              <a:cs typeface="Source Sans Pro"/>
              <a:sym typeface="Source Sans Pro"/>
            </a:endParaRPr>
          </a:p>
        </p:txBody>
      </p:sp>
      <p:sp>
        <p:nvSpPr>
          <p:cNvPr id="57" name="Google Shape;57;p14"/>
          <p:cNvSpPr txBox="1"/>
          <p:nvPr/>
        </p:nvSpPr>
        <p:spPr>
          <a:xfrm>
            <a:off x="457200" y="3667500"/>
            <a:ext cx="41148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Build A Website I</a:t>
            </a:r>
            <a:endParaRPr b="1" sz="3400">
              <a:solidFill>
                <a:srgbClr val="004987"/>
              </a:solidFill>
              <a:latin typeface="Source Sans Pro"/>
              <a:ea typeface="Source Sans Pro"/>
              <a:cs typeface="Source Sans Pro"/>
              <a:sym typeface="Source Sans Pro"/>
            </a:endParaRPr>
          </a:p>
        </p:txBody>
      </p:sp>
      <p:pic>
        <p:nvPicPr>
          <p:cNvPr id="58" name="Google Shape;58;p14"/>
          <p:cNvPicPr preferRelativeResize="0"/>
          <p:nvPr/>
        </p:nvPicPr>
        <p:blipFill>
          <a:blip r:embed="rId4">
            <a:alphaModFix/>
          </a:blip>
          <a:stretch>
            <a:fillRect/>
          </a:stretch>
        </p:blipFill>
        <p:spPr>
          <a:xfrm>
            <a:off x="8229600" y="457200"/>
            <a:ext cx="457200" cy="457200"/>
          </a:xfrm>
          <a:prstGeom prst="rect">
            <a:avLst/>
          </a:prstGeom>
          <a:noFill/>
          <a:ln>
            <a:noFill/>
          </a:ln>
        </p:spPr>
      </p:pic>
      <p:sp>
        <p:nvSpPr>
          <p:cNvPr id="59" name="Google Shape;59;p14"/>
          <p:cNvSpPr txBox="1"/>
          <p:nvPr/>
        </p:nvSpPr>
        <p:spPr>
          <a:xfrm>
            <a:off x="457200" y="4345200"/>
            <a:ext cx="29544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rgbClr val="004987"/>
                </a:solidFill>
                <a:latin typeface="Source Sans Pro"/>
                <a:ea typeface="Source Sans Pro"/>
                <a:cs typeface="Source Sans Pro"/>
                <a:sym typeface="Source Sans Pro"/>
              </a:rPr>
              <a:t>Day 3 - Dec 23, 2020</a:t>
            </a:r>
            <a:endParaRPr b="1">
              <a:solidFill>
                <a:srgbClr val="004987"/>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4821225" y="1360575"/>
            <a:ext cx="3616350" cy="3616350"/>
          </a:xfrm>
          <a:prstGeom prst="rect">
            <a:avLst/>
          </a:prstGeom>
          <a:noFill/>
          <a:ln>
            <a:noFill/>
          </a:ln>
        </p:spPr>
      </p:pic>
      <p:sp>
        <p:nvSpPr>
          <p:cNvPr id="130" name="Google Shape;130;p23"/>
          <p:cNvSpPr/>
          <p:nvPr/>
        </p:nvSpPr>
        <p:spPr>
          <a:xfrm>
            <a:off x="-12450" y="-12450"/>
            <a:ext cx="9156600" cy="1234800"/>
          </a:xfrm>
          <a:prstGeom prst="rect">
            <a:avLst/>
          </a:prstGeom>
          <a:solidFill>
            <a:srgbClr val="0049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nvSpPr>
        <p:spPr>
          <a:xfrm>
            <a:off x="564325" y="-12450"/>
            <a:ext cx="40575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5000">
                <a:solidFill>
                  <a:srgbClr val="FFFFFF"/>
                </a:solidFill>
                <a:latin typeface="Just Another Hand"/>
                <a:ea typeface="Just Another Hand"/>
                <a:cs typeface="Just Another Hand"/>
                <a:sym typeface="Just Another Hand"/>
              </a:rPr>
              <a:t>CSS Box</a:t>
            </a:r>
            <a:endParaRPr sz="5000">
              <a:solidFill>
                <a:srgbClr val="FFFFFF"/>
              </a:solidFill>
              <a:latin typeface="Just Another Hand"/>
              <a:ea typeface="Just Another Hand"/>
              <a:cs typeface="Just Another Hand"/>
              <a:sym typeface="Just Another Hand"/>
            </a:endParaRPr>
          </a:p>
        </p:txBody>
      </p:sp>
      <p:pic>
        <p:nvPicPr>
          <p:cNvPr id="132" name="Google Shape;132;p23"/>
          <p:cNvPicPr preferRelativeResize="0"/>
          <p:nvPr/>
        </p:nvPicPr>
        <p:blipFill>
          <a:blip r:embed="rId4">
            <a:alphaModFix/>
          </a:blip>
          <a:stretch>
            <a:fillRect/>
          </a:stretch>
        </p:blipFill>
        <p:spPr>
          <a:xfrm>
            <a:off x="7548375" y="182875"/>
            <a:ext cx="1138428" cy="274320"/>
          </a:xfrm>
          <a:prstGeom prst="rect">
            <a:avLst/>
          </a:prstGeom>
          <a:noFill/>
          <a:ln>
            <a:noFill/>
          </a:ln>
        </p:spPr>
      </p:pic>
      <p:sp>
        <p:nvSpPr>
          <p:cNvPr id="133" name="Google Shape;133;p23"/>
          <p:cNvSpPr txBox="1"/>
          <p:nvPr/>
        </p:nvSpPr>
        <p:spPr>
          <a:xfrm>
            <a:off x="790950" y="1760100"/>
            <a:ext cx="3000000" cy="6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200">
                <a:solidFill>
                  <a:srgbClr val="004B85"/>
                </a:solidFill>
                <a:latin typeface="Source Sans Pro"/>
                <a:ea typeface="Source Sans Pro"/>
                <a:cs typeface="Source Sans Pro"/>
                <a:sym typeface="Source Sans Pro"/>
              </a:rPr>
              <a:t>Height</a:t>
            </a:r>
            <a:endParaRPr b="1" sz="3200">
              <a:solidFill>
                <a:srgbClr val="004B85"/>
              </a:solidFill>
              <a:latin typeface="Source Sans Pro"/>
              <a:ea typeface="Source Sans Pro"/>
              <a:cs typeface="Source Sans Pro"/>
              <a:sym typeface="Source Sans Pro"/>
            </a:endParaRPr>
          </a:p>
        </p:txBody>
      </p:sp>
      <p:sp>
        <p:nvSpPr>
          <p:cNvPr id="134" name="Google Shape;134;p23"/>
          <p:cNvSpPr/>
          <p:nvPr/>
        </p:nvSpPr>
        <p:spPr>
          <a:xfrm>
            <a:off x="790950" y="2520450"/>
            <a:ext cx="3447300" cy="1234800"/>
          </a:xfrm>
          <a:prstGeom prst="roundRect">
            <a:avLst>
              <a:gd fmla="val 16667" name="adj"/>
            </a:avLst>
          </a:prstGeom>
          <a:solidFill>
            <a:srgbClr val="4D4D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a:solidFill>
                  <a:srgbClr val="EA9999"/>
                </a:solidFill>
                <a:latin typeface="Consolas"/>
                <a:ea typeface="Consolas"/>
                <a:cs typeface="Consolas"/>
                <a:sym typeface="Consolas"/>
              </a:rPr>
              <a:t>#content</a:t>
            </a:r>
            <a:r>
              <a:rPr lang="id">
                <a:solidFill>
                  <a:srgbClr val="FFFFFF"/>
                </a:solidFill>
                <a:latin typeface="Consolas"/>
                <a:ea typeface="Consolas"/>
                <a:cs typeface="Consolas"/>
                <a:sym typeface="Consolas"/>
              </a:rPr>
              <a:t> {  </a:t>
            </a:r>
            <a:endParaRPr>
              <a:solidFill>
                <a:srgbClr val="FFFFFF"/>
              </a:solidFill>
              <a:latin typeface="Consolas"/>
              <a:ea typeface="Consolas"/>
              <a:cs typeface="Consolas"/>
              <a:sym typeface="Consolas"/>
            </a:endParaRPr>
          </a:p>
          <a:p>
            <a:pPr indent="457200" lvl="0" marL="0" rtl="0" algn="l">
              <a:lnSpc>
                <a:spcPct val="115000"/>
              </a:lnSpc>
              <a:spcBef>
                <a:spcPts val="0"/>
              </a:spcBef>
              <a:spcAft>
                <a:spcPts val="0"/>
              </a:spcAft>
              <a:buNone/>
            </a:pPr>
            <a:r>
              <a:rPr lang="id">
                <a:solidFill>
                  <a:srgbClr val="FFFFFF"/>
                </a:solidFill>
                <a:latin typeface="Consolas"/>
                <a:ea typeface="Consolas"/>
                <a:cs typeface="Consolas"/>
                <a:sym typeface="Consolas"/>
              </a:rPr>
              <a:t>width: 50px;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height: 50px;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135" name="Google Shape;135;p23"/>
          <p:cNvSpPr txBox="1"/>
          <p:nvPr/>
        </p:nvSpPr>
        <p:spPr>
          <a:xfrm>
            <a:off x="790950" y="3793200"/>
            <a:ext cx="3447300" cy="89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5"/>
              </a:rPr>
              <a:t>Let’s try to understand more about</a:t>
            </a:r>
            <a:endParaRPr b="1" sz="1500" u="sng">
              <a:solidFill>
                <a:srgbClr val="004987"/>
              </a:solidFill>
              <a:latin typeface="Source Sans Pro"/>
              <a:ea typeface="Source Sans Pro"/>
              <a:cs typeface="Source Sans Pro"/>
              <a:sym typeface="Source Sans Pro"/>
            </a:endParaRPr>
          </a:p>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6"/>
              </a:rPr>
              <a:t>height values!</a:t>
            </a:r>
            <a:endParaRPr b="1" sz="1500" u="sng">
              <a:solidFill>
                <a:srgbClr val="004987"/>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4821225" y="1360575"/>
            <a:ext cx="3616350" cy="3616350"/>
          </a:xfrm>
          <a:prstGeom prst="rect">
            <a:avLst/>
          </a:prstGeom>
          <a:noFill/>
          <a:ln>
            <a:noFill/>
          </a:ln>
        </p:spPr>
      </p:pic>
      <p:sp>
        <p:nvSpPr>
          <p:cNvPr id="141" name="Google Shape;141;p24"/>
          <p:cNvSpPr/>
          <p:nvPr/>
        </p:nvSpPr>
        <p:spPr>
          <a:xfrm>
            <a:off x="-12450" y="-12450"/>
            <a:ext cx="9156600" cy="1234800"/>
          </a:xfrm>
          <a:prstGeom prst="rect">
            <a:avLst/>
          </a:prstGeom>
          <a:solidFill>
            <a:srgbClr val="0049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nvSpPr>
        <p:spPr>
          <a:xfrm>
            <a:off x="564325" y="-12450"/>
            <a:ext cx="40575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5000">
                <a:solidFill>
                  <a:srgbClr val="FFFFFF"/>
                </a:solidFill>
                <a:latin typeface="Just Another Hand"/>
                <a:ea typeface="Just Another Hand"/>
                <a:cs typeface="Just Another Hand"/>
                <a:sym typeface="Just Another Hand"/>
              </a:rPr>
              <a:t>CSS Box</a:t>
            </a:r>
            <a:endParaRPr sz="5000">
              <a:solidFill>
                <a:srgbClr val="FFFFFF"/>
              </a:solidFill>
              <a:latin typeface="Just Another Hand"/>
              <a:ea typeface="Just Another Hand"/>
              <a:cs typeface="Just Another Hand"/>
              <a:sym typeface="Just Another Hand"/>
            </a:endParaRPr>
          </a:p>
        </p:txBody>
      </p:sp>
      <p:pic>
        <p:nvPicPr>
          <p:cNvPr id="143" name="Google Shape;143;p24"/>
          <p:cNvPicPr preferRelativeResize="0"/>
          <p:nvPr/>
        </p:nvPicPr>
        <p:blipFill>
          <a:blip r:embed="rId4">
            <a:alphaModFix/>
          </a:blip>
          <a:stretch>
            <a:fillRect/>
          </a:stretch>
        </p:blipFill>
        <p:spPr>
          <a:xfrm>
            <a:off x="7548375" y="182875"/>
            <a:ext cx="1138428" cy="274320"/>
          </a:xfrm>
          <a:prstGeom prst="rect">
            <a:avLst/>
          </a:prstGeom>
          <a:noFill/>
          <a:ln>
            <a:noFill/>
          </a:ln>
        </p:spPr>
      </p:pic>
      <p:sp>
        <p:nvSpPr>
          <p:cNvPr id="144" name="Google Shape;144;p24"/>
          <p:cNvSpPr txBox="1"/>
          <p:nvPr/>
        </p:nvSpPr>
        <p:spPr>
          <a:xfrm>
            <a:off x="790950" y="1683900"/>
            <a:ext cx="3000000" cy="6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200">
                <a:solidFill>
                  <a:srgbClr val="004B85"/>
                </a:solidFill>
                <a:latin typeface="Source Sans Pro"/>
                <a:ea typeface="Source Sans Pro"/>
                <a:cs typeface="Source Sans Pro"/>
                <a:sym typeface="Source Sans Pro"/>
              </a:rPr>
              <a:t>Border</a:t>
            </a:r>
            <a:endParaRPr b="1" sz="3200">
              <a:solidFill>
                <a:srgbClr val="004B85"/>
              </a:solidFill>
              <a:latin typeface="Source Sans Pro"/>
              <a:ea typeface="Source Sans Pro"/>
              <a:cs typeface="Source Sans Pro"/>
              <a:sym typeface="Source Sans Pro"/>
            </a:endParaRPr>
          </a:p>
        </p:txBody>
      </p:sp>
      <p:sp>
        <p:nvSpPr>
          <p:cNvPr id="145" name="Google Shape;145;p24"/>
          <p:cNvSpPr/>
          <p:nvPr/>
        </p:nvSpPr>
        <p:spPr>
          <a:xfrm>
            <a:off x="790950" y="2414600"/>
            <a:ext cx="3447300" cy="1399500"/>
          </a:xfrm>
          <a:prstGeom prst="roundRect">
            <a:avLst>
              <a:gd fmla="val 16667" name="adj"/>
            </a:avLst>
          </a:prstGeom>
          <a:solidFill>
            <a:srgbClr val="4D4D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a:solidFill>
                  <a:srgbClr val="EA9999"/>
                </a:solidFill>
                <a:latin typeface="Consolas"/>
                <a:ea typeface="Consolas"/>
                <a:cs typeface="Consolas"/>
                <a:sym typeface="Consolas"/>
              </a:rPr>
              <a:t>#content</a:t>
            </a:r>
            <a:r>
              <a:rPr lang="id">
                <a:solidFill>
                  <a:srgbClr val="FFFFFF"/>
                </a:solidFill>
                <a:latin typeface="Consolas"/>
                <a:ea typeface="Consolas"/>
                <a:cs typeface="Consolas"/>
                <a:sym typeface="Consolas"/>
              </a:rPr>
              <a:t> {  </a:t>
            </a:r>
            <a:endParaRPr>
              <a:solidFill>
                <a:srgbClr val="FFFFFF"/>
              </a:solidFill>
              <a:latin typeface="Consolas"/>
              <a:ea typeface="Consolas"/>
              <a:cs typeface="Consolas"/>
              <a:sym typeface="Consolas"/>
            </a:endParaRPr>
          </a:p>
          <a:p>
            <a:pPr indent="457200" lvl="0" marL="0" rtl="0" algn="l">
              <a:lnSpc>
                <a:spcPct val="115000"/>
              </a:lnSpc>
              <a:spcBef>
                <a:spcPts val="0"/>
              </a:spcBef>
              <a:spcAft>
                <a:spcPts val="0"/>
              </a:spcAft>
              <a:buNone/>
            </a:pPr>
            <a:r>
              <a:rPr lang="id">
                <a:solidFill>
                  <a:srgbClr val="FFFFFF"/>
                </a:solidFill>
                <a:latin typeface="Consolas"/>
                <a:ea typeface="Consolas"/>
                <a:cs typeface="Consolas"/>
                <a:sym typeface="Consolas"/>
              </a:rPr>
              <a:t>width: 50px;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height: 50px;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border: 1px solid orange;</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146" name="Google Shape;146;p24"/>
          <p:cNvSpPr txBox="1"/>
          <p:nvPr/>
        </p:nvSpPr>
        <p:spPr>
          <a:xfrm>
            <a:off x="790950" y="3869400"/>
            <a:ext cx="3447300" cy="89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5"/>
              </a:rPr>
              <a:t>Let’s try to understand more about</a:t>
            </a:r>
            <a:endParaRPr b="1" sz="1500" u="sng">
              <a:solidFill>
                <a:srgbClr val="004987"/>
              </a:solidFill>
              <a:latin typeface="Source Sans Pro"/>
              <a:ea typeface="Source Sans Pro"/>
              <a:cs typeface="Source Sans Pro"/>
              <a:sym typeface="Source Sans Pro"/>
            </a:endParaRPr>
          </a:p>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6"/>
              </a:rPr>
              <a:t>borders!</a:t>
            </a:r>
            <a:endParaRPr b="1" sz="1500" u="sng">
              <a:solidFill>
                <a:srgbClr val="004987"/>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4821225" y="1360575"/>
            <a:ext cx="3616350" cy="3616350"/>
          </a:xfrm>
          <a:prstGeom prst="rect">
            <a:avLst/>
          </a:prstGeom>
          <a:noFill/>
          <a:ln>
            <a:noFill/>
          </a:ln>
        </p:spPr>
      </p:pic>
      <p:sp>
        <p:nvSpPr>
          <p:cNvPr id="152" name="Google Shape;152;p25"/>
          <p:cNvSpPr/>
          <p:nvPr/>
        </p:nvSpPr>
        <p:spPr>
          <a:xfrm>
            <a:off x="-12450" y="-12450"/>
            <a:ext cx="9156600" cy="1234800"/>
          </a:xfrm>
          <a:prstGeom prst="rect">
            <a:avLst/>
          </a:prstGeom>
          <a:solidFill>
            <a:srgbClr val="0049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txBox="1"/>
          <p:nvPr/>
        </p:nvSpPr>
        <p:spPr>
          <a:xfrm>
            <a:off x="564325" y="-12450"/>
            <a:ext cx="40575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5000">
                <a:solidFill>
                  <a:srgbClr val="FFFFFF"/>
                </a:solidFill>
                <a:latin typeface="Just Another Hand"/>
                <a:ea typeface="Just Another Hand"/>
                <a:cs typeface="Just Another Hand"/>
                <a:sym typeface="Just Another Hand"/>
              </a:rPr>
              <a:t>CSS Box</a:t>
            </a:r>
            <a:endParaRPr sz="5000">
              <a:solidFill>
                <a:srgbClr val="FFFFFF"/>
              </a:solidFill>
              <a:latin typeface="Just Another Hand"/>
              <a:ea typeface="Just Another Hand"/>
              <a:cs typeface="Just Another Hand"/>
              <a:sym typeface="Just Another Hand"/>
            </a:endParaRPr>
          </a:p>
        </p:txBody>
      </p:sp>
      <p:pic>
        <p:nvPicPr>
          <p:cNvPr id="154" name="Google Shape;154;p25"/>
          <p:cNvPicPr preferRelativeResize="0"/>
          <p:nvPr/>
        </p:nvPicPr>
        <p:blipFill>
          <a:blip r:embed="rId4">
            <a:alphaModFix/>
          </a:blip>
          <a:stretch>
            <a:fillRect/>
          </a:stretch>
        </p:blipFill>
        <p:spPr>
          <a:xfrm>
            <a:off x="7548375" y="182875"/>
            <a:ext cx="1138428" cy="274320"/>
          </a:xfrm>
          <a:prstGeom prst="rect">
            <a:avLst/>
          </a:prstGeom>
          <a:noFill/>
          <a:ln>
            <a:noFill/>
          </a:ln>
        </p:spPr>
      </p:pic>
      <p:sp>
        <p:nvSpPr>
          <p:cNvPr id="155" name="Google Shape;155;p25"/>
          <p:cNvSpPr txBox="1"/>
          <p:nvPr/>
        </p:nvSpPr>
        <p:spPr>
          <a:xfrm>
            <a:off x="790950" y="1437075"/>
            <a:ext cx="3000000" cy="6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200">
                <a:solidFill>
                  <a:srgbClr val="004B85"/>
                </a:solidFill>
                <a:latin typeface="Source Sans Pro"/>
                <a:ea typeface="Source Sans Pro"/>
                <a:cs typeface="Source Sans Pro"/>
                <a:sym typeface="Source Sans Pro"/>
              </a:rPr>
              <a:t>Padding</a:t>
            </a:r>
            <a:endParaRPr b="1" sz="3200">
              <a:solidFill>
                <a:srgbClr val="004B85"/>
              </a:solidFill>
              <a:latin typeface="Source Sans Pro"/>
              <a:ea typeface="Source Sans Pro"/>
              <a:cs typeface="Source Sans Pro"/>
              <a:sym typeface="Source Sans Pro"/>
            </a:endParaRPr>
          </a:p>
        </p:txBody>
      </p:sp>
      <p:sp>
        <p:nvSpPr>
          <p:cNvPr id="156" name="Google Shape;156;p25"/>
          <p:cNvSpPr/>
          <p:nvPr/>
        </p:nvSpPr>
        <p:spPr>
          <a:xfrm>
            <a:off x="790950" y="2204350"/>
            <a:ext cx="3447300" cy="1609800"/>
          </a:xfrm>
          <a:prstGeom prst="roundRect">
            <a:avLst>
              <a:gd fmla="val 16667" name="adj"/>
            </a:avLst>
          </a:prstGeom>
          <a:solidFill>
            <a:srgbClr val="4D4D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a:solidFill>
                  <a:srgbClr val="EA9999"/>
                </a:solidFill>
                <a:latin typeface="Consolas"/>
                <a:ea typeface="Consolas"/>
                <a:cs typeface="Consolas"/>
                <a:sym typeface="Consolas"/>
              </a:rPr>
              <a:t>#content</a:t>
            </a:r>
            <a:r>
              <a:rPr lang="id">
                <a:solidFill>
                  <a:srgbClr val="FFFFFF"/>
                </a:solidFill>
                <a:latin typeface="Consolas"/>
                <a:ea typeface="Consolas"/>
                <a:cs typeface="Consolas"/>
                <a:sym typeface="Consolas"/>
              </a:rPr>
              <a:t> {  </a:t>
            </a:r>
            <a:endParaRPr>
              <a:solidFill>
                <a:srgbClr val="FFFFFF"/>
              </a:solidFill>
              <a:latin typeface="Consolas"/>
              <a:ea typeface="Consolas"/>
              <a:cs typeface="Consolas"/>
              <a:sym typeface="Consolas"/>
            </a:endParaRPr>
          </a:p>
          <a:p>
            <a:pPr indent="457200" lvl="0" marL="0" rtl="0" algn="l">
              <a:lnSpc>
                <a:spcPct val="115000"/>
              </a:lnSpc>
              <a:spcBef>
                <a:spcPts val="0"/>
              </a:spcBef>
              <a:spcAft>
                <a:spcPts val="0"/>
              </a:spcAft>
              <a:buNone/>
            </a:pPr>
            <a:r>
              <a:rPr lang="id">
                <a:solidFill>
                  <a:srgbClr val="FFFFFF"/>
                </a:solidFill>
                <a:latin typeface="Consolas"/>
                <a:ea typeface="Consolas"/>
                <a:cs typeface="Consolas"/>
                <a:sym typeface="Consolas"/>
              </a:rPr>
              <a:t>width: 50px;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height: 50px;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border: 1px solid orange;</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padding: 35px;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157" name="Google Shape;157;p25"/>
          <p:cNvSpPr txBox="1"/>
          <p:nvPr/>
        </p:nvSpPr>
        <p:spPr>
          <a:xfrm>
            <a:off x="790950" y="3842775"/>
            <a:ext cx="3447300" cy="89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5"/>
              </a:rPr>
              <a:t>Let’s try to understand more about</a:t>
            </a:r>
            <a:endParaRPr b="1" sz="1500" u="sng">
              <a:solidFill>
                <a:srgbClr val="004987"/>
              </a:solidFill>
              <a:latin typeface="Source Sans Pro"/>
              <a:ea typeface="Source Sans Pro"/>
              <a:cs typeface="Source Sans Pro"/>
              <a:sym typeface="Source Sans Pro"/>
            </a:endParaRPr>
          </a:p>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6"/>
              </a:rPr>
              <a:t>padding!</a:t>
            </a:r>
            <a:endParaRPr b="1" sz="1500" u="sng">
              <a:solidFill>
                <a:srgbClr val="004987"/>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6"/>
          <p:cNvPicPr preferRelativeResize="0"/>
          <p:nvPr/>
        </p:nvPicPr>
        <p:blipFill>
          <a:blip r:embed="rId3">
            <a:alphaModFix/>
          </a:blip>
          <a:stretch>
            <a:fillRect/>
          </a:stretch>
        </p:blipFill>
        <p:spPr>
          <a:xfrm>
            <a:off x="4821225" y="1360575"/>
            <a:ext cx="3616350" cy="3616350"/>
          </a:xfrm>
          <a:prstGeom prst="rect">
            <a:avLst/>
          </a:prstGeom>
          <a:noFill/>
          <a:ln>
            <a:noFill/>
          </a:ln>
        </p:spPr>
      </p:pic>
      <p:sp>
        <p:nvSpPr>
          <p:cNvPr id="163" name="Google Shape;163;p26"/>
          <p:cNvSpPr/>
          <p:nvPr/>
        </p:nvSpPr>
        <p:spPr>
          <a:xfrm>
            <a:off x="-12450" y="-12450"/>
            <a:ext cx="9156600" cy="1234800"/>
          </a:xfrm>
          <a:prstGeom prst="rect">
            <a:avLst/>
          </a:prstGeom>
          <a:solidFill>
            <a:srgbClr val="0049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nvSpPr>
        <p:spPr>
          <a:xfrm>
            <a:off x="564325" y="-12450"/>
            <a:ext cx="40575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5000">
                <a:solidFill>
                  <a:srgbClr val="FFFFFF"/>
                </a:solidFill>
                <a:latin typeface="Just Another Hand"/>
                <a:ea typeface="Just Another Hand"/>
                <a:cs typeface="Just Another Hand"/>
                <a:sym typeface="Just Another Hand"/>
              </a:rPr>
              <a:t>CSS Box</a:t>
            </a:r>
            <a:endParaRPr sz="5000">
              <a:solidFill>
                <a:srgbClr val="FFFFFF"/>
              </a:solidFill>
              <a:latin typeface="Just Another Hand"/>
              <a:ea typeface="Just Another Hand"/>
              <a:cs typeface="Just Another Hand"/>
              <a:sym typeface="Just Another Hand"/>
            </a:endParaRPr>
          </a:p>
        </p:txBody>
      </p:sp>
      <p:pic>
        <p:nvPicPr>
          <p:cNvPr id="165" name="Google Shape;165;p26"/>
          <p:cNvPicPr preferRelativeResize="0"/>
          <p:nvPr/>
        </p:nvPicPr>
        <p:blipFill>
          <a:blip r:embed="rId4">
            <a:alphaModFix/>
          </a:blip>
          <a:stretch>
            <a:fillRect/>
          </a:stretch>
        </p:blipFill>
        <p:spPr>
          <a:xfrm>
            <a:off x="7548375" y="182875"/>
            <a:ext cx="1138428" cy="274320"/>
          </a:xfrm>
          <a:prstGeom prst="rect">
            <a:avLst/>
          </a:prstGeom>
          <a:noFill/>
          <a:ln>
            <a:noFill/>
          </a:ln>
        </p:spPr>
      </p:pic>
      <p:sp>
        <p:nvSpPr>
          <p:cNvPr id="166" name="Google Shape;166;p26"/>
          <p:cNvSpPr txBox="1"/>
          <p:nvPr/>
        </p:nvSpPr>
        <p:spPr>
          <a:xfrm>
            <a:off x="790950" y="1360875"/>
            <a:ext cx="3000000" cy="6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200">
                <a:solidFill>
                  <a:srgbClr val="004B85"/>
                </a:solidFill>
                <a:latin typeface="Source Sans Pro"/>
                <a:ea typeface="Source Sans Pro"/>
                <a:cs typeface="Source Sans Pro"/>
                <a:sym typeface="Source Sans Pro"/>
              </a:rPr>
              <a:t>Margin</a:t>
            </a:r>
            <a:endParaRPr b="1" sz="3200">
              <a:solidFill>
                <a:srgbClr val="004B85"/>
              </a:solidFill>
              <a:latin typeface="Source Sans Pro"/>
              <a:ea typeface="Source Sans Pro"/>
              <a:cs typeface="Source Sans Pro"/>
              <a:sym typeface="Source Sans Pro"/>
            </a:endParaRPr>
          </a:p>
        </p:txBody>
      </p:sp>
      <p:sp>
        <p:nvSpPr>
          <p:cNvPr id="167" name="Google Shape;167;p26"/>
          <p:cNvSpPr/>
          <p:nvPr/>
        </p:nvSpPr>
        <p:spPr>
          <a:xfrm>
            <a:off x="790950" y="2017550"/>
            <a:ext cx="3447300" cy="1955400"/>
          </a:xfrm>
          <a:prstGeom prst="roundRect">
            <a:avLst>
              <a:gd fmla="val 16667" name="adj"/>
            </a:avLst>
          </a:prstGeom>
          <a:solidFill>
            <a:srgbClr val="4D4D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a:solidFill>
                  <a:srgbClr val="EA9999"/>
                </a:solidFill>
                <a:latin typeface="Consolas"/>
                <a:ea typeface="Consolas"/>
                <a:cs typeface="Consolas"/>
                <a:sym typeface="Consolas"/>
              </a:rPr>
              <a:t>#content</a:t>
            </a:r>
            <a:r>
              <a:rPr lang="id">
                <a:solidFill>
                  <a:srgbClr val="FFFFFF"/>
                </a:solidFill>
                <a:latin typeface="Consolas"/>
                <a:ea typeface="Consolas"/>
                <a:cs typeface="Consolas"/>
                <a:sym typeface="Consolas"/>
              </a:rPr>
              <a:t> {  </a:t>
            </a:r>
            <a:endParaRPr>
              <a:solidFill>
                <a:srgbClr val="FFFFFF"/>
              </a:solidFill>
              <a:latin typeface="Consolas"/>
              <a:ea typeface="Consolas"/>
              <a:cs typeface="Consolas"/>
              <a:sym typeface="Consolas"/>
            </a:endParaRPr>
          </a:p>
          <a:p>
            <a:pPr indent="457200" lvl="0" marL="0" rtl="0" algn="l">
              <a:lnSpc>
                <a:spcPct val="115000"/>
              </a:lnSpc>
              <a:spcBef>
                <a:spcPts val="0"/>
              </a:spcBef>
              <a:spcAft>
                <a:spcPts val="0"/>
              </a:spcAft>
              <a:buNone/>
            </a:pPr>
            <a:r>
              <a:rPr lang="id">
                <a:solidFill>
                  <a:srgbClr val="FFFFFF"/>
                </a:solidFill>
                <a:latin typeface="Consolas"/>
                <a:ea typeface="Consolas"/>
                <a:cs typeface="Consolas"/>
                <a:sym typeface="Consolas"/>
              </a:rPr>
              <a:t>width: 50px;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height: 50px;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border: 1px solid orange;</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padding: 35px;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	margin: 25px;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168" name="Google Shape;168;p26"/>
          <p:cNvSpPr txBox="1"/>
          <p:nvPr/>
        </p:nvSpPr>
        <p:spPr>
          <a:xfrm>
            <a:off x="790950" y="3972950"/>
            <a:ext cx="3447300" cy="89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5"/>
              </a:rPr>
              <a:t>Let’s try to understand more about</a:t>
            </a:r>
            <a:endParaRPr b="1" sz="1500" u="sng">
              <a:solidFill>
                <a:srgbClr val="004987"/>
              </a:solidFill>
              <a:latin typeface="Source Sans Pro"/>
              <a:ea typeface="Source Sans Pro"/>
              <a:cs typeface="Source Sans Pro"/>
              <a:sym typeface="Source Sans Pro"/>
            </a:endParaRPr>
          </a:p>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6"/>
              </a:rPr>
              <a:t>padding!</a:t>
            </a:r>
            <a:endParaRPr b="1" sz="1500" u="sng">
              <a:solidFill>
                <a:srgbClr val="004987"/>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2DEDE"/>
        </a:solidFill>
      </p:bgPr>
    </p:bg>
    <p:spTree>
      <p:nvGrpSpPr>
        <p:cNvPr id="172" name="Shape 172"/>
        <p:cNvGrpSpPr/>
        <p:nvPr/>
      </p:nvGrpSpPr>
      <p:grpSpPr>
        <a:xfrm>
          <a:off x="0" y="0"/>
          <a:ext cx="0" cy="0"/>
          <a:chOff x="0" y="0"/>
          <a:chExt cx="0" cy="0"/>
        </a:xfrm>
      </p:grpSpPr>
      <p:sp>
        <p:nvSpPr>
          <p:cNvPr id="173" name="Google Shape;173;p27"/>
          <p:cNvSpPr txBox="1"/>
          <p:nvPr/>
        </p:nvSpPr>
        <p:spPr>
          <a:xfrm>
            <a:off x="1485900" y="191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500">
                <a:solidFill>
                  <a:srgbClr val="004987"/>
                </a:solidFill>
                <a:latin typeface="Just Another Hand"/>
                <a:ea typeface="Just Another Hand"/>
                <a:cs typeface="Just Another Hand"/>
                <a:sym typeface="Just Another Hand"/>
              </a:rPr>
              <a:t>CSS Flexbox &amp; Grid</a:t>
            </a:r>
            <a:endParaRPr sz="5500">
              <a:solidFill>
                <a:srgbClr val="004987"/>
              </a:solidFill>
              <a:latin typeface="Just Another Hand"/>
              <a:ea typeface="Just Another Hand"/>
              <a:cs typeface="Just Another Hand"/>
              <a:sym typeface="Just Another Hand"/>
            </a:endParaRPr>
          </a:p>
          <a:p>
            <a:pPr indent="0" lvl="0" marL="0" rtl="0" algn="ctr">
              <a:spcBef>
                <a:spcPts val="0"/>
              </a:spcBef>
              <a:spcAft>
                <a:spcPts val="0"/>
              </a:spcAft>
              <a:buNone/>
            </a:pPr>
            <a:r>
              <a:rPr lang="id" sz="3000">
                <a:solidFill>
                  <a:srgbClr val="004987"/>
                </a:solidFill>
                <a:latin typeface="Just Another Hand"/>
                <a:ea typeface="Just Another Hand"/>
                <a:cs typeface="Just Another Hand"/>
                <a:sym typeface="Just Another Hand"/>
              </a:rPr>
              <a:t>(WIP)</a:t>
            </a:r>
            <a:endParaRPr sz="3000">
              <a:solidFill>
                <a:srgbClr val="004987"/>
              </a:solidFill>
              <a:latin typeface="Just Another Hand"/>
              <a:ea typeface="Just Another Hand"/>
              <a:cs typeface="Just Another Hand"/>
              <a:sym typeface="Just Another Hand"/>
            </a:endParaRPr>
          </a:p>
        </p:txBody>
      </p:sp>
      <p:pic>
        <p:nvPicPr>
          <p:cNvPr id="174" name="Google Shape;174;p27"/>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28"/>
          <p:cNvSpPr/>
          <p:nvPr/>
        </p:nvSpPr>
        <p:spPr>
          <a:xfrm>
            <a:off x="-12450" y="-12450"/>
            <a:ext cx="9156600" cy="1394700"/>
          </a:xfrm>
          <a:prstGeom prst="rect">
            <a:avLst/>
          </a:prstGeom>
          <a:solidFill>
            <a:srgbClr val="004B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nvSpPr>
        <p:spPr>
          <a:xfrm>
            <a:off x="392250" y="67500"/>
            <a:ext cx="8359500" cy="1234800"/>
          </a:xfrm>
          <a:prstGeom prst="rect">
            <a:avLst/>
          </a:prstGeom>
          <a:noFill/>
          <a:ln>
            <a:noFill/>
          </a:ln>
        </p:spPr>
        <p:txBody>
          <a:bodyPr anchorCtr="0" anchor="ctr" bIns="91425" lIns="91425" spcFirstLastPara="1" rIns="91425" wrap="square" tIns="91425">
            <a:noAutofit/>
          </a:bodyPr>
          <a:lstStyle/>
          <a:p>
            <a:pPr indent="0" lvl="0" marL="0" rtl="0" algn="ctr">
              <a:lnSpc>
                <a:spcPct val="108000"/>
              </a:lnSpc>
              <a:spcBef>
                <a:spcPts val="0"/>
              </a:spcBef>
              <a:spcAft>
                <a:spcPts val="0"/>
              </a:spcAft>
              <a:buNone/>
            </a:pPr>
            <a:r>
              <a:rPr lang="id" sz="4500">
                <a:solidFill>
                  <a:srgbClr val="FFFFFF"/>
                </a:solidFill>
                <a:latin typeface="Just Another Hand"/>
                <a:ea typeface="Just Another Hand"/>
                <a:cs typeface="Just Another Hand"/>
                <a:sym typeface="Just Another Hand"/>
              </a:rPr>
              <a:t>Bagaimana jika kita ingin meletakkan elemen di tengah container?</a:t>
            </a:r>
            <a:endParaRPr sz="4500">
              <a:solidFill>
                <a:srgbClr val="FFFFFF"/>
              </a:solidFill>
              <a:latin typeface="Just Another Hand"/>
              <a:ea typeface="Just Another Hand"/>
              <a:cs typeface="Just Another Hand"/>
              <a:sym typeface="Just Another Hand"/>
            </a:endParaRPr>
          </a:p>
        </p:txBody>
      </p:sp>
      <p:sp>
        <p:nvSpPr>
          <p:cNvPr id="181" name="Google Shape;181;p28"/>
          <p:cNvSpPr txBox="1"/>
          <p:nvPr/>
        </p:nvSpPr>
        <p:spPr>
          <a:xfrm>
            <a:off x="377700" y="2322725"/>
            <a:ext cx="5223000" cy="13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3000">
                <a:solidFill>
                  <a:srgbClr val="004B85"/>
                </a:solidFill>
                <a:latin typeface="Source Sans Pro"/>
                <a:ea typeface="Source Sans Pro"/>
                <a:cs typeface="Source Sans Pro"/>
                <a:sym typeface="Source Sans Pro"/>
              </a:rPr>
              <a:t>Kita bisa pakai padding, atau</a:t>
            </a:r>
            <a:endParaRPr sz="3000">
              <a:solidFill>
                <a:srgbClr val="004B85"/>
              </a:solidFill>
              <a:latin typeface="Source Sans Pro"/>
              <a:ea typeface="Source Sans Pro"/>
              <a:cs typeface="Source Sans Pro"/>
              <a:sym typeface="Source Sans Pro"/>
            </a:endParaRPr>
          </a:p>
          <a:p>
            <a:pPr indent="0" lvl="0" marL="0" rtl="0" algn="l">
              <a:spcBef>
                <a:spcPts val="0"/>
              </a:spcBef>
              <a:spcAft>
                <a:spcPts val="0"/>
              </a:spcAft>
              <a:buNone/>
            </a:pPr>
            <a:r>
              <a:rPr lang="id" sz="3000">
                <a:solidFill>
                  <a:srgbClr val="004B85"/>
                </a:solidFill>
                <a:latin typeface="Source Sans Pro"/>
                <a:ea typeface="Source Sans Pro"/>
                <a:cs typeface="Source Sans Pro"/>
                <a:sym typeface="Source Sans Pro"/>
              </a:rPr>
              <a:t>bisa juga pakai</a:t>
            </a:r>
            <a:r>
              <a:rPr b="1" lang="id" sz="3000">
                <a:solidFill>
                  <a:srgbClr val="004B85"/>
                </a:solidFill>
                <a:latin typeface="Source Sans Pro"/>
                <a:ea typeface="Source Sans Pro"/>
                <a:cs typeface="Source Sans Pro"/>
                <a:sym typeface="Source Sans Pro"/>
              </a:rPr>
              <a:t> flexbox</a:t>
            </a:r>
            <a:r>
              <a:rPr lang="id" sz="3000">
                <a:solidFill>
                  <a:srgbClr val="004B85"/>
                </a:solidFill>
                <a:latin typeface="Source Sans Pro"/>
                <a:ea typeface="Source Sans Pro"/>
                <a:cs typeface="Source Sans Pro"/>
                <a:sym typeface="Source Sans Pro"/>
              </a:rPr>
              <a:t>!</a:t>
            </a:r>
            <a:endParaRPr sz="3000">
              <a:solidFill>
                <a:srgbClr val="004B85"/>
              </a:solidFill>
              <a:latin typeface="Source Sans Pro"/>
              <a:ea typeface="Source Sans Pro"/>
              <a:cs typeface="Source Sans Pro"/>
              <a:sym typeface="Source Sans Pro"/>
            </a:endParaRPr>
          </a:p>
        </p:txBody>
      </p:sp>
      <p:sp>
        <p:nvSpPr>
          <p:cNvPr id="182" name="Google Shape;182;p28"/>
          <p:cNvSpPr/>
          <p:nvPr/>
        </p:nvSpPr>
        <p:spPr>
          <a:xfrm>
            <a:off x="5504675" y="1830725"/>
            <a:ext cx="3001500" cy="2802000"/>
          </a:xfrm>
          <a:prstGeom prst="rect">
            <a:avLst/>
          </a:prstGeom>
          <a:solidFill>
            <a:srgbClr val="EB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6332975" y="2679900"/>
            <a:ext cx="1344900" cy="1102200"/>
          </a:xfrm>
          <a:prstGeom prst="roundRect">
            <a:avLst>
              <a:gd fmla="val 16667" name="adj"/>
            </a:avLst>
          </a:prstGeom>
          <a:solidFill>
            <a:srgbClr val="B9D6F1"/>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8"/>
          <p:cNvCxnSpPr>
            <a:stCxn id="182" idx="0"/>
            <a:endCxn id="183" idx="0"/>
          </p:cNvCxnSpPr>
          <p:nvPr/>
        </p:nvCxnSpPr>
        <p:spPr>
          <a:xfrm>
            <a:off x="7005425" y="1830725"/>
            <a:ext cx="0" cy="8493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8"/>
          <p:cNvCxnSpPr>
            <a:stCxn id="182" idx="1"/>
            <a:endCxn id="183" idx="1"/>
          </p:cNvCxnSpPr>
          <p:nvPr/>
        </p:nvCxnSpPr>
        <p:spPr>
          <a:xfrm flipH="1" rot="10800000">
            <a:off x="5504675" y="3231125"/>
            <a:ext cx="828300" cy="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89" name="Shape 189"/>
        <p:cNvGrpSpPr/>
        <p:nvPr/>
      </p:nvGrpSpPr>
      <p:grpSpPr>
        <a:xfrm>
          <a:off x="0" y="0"/>
          <a:ext cx="0" cy="0"/>
          <a:chOff x="0" y="0"/>
          <a:chExt cx="0" cy="0"/>
        </a:xfrm>
      </p:grpSpPr>
      <p:sp>
        <p:nvSpPr>
          <p:cNvPr id="190" name="Google Shape;190;p29"/>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9"/>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192" name="Google Shape;192;p29"/>
          <p:cNvSpPr txBox="1"/>
          <p:nvPr/>
        </p:nvSpPr>
        <p:spPr>
          <a:xfrm>
            <a:off x="382500" y="457200"/>
            <a:ext cx="51435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500">
                <a:solidFill>
                  <a:srgbClr val="004987"/>
                </a:solidFill>
                <a:latin typeface="Just Another Hand"/>
                <a:ea typeface="Just Another Hand"/>
                <a:cs typeface="Just Another Hand"/>
                <a:sym typeface="Just Another Hand"/>
              </a:rPr>
              <a:t>CSS Flexbox vs. Grid</a:t>
            </a:r>
            <a:endParaRPr sz="4500">
              <a:solidFill>
                <a:srgbClr val="004987"/>
              </a:solidFill>
              <a:latin typeface="Just Another Hand"/>
              <a:ea typeface="Just Another Hand"/>
              <a:cs typeface="Just Another Hand"/>
              <a:sym typeface="Just Another Hand"/>
            </a:endParaRPr>
          </a:p>
        </p:txBody>
      </p:sp>
      <p:sp>
        <p:nvSpPr>
          <p:cNvPr id="193" name="Google Shape;193;p29"/>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a:t>
            </a:r>
            <a:endParaRPr b="1" sz="1000">
              <a:solidFill>
                <a:srgbClr val="004987"/>
              </a:solidFill>
              <a:latin typeface="Source Sans Pro"/>
              <a:ea typeface="Source Sans Pro"/>
              <a:cs typeface="Source Sans Pro"/>
              <a:sym typeface="Source Sans Pro"/>
            </a:endParaRPr>
          </a:p>
        </p:txBody>
      </p:sp>
      <p:pic>
        <p:nvPicPr>
          <p:cNvPr descr="FLEXBOX VS CSS GRID" id="194" name="Google Shape;194;p29"/>
          <p:cNvPicPr preferRelativeResize="0"/>
          <p:nvPr/>
        </p:nvPicPr>
        <p:blipFill>
          <a:blip r:embed="rId4">
            <a:alphaModFix/>
          </a:blip>
          <a:stretch>
            <a:fillRect/>
          </a:stretch>
        </p:blipFill>
        <p:spPr>
          <a:xfrm>
            <a:off x="1130575" y="1351238"/>
            <a:ext cx="6870533" cy="3206163"/>
          </a:xfrm>
          <a:prstGeom prst="rect">
            <a:avLst/>
          </a:prstGeom>
          <a:noFill/>
          <a:ln>
            <a:noFill/>
          </a:ln>
        </p:spPr>
      </p:pic>
      <p:sp>
        <p:nvSpPr>
          <p:cNvPr id="195" name="Google Shape;195;p29"/>
          <p:cNvSpPr txBox="1"/>
          <p:nvPr/>
        </p:nvSpPr>
        <p:spPr>
          <a:xfrm>
            <a:off x="176850" y="4686300"/>
            <a:ext cx="4675500" cy="34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d" sz="1100">
                <a:latin typeface="Source Sans Pro"/>
                <a:ea typeface="Source Sans Pro"/>
                <a:cs typeface="Source Sans Pro"/>
                <a:sym typeface="Source Sans Pro"/>
              </a:rPr>
              <a:t>Source: https://softtechgroup.us/blog/techhub/flexbox-vs-css-grid</a:t>
            </a:r>
            <a:endParaRPr sz="110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2DEDE"/>
        </a:solidFill>
      </p:bgPr>
    </p:bg>
    <p:spTree>
      <p:nvGrpSpPr>
        <p:cNvPr id="199" name="Shape 199"/>
        <p:cNvGrpSpPr/>
        <p:nvPr/>
      </p:nvGrpSpPr>
      <p:grpSpPr>
        <a:xfrm>
          <a:off x="0" y="0"/>
          <a:ext cx="0" cy="0"/>
          <a:chOff x="0" y="0"/>
          <a:chExt cx="0" cy="0"/>
        </a:xfrm>
      </p:grpSpPr>
      <p:sp>
        <p:nvSpPr>
          <p:cNvPr id="200" name="Google Shape;200;p30"/>
          <p:cNvSpPr txBox="1"/>
          <p:nvPr/>
        </p:nvSpPr>
        <p:spPr>
          <a:xfrm>
            <a:off x="1485900" y="191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500">
                <a:solidFill>
                  <a:srgbClr val="004987"/>
                </a:solidFill>
                <a:latin typeface="Just Another Hand"/>
                <a:ea typeface="Just Another Hand"/>
                <a:cs typeface="Just Another Hand"/>
                <a:sym typeface="Just Another Hand"/>
              </a:rPr>
              <a:t>Grid with Bootstrap</a:t>
            </a:r>
            <a:endParaRPr sz="5500">
              <a:solidFill>
                <a:srgbClr val="004987"/>
              </a:solidFill>
              <a:latin typeface="Just Another Hand"/>
              <a:ea typeface="Just Another Hand"/>
              <a:cs typeface="Just Another Hand"/>
              <a:sym typeface="Just Another Hand"/>
            </a:endParaRPr>
          </a:p>
        </p:txBody>
      </p:sp>
      <p:pic>
        <p:nvPicPr>
          <p:cNvPr id="201" name="Google Shape;201;p30"/>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 name="Shape 205"/>
        <p:cNvGrpSpPr/>
        <p:nvPr/>
      </p:nvGrpSpPr>
      <p:grpSpPr>
        <a:xfrm>
          <a:off x="0" y="0"/>
          <a:ext cx="0" cy="0"/>
          <a:chOff x="0" y="0"/>
          <a:chExt cx="0" cy="0"/>
        </a:xfrm>
      </p:grpSpPr>
      <p:sp>
        <p:nvSpPr>
          <p:cNvPr id="206" name="Google Shape;206;p31"/>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txBox="1"/>
          <p:nvPr/>
        </p:nvSpPr>
        <p:spPr>
          <a:xfrm>
            <a:off x="564325" y="-12450"/>
            <a:ext cx="62844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600">
                <a:solidFill>
                  <a:srgbClr val="004987"/>
                </a:solidFill>
                <a:latin typeface="Just Another Hand"/>
                <a:ea typeface="Just Another Hand"/>
                <a:cs typeface="Just Another Hand"/>
                <a:sym typeface="Just Another Hand"/>
              </a:rPr>
              <a:t>Grid View</a:t>
            </a:r>
            <a:endParaRPr sz="4600">
              <a:solidFill>
                <a:srgbClr val="004987"/>
              </a:solidFill>
              <a:latin typeface="Just Another Hand"/>
              <a:ea typeface="Just Another Hand"/>
              <a:cs typeface="Just Another Hand"/>
              <a:sym typeface="Just Another Hand"/>
            </a:endParaRPr>
          </a:p>
        </p:txBody>
      </p:sp>
      <p:sp>
        <p:nvSpPr>
          <p:cNvPr id="208" name="Google Shape;208;p31"/>
          <p:cNvSpPr txBox="1"/>
          <p:nvPr/>
        </p:nvSpPr>
        <p:spPr>
          <a:xfrm>
            <a:off x="391350" y="1379250"/>
            <a:ext cx="8456100" cy="347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d" sz="1600">
                <a:latin typeface="Source Sans Pro"/>
                <a:ea typeface="Source Sans Pro"/>
                <a:cs typeface="Source Sans Pro"/>
                <a:sym typeface="Source Sans Pro"/>
              </a:rPr>
              <a:t>→ Halaman dibagi menjadi beberapa kolom</a:t>
            </a:r>
            <a:endParaRPr sz="1600">
              <a:latin typeface="Source Sans Pro"/>
              <a:ea typeface="Source Sans Pro"/>
              <a:cs typeface="Source Sans Pro"/>
              <a:sym typeface="Source Sans Pro"/>
            </a:endParaRPr>
          </a:p>
          <a:p>
            <a:pPr indent="0" lvl="0" marL="0" rtl="0" algn="just">
              <a:spcBef>
                <a:spcPts val="0"/>
              </a:spcBef>
              <a:spcAft>
                <a:spcPts val="0"/>
              </a:spcAft>
              <a:buNone/>
            </a:pPr>
            <a:r>
              <a:rPr lang="id" sz="1600">
                <a:latin typeface="Source Sans Pro"/>
                <a:ea typeface="Source Sans Pro"/>
                <a:cs typeface="Source Sans Pro"/>
                <a:sym typeface="Source Sans Pro"/>
              </a:rPr>
              <a:t>→ Menjadi lebih mudah dalam meletakkan elemen pada sebuah halaman website</a:t>
            </a:r>
            <a:endParaRPr sz="1600">
              <a:latin typeface="Source Sans Pro"/>
              <a:ea typeface="Source Sans Pro"/>
              <a:cs typeface="Source Sans Pro"/>
              <a:sym typeface="Source Sans Pro"/>
            </a:endParaRPr>
          </a:p>
          <a:p>
            <a:pPr indent="0" lvl="0" marL="0" rtl="0" algn="just">
              <a:spcBef>
                <a:spcPts val="0"/>
              </a:spcBef>
              <a:spcAft>
                <a:spcPts val="0"/>
              </a:spcAft>
              <a:buNone/>
            </a:pPr>
            <a:r>
              <a:rPr lang="id" sz="1600">
                <a:latin typeface="Source Sans Pro"/>
                <a:ea typeface="Source Sans Pro"/>
                <a:cs typeface="Source Sans Pro"/>
                <a:sym typeface="Source Sans Pro"/>
              </a:rPr>
              <a:t>→ Biasanya bisa dibagi menjadi 12 kolom dengan width 100%, sehingga menjadi responsive</a:t>
            </a:r>
            <a:endParaRPr sz="1600">
              <a:latin typeface="Source Sans Pro"/>
              <a:ea typeface="Source Sans Pro"/>
              <a:cs typeface="Source Sans Pro"/>
              <a:sym typeface="Source Sans Pro"/>
            </a:endParaRPr>
          </a:p>
        </p:txBody>
      </p:sp>
      <p:pic>
        <p:nvPicPr>
          <p:cNvPr id="209" name="Google Shape;209;p31"/>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pic>
        <p:nvPicPr>
          <p:cNvPr id="210" name="Google Shape;210;p31"/>
          <p:cNvPicPr preferRelativeResize="0"/>
          <p:nvPr/>
        </p:nvPicPr>
        <p:blipFill>
          <a:blip r:embed="rId4">
            <a:alphaModFix/>
          </a:blip>
          <a:stretch>
            <a:fillRect/>
          </a:stretch>
        </p:blipFill>
        <p:spPr>
          <a:xfrm>
            <a:off x="2055513" y="2408100"/>
            <a:ext cx="5020679" cy="2441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p32"/>
          <p:cNvSpPr/>
          <p:nvPr/>
        </p:nvSpPr>
        <p:spPr>
          <a:xfrm>
            <a:off x="-12450" y="-12450"/>
            <a:ext cx="50010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txBox="1"/>
          <p:nvPr/>
        </p:nvSpPr>
        <p:spPr>
          <a:xfrm>
            <a:off x="564325" y="-12450"/>
            <a:ext cx="36708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600">
                <a:solidFill>
                  <a:srgbClr val="004987"/>
                </a:solidFill>
                <a:latin typeface="Just Another Hand"/>
                <a:ea typeface="Just Another Hand"/>
                <a:cs typeface="Just Another Hand"/>
                <a:sym typeface="Just Another Hand"/>
              </a:rPr>
              <a:t>Grid View - Example</a:t>
            </a:r>
            <a:endParaRPr sz="4600">
              <a:solidFill>
                <a:srgbClr val="004987"/>
              </a:solidFill>
              <a:latin typeface="Just Another Hand"/>
              <a:ea typeface="Just Another Hand"/>
              <a:cs typeface="Just Another Hand"/>
              <a:sym typeface="Just Another Hand"/>
            </a:endParaRPr>
          </a:p>
        </p:txBody>
      </p:sp>
      <p:grpSp>
        <p:nvGrpSpPr>
          <p:cNvPr id="217" name="Google Shape;217;p32"/>
          <p:cNvGrpSpPr/>
          <p:nvPr/>
        </p:nvGrpSpPr>
        <p:grpSpPr>
          <a:xfrm>
            <a:off x="4988550" y="0"/>
            <a:ext cx="4572000" cy="5143500"/>
            <a:chOff x="4572000" y="0"/>
            <a:chExt cx="4572000" cy="5143500"/>
          </a:xfrm>
        </p:grpSpPr>
        <p:sp>
          <p:nvSpPr>
            <p:cNvPr id="218" name="Google Shape;218;p32"/>
            <p:cNvSpPr/>
            <p:nvPr/>
          </p:nvSpPr>
          <p:spPr>
            <a:xfrm>
              <a:off x="4572000" y="0"/>
              <a:ext cx="4572000" cy="5143500"/>
            </a:xfrm>
            <a:prstGeom prst="rect">
              <a:avLst/>
            </a:prstGeom>
            <a:solidFill>
              <a:srgbClr val="2D2D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txBox="1"/>
            <p:nvPr/>
          </p:nvSpPr>
          <p:spPr>
            <a:xfrm>
              <a:off x="4780350" y="427650"/>
              <a:ext cx="4155300" cy="428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d">
                  <a:solidFill>
                    <a:schemeClr val="lt1"/>
                  </a:solidFill>
                  <a:latin typeface="Consolas"/>
                  <a:ea typeface="Consolas"/>
                  <a:cs typeface="Consolas"/>
                  <a:sym typeface="Consolas"/>
                </a:rPr>
                <a:t>/* CSS files */</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 {</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   box-sizing: border-box;</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just">
                <a:spcBef>
                  <a:spcPts val="0"/>
                </a:spcBef>
                <a:spcAft>
                  <a:spcPts val="0"/>
                </a:spcAft>
                <a:buNone/>
              </a:pPr>
              <a:r>
                <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.left {</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   width: 25%;</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   float: left;</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   padding: 15px;</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   border: 1px solid black;</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just">
                <a:spcBef>
                  <a:spcPts val="0"/>
                </a:spcBef>
                <a:spcAft>
                  <a:spcPts val="0"/>
                </a:spcAft>
                <a:buNone/>
              </a:pPr>
              <a:r>
                <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.right {</a:t>
              </a:r>
              <a:endParaRPr>
                <a:solidFill>
                  <a:schemeClr val="lt1"/>
                </a:solidFill>
                <a:latin typeface="Consolas"/>
                <a:ea typeface="Consolas"/>
                <a:cs typeface="Consolas"/>
                <a:sym typeface="Consolas"/>
              </a:endParaRPr>
            </a:p>
            <a:p>
              <a:pPr indent="0" lvl="0" marL="0" rtl="0" algn="just">
                <a:spcBef>
                  <a:spcPts val="0"/>
                </a:spcBef>
                <a:spcAft>
                  <a:spcPts val="0"/>
                </a:spcAft>
                <a:buClr>
                  <a:schemeClr val="dk1"/>
                </a:buClr>
                <a:buSzPts val="1100"/>
                <a:buFont typeface="Arial"/>
                <a:buNone/>
              </a:pPr>
              <a:r>
                <a:rPr lang="id">
                  <a:solidFill>
                    <a:schemeClr val="lt1"/>
                  </a:solidFill>
                  <a:latin typeface="Consolas"/>
                  <a:ea typeface="Consolas"/>
                  <a:cs typeface="Consolas"/>
                  <a:sym typeface="Consolas"/>
                </a:rPr>
                <a:t>   width: 75%;</a:t>
              </a:r>
              <a:endParaRPr>
                <a:solidFill>
                  <a:schemeClr val="lt1"/>
                </a:solidFill>
                <a:latin typeface="Consolas"/>
                <a:ea typeface="Consolas"/>
                <a:cs typeface="Consolas"/>
                <a:sym typeface="Consolas"/>
              </a:endParaRPr>
            </a:p>
            <a:p>
              <a:pPr indent="0" lvl="0" marL="0" rtl="0" algn="just">
                <a:spcBef>
                  <a:spcPts val="0"/>
                </a:spcBef>
                <a:spcAft>
                  <a:spcPts val="0"/>
                </a:spcAft>
                <a:buClr>
                  <a:schemeClr val="dk1"/>
                </a:buClr>
                <a:buSzPts val="1100"/>
                <a:buFont typeface="Arial"/>
                <a:buNone/>
              </a:pPr>
              <a:r>
                <a:rPr lang="id">
                  <a:solidFill>
                    <a:schemeClr val="lt1"/>
                  </a:solidFill>
                  <a:latin typeface="Consolas"/>
                  <a:ea typeface="Consolas"/>
                  <a:cs typeface="Consolas"/>
                  <a:sym typeface="Consolas"/>
                </a:rPr>
                <a:t>   float: left;</a:t>
              </a:r>
              <a:endParaRPr>
                <a:solidFill>
                  <a:schemeClr val="lt1"/>
                </a:solidFill>
                <a:latin typeface="Consolas"/>
                <a:ea typeface="Consolas"/>
                <a:cs typeface="Consolas"/>
                <a:sym typeface="Consolas"/>
              </a:endParaRPr>
            </a:p>
            <a:p>
              <a:pPr indent="0" lvl="0" marL="0" rtl="0" algn="just">
                <a:spcBef>
                  <a:spcPts val="0"/>
                </a:spcBef>
                <a:spcAft>
                  <a:spcPts val="0"/>
                </a:spcAft>
                <a:buClr>
                  <a:schemeClr val="dk1"/>
                </a:buClr>
                <a:buSzPts val="1100"/>
                <a:buFont typeface="Arial"/>
                <a:buNone/>
              </a:pPr>
              <a:r>
                <a:rPr lang="id">
                  <a:solidFill>
                    <a:schemeClr val="lt1"/>
                  </a:solidFill>
                  <a:latin typeface="Consolas"/>
                  <a:ea typeface="Consolas"/>
                  <a:cs typeface="Consolas"/>
                  <a:sym typeface="Consolas"/>
                </a:rPr>
                <a:t>   padding: 15px;</a:t>
              </a:r>
              <a:endParaRPr>
                <a:solidFill>
                  <a:schemeClr val="lt1"/>
                </a:solidFill>
                <a:latin typeface="Consolas"/>
                <a:ea typeface="Consolas"/>
                <a:cs typeface="Consolas"/>
                <a:sym typeface="Consolas"/>
              </a:endParaRPr>
            </a:p>
            <a:p>
              <a:pPr indent="0" lvl="0" marL="0" rtl="0" algn="just">
                <a:spcBef>
                  <a:spcPts val="0"/>
                </a:spcBef>
                <a:spcAft>
                  <a:spcPts val="0"/>
                </a:spcAft>
                <a:buClr>
                  <a:schemeClr val="dk1"/>
                </a:buClr>
                <a:buSzPts val="1100"/>
                <a:buFont typeface="Arial"/>
                <a:buNone/>
              </a:pPr>
              <a:r>
                <a:rPr lang="id">
                  <a:solidFill>
                    <a:schemeClr val="lt1"/>
                  </a:solidFill>
                  <a:latin typeface="Consolas"/>
                  <a:ea typeface="Consolas"/>
                  <a:cs typeface="Consolas"/>
                  <a:sym typeface="Consolas"/>
                </a:rPr>
                <a:t>   border: 1px solid black;</a:t>
              </a:r>
              <a:endParaRPr>
                <a:solidFill>
                  <a:schemeClr val="lt1"/>
                </a:solidFill>
                <a:latin typeface="Consolas"/>
                <a:ea typeface="Consolas"/>
                <a:cs typeface="Consolas"/>
                <a:sym typeface="Consolas"/>
              </a:endParaRPr>
            </a:p>
            <a:p>
              <a:pPr indent="0" lvl="0" marL="0" rtl="0" algn="just">
                <a:spcBef>
                  <a:spcPts val="0"/>
                </a:spcBef>
                <a:spcAft>
                  <a:spcPts val="0"/>
                </a:spcAft>
                <a:buNone/>
              </a:pPr>
              <a:r>
                <a:rPr lang="id">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p:txBody>
        </p:sp>
      </p:grpSp>
      <p:grpSp>
        <p:nvGrpSpPr>
          <p:cNvPr id="220" name="Google Shape;220;p32"/>
          <p:cNvGrpSpPr/>
          <p:nvPr/>
        </p:nvGrpSpPr>
        <p:grpSpPr>
          <a:xfrm>
            <a:off x="293464" y="2389039"/>
            <a:ext cx="4389151" cy="819046"/>
            <a:chOff x="-258285" y="1514402"/>
            <a:chExt cx="6983534" cy="1304836"/>
          </a:xfrm>
        </p:grpSpPr>
        <p:pic>
          <p:nvPicPr>
            <p:cNvPr id="221" name="Google Shape;221;p32"/>
            <p:cNvPicPr preferRelativeResize="0"/>
            <p:nvPr/>
          </p:nvPicPr>
          <p:blipFill>
            <a:blip r:embed="rId3">
              <a:alphaModFix/>
            </a:blip>
            <a:stretch>
              <a:fillRect/>
            </a:stretch>
          </p:blipFill>
          <p:spPr>
            <a:xfrm>
              <a:off x="-258285" y="1514402"/>
              <a:ext cx="6983534" cy="1171250"/>
            </a:xfrm>
            <a:prstGeom prst="rect">
              <a:avLst/>
            </a:prstGeom>
            <a:noFill/>
            <a:ln>
              <a:noFill/>
            </a:ln>
          </p:spPr>
        </p:pic>
        <p:sp>
          <p:nvSpPr>
            <p:cNvPr id="222" name="Google Shape;222;p32"/>
            <p:cNvSpPr txBox="1"/>
            <p:nvPr/>
          </p:nvSpPr>
          <p:spPr>
            <a:xfrm>
              <a:off x="467407" y="2545038"/>
              <a:ext cx="10065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a:latin typeface="Source Sans Pro"/>
                  <a:ea typeface="Source Sans Pro"/>
                  <a:cs typeface="Source Sans Pro"/>
                  <a:sym typeface="Source Sans Pro"/>
                </a:rPr>
                <a:t>left</a:t>
              </a:r>
              <a:endParaRPr b="1">
                <a:latin typeface="Source Sans Pro"/>
                <a:ea typeface="Source Sans Pro"/>
                <a:cs typeface="Source Sans Pro"/>
                <a:sym typeface="Source Sans Pro"/>
              </a:endParaRPr>
            </a:p>
          </p:txBody>
        </p:sp>
        <p:sp>
          <p:nvSpPr>
            <p:cNvPr id="223" name="Google Shape;223;p32"/>
            <p:cNvSpPr txBox="1"/>
            <p:nvPr/>
          </p:nvSpPr>
          <p:spPr>
            <a:xfrm>
              <a:off x="4179888" y="2545038"/>
              <a:ext cx="10065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a:latin typeface="Source Sans Pro"/>
                  <a:ea typeface="Source Sans Pro"/>
                  <a:cs typeface="Source Sans Pro"/>
                  <a:sym typeface="Source Sans Pro"/>
                </a:rPr>
                <a:t>right</a:t>
              </a:r>
              <a:endParaRPr b="1">
                <a:latin typeface="Source Sans Pro"/>
                <a:ea typeface="Source Sans Pro"/>
                <a:cs typeface="Source Sans Pro"/>
                <a:sym typeface="Source Sans Pro"/>
              </a:endParaRPr>
            </a:p>
          </p:txBody>
        </p:sp>
      </p:grpSp>
      <p:sp>
        <p:nvSpPr>
          <p:cNvPr id="224" name="Google Shape;224;p32"/>
          <p:cNvSpPr txBox="1"/>
          <p:nvPr/>
        </p:nvSpPr>
        <p:spPr>
          <a:xfrm>
            <a:off x="335675" y="4374775"/>
            <a:ext cx="45720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*lebih lengkapnya, dapat dilihat di file Google Classroom</a:t>
            </a:r>
            <a:endParaRPr>
              <a:latin typeface="Source Sans Pro"/>
              <a:ea typeface="Source Sans Pro"/>
              <a:cs typeface="Source Sans Pro"/>
              <a:sym typeface="Source Sans Pro"/>
            </a:endParaRPr>
          </a:p>
        </p:txBody>
      </p:sp>
      <p:pic>
        <p:nvPicPr>
          <p:cNvPr id="225" name="Google Shape;225;p32"/>
          <p:cNvPicPr preferRelativeResize="0"/>
          <p:nvPr/>
        </p:nvPicPr>
        <p:blipFill>
          <a:blip r:embed="rId4">
            <a:alphaModFix/>
          </a:blip>
          <a:stretch>
            <a:fillRect/>
          </a:stretch>
        </p:blipFill>
        <p:spPr>
          <a:xfrm>
            <a:off x="8270700" y="4686300"/>
            <a:ext cx="1138428" cy="2743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65" name="Google Shape;65;p15"/>
          <p:cNvSpPr txBox="1"/>
          <p:nvPr/>
        </p:nvSpPr>
        <p:spPr>
          <a:xfrm>
            <a:off x="457200" y="3463650"/>
            <a:ext cx="2057400" cy="42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Outlines</a:t>
            </a:r>
            <a:endParaRPr b="1" sz="3400">
              <a:solidFill>
                <a:srgbClr val="004987"/>
              </a:solidFill>
              <a:latin typeface="Source Sans Pro"/>
              <a:ea typeface="Source Sans Pro"/>
              <a:cs typeface="Source Sans Pro"/>
              <a:sym typeface="Source Sans Pro"/>
            </a:endParaRPr>
          </a:p>
        </p:txBody>
      </p:sp>
      <p:pic>
        <p:nvPicPr>
          <p:cNvPr id="66" name="Google Shape;66;p15"/>
          <p:cNvPicPr preferRelativeResize="0"/>
          <p:nvPr/>
        </p:nvPicPr>
        <p:blipFill>
          <a:blip r:embed="rId4">
            <a:alphaModFix/>
          </a:blip>
          <a:stretch>
            <a:fillRect/>
          </a:stretch>
        </p:blipFill>
        <p:spPr>
          <a:xfrm>
            <a:off x="3340650" y="1162525"/>
            <a:ext cx="4317450" cy="584100"/>
          </a:xfrm>
          <a:prstGeom prst="rect">
            <a:avLst/>
          </a:prstGeom>
          <a:noFill/>
          <a:ln>
            <a:noFill/>
          </a:ln>
        </p:spPr>
      </p:pic>
      <p:sp>
        <p:nvSpPr>
          <p:cNvPr id="67" name="Google Shape;67;p15"/>
          <p:cNvSpPr txBox="1"/>
          <p:nvPr/>
        </p:nvSpPr>
        <p:spPr>
          <a:xfrm>
            <a:off x="3543300" y="1329325"/>
            <a:ext cx="3086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1800">
                <a:solidFill>
                  <a:srgbClr val="004987"/>
                </a:solidFill>
                <a:latin typeface="Source Sans Pro"/>
                <a:ea typeface="Source Sans Pro"/>
                <a:cs typeface="Source Sans Pro"/>
                <a:sym typeface="Source Sans Pro"/>
              </a:rPr>
              <a:t>Day 3 </a:t>
            </a:r>
            <a:endParaRPr b="1" sz="1800">
              <a:solidFill>
                <a:srgbClr val="004987"/>
              </a:solidFill>
              <a:latin typeface="Source Sans Pro"/>
              <a:ea typeface="Source Sans Pro"/>
              <a:cs typeface="Source Sans Pro"/>
              <a:sym typeface="Source Sans Pro"/>
            </a:endParaRPr>
          </a:p>
        </p:txBody>
      </p:sp>
      <p:sp>
        <p:nvSpPr>
          <p:cNvPr id="68" name="Google Shape;68;p15"/>
          <p:cNvSpPr txBox="1"/>
          <p:nvPr/>
        </p:nvSpPr>
        <p:spPr>
          <a:xfrm>
            <a:off x="3543300" y="2798688"/>
            <a:ext cx="3086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1800">
                <a:solidFill>
                  <a:srgbClr val="004987"/>
                </a:solidFill>
                <a:latin typeface="Source Sans Pro"/>
                <a:ea typeface="Source Sans Pro"/>
                <a:cs typeface="Source Sans Pro"/>
                <a:sym typeface="Source Sans Pro"/>
              </a:rPr>
              <a:t>Version Control with Github</a:t>
            </a:r>
            <a:endParaRPr sz="1800">
              <a:solidFill>
                <a:srgbClr val="004987"/>
              </a:solidFill>
              <a:latin typeface="Source Sans Pro"/>
              <a:ea typeface="Source Sans Pro"/>
              <a:cs typeface="Source Sans Pro"/>
              <a:sym typeface="Source Sans Pro"/>
            </a:endParaRPr>
          </a:p>
        </p:txBody>
      </p:sp>
      <p:sp>
        <p:nvSpPr>
          <p:cNvPr id="69" name="Google Shape;69;p15"/>
          <p:cNvSpPr txBox="1"/>
          <p:nvPr/>
        </p:nvSpPr>
        <p:spPr>
          <a:xfrm>
            <a:off x="3543300" y="3231000"/>
            <a:ext cx="23304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004987"/>
              </a:solidFill>
              <a:latin typeface="Source Sans Pro"/>
              <a:ea typeface="Source Sans Pro"/>
              <a:cs typeface="Source Sans Pro"/>
              <a:sym typeface="Source Sans Pro"/>
            </a:endParaRPr>
          </a:p>
        </p:txBody>
      </p:sp>
      <p:pic>
        <p:nvPicPr>
          <p:cNvPr id="70" name="Google Shape;70;p15"/>
          <p:cNvPicPr preferRelativeResize="0"/>
          <p:nvPr/>
        </p:nvPicPr>
        <p:blipFill rotWithShape="1">
          <a:blip r:embed="rId5">
            <a:alphaModFix/>
          </a:blip>
          <a:srcRect b="0" l="6153" r="27250" t="0"/>
          <a:stretch/>
        </p:blipFill>
        <p:spPr>
          <a:xfrm>
            <a:off x="457200" y="1222500"/>
            <a:ext cx="2006100" cy="2008500"/>
          </a:xfrm>
          <a:prstGeom prst="ellipse">
            <a:avLst/>
          </a:prstGeom>
          <a:noFill/>
          <a:ln>
            <a:noFill/>
          </a:ln>
        </p:spPr>
      </p:pic>
      <p:sp>
        <p:nvSpPr>
          <p:cNvPr id="71" name="Google Shape;71;p15"/>
          <p:cNvSpPr txBox="1"/>
          <p:nvPr/>
        </p:nvSpPr>
        <p:spPr>
          <a:xfrm>
            <a:off x="3543300" y="1995250"/>
            <a:ext cx="3086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1800">
                <a:solidFill>
                  <a:srgbClr val="004987"/>
                </a:solidFill>
                <a:latin typeface="Source Sans Pro"/>
                <a:ea typeface="Source Sans Pro"/>
                <a:cs typeface="Source Sans Pro"/>
                <a:sym typeface="Source Sans Pro"/>
              </a:rPr>
              <a:t>CSS Box </a:t>
            </a:r>
            <a:endParaRPr sz="1800">
              <a:solidFill>
                <a:srgbClr val="004987"/>
              </a:solidFill>
              <a:latin typeface="Source Sans Pro"/>
              <a:ea typeface="Source Sans Pro"/>
              <a:cs typeface="Source Sans Pro"/>
              <a:sym typeface="Source Sans Pro"/>
            </a:endParaRPr>
          </a:p>
        </p:txBody>
      </p:sp>
      <p:sp>
        <p:nvSpPr>
          <p:cNvPr id="72" name="Google Shape;72;p15"/>
          <p:cNvSpPr txBox="1"/>
          <p:nvPr/>
        </p:nvSpPr>
        <p:spPr>
          <a:xfrm>
            <a:off x="3543300" y="2366363"/>
            <a:ext cx="3086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1800">
                <a:solidFill>
                  <a:srgbClr val="004987"/>
                </a:solidFill>
                <a:latin typeface="Source Sans Pro"/>
                <a:ea typeface="Source Sans Pro"/>
                <a:cs typeface="Source Sans Pro"/>
                <a:sym typeface="Source Sans Pro"/>
              </a:rPr>
              <a:t>Layouting with Flexbox</a:t>
            </a:r>
            <a:endParaRPr sz="1800">
              <a:solidFill>
                <a:srgbClr val="004987"/>
              </a:solidFill>
              <a:latin typeface="Source Sans Pro"/>
              <a:ea typeface="Source Sans Pro"/>
              <a:cs typeface="Source Sans Pro"/>
              <a:sym typeface="Source Sans Pro"/>
            </a:endParaRPr>
          </a:p>
        </p:txBody>
      </p:sp>
      <p:sp>
        <p:nvSpPr>
          <p:cNvPr id="73" name="Google Shape;73;p15"/>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9" name="Shape 229"/>
        <p:cNvGrpSpPr/>
        <p:nvPr/>
      </p:nvGrpSpPr>
      <p:grpSpPr>
        <a:xfrm>
          <a:off x="0" y="0"/>
          <a:ext cx="0" cy="0"/>
          <a:chOff x="0" y="0"/>
          <a:chExt cx="0" cy="0"/>
        </a:xfrm>
      </p:grpSpPr>
      <p:sp>
        <p:nvSpPr>
          <p:cNvPr id="230" name="Google Shape;230;p33"/>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txBox="1"/>
          <p:nvPr/>
        </p:nvSpPr>
        <p:spPr>
          <a:xfrm>
            <a:off x="564325" y="-12450"/>
            <a:ext cx="62844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600">
                <a:solidFill>
                  <a:srgbClr val="004987"/>
                </a:solidFill>
                <a:latin typeface="Just Another Hand"/>
                <a:ea typeface="Just Another Hand"/>
                <a:cs typeface="Just Another Hand"/>
                <a:sym typeface="Just Another Hand"/>
              </a:rPr>
              <a:t>Grid View - Bootstrap</a:t>
            </a:r>
            <a:endParaRPr sz="4600">
              <a:solidFill>
                <a:srgbClr val="004987"/>
              </a:solidFill>
              <a:latin typeface="Just Another Hand"/>
              <a:ea typeface="Just Another Hand"/>
              <a:cs typeface="Just Another Hand"/>
              <a:sym typeface="Just Another Hand"/>
            </a:endParaRPr>
          </a:p>
        </p:txBody>
      </p:sp>
      <p:pic>
        <p:nvPicPr>
          <p:cNvPr id="232" name="Google Shape;232;p33"/>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233" name="Google Shape;233;p33"/>
          <p:cNvSpPr txBox="1"/>
          <p:nvPr/>
        </p:nvSpPr>
        <p:spPr>
          <a:xfrm>
            <a:off x="628950" y="1453600"/>
            <a:ext cx="8058000" cy="32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 Bootstrap dapat mempermudah dalam membuat dan mengatur grid view</a:t>
            </a:r>
            <a:endParaRPr>
              <a:latin typeface="Source Sans Pro"/>
              <a:ea typeface="Source Sans Pro"/>
              <a:cs typeface="Source Sans Pro"/>
              <a:sym typeface="Source Sans Pro"/>
            </a:endParaRPr>
          </a:p>
          <a:p>
            <a:pPr indent="0" lvl="0" marL="0" rtl="0" algn="l">
              <a:spcBef>
                <a:spcPts val="0"/>
              </a:spcBef>
              <a:spcAft>
                <a:spcPts val="0"/>
              </a:spcAft>
              <a:buNone/>
            </a:pPr>
            <a:r>
              <a:rPr b="1" lang="id">
                <a:latin typeface="Source Sans Pro"/>
                <a:ea typeface="Source Sans Pro"/>
                <a:cs typeface="Source Sans Pro"/>
                <a:sym typeface="Source Sans Pro"/>
              </a:rPr>
              <a:t>→ Grid Options:</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rPr b="1" lang="id">
                <a:latin typeface="Source Sans Pro"/>
                <a:ea typeface="Source Sans Pro"/>
                <a:cs typeface="Source Sans Pro"/>
                <a:sym typeface="Source Sans Pro"/>
              </a:rPr>
              <a:t>References: </a:t>
            </a:r>
            <a:r>
              <a:rPr b="1" lang="id" u="sng">
                <a:solidFill>
                  <a:schemeClr val="hlink"/>
                </a:solidFill>
                <a:latin typeface="Source Sans Pro"/>
                <a:ea typeface="Source Sans Pro"/>
                <a:cs typeface="Source Sans Pro"/>
                <a:sym typeface="Source Sans Pro"/>
                <a:hlinkClick r:id="rId4"/>
              </a:rPr>
              <a:t>Bootstrap</a:t>
            </a:r>
            <a:endParaRPr b="1">
              <a:latin typeface="Source Sans Pro"/>
              <a:ea typeface="Source Sans Pro"/>
              <a:cs typeface="Source Sans Pro"/>
              <a:sym typeface="Source Sans Pro"/>
            </a:endParaRPr>
          </a:p>
        </p:txBody>
      </p:sp>
      <p:pic>
        <p:nvPicPr>
          <p:cNvPr id="234" name="Google Shape;234;p33"/>
          <p:cNvPicPr preferRelativeResize="0"/>
          <p:nvPr/>
        </p:nvPicPr>
        <p:blipFill>
          <a:blip r:embed="rId5">
            <a:alphaModFix/>
          </a:blip>
          <a:stretch>
            <a:fillRect/>
          </a:stretch>
        </p:blipFill>
        <p:spPr>
          <a:xfrm>
            <a:off x="2179849" y="2026413"/>
            <a:ext cx="4956200" cy="240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p34"/>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4"/>
          <p:cNvSpPr txBox="1"/>
          <p:nvPr/>
        </p:nvSpPr>
        <p:spPr>
          <a:xfrm>
            <a:off x="564325" y="-12450"/>
            <a:ext cx="62844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600">
                <a:solidFill>
                  <a:srgbClr val="004987"/>
                </a:solidFill>
                <a:latin typeface="Just Another Hand"/>
                <a:ea typeface="Just Another Hand"/>
                <a:cs typeface="Just Another Hand"/>
                <a:sym typeface="Just Another Hand"/>
              </a:rPr>
              <a:t>Grid View - Bootstrap</a:t>
            </a:r>
            <a:endParaRPr sz="4600">
              <a:solidFill>
                <a:srgbClr val="004987"/>
              </a:solidFill>
              <a:latin typeface="Just Another Hand"/>
              <a:ea typeface="Just Another Hand"/>
              <a:cs typeface="Just Another Hand"/>
              <a:sym typeface="Just Another Hand"/>
            </a:endParaRPr>
          </a:p>
        </p:txBody>
      </p:sp>
      <p:pic>
        <p:nvPicPr>
          <p:cNvPr id="241" name="Google Shape;241;p34"/>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242" name="Google Shape;242;p34"/>
          <p:cNvSpPr txBox="1"/>
          <p:nvPr/>
        </p:nvSpPr>
        <p:spPr>
          <a:xfrm>
            <a:off x="628950" y="1453600"/>
            <a:ext cx="3843600" cy="32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800">
                <a:latin typeface="Source Sans Pro"/>
                <a:ea typeface="Source Sans Pro"/>
                <a:cs typeface="Source Sans Pro"/>
                <a:sym typeface="Source Sans Pro"/>
              </a:rPr>
              <a:t>→ Equal Width</a:t>
            </a:r>
            <a:endParaRPr b="1" sz="1800">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rPr b="1" lang="id">
                <a:latin typeface="Source Sans Pro"/>
                <a:ea typeface="Source Sans Pro"/>
                <a:cs typeface="Source Sans Pro"/>
                <a:sym typeface="Source Sans Pro"/>
              </a:rPr>
              <a:t>References: </a:t>
            </a:r>
            <a:r>
              <a:rPr b="1" lang="id" u="sng">
                <a:solidFill>
                  <a:schemeClr val="hlink"/>
                </a:solidFill>
                <a:latin typeface="Source Sans Pro"/>
                <a:ea typeface="Source Sans Pro"/>
                <a:cs typeface="Source Sans Pro"/>
                <a:sym typeface="Source Sans Pro"/>
                <a:hlinkClick r:id="rId4"/>
              </a:rPr>
              <a:t>Bootstrap</a:t>
            </a:r>
            <a:endParaRPr b="1">
              <a:latin typeface="Source Sans Pro"/>
              <a:ea typeface="Source Sans Pro"/>
              <a:cs typeface="Source Sans Pro"/>
              <a:sym typeface="Source Sans Pro"/>
            </a:endParaRPr>
          </a:p>
        </p:txBody>
      </p:sp>
      <p:pic>
        <p:nvPicPr>
          <p:cNvPr id="243" name="Google Shape;243;p34"/>
          <p:cNvPicPr preferRelativeResize="0"/>
          <p:nvPr/>
        </p:nvPicPr>
        <p:blipFill>
          <a:blip r:embed="rId5">
            <a:alphaModFix/>
          </a:blip>
          <a:stretch>
            <a:fillRect/>
          </a:stretch>
        </p:blipFill>
        <p:spPr>
          <a:xfrm>
            <a:off x="359375" y="2219148"/>
            <a:ext cx="3915874" cy="705200"/>
          </a:xfrm>
          <a:prstGeom prst="rect">
            <a:avLst/>
          </a:prstGeom>
          <a:noFill/>
          <a:ln>
            <a:noFill/>
          </a:ln>
        </p:spPr>
      </p:pic>
      <p:sp>
        <p:nvSpPr>
          <p:cNvPr id="244" name="Google Shape;244;p34"/>
          <p:cNvSpPr/>
          <p:nvPr/>
        </p:nvSpPr>
        <p:spPr>
          <a:xfrm>
            <a:off x="5086350" y="1222350"/>
            <a:ext cx="4057500" cy="3921300"/>
          </a:xfrm>
          <a:prstGeom prst="rect">
            <a:avLst/>
          </a:prstGeom>
          <a:solidFill>
            <a:srgbClr val="2D2D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txBox="1"/>
          <p:nvPr/>
        </p:nvSpPr>
        <p:spPr>
          <a:xfrm>
            <a:off x="5086350" y="1222500"/>
            <a:ext cx="4057500" cy="39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50">
                <a:solidFill>
                  <a:srgbClr val="FFFFFF"/>
                </a:solidFill>
                <a:latin typeface="Consolas"/>
                <a:ea typeface="Consolas"/>
                <a:cs typeface="Consolas"/>
                <a:sym typeface="Consolas"/>
              </a:rPr>
              <a:t>&lt;div class="container"&gt;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 class="row"&gt;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 class="col"&gt;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1 of 2</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 class="col"&gt;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2 of 2</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 class="row"&gt;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 class="col"&gt;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1 of 3</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 class="col"&gt;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2 of 3</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 class="col"&gt;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3 of 3</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&lt;/div&gt;</a:t>
            </a:r>
            <a:endParaRPr sz="1150">
              <a:solidFill>
                <a:srgbClr val="FFFFFF"/>
              </a:solidFill>
              <a:latin typeface="Consolas"/>
              <a:ea typeface="Consolas"/>
              <a:cs typeface="Consolas"/>
              <a:sym typeface="Consolas"/>
            </a:endParaRPr>
          </a:p>
          <a:p>
            <a:pPr indent="0" lvl="0" marL="0" rtl="0" algn="l">
              <a:spcBef>
                <a:spcPts val="0"/>
              </a:spcBef>
              <a:spcAft>
                <a:spcPts val="0"/>
              </a:spcAft>
              <a:buNone/>
            </a:pPr>
            <a:r>
              <a:rPr lang="id" sz="1150">
                <a:solidFill>
                  <a:srgbClr val="FFFFFF"/>
                </a:solidFill>
                <a:latin typeface="Consolas"/>
                <a:ea typeface="Consolas"/>
                <a:cs typeface="Consolas"/>
                <a:sym typeface="Consolas"/>
              </a:rPr>
              <a:t>  &lt;/div&gt;</a:t>
            </a:r>
            <a:endParaRPr sz="11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150">
                <a:solidFill>
                  <a:srgbClr val="FFFFFF"/>
                </a:solidFill>
                <a:latin typeface="Consolas"/>
                <a:ea typeface="Consolas"/>
                <a:cs typeface="Consolas"/>
                <a:sym typeface="Consolas"/>
              </a:rPr>
              <a:t>&lt;/div&gt;</a:t>
            </a:r>
            <a:endParaRPr sz="1150">
              <a:solidFill>
                <a:srgbClr val="FFFFFF"/>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35"/>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txBox="1"/>
          <p:nvPr/>
        </p:nvSpPr>
        <p:spPr>
          <a:xfrm>
            <a:off x="564325" y="-12450"/>
            <a:ext cx="62844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600">
                <a:solidFill>
                  <a:srgbClr val="004987"/>
                </a:solidFill>
                <a:latin typeface="Just Another Hand"/>
                <a:ea typeface="Just Another Hand"/>
                <a:cs typeface="Just Another Hand"/>
                <a:sym typeface="Just Another Hand"/>
              </a:rPr>
              <a:t>Grid View - Bootstrap</a:t>
            </a:r>
            <a:endParaRPr sz="4600">
              <a:solidFill>
                <a:srgbClr val="004987"/>
              </a:solidFill>
              <a:latin typeface="Just Another Hand"/>
              <a:ea typeface="Just Another Hand"/>
              <a:cs typeface="Just Another Hand"/>
              <a:sym typeface="Just Another Hand"/>
            </a:endParaRPr>
          </a:p>
        </p:txBody>
      </p:sp>
      <p:pic>
        <p:nvPicPr>
          <p:cNvPr id="252" name="Google Shape;252;p35"/>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253" name="Google Shape;253;p35"/>
          <p:cNvSpPr txBox="1"/>
          <p:nvPr/>
        </p:nvSpPr>
        <p:spPr>
          <a:xfrm>
            <a:off x="628950" y="1453600"/>
            <a:ext cx="3843600" cy="32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800">
                <a:latin typeface="Source Sans Pro"/>
                <a:ea typeface="Source Sans Pro"/>
                <a:cs typeface="Source Sans Pro"/>
                <a:sym typeface="Source Sans Pro"/>
              </a:rPr>
              <a:t>→ Setting one column width</a:t>
            </a:r>
            <a:endParaRPr b="1" sz="1800">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rPr b="1" lang="id">
                <a:latin typeface="Source Sans Pro"/>
                <a:ea typeface="Source Sans Pro"/>
                <a:cs typeface="Source Sans Pro"/>
                <a:sym typeface="Source Sans Pro"/>
              </a:rPr>
              <a:t>References: </a:t>
            </a:r>
            <a:r>
              <a:rPr b="1" lang="id" u="sng">
                <a:solidFill>
                  <a:schemeClr val="hlink"/>
                </a:solidFill>
                <a:latin typeface="Source Sans Pro"/>
                <a:ea typeface="Source Sans Pro"/>
                <a:cs typeface="Source Sans Pro"/>
                <a:sym typeface="Source Sans Pro"/>
                <a:hlinkClick r:id="rId4"/>
              </a:rPr>
              <a:t>Bootstrap</a:t>
            </a:r>
            <a:endParaRPr b="1">
              <a:latin typeface="Source Sans Pro"/>
              <a:ea typeface="Source Sans Pro"/>
              <a:cs typeface="Source Sans Pro"/>
              <a:sym typeface="Source Sans Pro"/>
            </a:endParaRPr>
          </a:p>
        </p:txBody>
      </p:sp>
      <p:pic>
        <p:nvPicPr>
          <p:cNvPr id="254" name="Google Shape;254;p35"/>
          <p:cNvPicPr preferRelativeResize="0"/>
          <p:nvPr/>
        </p:nvPicPr>
        <p:blipFill>
          <a:blip r:embed="rId5">
            <a:alphaModFix/>
          </a:blip>
          <a:stretch>
            <a:fillRect/>
          </a:stretch>
        </p:blipFill>
        <p:spPr>
          <a:xfrm>
            <a:off x="768725" y="2258318"/>
            <a:ext cx="2973925" cy="878450"/>
          </a:xfrm>
          <a:prstGeom prst="rect">
            <a:avLst/>
          </a:prstGeom>
          <a:noFill/>
          <a:ln>
            <a:noFill/>
          </a:ln>
        </p:spPr>
      </p:pic>
      <p:sp>
        <p:nvSpPr>
          <p:cNvPr id="255" name="Google Shape;255;p35"/>
          <p:cNvSpPr/>
          <p:nvPr/>
        </p:nvSpPr>
        <p:spPr>
          <a:xfrm>
            <a:off x="5086350" y="1222350"/>
            <a:ext cx="4057500" cy="3921300"/>
          </a:xfrm>
          <a:prstGeom prst="rect">
            <a:avLst/>
          </a:prstGeom>
          <a:solidFill>
            <a:srgbClr val="2D2D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nvSpPr>
        <p:spPr>
          <a:xfrm>
            <a:off x="5129400" y="1197550"/>
            <a:ext cx="3913800" cy="4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000">
                <a:solidFill>
                  <a:schemeClr val="lt1"/>
                </a:solidFill>
                <a:latin typeface="Consolas"/>
                <a:ea typeface="Consolas"/>
                <a:cs typeface="Consolas"/>
                <a:sym typeface="Consolas"/>
              </a:rPr>
              <a:t>&lt;div class="container"&gt;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 class="row"&gt;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 class="col"&gt;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1 of 3</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 class="col-6"&gt;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2 of 3 (wider)</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 class="col"&gt;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3 of 3</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 class="row"&gt;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 class="col"&gt;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1 of 3</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 class="col-5"&gt;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2 of 3 (wider)</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 class="col"&gt;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3 of 3</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&lt;/div&gt;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id" sz="1000">
                <a:solidFill>
                  <a:schemeClr val="lt1"/>
                </a:solidFill>
                <a:latin typeface="Consolas"/>
                <a:ea typeface="Consolas"/>
                <a:cs typeface="Consolas"/>
                <a:sym typeface="Consolas"/>
              </a:rPr>
              <a:t>  &lt;/div&gt;</a:t>
            </a:r>
            <a:endParaRPr sz="1000">
              <a:solidFill>
                <a:schemeClr val="lt1"/>
              </a:solidFill>
              <a:latin typeface="Consolas"/>
              <a:ea typeface="Consolas"/>
              <a:cs typeface="Consolas"/>
              <a:sym typeface="Consolas"/>
            </a:endParaRPr>
          </a:p>
          <a:p>
            <a:pPr indent="0" lvl="0" marL="0" rtl="0" algn="l">
              <a:lnSpc>
                <a:spcPct val="115000"/>
              </a:lnSpc>
              <a:spcBef>
                <a:spcPts val="0"/>
              </a:spcBef>
              <a:spcAft>
                <a:spcPts val="0"/>
              </a:spcAft>
              <a:buNone/>
            </a:pPr>
            <a:r>
              <a:rPr lang="id" sz="1000">
                <a:solidFill>
                  <a:schemeClr val="lt1"/>
                </a:solidFill>
                <a:latin typeface="Consolas"/>
                <a:ea typeface="Consolas"/>
                <a:cs typeface="Consolas"/>
                <a:sym typeface="Consolas"/>
              </a:rPr>
              <a:t>&lt;/div&gt;</a:t>
            </a:r>
            <a:endParaRPr sz="1000">
              <a:solidFill>
                <a:schemeClr val="lt1"/>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0" name="Shape 260"/>
        <p:cNvGrpSpPr/>
        <p:nvPr/>
      </p:nvGrpSpPr>
      <p:grpSpPr>
        <a:xfrm>
          <a:off x="0" y="0"/>
          <a:ext cx="0" cy="0"/>
          <a:chOff x="0" y="0"/>
          <a:chExt cx="0" cy="0"/>
        </a:xfrm>
      </p:grpSpPr>
      <p:sp>
        <p:nvSpPr>
          <p:cNvPr id="261" name="Google Shape;261;p36"/>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txBox="1"/>
          <p:nvPr/>
        </p:nvSpPr>
        <p:spPr>
          <a:xfrm>
            <a:off x="564325" y="-12450"/>
            <a:ext cx="62844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600">
                <a:solidFill>
                  <a:srgbClr val="004987"/>
                </a:solidFill>
                <a:latin typeface="Just Another Hand"/>
                <a:ea typeface="Just Another Hand"/>
                <a:cs typeface="Just Another Hand"/>
                <a:sym typeface="Just Another Hand"/>
              </a:rPr>
              <a:t>Grid View - Bootstrap</a:t>
            </a:r>
            <a:endParaRPr sz="4600">
              <a:solidFill>
                <a:srgbClr val="004987"/>
              </a:solidFill>
              <a:latin typeface="Just Another Hand"/>
              <a:ea typeface="Just Another Hand"/>
              <a:cs typeface="Just Another Hand"/>
              <a:sym typeface="Just Another Hand"/>
            </a:endParaRPr>
          </a:p>
        </p:txBody>
      </p:sp>
      <p:pic>
        <p:nvPicPr>
          <p:cNvPr id="263" name="Google Shape;263;p36"/>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264" name="Google Shape;264;p36"/>
          <p:cNvSpPr txBox="1"/>
          <p:nvPr/>
        </p:nvSpPr>
        <p:spPr>
          <a:xfrm>
            <a:off x="628950" y="1453600"/>
            <a:ext cx="3843600" cy="3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800">
                <a:latin typeface="Source Sans Pro"/>
                <a:ea typeface="Source Sans Pro"/>
                <a:cs typeface="Source Sans Pro"/>
                <a:sym typeface="Source Sans Pro"/>
              </a:rPr>
              <a:t>→ Mix &amp; Match</a:t>
            </a:r>
            <a:endParaRPr b="1" sz="1800">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rPr lang="id">
                <a:latin typeface="Source Sans Pro"/>
                <a:ea typeface="Source Sans Pro"/>
                <a:cs typeface="Source Sans Pro"/>
                <a:sym typeface="Source Sans Pro"/>
              </a:rPr>
              <a:t>Menggunakan </a:t>
            </a:r>
            <a:r>
              <a:rPr b="1" lang="id">
                <a:latin typeface="Source Sans Pro"/>
                <a:ea typeface="Source Sans Pro"/>
                <a:cs typeface="Source Sans Pro"/>
                <a:sym typeface="Source Sans Pro"/>
              </a:rPr>
              <a:t>Grid Options </a:t>
            </a:r>
            <a:r>
              <a:rPr lang="id">
                <a:latin typeface="Source Sans Pro"/>
                <a:ea typeface="Source Sans Pro"/>
                <a:cs typeface="Source Sans Pro"/>
                <a:sym typeface="Source Sans Pro"/>
              </a:rPr>
              <a:t>sebagai referensi</a:t>
            </a:r>
            <a:endParaRPr>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rPr b="1" lang="id">
                <a:latin typeface="Source Sans Pro"/>
                <a:ea typeface="Source Sans Pro"/>
                <a:cs typeface="Source Sans Pro"/>
                <a:sym typeface="Source Sans Pro"/>
              </a:rPr>
              <a:t>References: </a:t>
            </a:r>
            <a:r>
              <a:rPr b="1" lang="id" u="sng">
                <a:solidFill>
                  <a:schemeClr val="hlink"/>
                </a:solidFill>
                <a:latin typeface="Source Sans Pro"/>
                <a:ea typeface="Source Sans Pro"/>
                <a:cs typeface="Source Sans Pro"/>
                <a:sym typeface="Source Sans Pro"/>
                <a:hlinkClick r:id="rId4"/>
              </a:rPr>
              <a:t>Bootstrap</a:t>
            </a:r>
            <a:endParaRPr b="1">
              <a:latin typeface="Source Sans Pro"/>
              <a:ea typeface="Source Sans Pro"/>
              <a:cs typeface="Source Sans Pro"/>
              <a:sym typeface="Source Sans Pro"/>
            </a:endParaRPr>
          </a:p>
        </p:txBody>
      </p:sp>
      <p:sp>
        <p:nvSpPr>
          <p:cNvPr id="265" name="Google Shape;265;p36"/>
          <p:cNvSpPr/>
          <p:nvPr/>
        </p:nvSpPr>
        <p:spPr>
          <a:xfrm>
            <a:off x="5086350" y="1222350"/>
            <a:ext cx="4057500" cy="3921300"/>
          </a:xfrm>
          <a:prstGeom prst="rect">
            <a:avLst/>
          </a:prstGeom>
          <a:solidFill>
            <a:srgbClr val="2D2D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txBox="1"/>
          <p:nvPr/>
        </p:nvSpPr>
        <p:spPr>
          <a:xfrm>
            <a:off x="5129400" y="1197550"/>
            <a:ext cx="3843600" cy="40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&lt;!-- Stack the columns on mobile by making one full-width and the other half-width --&gt;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&lt;div class="row"&gt;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  &lt;div class="col-12 col-md-8"&gt;.col-12 .col-md-8&lt;/div&gt;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  &lt;div class="col-6 col-md-4"&gt;.col-6 .col-md-4&lt;/div&gt;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&lt;/div&gt;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&lt;!-- Columns start at 50% wide on mobile and bump up to 33.3% wide on desktop --&gt;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&lt;div class="row"&gt;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  &lt;div class="col-6 col-md-4"&gt;.col-6 .col-md-4&lt;/div&gt;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  &lt;div class="col-6 col-md-4"&gt;.col-6 .col-md-4&lt;/div&gt;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  &lt;div class="col-6 col-md-4"&gt;.col-6 .col-md-4&lt;/div&gt;</a:t>
            </a:r>
            <a:endParaRPr sz="1050">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sz="1050">
                <a:solidFill>
                  <a:srgbClr val="FFFFFF"/>
                </a:solidFill>
                <a:latin typeface="Consolas"/>
                <a:ea typeface="Consolas"/>
                <a:cs typeface="Consolas"/>
                <a:sym typeface="Consolas"/>
              </a:rPr>
              <a:t>&lt;/div&gt;</a:t>
            </a:r>
            <a:endParaRPr sz="1050">
              <a:solidFill>
                <a:srgbClr val="FFFFFF"/>
              </a:solidFill>
              <a:latin typeface="Consolas"/>
              <a:ea typeface="Consolas"/>
              <a:cs typeface="Consolas"/>
              <a:sym typeface="Consolas"/>
            </a:endParaRPr>
          </a:p>
        </p:txBody>
      </p:sp>
      <p:pic>
        <p:nvPicPr>
          <p:cNvPr id="267" name="Google Shape;267;p36"/>
          <p:cNvPicPr preferRelativeResize="0"/>
          <p:nvPr/>
        </p:nvPicPr>
        <p:blipFill rotWithShape="1">
          <a:blip r:embed="rId5">
            <a:alphaModFix/>
          </a:blip>
          <a:srcRect b="33576" l="0" r="0" t="0"/>
          <a:stretch/>
        </p:blipFill>
        <p:spPr>
          <a:xfrm>
            <a:off x="127925" y="2444997"/>
            <a:ext cx="2715925" cy="713775"/>
          </a:xfrm>
          <a:prstGeom prst="rect">
            <a:avLst/>
          </a:prstGeom>
          <a:noFill/>
          <a:ln>
            <a:noFill/>
          </a:ln>
        </p:spPr>
      </p:pic>
      <p:sp>
        <p:nvSpPr>
          <p:cNvPr id="268" name="Google Shape;268;p36"/>
          <p:cNvSpPr txBox="1"/>
          <p:nvPr/>
        </p:nvSpPr>
        <p:spPr>
          <a:xfrm>
            <a:off x="564325" y="3158775"/>
            <a:ext cx="15696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100">
                <a:latin typeface="Source Sans Pro"/>
                <a:ea typeface="Source Sans Pro"/>
                <a:cs typeface="Source Sans Pro"/>
                <a:sym typeface="Source Sans Pro"/>
              </a:rPr>
              <a:t>Layar </a:t>
            </a:r>
            <a:r>
              <a:rPr b="1" lang="id" sz="1050">
                <a:solidFill>
                  <a:srgbClr val="222222"/>
                </a:solidFill>
                <a:highlight>
                  <a:srgbClr val="FFFFFF"/>
                </a:highlight>
              </a:rPr>
              <a:t>≥ </a:t>
            </a:r>
            <a:r>
              <a:rPr b="1" lang="id" sz="1100">
                <a:latin typeface="Source Sans Pro"/>
                <a:ea typeface="Source Sans Pro"/>
                <a:cs typeface="Source Sans Pro"/>
                <a:sym typeface="Source Sans Pro"/>
              </a:rPr>
              <a:t>768px</a:t>
            </a:r>
            <a:endParaRPr b="1" sz="1100">
              <a:latin typeface="Source Sans Pro"/>
              <a:ea typeface="Source Sans Pro"/>
              <a:cs typeface="Source Sans Pro"/>
              <a:sym typeface="Source Sans Pro"/>
            </a:endParaRPr>
          </a:p>
        </p:txBody>
      </p:sp>
      <p:pic>
        <p:nvPicPr>
          <p:cNvPr id="269" name="Google Shape;269;p36"/>
          <p:cNvPicPr preferRelativeResize="0"/>
          <p:nvPr/>
        </p:nvPicPr>
        <p:blipFill rotWithShape="1">
          <a:blip r:embed="rId6">
            <a:alphaModFix/>
          </a:blip>
          <a:srcRect b="21789" l="0" r="0" t="0"/>
          <a:stretch/>
        </p:blipFill>
        <p:spPr>
          <a:xfrm>
            <a:off x="3020434" y="2515824"/>
            <a:ext cx="1889341" cy="909800"/>
          </a:xfrm>
          <a:prstGeom prst="rect">
            <a:avLst/>
          </a:prstGeom>
          <a:noFill/>
          <a:ln>
            <a:noFill/>
          </a:ln>
        </p:spPr>
      </p:pic>
      <p:sp>
        <p:nvSpPr>
          <p:cNvPr id="270" name="Google Shape;270;p36"/>
          <p:cNvSpPr txBox="1"/>
          <p:nvPr/>
        </p:nvSpPr>
        <p:spPr>
          <a:xfrm>
            <a:off x="3180300" y="3512775"/>
            <a:ext cx="15696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100">
                <a:latin typeface="Source Sans Pro"/>
                <a:ea typeface="Source Sans Pro"/>
                <a:cs typeface="Source Sans Pro"/>
                <a:sym typeface="Source Sans Pro"/>
              </a:rPr>
              <a:t>Layar </a:t>
            </a:r>
            <a:r>
              <a:rPr b="1" lang="id" sz="1050">
                <a:solidFill>
                  <a:srgbClr val="222222"/>
                </a:solidFill>
                <a:highlight>
                  <a:srgbClr val="FFFFFF"/>
                </a:highlight>
              </a:rPr>
              <a:t>≤ </a:t>
            </a:r>
            <a:r>
              <a:rPr b="1" lang="id" sz="1100">
                <a:latin typeface="Source Sans Pro"/>
                <a:ea typeface="Source Sans Pro"/>
                <a:cs typeface="Source Sans Pro"/>
                <a:sym typeface="Source Sans Pro"/>
              </a:rPr>
              <a:t>768px</a:t>
            </a:r>
            <a:endParaRPr b="1" sz="1100">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274" name="Shape 274"/>
        <p:cNvGrpSpPr/>
        <p:nvPr/>
      </p:nvGrpSpPr>
      <p:grpSpPr>
        <a:xfrm>
          <a:off x="0" y="0"/>
          <a:ext cx="0" cy="0"/>
          <a:chOff x="0" y="0"/>
          <a:chExt cx="0" cy="0"/>
        </a:xfrm>
      </p:grpSpPr>
      <p:sp>
        <p:nvSpPr>
          <p:cNvPr id="275" name="Google Shape;275;p37"/>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7"/>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277" name="Google Shape;277;p37"/>
          <p:cNvSpPr txBox="1"/>
          <p:nvPr/>
        </p:nvSpPr>
        <p:spPr>
          <a:xfrm>
            <a:off x="382500" y="457200"/>
            <a:ext cx="51435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500">
                <a:solidFill>
                  <a:srgbClr val="004987"/>
                </a:solidFill>
                <a:latin typeface="Just Another Hand"/>
                <a:ea typeface="Just Another Hand"/>
                <a:cs typeface="Just Another Hand"/>
                <a:sym typeface="Just Another Hand"/>
              </a:rPr>
              <a:t>Let’s Play! </a:t>
            </a:r>
            <a:endParaRPr sz="4500">
              <a:solidFill>
                <a:srgbClr val="004987"/>
              </a:solidFill>
              <a:latin typeface="Just Another Hand"/>
              <a:ea typeface="Just Another Hand"/>
              <a:cs typeface="Just Another Hand"/>
              <a:sym typeface="Just Another Hand"/>
            </a:endParaRPr>
          </a:p>
        </p:txBody>
      </p:sp>
      <p:sp>
        <p:nvSpPr>
          <p:cNvPr id="278" name="Google Shape;278;p37"/>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a:t>
            </a:r>
            <a:endParaRPr b="1" sz="1000">
              <a:solidFill>
                <a:srgbClr val="004987"/>
              </a:solidFill>
              <a:latin typeface="Source Sans Pro"/>
              <a:ea typeface="Source Sans Pro"/>
              <a:cs typeface="Source Sans Pro"/>
              <a:sym typeface="Source Sans Pro"/>
            </a:endParaRPr>
          </a:p>
        </p:txBody>
      </p:sp>
      <p:sp>
        <p:nvSpPr>
          <p:cNvPr id="279" name="Google Shape;279;p37"/>
          <p:cNvSpPr txBox="1"/>
          <p:nvPr/>
        </p:nvSpPr>
        <p:spPr>
          <a:xfrm>
            <a:off x="499650" y="2071800"/>
            <a:ext cx="8132400" cy="25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2400">
                <a:solidFill>
                  <a:srgbClr val="004B85"/>
                </a:solidFill>
                <a:latin typeface="Source Sans Pro"/>
                <a:ea typeface="Source Sans Pro"/>
                <a:cs typeface="Source Sans Pro"/>
                <a:sym typeface="Source Sans Pro"/>
              </a:rPr>
              <a:t>Untuk mengetahui lebih lanjut cara pengaplikasian Flexbox, let’s play this game!</a:t>
            </a:r>
            <a:endParaRPr sz="1900">
              <a:solidFill>
                <a:srgbClr val="004B85"/>
              </a:solidFill>
              <a:latin typeface="Source Sans Pro"/>
              <a:ea typeface="Source Sans Pro"/>
              <a:cs typeface="Source Sans Pro"/>
              <a:sym typeface="Source Sans Pro"/>
            </a:endParaRPr>
          </a:p>
          <a:p>
            <a:pPr indent="0" lvl="0" marL="0" rtl="0" algn="l">
              <a:spcBef>
                <a:spcPts val="0"/>
              </a:spcBef>
              <a:spcAft>
                <a:spcPts val="0"/>
              </a:spcAft>
              <a:buNone/>
            </a:pPr>
            <a:r>
              <a:t/>
            </a:r>
            <a:endParaRPr sz="1900">
              <a:solidFill>
                <a:srgbClr val="004B85"/>
              </a:solidFill>
              <a:latin typeface="Source Sans Pro"/>
              <a:ea typeface="Source Sans Pro"/>
              <a:cs typeface="Source Sans Pro"/>
              <a:sym typeface="Source Sans Pro"/>
            </a:endParaRPr>
          </a:p>
          <a:p>
            <a:pPr indent="0" lvl="0" marL="0" rtl="0" algn="ctr">
              <a:spcBef>
                <a:spcPts val="0"/>
              </a:spcBef>
              <a:spcAft>
                <a:spcPts val="0"/>
              </a:spcAft>
              <a:buNone/>
            </a:pPr>
            <a:r>
              <a:rPr b="1" lang="id" sz="2400">
                <a:solidFill>
                  <a:srgbClr val="004B85"/>
                </a:solidFill>
                <a:latin typeface="Source Sans Pro"/>
                <a:ea typeface="Source Sans Pro"/>
                <a:cs typeface="Source Sans Pro"/>
                <a:sym typeface="Source Sans Pro"/>
              </a:rPr>
              <a:t> </a:t>
            </a:r>
            <a:r>
              <a:rPr b="1" lang="id" sz="2400" u="sng">
                <a:solidFill>
                  <a:schemeClr val="hlink"/>
                </a:solidFill>
                <a:latin typeface="Source Sans Pro"/>
                <a:ea typeface="Source Sans Pro"/>
                <a:cs typeface="Source Sans Pro"/>
                <a:sym typeface="Source Sans Pro"/>
                <a:hlinkClick r:id="rId4"/>
              </a:rPr>
              <a:t>flexboxfroggy.com</a:t>
            </a:r>
            <a:endParaRPr b="1" sz="2400">
              <a:solidFill>
                <a:srgbClr val="004B85"/>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2400">
              <a:solidFill>
                <a:srgbClr val="004B85"/>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EDE"/>
        </a:solidFill>
      </p:bgPr>
    </p:bg>
    <p:spTree>
      <p:nvGrpSpPr>
        <p:cNvPr id="283" name="Shape 283"/>
        <p:cNvGrpSpPr/>
        <p:nvPr/>
      </p:nvGrpSpPr>
      <p:grpSpPr>
        <a:xfrm>
          <a:off x="0" y="0"/>
          <a:ext cx="0" cy="0"/>
          <a:chOff x="0" y="0"/>
          <a:chExt cx="0" cy="0"/>
        </a:xfrm>
      </p:grpSpPr>
      <p:sp>
        <p:nvSpPr>
          <p:cNvPr id="284" name="Google Shape;284;p38"/>
          <p:cNvSpPr txBox="1"/>
          <p:nvPr/>
        </p:nvSpPr>
        <p:spPr>
          <a:xfrm>
            <a:off x="1485900" y="20649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5500">
              <a:solidFill>
                <a:srgbClr val="004987"/>
              </a:solidFill>
              <a:latin typeface="Just Another Hand"/>
              <a:ea typeface="Just Another Hand"/>
              <a:cs typeface="Just Another Hand"/>
              <a:sym typeface="Just Another Hand"/>
            </a:endParaRPr>
          </a:p>
          <a:p>
            <a:pPr indent="0" lvl="0" marL="0" rtl="0" algn="ctr">
              <a:lnSpc>
                <a:spcPct val="120000"/>
              </a:lnSpc>
              <a:spcBef>
                <a:spcPts val="0"/>
              </a:spcBef>
              <a:spcAft>
                <a:spcPts val="0"/>
              </a:spcAft>
              <a:buClr>
                <a:schemeClr val="dk1"/>
              </a:buClr>
              <a:buSzPts val="1100"/>
              <a:buFont typeface="Arial"/>
              <a:buNone/>
            </a:pPr>
            <a:r>
              <a:rPr lang="id" sz="6000">
                <a:solidFill>
                  <a:srgbClr val="004987"/>
                </a:solidFill>
                <a:latin typeface="Just Another Hand"/>
                <a:ea typeface="Just Another Hand"/>
                <a:cs typeface="Just Another Hand"/>
                <a:sym typeface="Just Another Hand"/>
              </a:rPr>
              <a:t>Energizer!</a:t>
            </a:r>
            <a:r>
              <a:rPr lang="id" sz="5500">
                <a:solidFill>
                  <a:srgbClr val="004987"/>
                </a:solidFill>
                <a:latin typeface="Just Another Hand"/>
                <a:ea typeface="Just Another Hand"/>
                <a:cs typeface="Just Another Hand"/>
                <a:sym typeface="Just Another Hand"/>
              </a:rPr>
              <a:t> </a:t>
            </a:r>
            <a:r>
              <a:rPr lang="id" sz="4500">
                <a:solidFill>
                  <a:srgbClr val="004987"/>
                </a:solidFill>
                <a:latin typeface="Just Another Hand"/>
                <a:ea typeface="Just Another Hand"/>
                <a:cs typeface="Just Another Hand"/>
                <a:sym typeface="Just Another Hand"/>
              </a:rPr>
              <a:t>⚡</a:t>
            </a:r>
            <a:endParaRPr sz="4500">
              <a:solidFill>
                <a:srgbClr val="004987"/>
              </a:solidFill>
              <a:latin typeface="Just Another Hand"/>
              <a:ea typeface="Just Another Hand"/>
              <a:cs typeface="Just Another Hand"/>
              <a:sym typeface="Just Another Hand"/>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Just Another Hand"/>
              <a:ea typeface="Just Another Hand"/>
              <a:cs typeface="Just Another Hand"/>
              <a:sym typeface="Just Another Hand"/>
            </a:endParaRPr>
          </a:p>
          <a:p>
            <a:pPr indent="0" lvl="0" marL="0" rtl="0" algn="ctr">
              <a:spcBef>
                <a:spcPts val="0"/>
              </a:spcBef>
              <a:spcAft>
                <a:spcPts val="0"/>
              </a:spcAft>
              <a:buNone/>
            </a:pPr>
            <a:r>
              <a:t/>
            </a:r>
            <a:endParaRPr sz="5500">
              <a:solidFill>
                <a:srgbClr val="004987"/>
              </a:solidFill>
              <a:latin typeface="Just Another Hand"/>
              <a:ea typeface="Just Another Hand"/>
              <a:cs typeface="Just Another Hand"/>
              <a:sym typeface="Just Another Hand"/>
            </a:endParaRPr>
          </a:p>
        </p:txBody>
      </p:sp>
      <p:pic>
        <p:nvPicPr>
          <p:cNvPr id="285" name="Google Shape;285;p38"/>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987"/>
        </a:solidFill>
      </p:bgPr>
    </p:bg>
    <p:spTree>
      <p:nvGrpSpPr>
        <p:cNvPr id="289" name="Shape 289"/>
        <p:cNvGrpSpPr/>
        <p:nvPr/>
      </p:nvGrpSpPr>
      <p:grpSpPr>
        <a:xfrm>
          <a:off x="0" y="0"/>
          <a:ext cx="0" cy="0"/>
          <a:chOff x="0" y="0"/>
          <a:chExt cx="0" cy="0"/>
        </a:xfrm>
      </p:grpSpPr>
      <p:sp>
        <p:nvSpPr>
          <p:cNvPr id="290" name="Google Shape;290;p39"/>
          <p:cNvSpPr txBox="1"/>
          <p:nvPr/>
        </p:nvSpPr>
        <p:spPr>
          <a:xfrm>
            <a:off x="1485900" y="191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FFFFFF"/>
                </a:solidFill>
                <a:latin typeface="Just Another Hand"/>
                <a:ea typeface="Just Another Hand"/>
                <a:cs typeface="Just Another Hand"/>
                <a:sym typeface="Just Another Hand"/>
              </a:rPr>
              <a:t>Version Control with Git</a:t>
            </a:r>
            <a:endParaRPr sz="5000">
              <a:solidFill>
                <a:srgbClr val="FFFFFF"/>
              </a:solidFill>
              <a:latin typeface="Just Another Hand"/>
              <a:ea typeface="Just Another Hand"/>
              <a:cs typeface="Just Another Hand"/>
              <a:sym typeface="Just Another Hand"/>
            </a:endParaRPr>
          </a:p>
        </p:txBody>
      </p:sp>
      <p:pic>
        <p:nvPicPr>
          <p:cNvPr id="291" name="Google Shape;291;p39"/>
          <p:cNvPicPr preferRelativeResize="0"/>
          <p:nvPr/>
        </p:nvPicPr>
        <p:blipFill>
          <a:blip r:embed="rId3">
            <a:alphaModFix/>
          </a:blip>
          <a:stretch>
            <a:fillRect/>
          </a:stretch>
        </p:blipFill>
        <p:spPr>
          <a:xfrm>
            <a:off x="7548375" y="182875"/>
            <a:ext cx="1138428" cy="2743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5" name="Shape 295"/>
        <p:cNvGrpSpPr/>
        <p:nvPr/>
      </p:nvGrpSpPr>
      <p:grpSpPr>
        <a:xfrm>
          <a:off x="0" y="0"/>
          <a:ext cx="0" cy="0"/>
          <a:chOff x="0" y="0"/>
          <a:chExt cx="0" cy="0"/>
        </a:xfrm>
      </p:grpSpPr>
      <p:sp>
        <p:nvSpPr>
          <p:cNvPr id="296" name="Google Shape;296;p40"/>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40"/>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298" name="Google Shape;298;p40"/>
          <p:cNvSpPr txBox="1"/>
          <p:nvPr/>
        </p:nvSpPr>
        <p:spPr>
          <a:xfrm>
            <a:off x="382500" y="457200"/>
            <a:ext cx="51435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500">
                <a:solidFill>
                  <a:srgbClr val="004987"/>
                </a:solidFill>
                <a:latin typeface="Just Another Hand"/>
                <a:ea typeface="Just Another Hand"/>
                <a:cs typeface="Just Another Hand"/>
                <a:sym typeface="Just Another Hand"/>
              </a:rPr>
              <a:t>Apa itu Version Control?</a:t>
            </a:r>
            <a:endParaRPr sz="4500">
              <a:solidFill>
                <a:srgbClr val="004987"/>
              </a:solidFill>
              <a:latin typeface="Just Another Hand"/>
              <a:ea typeface="Just Another Hand"/>
              <a:cs typeface="Just Another Hand"/>
              <a:sym typeface="Just Another Hand"/>
            </a:endParaRPr>
          </a:p>
        </p:txBody>
      </p:sp>
      <p:sp>
        <p:nvSpPr>
          <p:cNvPr id="299" name="Google Shape;299;p40"/>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a:t>
            </a:r>
            <a:endParaRPr b="1" sz="1000">
              <a:solidFill>
                <a:srgbClr val="004987"/>
              </a:solidFill>
              <a:latin typeface="Source Sans Pro"/>
              <a:ea typeface="Source Sans Pro"/>
              <a:cs typeface="Source Sans Pro"/>
              <a:sym typeface="Source Sans Pro"/>
            </a:endParaRPr>
          </a:p>
        </p:txBody>
      </p:sp>
      <p:sp>
        <p:nvSpPr>
          <p:cNvPr id="300" name="Google Shape;300;p40"/>
          <p:cNvSpPr txBox="1"/>
          <p:nvPr/>
        </p:nvSpPr>
        <p:spPr>
          <a:xfrm>
            <a:off x="464850" y="1620375"/>
            <a:ext cx="4099500" cy="2667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4D4D4D"/>
              </a:buClr>
              <a:buSzPts val="1400"/>
              <a:buFont typeface="Source Sans Pro"/>
              <a:buChar char="●"/>
            </a:pPr>
            <a:r>
              <a:rPr b="1" lang="id">
                <a:solidFill>
                  <a:srgbClr val="4D4D4D"/>
                </a:solidFill>
                <a:highlight>
                  <a:srgbClr val="FFFFFF"/>
                </a:highlight>
                <a:latin typeface="Source Sans Pro"/>
                <a:ea typeface="Source Sans Pro"/>
                <a:cs typeface="Source Sans Pro"/>
                <a:sym typeface="Source Sans Pro"/>
              </a:rPr>
              <a:t>Version control</a:t>
            </a:r>
            <a:r>
              <a:rPr lang="id">
                <a:solidFill>
                  <a:srgbClr val="4D4D4D"/>
                </a:solidFill>
                <a:highlight>
                  <a:srgbClr val="FFFFFF"/>
                </a:highlight>
                <a:latin typeface="Source Sans Pro"/>
                <a:ea typeface="Source Sans Pro"/>
                <a:cs typeface="Source Sans Pro"/>
                <a:sym typeface="Source Sans Pro"/>
              </a:rPr>
              <a:t> adalah sebuah sistem yang menyimpan perubahan dari file / kumpulan file kita dari waktu ke waktu</a:t>
            </a:r>
            <a:endParaRPr>
              <a:solidFill>
                <a:srgbClr val="4D4D4D"/>
              </a:solidFill>
              <a:highlight>
                <a:srgbClr val="FFFFFF"/>
              </a:highlight>
              <a:latin typeface="Source Sans Pro"/>
              <a:ea typeface="Source Sans Pro"/>
              <a:cs typeface="Source Sans Pro"/>
              <a:sym typeface="Source Sans Pro"/>
            </a:endParaRPr>
          </a:p>
          <a:p>
            <a:pPr indent="-317500" lvl="0" marL="457200" rtl="0" algn="just">
              <a:spcBef>
                <a:spcPts val="0"/>
              </a:spcBef>
              <a:spcAft>
                <a:spcPts val="0"/>
              </a:spcAft>
              <a:buClr>
                <a:srgbClr val="4D4D4D"/>
              </a:buClr>
              <a:buSzPts val="1400"/>
              <a:buFont typeface="Source Sans Pro"/>
              <a:buChar char="●"/>
            </a:pPr>
            <a:r>
              <a:rPr lang="id">
                <a:solidFill>
                  <a:srgbClr val="4D4D4D"/>
                </a:solidFill>
                <a:highlight>
                  <a:srgbClr val="FFFFFF"/>
                </a:highlight>
                <a:latin typeface="Source Sans Pro"/>
                <a:ea typeface="Source Sans Pro"/>
                <a:cs typeface="Source Sans Pro"/>
                <a:sym typeface="Source Sans Pro"/>
              </a:rPr>
              <a:t>Biasanya digunakan oleh sekumpulan orang yang sedang mengerjakan project yang sama</a:t>
            </a:r>
            <a:endParaRPr>
              <a:solidFill>
                <a:srgbClr val="4D4D4D"/>
              </a:solidFill>
              <a:highlight>
                <a:srgbClr val="FFFFFF"/>
              </a:highlight>
              <a:latin typeface="Source Sans Pro"/>
              <a:ea typeface="Source Sans Pro"/>
              <a:cs typeface="Source Sans Pro"/>
              <a:sym typeface="Source Sans Pro"/>
            </a:endParaRPr>
          </a:p>
          <a:p>
            <a:pPr indent="-317500" lvl="0" marL="457200" rtl="0" algn="just">
              <a:spcBef>
                <a:spcPts val="0"/>
              </a:spcBef>
              <a:spcAft>
                <a:spcPts val="0"/>
              </a:spcAft>
              <a:buClr>
                <a:srgbClr val="4D4D4D"/>
              </a:buClr>
              <a:buSzPts val="1400"/>
              <a:buFont typeface="Source Sans Pro"/>
              <a:buChar char="●"/>
            </a:pPr>
            <a:r>
              <a:rPr lang="id">
                <a:solidFill>
                  <a:srgbClr val="4D4D4D"/>
                </a:solidFill>
                <a:highlight>
                  <a:srgbClr val="FFFFFF"/>
                </a:highlight>
                <a:latin typeface="Source Sans Pro"/>
                <a:ea typeface="Source Sans Pro"/>
                <a:cs typeface="Source Sans Pro"/>
                <a:sym typeface="Source Sans Pro"/>
              </a:rPr>
              <a:t>Aplikasi untuk menggunakan Version Control System (VCS) salah satunya adalah </a:t>
            </a:r>
            <a:r>
              <a:rPr b="1" lang="id">
                <a:solidFill>
                  <a:srgbClr val="4D4D4D"/>
                </a:solidFill>
                <a:highlight>
                  <a:srgbClr val="FFFFFF"/>
                </a:highlight>
                <a:latin typeface="Source Sans Pro"/>
                <a:ea typeface="Source Sans Pro"/>
                <a:cs typeface="Source Sans Pro"/>
                <a:sym typeface="Source Sans Pro"/>
              </a:rPr>
              <a:t>Git</a:t>
            </a:r>
            <a:endParaRPr b="1">
              <a:solidFill>
                <a:srgbClr val="4D4D4D"/>
              </a:solidFill>
              <a:highlight>
                <a:srgbClr val="FFFFFF"/>
              </a:highlight>
              <a:latin typeface="Source Sans Pro"/>
              <a:ea typeface="Source Sans Pro"/>
              <a:cs typeface="Source Sans Pro"/>
              <a:sym typeface="Source Sans Pro"/>
            </a:endParaRPr>
          </a:p>
          <a:p>
            <a:pPr indent="-317500" lvl="0" marL="457200" rtl="0" algn="just">
              <a:spcBef>
                <a:spcPts val="0"/>
              </a:spcBef>
              <a:spcAft>
                <a:spcPts val="0"/>
              </a:spcAft>
              <a:buClr>
                <a:srgbClr val="4D4D4D"/>
              </a:buClr>
              <a:buSzPts val="1400"/>
              <a:buFont typeface="Source Sans Pro"/>
              <a:buChar char="●"/>
            </a:pPr>
            <a:r>
              <a:rPr lang="id">
                <a:solidFill>
                  <a:srgbClr val="4D4D4D"/>
                </a:solidFill>
                <a:highlight>
                  <a:srgbClr val="FFFFFF"/>
                </a:highlight>
                <a:latin typeface="Source Sans Pro"/>
                <a:ea typeface="Source Sans Pro"/>
                <a:cs typeface="Source Sans Pro"/>
                <a:sym typeface="Source Sans Pro"/>
              </a:rPr>
              <a:t>Menggunakan Git (bisa dari command line atau GUI tools lainnya)</a:t>
            </a:r>
            <a:endParaRPr>
              <a:solidFill>
                <a:srgbClr val="4D4D4D"/>
              </a:solidFill>
              <a:highlight>
                <a:srgbClr val="FFFFFF"/>
              </a:highlight>
              <a:latin typeface="Source Sans Pro"/>
              <a:ea typeface="Source Sans Pro"/>
              <a:cs typeface="Source Sans Pro"/>
              <a:sym typeface="Source Sans Pro"/>
            </a:endParaRPr>
          </a:p>
        </p:txBody>
      </p:sp>
      <p:pic>
        <p:nvPicPr>
          <p:cNvPr id="301" name="Google Shape;301;p40"/>
          <p:cNvPicPr preferRelativeResize="0"/>
          <p:nvPr/>
        </p:nvPicPr>
        <p:blipFill>
          <a:blip r:embed="rId4">
            <a:alphaModFix/>
          </a:blip>
          <a:stretch>
            <a:fillRect/>
          </a:stretch>
        </p:blipFill>
        <p:spPr>
          <a:xfrm>
            <a:off x="5314375" y="1912500"/>
            <a:ext cx="2971455" cy="123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5" name="Shape 305"/>
        <p:cNvGrpSpPr/>
        <p:nvPr/>
      </p:nvGrpSpPr>
      <p:grpSpPr>
        <a:xfrm>
          <a:off x="0" y="0"/>
          <a:ext cx="0" cy="0"/>
          <a:chOff x="0" y="0"/>
          <a:chExt cx="0" cy="0"/>
        </a:xfrm>
      </p:grpSpPr>
      <p:sp>
        <p:nvSpPr>
          <p:cNvPr id="306" name="Google Shape;306;p41"/>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41"/>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308" name="Google Shape;308;p41"/>
          <p:cNvSpPr txBox="1"/>
          <p:nvPr/>
        </p:nvSpPr>
        <p:spPr>
          <a:xfrm>
            <a:off x="457200" y="477225"/>
            <a:ext cx="51435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800">
                <a:solidFill>
                  <a:srgbClr val="004987"/>
                </a:solidFill>
                <a:latin typeface="Just Another Hand"/>
                <a:ea typeface="Just Another Hand"/>
                <a:cs typeface="Just Another Hand"/>
                <a:sym typeface="Just Another Hand"/>
              </a:rPr>
              <a:t>Contoh Layanan Git</a:t>
            </a:r>
            <a:endParaRPr sz="4800">
              <a:solidFill>
                <a:srgbClr val="004987"/>
              </a:solidFill>
              <a:latin typeface="Just Another Hand"/>
              <a:ea typeface="Just Another Hand"/>
              <a:cs typeface="Just Another Hand"/>
              <a:sym typeface="Just Another Hand"/>
            </a:endParaRPr>
          </a:p>
        </p:txBody>
      </p:sp>
      <p:sp>
        <p:nvSpPr>
          <p:cNvPr id="309" name="Google Shape;309;p41"/>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a:t>
            </a:r>
            <a:endParaRPr b="1" sz="1000">
              <a:solidFill>
                <a:srgbClr val="004987"/>
              </a:solidFill>
              <a:latin typeface="Source Sans Pro"/>
              <a:ea typeface="Source Sans Pro"/>
              <a:cs typeface="Source Sans Pro"/>
              <a:sym typeface="Source Sans Pro"/>
            </a:endParaRPr>
          </a:p>
        </p:txBody>
      </p:sp>
      <p:sp>
        <p:nvSpPr>
          <p:cNvPr id="310" name="Google Shape;310;p41"/>
          <p:cNvSpPr txBox="1"/>
          <p:nvPr/>
        </p:nvSpPr>
        <p:spPr>
          <a:xfrm>
            <a:off x="464850" y="1620375"/>
            <a:ext cx="8222100" cy="38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D4D4D"/>
              </a:buClr>
              <a:buSzPts val="1400"/>
              <a:buFont typeface="Source Sans Pro"/>
              <a:buChar char="●"/>
            </a:pPr>
            <a:r>
              <a:rPr lang="id">
                <a:solidFill>
                  <a:srgbClr val="4D4D4D"/>
                </a:solidFill>
                <a:highlight>
                  <a:srgbClr val="FFFFFF"/>
                </a:highlight>
                <a:latin typeface="Source Sans Pro"/>
                <a:ea typeface="Source Sans Pro"/>
                <a:cs typeface="Source Sans Pro"/>
                <a:sym typeface="Source Sans Pro"/>
              </a:rPr>
              <a:t>Terdapat banyak layanan Git, namun yang salah satu layanan yang biasa dipakai oleh developer adalah</a:t>
            </a:r>
            <a:endParaRPr>
              <a:solidFill>
                <a:srgbClr val="4D4D4D"/>
              </a:solidFill>
              <a:latin typeface="Source Sans Pro"/>
              <a:ea typeface="Source Sans Pro"/>
              <a:cs typeface="Source Sans Pro"/>
              <a:sym typeface="Source Sans Pro"/>
            </a:endParaRPr>
          </a:p>
        </p:txBody>
      </p:sp>
      <p:pic>
        <p:nvPicPr>
          <p:cNvPr id="311" name="Google Shape;311;p41"/>
          <p:cNvPicPr preferRelativeResize="0"/>
          <p:nvPr/>
        </p:nvPicPr>
        <p:blipFill>
          <a:blip r:embed="rId4">
            <a:alphaModFix/>
          </a:blip>
          <a:stretch>
            <a:fillRect/>
          </a:stretch>
        </p:blipFill>
        <p:spPr>
          <a:xfrm>
            <a:off x="822113" y="2400900"/>
            <a:ext cx="3384975" cy="1980200"/>
          </a:xfrm>
          <a:prstGeom prst="rect">
            <a:avLst/>
          </a:prstGeom>
          <a:noFill/>
          <a:ln>
            <a:noFill/>
          </a:ln>
        </p:spPr>
      </p:pic>
      <p:pic>
        <p:nvPicPr>
          <p:cNvPr id="312" name="Google Shape;312;p41"/>
          <p:cNvPicPr preferRelativeResize="0"/>
          <p:nvPr/>
        </p:nvPicPr>
        <p:blipFill>
          <a:blip r:embed="rId5">
            <a:alphaModFix/>
          </a:blip>
          <a:stretch>
            <a:fillRect/>
          </a:stretch>
        </p:blipFill>
        <p:spPr>
          <a:xfrm>
            <a:off x="5544775" y="2400888"/>
            <a:ext cx="2797950" cy="2098463"/>
          </a:xfrm>
          <a:prstGeom prst="rect">
            <a:avLst/>
          </a:prstGeom>
          <a:noFill/>
          <a:ln>
            <a:noFill/>
          </a:ln>
        </p:spPr>
      </p:pic>
      <p:sp>
        <p:nvSpPr>
          <p:cNvPr id="313" name="Google Shape;313;p41"/>
          <p:cNvSpPr txBox="1"/>
          <p:nvPr/>
        </p:nvSpPr>
        <p:spPr>
          <a:xfrm>
            <a:off x="4839000" y="3039750"/>
            <a:ext cx="4947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&amp;</a:t>
            </a:r>
            <a:endParaRPr b="1" sz="3400">
              <a:solidFill>
                <a:srgbClr val="004987"/>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7" name="Shape 317"/>
        <p:cNvGrpSpPr/>
        <p:nvPr/>
      </p:nvGrpSpPr>
      <p:grpSpPr>
        <a:xfrm>
          <a:off x="0" y="0"/>
          <a:ext cx="0" cy="0"/>
          <a:chOff x="0" y="0"/>
          <a:chExt cx="0" cy="0"/>
        </a:xfrm>
      </p:grpSpPr>
      <p:sp>
        <p:nvSpPr>
          <p:cNvPr id="318" name="Google Shape;318;p42"/>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42"/>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320" name="Google Shape;320;p42"/>
          <p:cNvSpPr txBox="1"/>
          <p:nvPr/>
        </p:nvSpPr>
        <p:spPr>
          <a:xfrm>
            <a:off x="457200" y="439850"/>
            <a:ext cx="51435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4800">
                <a:solidFill>
                  <a:srgbClr val="004987"/>
                </a:solidFill>
                <a:latin typeface="Just Another Hand"/>
                <a:ea typeface="Just Another Hand"/>
                <a:cs typeface="Just Another Hand"/>
                <a:sym typeface="Just Another Hand"/>
              </a:rPr>
              <a:t>Apa itu GitHub?</a:t>
            </a:r>
            <a:endParaRPr sz="4800">
              <a:solidFill>
                <a:srgbClr val="004987"/>
              </a:solidFill>
              <a:latin typeface="Just Another Hand"/>
              <a:ea typeface="Just Another Hand"/>
              <a:cs typeface="Just Another Hand"/>
              <a:sym typeface="Just Another Hand"/>
            </a:endParaRPr>
          </a:p>
        </p:txBody>
      </p:sp>
      <p:sp>
        <p:nvSpPr>
          <p:cNvPr id="321" name="Google Shape;321;p42"/>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a:t>
            </a:r>
            <a:endParaRPr b="1" sz="1000">
              <a:solidFill>
                <a:srgbClr val="004987"/>
              </a:solidFill>
              <a:latin typeface="Source Sans Pro"/>
              <a:ea typeface="Source Sans Pro"/>
              <a:cs typeface="Source Sans Pro"/>
              <a:sym typeface="Source Sans Pro"/>
            </a:endParaRPr>
          </a:p>
        </p:txBody>
      </p:sp>
      <p:sp>
        <p:nvSpPr>
          <p:cNvPr id="322" name="Google Shape;322;p42"/>
          <p:cNvSpPr txBox="1"/>
          <p:nvPr/>
        </p:nvSpPr>
        <p:spPr>
          <a:xfrm>
            <a:off x="464850" y="1772775"/>
            <a:ext cx="4099500" cy="26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700">
                <a:solidFill>
                  <a:srgbClr val="4D4D4D"/>
                </a:solidFill>
                <a:highlight>
                  <a:srgbClr val="FFFFFF"/>
                </a:highlight>
                <a:latin typeface="Source Sans Pro"/>
                <a:ea typeface="Source Sans Pro"/>
                <a:cs typeface="Source Sans Pro"/>
                <a:sym typeface="Source Sans Pro"/>
              </a:rPr>
              <a:t>GitHub merupakan salah satu layanan storehouse online terbesar untuk pekerjaan kolaborasi.</a:t>
            </a:r>
            <a:endParaRPr sz="1700">
              <a:solidFill>
                <a:srgbClr val="4D4D4D"/>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700">
              <a:solidFill>
                <a:srgbClr val="4D4D4D"/>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id" sz="1700">
                <a:solidFill>
                  <a:srgbClr val="4D4D4D"/>
                </a:solidFill>
                <a:highlight>
                  <a:srgbClr val="FFFFFF"/>
                </a:highlight>
                <a:latin typeface="Source Sans Pro"/>
                <a:ea typeface="Source Sans Pro"/>
                <a:cs typeface="Source Sans Pro"/>
                <a:sym typeface="Source Sans Pro"/>
              </a:rPr>
              <a:t>Dengan GitHub, kita dapat bekerja sama dengan siapapun, merencanakan proyek, </a:t>
            </a:r>
            <a:r>
              <a:rPr i="1" lang="id" sz="1700">
                <a:solidFill>
                  <a:srgbClr val="4D4D4D"/>
                </a:solidFill>
                <a:highlight>
                  <a:srgbClr val="FFFFFF"/>
                </a:highlight>
                <a:latin typeface="Source Sans Pro"/>
                <a:ea typeface="Source Sans Pro"/>
                <a:cs typeface="Source Sans Pro"/>
                <a:sym typeface="Source Sans Pro"/>
              </a:rPr>
              <a:t>tracking</a:t>
            </a:r>
            <a:r>
              <a:rPr lang="id" sz="1700">
                <a:solidFill>
                  <a:srgbClr val="4D4D4D"/>
                </a:solidFill>
                <a:highlight>
                  <a:srgbClr val="FFFFFF"/>
                </a:highlight>
                <a:latin typeface="Source Sans Pro"/>
                <a:ea typeface="Source Sans Pro"/>
                <a:cs typeface="Source Sans Pro"/>
                <a:sym typeface="Source Sans Pro"/>
              </a:rPr>
              <a:t> project, dan deploy project kita</a:t>
            </a:r>
            <a:endParaRPr sz="1700">
              <a:solidFill>
                <a:srgbClr val="4D4D4D"/>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700">
              <a:solidFill>
                <a:srgbClr val="4D4D4D"/>
              </a:solidFill>
              <a:latin typeface="Source Sans Pro"/>
              <a:ea typeface="Source Sans Pro"/>
              <a:cs typeface="Source Sans Pro"/>
              <a:sym typeface="Source Sans Pro"/>
            </a:endParaRPr>
          </a:p>
        </p:txBody>
      </p:sp>
      <p:pic>
        <p:nvPicPr>
          <p:cNvPr id="323" name="Google Shape;323;p42"/>
          <p:cNvPicPr preferRelativeResize="0"/>
          <p:nvPr/>
        </p:nvPicPr>
        <p:blipFill>
          <a:blip r:embed="rId4">
            <a:alphaModFix/>
          </a:blip>
          <a:stretch>
            <a:fillRect/>
          </a:stretch>
        </p:blipFill>
        <p:spPr>
          <a:xfrm>
            <a:off x="4572000" y="1517675"/>
            <a:ext cx="4274851" cy="24129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987"/>
        </a:solidFill>
      </p:bgPr>
    </p:bg>
    <p:spTree>
      <p:nvGrpSpPr>
        <p:cNvPr id="77" name="Shape 77"/>
        <p:cNvGrpSpPr/>
        <p:nvPr/>
      </p:nvGrpSpPr>
      <p:grpSpPr>
        <a:xfrm>
          <a:off x="0" y="0"/>
          <a:ext cx="0" cy="0"/>
          <a:chOff x="0" y="0"/>
          <a:chExt cx="0" cy="0"/>
        </a:xfrm>
      </p:grpSpPr>
      <p:sp>
        <p:nvSpPr>
          <p:cNvPr id="78" name="Google Shape;78;p16"/>
          <p:cNvSpPr txBox="1"/>
          <p:nvPr/>
        </p:nvSpPr>
        <p:spPr>
          <a:xfrm>
            <a:off x="1485900" y="191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FFFFFF"/>
                </a:solidFill>
                <a:latin typeface="Just Another Hand"/>
                <a:ea typeface="Just Another Hand"/>
                <a:cs typeface="Just Another Hand"/>
                <a:sym typeface="Just Another Hand"/>
              </a:rPr>
              <a:t>Yu review yuuu</a:t>
            </a:r>
            <a:endParaRPr sz="5000">
              <a:solidFill>
                <a:srgbClr val="FFFFFF"/>
              </a:solidFill>
              <a:latin typeface="Just Another Hand"/>
              <a:ea typeface="Just Another Hand"/>
              <a:cs typeface="Just Another Hand"/>
              <a:sym typeface="Just Another Hand"/>
            </a:endParaRPr>
          </a:p>
        </p:txBody>
      </p:sp>
      <p:pic>
        <p:nvPicPr>
          <p:cNvPr id="79" name="Google Shape;79;p16"/>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987"/>
        </a:solidFill>
      </p:bgPr>
    </p:bg>
    <p:spTree>
      <p:nvGrpSpPr>
        <p:cNvPr id="327" name="Shape 327"/>
        <p:cNvGrpSpPr/>
        <p:nvPr/>
      </p:nvGrpSpPr>
      <p:grpSpPr>
        <a:xfrm>
          <a:off x="0" y="0"/>
          <a:ext cx="0" cy="0"/>
          <a:chOff x="0" y="0"/>
          <a:chExt cx="0" cy="0"/>
        </a:xfrm>
      </p:grpSpPr>
      <p:pic>
        <p:nvPicPr>
          <p:cNvPr id="328" name="Google Shape;328;p43"/>
          <p:cNvPicPr preferRelativeResize="0"/>
          <p:nvPr/>
        </p:nvPicPr>
        <p:blipFill>
          <a:blip r:embed="rId3">
            <a:alphaModFix/>
          </a:blip>
          <a:stretch>
            <a:fillRect/>
          </a:stretch>
        </p:blipFill>
        <p:spPr>
          <a:xfrm>
            <a:off x="7548375" y="182875"/>
            <a:ext cx="1138428" cy="274320"/>
          </a:xfrm>
          <a:prstGeom prst="rect">
            <a:avLst/>
          </a:prstGeom>
          <a:noFill/>
          <a:ln>
            <a:noFill/>
          </a:ln>
        </p:spPr>
      </p:pic>
      <p:sp>
        <p:nvSpPr>
          <p:cNvPr id="329" name="Google Shape;329;p43"/>
          <p:cNvSpPr txBox="1"/>
          <p:nvPr/>
        </p:nvSpPr>
        <p:spPr>
          <a:xfrm>
            <a:off x="1485900" y="1249625"/>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FFFFFF"/>
                </a:solidFill>
                <a:latin typeface="Just Another Hand"/>
                <a:ea typeface="Just Another Hand"/>
                <a:cs typeface="Just Another Hand"/>
                <a:sym typeface="Just Another Hand"/>
              </a:rPr>
              <a:t>Sudahkah kalian install Git?</a:t>
            </a:r>
            <a:endParaRPr sz="5000">
              <a:solidFill>
                <a:srgbClr val="FFFFFF"/>
              </a:solidFill>
              <a:latin typeface="Just Another Hand"/>
              <a:ea typeface="Just Another Hand"/>
              <a:cs typeface="Just Another Hand"/>
              <a:sym typeface="Just Another Hand"/>
            </a:endParaRPr>
          </a:p>
        </p:txBody>
      </p:sp>
      <p:sp>
        <p:nvSpPr>
          <p:cNvPr id="330" name="Google Shape;330;p43"/>
          <p:cNvSpPr txBox="1"/>
          <p:nvPr/>
        </p:nvSpPr>
        <p:spPr>
          <a:xfrm>
            <a:off x="1485900" y="2044375"/>
            <a:ext cx="6172200" cy="10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3600" u="sng">
                <a:solidFill>
                  <a:srgbClr val="A5E5D9"/>
                </a:solidFill>
                <a:latin typeface="Just Another Hand"/>
                <a:ea typeface="Just Another Hand"/>
                <a:cs typeface="Just Another Hand"/>
                <a:sym typeface="Just Another Hand"/>
                <a:hlinkClick r:id="rId4">
                  <a:extLst>
                    <a:ext uri="{A12FA001-AC4F-418D-AE19-62706E023703}">
                      <ahyp:hlinkClr val="tx"/>
                    </a:ext>
                  </a:extLst>
                </a:hlinkClick>
              </a:rPr>
              <a:t>https://git-scm.com/downloads</a:t>
            </a:r>
            <a:endParaRPr sz="3600">
              <a:solidFill>
                <a:srgbClr val="A5E5D9"/>
              </a:solidFill>
              <a:latin typeface="Just Another Hand"/>
              <a:ea typeface="Just Another Hand"/>
              <a:cs typeface="Just Another Hand"/>
              <a:sym typeface="Just Another Hand"/>
            </a:endParaRPr>
          </a:p>
        </p:txBody>
      </p:sp>
      <p:sp>
        <p:nvSpPr>
          <p:cNvPr id="331" name="Google Shape;331;p43"/>
          <p:cNvSpPr txBox="1"/>
          <p:nvPr/>
        </p:nvSpPr>
        <p:spPr>
          <a:xfrm>
            <a:off x="1485900" y="26976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1800">
                <a:solidFill>
                  <a:srgbClr val="A5E5D9"/>
                </a:solidFill>
                <a:latin typeface="Source Sans Pro"/>
                <a:ea typeface="Source Sans Pro"/>
                <a:cs typeface="Source Sans Pro"/>
                <a:sym typeface="Source Sans Pro"/>
              </a:rPr>
              <a:t>Periksa apakah git kalian sudah terinstall menggunakan</a:t>
            </a:r>
            <a:endParaRPr sz="1800">
              <a:solidFill>
                <a:srgbClr val="A5E5D9"/>
              </a:solidFill>
              <a:latin typeface="Source Sans Pro"/>
              <a:ea typeface="Source Sans Pro"/>
              <a:cs typeface="Source Sans Pro"/>
              <a:sym typeface="Source Sans Pro"/>
            </a:endParaRPr>
          </a:p>
          <a:p>
            <a:pPr indent="0" lvl="0" marL="0" rtl="0" algn="ctr">
              <a:spcBef>
                <a:spcPts val="0"/>
              </a:spcBef>
              <a:spcAft>
                <a:spcPts val="0"/>
              </a:spcAft>
              <a:buNone/>
            </a:pPr>
            <a:r>
              <a:rPr lang="id" sz="1800">
                <a:solidFill>
                  <a:srgbClr val="A5E5D9"/>
                </a:solidFill>
                <a:latin typeface="Source Sans Pro"/>
                <a:ea typeface="Source Sans Pro"/>
                <a:cs typeface="Source Sans Pro"/>
                <a:sym typeface="Source Sans Pro"/>
              </a:rPr>
              <a:t>git --version </a:t>
            </a:r>
            <a:endParaRPr sz="1800">
              <a:solidFill>
                <a:srgbClr val="A5E5D9"/>
              </a:solidFill>
              <a:latin typeface="Source Sans Pro"/>
              <a:ea typeface="Source Sans Pro"/>
              <a:cs typeface="Source Sans Pro"/>
              <a:sym typeface="Source Sans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 name="Shape 335"/>
        <p:cNvGrpSpPr/>
        <p:nvPr/>
      </p:nvGrpSpPr>
      <p:grpSpPr>
        <a:xfrm>
          <a:off x="0" y="0"/>
          <a:ext cx="0" cy="0"/>
          <a:chOff x="0" y="0"/>
          <a:chExt cx="0" cy="0"/>
        </a:xfrm>
      </p:grpSpPr>
      <p:sp>
        <p:nvSpPr>
          <p:cNvPr id="336" name="Google Shape;336;p44"/>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a:t>
            </a:r>
            <a:endParaRPr b="1" sz="1000">
              <a:solidFill>
                <a:srgbClr val="004987"/>
              </a:solidFill>
              <a:latin typeface="Source Sans Pro"/>
              <a:ea typeface="Source Sans Pro"/>
              <a:cs typeface="Source Sans Pro"/>
              <a:sym typeface="Source Sans Pro"/>
            </a:endParaRPr>
          </a:p>
        </p:txBody>
      </p:sp>
      <p:sp>
        <p:nvSpPr>
          <p:cNvPr id="337" name="Google Shape;337;p44"/>
          <p:cNvSpPr/>
          <p:nvPr/>
        </p:nvSpPr>
        <p:spPr>
          <a:xfrm>
            <a:off x="536800" y="2763475"/>
            <a:ext cx="5526600" cy="1399500"/>
          </a:xfrm>
          <a:prstGeom prst="roundRect">
            <a:avLst>
              <a:gd fmla="val 16667" name="adj"/>
            </a:avLst>
          </a:prstGeom>
          <a:solidFill>
            <a:srgbClr val="4D4D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git config --global user.name “name”</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git config --global user.email </a:t>
            </a:r>
            <a:r>
              <a:rPr lang="id" u="sng">
                <a:solidFill>
                  <a:schemeClr val="hlink"/>
                </a:solidFill>
                <a:latin typeface="Consolas"/>
                <a:ea typeface="Consolas"/>
                <a:cs typeface="Consolas"/>
                <a:sym typeface="Consolas"/>
                <a:hlinkClick r:id="rId3"/>
              </a:rPr>
              <a:t>example@gmail.com</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git config --list</a:t>
            </a:r>
            <a:endParaRPr>
              <a:solidFill>
                <a:srgbClr val="FFFFFF"/>
              </a:solidFill>
              <a:latin typeface="Consolas"/>
              <a:ea typeface="Consolas"/>
              <a:cs typeface="Consolas"/>
              <a:sym typeface="Consolas"/>
            </a:endParaRPr>
          </a:p>
        </p:txBody>
      </p:sp>
      <p:pic>
        <p:nvPicPr>
          <p:cNvPr id="338" name="Google Shape;338;p44"/>
          <p:cNvPicPr preferRelativeResize="0"/>
          <p:nvPr/>
        </p:nvPicPr>
        <p:blipFill>
          <a:blip r:embed="rId4">
            <a:alphaModFix/>
          </a:blip>
          <a:stretch>
            <a:fillRect/>
          </a:stretch>
        </p:blipFill>
        <p:spPr>
          <a:xfrm>
            <a:off x="6063395" y="1620402"/>
            <a:ext cx="2289203" cy="951300"/>
          </a:xfrm>
          <a:prstGeom prst="rect">
            <a:avLst/>
          </a:prstGeom>
          <a:noFill/>
          <a:ln>
            <a:noFill/>
          </a:ln>
        </p:spPr>
      </p:pic>
      <p:sp>
        <p:nvSpPr>
          <p:cNvPr id="339" name="Google Shape;339;p44"/>
          <p:cNvSpPr txBox="1"/>
          <p:nvPr/>
        </p:nvSpPr>
        <p:spPr>
          <a:xfrm>
            <a:off x="464850" y="1620375"/>
            <a:ext cx="43431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700">
                <a:solidFill>
                  <a:srgbClr val="4D4D4D"/>
                </a:solidFill>
                <a:highlight>
                  <a:srgbClr val="FFFFFF"/>
                </a:highlight>
                <a:latin typeface="Source Sans Pro"/>
                <a:ea typeface="Source Sans Pro"/>
                <a:cs typeface="Source Sans Pro"/>
                <a:sym typeface="Source Sans Pro"/>
              </a:rPr>
              <a:t>Data </a:t>
            </a:r>
            <a:r>
              <a:rPr b="1" lang="id" sz="1700">
                <a:solidFill>
                  <a:srgbClr val="4D4D4D"/>
                </a:solidFill>
                <a:highlight>
                  <a:srgbClr val="FFFFFF"/>
                </a:highlight>
                <a:latin typeface="Source Sans Pro"/>
                <a:ea typeface="Source Sans Pro"/>
                <a:cs typeface="Source Sans Pro"/>
                <a:sym typeface="Source Sans Pro"/>
              </a:rPr>
              <a:t>user.name </a:t>
            </a:r>
            <a:r>
              <a:rPr lang="id" sz="1700">
                <a:solidFill>
                  <a:srgbClr val="4D4D4D"/>
                </a:solidFill>
                <a:highlight>
                  <a:srgbClr val="FFFFFF"/>
                </a:highlight>
                <a:latin typeface="Source Sans Pro"/>
                <a:ea typeface="Source Sans Pro"/>
                <a:cs typeface="Source Sans Pro"/>
                <a:sym typeface="Source Sans Pro"/>
              </a:rPr>
              <a:t>dan </a:t>
            </a:r>
            <a:r>
              <a:rPr b="1" lang="id" sz="1700">
                <a:solidFill>
                  <a:srgbClr val="4D4D4D"/>
                </a:solidFill>
                <a:highlight>
                  <a:srgbClr val="FFFFFF"/>
                </a:highlight>
                <a:latin typeface="Source Sans Pro"/>
                <a:ea typeface="Source Sans Pro"/>
                <a:cs typeface="Source Sans Pro"/>
                <a:sym typeface="Source Sans Pro"/>
              </a:rPr>
              <a:t>user.email</a:t>
            </a:r>
            <a:r>
              <a:rPr lang="id" sz="1700">
                <a:solidFill>
                  <a:srgbClr val="4D4D4D"/>
                </a:solidFill>
                <a:highlight>
                  <a:srgbClr val="FFFFFF"/>
                </a:highlight>
                <a:latin typeface="Source Sans Pro"/>
                <a:ea typeface="Source Sans Pro"/>
                <a:cs typeface="Source Sans Pro"/>
                <a:sym typeface="Source Sans Pro"/>
              </a:rPr>
              <a:t> didapat dari profil GitHub kita yang telah dibuat sebelumnya</a:t>
            </a:r>
            <a:endParaRPr sz="1700">
              <a:solidFill>
                <a:srgbClr val="4D4D4D"/>
              </a:solidFill>
              <a:latin typeface="Source Sans Pro"/>
              <a:ea typeface="Source Sans Pro"/>
              <a:cs typeface="Source Sans Pro"/>
              <a:sym typeface="Source Sans Pro"/>
            </a:endParaRPr>
          </a:p>
        </p:txBody>
      </p:sp>
      <p:sp>
        <p:nvSpPr>
          <p:cNvPr id="340" name="Google Shape;340;p44"/>
          <p:cNvSpPr txBox="1"/>
          <p:nvPr/>
        </p:nvSpPr>
        <p:spPr>
          <a:xfrm>
            <a:off x="6331525" y="3153350"/>
            <a:ext cx="25695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700">
                <a:solidFill>
                  <a:srgbClr val="4D4D4D"/>
                </a:solidFill>
                <a:highlight>
                  <a:srgbClr val="FFFFFF"/>
                </a:highlight>
                <a:latin typeface="Source Sans Pro"/>
                <a:ea typeface="Source Sans Pro"/>
                <a:cs typeface="Source Sans Pro"/>
                <a:sym typeface="Source Sans Pro"/>
              </a:rPr>
              <a:t>git config --list untuk melihat </a:t>
            </a:r>
            <a:r>
              <a:rPr b="1" lang="id" sz="1700">
                <a:solidFill>
                  <a:srgbClr val="4D4D4D"/>
                </a:solidFill>
                <a:highlight>
                  <a:srgbClr val="FFFFFF"/>
                </a:highlight>
                <a:latin typeface="Source Sans Pro"/>
                <a:ea typeface="Source Sans Pro"/>
                <a:cs typeface="Source Sans Pro"/>
                <a:sym typeface="Source Sans Pro"/>
              </a:rPr>
              <a:t>user.name</a:t>
            </a:r>
            <a:r>
              <a:rPr lang="id" sz="1700">
                <a:solidFill>
                  <a:srgbClr val="4D4D4D"/>
                </a:solidFill>
                <a:highlight>
                  <a:srgbClr val="FFFFFF"/>
                </a:highlight>
                <a:latin typeface="Source Sans Pro"/>
                <a:ea typeface="Source Sans Pro"/>
                <a:cs typeface="Source Sans Pro"/>
                <a:sym typeface="Source Sans Pro"/>
              </a:rPr>
              <a:t> dan </a:t>
            </a:r>
            <a:r>
              <a:rPr b="1" lang="id" sz="1700">
                <a:solidFill>
                  <a:srgbClr val="4D4D4D"/>
                </a:solidFill>
                <a:highlight>
                  <a:srgbClr val="FFFFFF"/>
                </a:highlight>
                <a:latin typeface="Source Sans Pro"/>
                <a:ea typeface="Source Sans Pro"/>
                <a:cs typeface="Source Sans Pro"/>
                <a:sym typeface="Source Sans Pro"/>
              </a:rPr>
              <a:t>user.email</a:t>
            </a:r>
            <a:r>
              <a:rPr lang="id" sz="1700">
                <a:solidFill>
                  <a:srgbClr val="4D4D4D"/>
                </a:solidFill>
                <a:highlight>
                  <a:srgbClr val="FFFFFF"/>
                </a:highlight>
                <a:latin typeface="Source Sans Pro"/>
                <a:ea typeface="Source Sans Pro"/>
                <a:cs typeface="Source Sans Pro"/>
                <a:sym typeface="Source Sans Pro"/>
              </a:rPr>
              <a:t> yang dimasukkan tadi</a:t>
            </a:r>
            <a:endParaRPr sz="1700">
              <a:solidFill>
                <a:srgbClr val="4D4D4D"/>
              </a:solidFill>
              <a:latin typeface="Source Sans Pro"/>
              <a:ea typeface="Source Sans Pro"/>
              <a:cs typeface="Source Sans Pro"/>
              <a:sym typeface="Source Sans Pro"/>
            </a:endParaRPr>
          </a:p>
        </p:txBody>
      </p:sp>
      <p:sp>
        <p:nvSpPr>
          <p:cNvPr id="341" name="Google Shape;341;p44"/>
          <p:cNvSpPr/>
          <p:nvPr/>
        </p:nvSpPr>
        <p:spPr>
          <a:xfrm>
            <a:off x="-12450" y="-12450"/>
            <a:ext cx="9156600" cy="1234800"/>
          </a:xfrm>
          <a:prstGeom prst="rect">
            <a:avLst/>
          </a:prstGeom>
          <a:solidFill>
            <a:srgbClr val="0049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txBox="1"/>
          <p:nvPr/>
        </p:nvSpPr>
        <p:spPr>
          <a:xfrm>
            <a:off x="564325" y="-12450"/>
            <a:ext cx="40575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5000">
                <a:solidFill>
                  <a:srgbClr val="FFFFFF"/>
                </a:solidFill>
                <a:latin typeface="Just Another Hand"/>
                <a:ea typeface="Just Another Hand"/>
                <a:cs typeface="Just Another Hand"/>
                <a:sym typeface="Just Another Hand"/>
              </a:rPr>
              <a:t>Konfigurasi Git</a:t>
            </a:r>
            <a:endParaRPr sz="5000">
              <a:solidFill>
                <a:srgbClr val="FFFFFF"/>
              </a:solidFill>
              <a:latin typeface="Just Another Hand"/>
              <a:ea typeface="Just Another Hand"/>
              <a:cs typeface="Just Another Hand"/>
              <a:sym typeface="Just Another Hand"/>
            </a:endParaRPr>
          </a:p>
        </p:txBody>
      </p:sp>
      <p:pic>
        <p:nvPicPr>
          <p:cNvPr id="343" name="Google Shape;343;p44"/>
          <p:cNvPicPr preferRelativeResize="0"/>
          <p:nvPr/>
        </p:nvPicPr>
        <p:blipFill>
          <a:blip r:embed="rId5">
            <a:alphaModFix/>
          </a:blip>
          <a:stretch>
            <a:fillRect/>
          </a:stretch>
        </p:blipFill>
        <p:spPr>
          <a:xfrm>
            <a:off x="7548375" y="182875"/>
            <a:ext cx="1138428" cy="2743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EDE"/>
        </a:solidFill>
      </p:bgPr>
    </p:bg>
    <p:spTree>
      <p:nvGrpSpPr>
        <p:cNvPr id="347" name="Shape 347"/>
        <p:cNvGrpSpPr/>
        <p:nvPr/>
      </p:nvGrpSpPr>
      <p:grpSpPr>
        <a:xfrm>
          <a:off x="0" y="0"/>
          <a:ext cx="0" cy="0"/>
          <a:chOff x="0" y="0"/>
          <a:chExt cx="0" cy="0"/>
        </a:xfrm>
      </p:grpSpPr>
      <p:sp>
        <p:nvSpPr>
          <p:cNvPr id="348" name="Google Shape;348;p45"/>
          <p:cNvSpPr txBox="1"/>
          <p:nvPr/>
        </p:nvSpPr>
        <p:spPr>
          <a:xfrm>
            <a:off x="1485900" y="191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004987"/>
                </a:solidFill>
                <a:latin typeface="Just Another Hand"/>
                <a:ea typeface="Just Another Hand"/>
                <a:cs typeface="Just Another Hand"/>
                <a:sym typeface="Just Another Hand"/>
              </a:rPr>
              <a:t>Yuk Mengenal Cara Kerja Git</a:t>
            </a:r>
            <a:endParaRPr sz="5000">
              <a:solidFill>
                <a:srgbClr val="004987"/>
              </a:solidFill>
              <a:latin typeface="Just Another Hand"/>
              <a:ea typeface="Just Another Hand"/>
              <a:cs typeface="Just Another Hand"/>
              <a:sym typeface="Just Another Hand"/>
            </a:endParaRPr>
          </a:p>
        </p:txBody>
      </p:sp>
      <p:pic>
        <p:nvPicPr>
          <p:cNvPr id="349" name="Google Shape;349;p45"/>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B85"/>
        </a:solidFill>
      </p:bgPr>
    </p:bg>
    <p:spTree>
      <p:nvGrpSpPr>
        <p:cNvPr id="353" name="Shape 353"/>
        <p:cNvGrpSpPr/>
        <p:nvPr/>
      </p:nvGrpSpPr>
      <p:grpSpPr>
        <a:xfrm>
          <a:off x="0" y="0"/>
          <a:ext cx="0" cy="0"/>
          <a:chOff x="0" y="0"/>
          <a:chExt cx="0" cy="0"/>
        </a:xfrm>
      </p:grpSpPr>
      <p:sp>
        <p:nvSpPr>
          <p:cNvPr id="354" name="Google Shape;354;p46"/>
          <p:cNvSpPr txBox="1"/>
          <p:nvPr/>
        </p:nvSpPr>
        <p:spPr>
          <a:xfrm>
            <a:off x="1485900" y="191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5000">
              <a:solidFill>
                <a:srgbClr val="004987"/>
              </a:solidFill>
              <a:latin typeface="Just Another Hand"/>
              <a:ea typeface="Just Another Hand"/>
              <a:cs typeface="Just Another Hand"/>
              <a:sym typeface="Just Another Hand"/>
            </a:endParaRPr>
          </a:p>
        </p:txBody>
      </p:sp>
      <p:pic>
        <p:nvPicPr>
          <p:cNvPr id="355" name="Google Shape;355;p46"/>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pic>
        <p:nvPicPr>
          <p:cNvPr id="356" name="Google Shape;356;p46"/>
          <p:cNvPicPr preferRelativeResize="0"/>
          <p:nvPr/>
        </p:nvPicPr>
        <p:blipFill>
          <a:blip r:embed="rId4">
            <a:alphaModFix/>
          </a:blip>
          <a:stretch>
            <a:fillRect/>
          </a:stretch>
        </p:blipFill>
        <p:spPr>
          <a:xfrm>
            <a:off x="1608150" y="1326400"/>
            <a:ext cx="5927699" cy="3124200"/>
          </a:xfrm>
          <a:prstGeom prst="rect">
            <a:avLst/>
          </a:prstGeom>
          <a:noFill/>
          <a:ln>
            <a:noFill/>
          </a:ln>
        </p:spPr>
      </p:pic>
      <p:sp>
        <p:nvSpPr>
          <p:cNvPr id="357" name="Google Shape;357;p46"/>
          <p:cNvSpPr txBox="1"/>
          <p:nvPr/>
        </p:nvSpPr>
        <p:spPr>
          <a:xfrm>
            <a:off x="971550" y="95525"/>
            <a:ext cx="72009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FFFFFF"/>
                </a:solidFill>
                <a:latin typeface="Just Another Hand"/>
                <a:ea typeface="Just Another Hand"/>
                <a:cs typeface="Just Another Hand"/>
                <a:sym typeface="Just Another Hand"/>
              </a:rPr>
              <a:t>Git Workflow</a:t>
            </a:r>
            <a:endParaRPr sz="5000">
              <a:solidFill>
                <a:srgbClr val="FFFFFF"/>
              </a:solidFill>
              <a:latin typeface="Just Another Hand"/>
              <a:ea typeface="Just Another Hand"/>
              <a:cs typeface="Just Another Hand"/>
              <a:sym typeface="Just Another Hand"/>
            </a:endParaRPr>
          </a:p>
        </p:txBody>
      </p:sp>
      <p:sp>
        <p:nvSpPr>
          <p:cNvPr id="358" name="Google Shape;358;p46"/>
          <p:cNvSpPr txBox="1"/>
          <p:nvPr/>
        </p:nvSpPr>
        <p:spPr>
          <a:xfrm>
            <a:off x="3543300" y="2789675"/>
            <a:ext cx="22230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rgbClr val="666666"/>
                </a:solidFill>
                <a:highlight>
                  <a:srgbClr val="FFD966"/>
                </a:highlight>
                <a:latin typeface="Source Sans Pro"/>
                <a:ea typeface="Source Sans Pro"/>
                <a:cs typeface="Source Sans Pro"/>
                <a:sym typeface="Source Sans Pro"/>
              </a:rPr>
              <a:t> git commit -m “(msg)”</a:t>
            </a:r>
            <a:endParaRPr b="1">
              <a:solidFill>
                <a:srgbClr val="666666"/>
              </a:solidFill>
              <a:highlight>
                <a:srgbClr val="FFD966"/>
              </a:highlight>
              <a:latin typeface="Source Sans Pro"/>
              <a:ea typeface="Source Sans Pro"/>
              <a:cs typeface="Source Sans Pro"/>
              <a:sym typeface="Source Sans Pro"/>
            </a:endParaRPr>
          </a:p>
        </p:txBody>
      </p:sp>
      <p:sp>
        <p:nvSpPr>
          <p:cNvPr id="359" name="Google Shape;359;p46"/>
          <p:cNvSpPr txBox="1"/>
          <p:nvPr/>
        </p:nvSpPr>
        <p:spPr>
          <a:xfrm>
            <a:off x="2884725" y="2244625"/>
            <a:ext cx="9993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rgbClr val="666666"/>
                </a:solidFill>
                <a:highlight>
                  <a:srgbClr val="FFD966"/>
                </a:highlight>
                <a:latin typeface="Source Sans Pro"/>
                <a:ea typeface="Source Sans Pro"/>
                <a:cs typeface="Source Sans Pro"/>
                <a:sym typeface="Source Sans Pro"/>
              </a:rPr>
              <a:t> git add. </a:t>
            </a:r>
            <a:endParaRPr b="1">
              <a:solidFill>
                <a:srgbClr val="666666"/>
              </a:solidFill>
              <a:highlight>
                <a:srgbClr val="FFD966"/>
              </a:highlight>
              <a:latin typeface="Source Sans Pro"/>
              <a:ea typeface="Source Sans Pro"/>
              <a:cs typeface="Source Sans Pro"/>
              <a:sym typeface="Source Sans Pro"/>
            </a:endParaRPr>
          </a:p>
        </p:txBody>
      </p:sp>
      <p:sp>
        <p:nvSpPr>
          <p:cNvPr id="360" name="Google Shape;360;p46"/>
          <p:cNvSpPr txBox="1"/>
          <p:nvPr/>
        </p:nvSpPr>
        <p:spPr>
          <a:xfrm>
            <a:off x="5149250" y="3231000"/>
            <a:ext cx="22230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rgbClr val="666666"/>
                </a:solidFill>
                <a:highlight>
                  <a:srgbClr val="FFD966"/>
                </a:highlight>
                <a:latin typeface="Source Sans Pro"/>
                <a:ea typeface="Source Sans Pro"/>
                <a:cs typeface="Source Sans Pro"/>
                <a:sym typeface="Source Sans Pro"/>
              </a:rPr>
              <a:t> git push origin (branch) </a:t>
            </a:r>
            <a:endParaRPr b="1">
              <a:solidFill>
                <a:srgbClr val="666666"/>
              </a:solidFill>
              <a:highlight>
                <a:srgbClr val="FFD966"/>
              </a:highlight>
              <a:latin typeface="Source Sans Pro"/>
              <a:ea typeface="Source Sans Pro"/>
              <a:cs typeface="Source Sans Pro"/>
              <a:sym typeface="Source Sans Pro"/>
            </a:endParaRPr>
          </a:p>
        </p:txBody>
      </p:sp>
      <p:sp>
        <p:nvSpPr>
          <p:cNvPr id="361" name="Google Shape;361;p46"/>
          <p:cNvSpPr txBox="1"/>
          <p:nvPr/>
        </p:nvSpPr>
        <p:spPr>
          <a:xfrm>
            <a:off x="3543300" y="3827975"/>
            <a:ext cx="22230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rgbClr val="666666"/>
                </a:solidFill>
                <a:highlight>
                  <a:srgbClr val="FFD966"/>
                </a:highlight>
                <a:latin typeface="Source Sans Pro"/>
                <a:ea typeface="Source Sans Pro"/>
                <a:cs typeface="Source Sans Pro"/>
                <a:sym typeface="Source Sans Pro"/>
              </a:rPr>
              <a:t> git pull origin (branch) </a:t>
            </a:r>
            <a:endParaRPr b="1">
              <a:solidFill>
                <a:srgbClr val="666666"/>
              </a:solidFill>
              <a:highlight>
                <a:srgbClr val="FFD966"/>
              </a:highlight>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EDE"/>
        </a:solidFill>
      </p:bgPr>
    </p:bg>
    <p:spTree>
      <p:nvGrpSpPr>
        <p:cNvPr id="365" name="Shape 365"/>
        <p:cNvGrpSpPr/>
        <p:nvPr/>
      </p:nvGrpSpPr>
      <p:grpSpPr>
        <a:xfrm>
          <a:off x="0" y="0"/>
          <a:ext cx="0" cy="0"/>
          <a:chOff x="0" y="0"/>
          <a:chExt cx="0" cy="0"/>
        </a:xfrm>
      </p:grpSpPr>
      <p:sp>
        <p:nvSpPr>
          <p:cNvPr id="366" name="Google Shape;366;p47"/>
          <p:cNvSpPr txBox="1"/>
          <p:nvPr/>
        </p:nvSpPr>
        <p:spPr>
          <a:xfrm>
            <a:off x="1485900" y="191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004987"/>
                </a:solidFill>
                <a:latin typeface="Just Another Hand"/>
                <a:ea typeface="Just Another Hand"/>
                <a:cs typeface="Just Another Hand"/>
                <a:sym typeface="Just Another Hand"/>
              </a:rPr>
              <a:t>Let’s create our first GitHub Profile!</a:t>
            </a:r>
            <a:endParaRPr sz="5000">
              <a:solidFill>
                <a:srgbClr val="004987"/>
              </a:solidFill>
              <a:latin typeface="Just Another Hand"/>
              <a:ea typeface="Just Another Hand"/>
              <a:cs typeface="Just Another Hand"/>
              <a:sym typeface="Just Another Hand"/>
            </a:endParaRPr>
          </a:p>
        </p:txBody>
      </p:sp>
      <p:pic>
        <p:nvPicPr>
          <p:cNvPr id="367" name="Google Shape;367;p47"/>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987"/>
        </a:solidFill>
      </p:bgPr>
    </p:bg>
    <p:spTree>
      <p:nvGrpSpPr>
        <p:cNvPr id="371" name="Shape 371"/>
        <p:cNvGrpSpPr/>
        <p:nvPr/>
      </p:nvGrpSpPr>
      <p:grpSpPr>
        <a:xfrm>
          <a:off x="0" y="0"/>
          <a:ext cx="0" cy="0"/>
          <a:chOff x="0" y="0"/>
          <a:chExt cx="0" cy="0"/>
        </a:xfrm>
      </p:grpSpPr>
      <p:pic>
        <p:nvPicPr>
          <p:cNvPr id="372" name="Google Shape;372;p48"/>
          <p:cNvPicPr preferRelativeResize="0"/>
          <p:nvPr/>
        </p:nvPicPr>
        <p:blipFill>
          <a:blip r:embed="rId3">
            <a:alphaModFix/>
          </a:blip>
          <a:stretch>
            <a:fillRect/>
          </a:stretch>
        </p:blipFill>
        <p:spPr>
          <a:xfrm>
            <a:off x="7548375" y="182875"/>
            <a:ext cx="1138428" cy="274320"/>
          </a:xfrm>
          <a:prstGeom prst="rect">
            <a:avLst/>
          </a:prstGeom>
          <a:noFill/>
          <a:ln>
            <a:noFill/>
          </a:ln>
        </p:spPr>
      </p:pic>
      <p:sp>
        <p:nvSpPr>
          <p:cNvPr id="373" name="Google Shape;373;p48"/>
          <p:cNvSpPr txBox="1"/>
          <p:nvPr/>
        </p:nvSpPr>
        <p:spPr>
          <a:xfrm>
            <a:off x="971550" y="1591050"/>
            <a:ext cx="72009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FFFFFF"/>
                </a:solidFill>
                <a:latin typeface="Just Another Hand"/>
                <a:ea typeface="Just Another Hand"/>
                <a:cs typeface="Just Another Hand"/>
                <a:sym typeface="Just Another Hand"/>
              </a:rPr>
              <a:t>Live Coding: Let’s add our project to GitHub</a:t>
            </a:r>
            <a:endParaRPr sz="5000">
              <a:solidFill>
                <a:srgbClr val="FFFFFF"/>
              </a:solidFill>
              <a:latin typeface="Just Another Hand"/>
              <a:ea typeface="Just Another Hand"/>
              <a:cs typeface="Just Another Hand"/>
              <a:sym typeface="Just Another Hand"/>
            </a:endParaRPr>
          </a:p>
        </p:txBody>
      </p:sp>
      <p:sp>
        <p:nvSpPr>
          <p:cNvPr id="374" name="Google Shape;374;p48"/>
          <p:cNvSpPr txBox="1"/>
          <p:nvPr/>
        </p:nvSpPr>
        <p:spPr>
          <a:xfrm>
            <a:off x="2488350" y="2447200"/>
            <a:ext cx="4167300" cy="11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2600">
                <a:solidFill>
                  <a:srgbClr val="A5E5D9"/>
                </a:solidFill>
                <a:latin typeface="Just Another Hand"/>
                <a:ea typeface="Just Another Hand"/>
                <a:cs typeface="Just Another Hand"/>
                <a:sym typeface="Just Another Hand"/>
              </a:rPr>
              <a:t>bisa menggunakan Command Prompt / GitBash</a:t>
            </a:r>
            <a:endParaRPr sz="2600">
              <a:latin typeface="Source Sans Pro"/>
              <a:ea typeface="Source Sans Pro"/>
              <a:cs typeface="Source Sans Pro"/>
              <a:sym typeface="Source Sans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EDE"/>
        </a:solidFill>
      </p:bgPr>
    </p:bg>
    <p:spTree>
      <p:nvGrpSpPr>
        <p:cNvPr id="378" name="Shape 378"/>
        <p:cNvGrpSpPr/>
        <p:nvPr/>
      </p:nvGrpSpPr>
      <p:grpSpPr>
        <a:xfrm>
          <a:off x="0" y="0"/>
          <a:ext cx="0" cy="0"/>
          <a:chOff x="0" y="0"/>
          <a:chExt cx="0" cy="0"/>
        </a:xfrm>
      </p:grpSpPr>
      <p:sp>
        <p:nvSpPr>
          <p:cNvPr id="379" name="Google Shape;379;p49"/>
          <p:cNvSpPr txBox="1"/>
          <p:nvPr/>
        </p:nvSpPr>
        <p:spPr>
          <a:xfrm>
            <a:off x="1485900" y="191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500">
                <a:solidFill>
                  <a:srgbClr val="004987"/>
                </a:solidFill>
                <a:latin typeface="Just Another Hand"/>
                <a:ea typeface="Just Another Hand"/>
                <a:cs typeface="Just Another Hand"/>
                <a:sym typeface="Just Another Hand"/>
              </a:rPr>
              <a:t>Activity </a:t>
            </a:r>
            <a:r>
              <a:rPr lang="id" sz="4200">
                <a:solidFill>
                  <a:srgbClr val="004987"/>
                </a:solidFill>
                <a:latin typeface="Just Another Hand"/>
                <a:ea typeface="Just Another Hand"/>
                <a:cs typeface="Just Another Hand"/>
                <a:sym typeface="Just Another Hand"/>
              </a:rPr>
              <a:t>👩‍💻</a:t>
            </a:r>
            <a:endParaRPr sz="4200">
              <a:solidFill>
                <a:srgbClr val="004987"/>
              </a:solidFill>
              <a:latin typeface="Just Another Hand"/>
              <a:ea typeface="Just Another Hand"/>
              <a:cs typeface="Just Another Hand"/>
              <a:sym typeface="Just Another Hand"/>
            </a:endParaRPr>
          </a:p>
        </p:txBody>
      </p:sp>
      <p:pic>
        <p:nvPicPr>
          <p:cNvPr id="380" name="Google Shape;380;p49"/>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3837300" y="573600"/>
            <a:ext cx="49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800"/>
              <a:t>Today’s Activity</a:t>
            </a:r>
            <a:endParaRPr sz="2800"/>
          </a:p>
        </p:txBody>
      </p:sp>
      <p:sp>
        <p:nvSpPr>
          <p:cNvPr id="386" name="Google Shape;386;p50"/>
          <p:cNvSpPr txBox="1"/>
          <p:nvPr>
            <p:ph idx="2" type="body"/>
          </p:nvPr>
        </p:nvSpPr>
        <p:spPr>
          <a:xfrm>
            <a:off x="3981450" y="1304875"/>
            <a:ext cx="4774800" cy="34164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004987"/>
              </a:buClr>
              <a:buSzPts val="1600"/>
              <a:buFont typeface="Source Sans Pro"/>
              <a:buAutoNum type="arabicPeriod"/>
            </a:pPr>
            <a:r>
              <a:rPr lang="id" sz="1600"/>
              <a:t>Coba tambahkan dan membuat commit message dari file HTML &amp; CSS yang telah kalian buat sebelumnya</a:t>
            </a:r>
            <a:endParaRPr sz="1600"/>
          </a:p>
          <a:p>
            <a:pPr indent="0" lvl="0" marL="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Clr>
                <a:srgbClr val="004987"/>
              </a:buClr>
              <a:buSzPts val="1600"/>
              <a:buFont typeface="Source Sans Pro"/>
              <a:buAutoNum type="arabicPeriod"/>
            </a:pPr>
            <a:r>
              <a:rPr lang="id" sz="1600"/>
              <a:t>Kembangkan lagi HTML &amp; CSS yang telah dibuat dan coba tambahkan minimal ada 3 commit pada repository GitHub kalian</a:t>
            </a:r>
            <a:endParaRPr sz="1600"/>
          </a:p>
          <a:p>
            <a:pPr indent="0" lvl="0" marL="457200" rtl="0" algn="just">
              <a:lnSpc>
                <a:spcPct val="100000"/>
              </a:lnSpc>
              <a:spcBef>
                <a:spcPts val="0"/>
              </a:spcBef>
              <a:spcAft>
                <a:spcPts val="0"/>
              </a:spcAft>
              <a:buNone/>
            </a:pPr>
            <a:r>
              <a:rPr lang="id" sz="1600"/>
              <a:t>Commit message diusahakan jelas, apa yang kalian ubah dari file kalian :)</a:t>
            </a:r>
            <a:endParaRPr sz="1600"/>
          </a:p>
          <a:p>
            <a:pPr indent="0" lvl="0" marL="0" rtl="0" algn="l">
              <a:spcBef>
                <a:spcPts val="0"/>
              </a:spcBef>
              <a:spcAft>
                <a:spcPts val="1600"/>
              </a:spcAft>
              <a:buNone/>
            </a:pPr>
            <a:r>
              <a:t/>
            </a:r>
            <a:endParaRPr sz="1600"/>
          </a:p>
        </p:txBody>
      </p:sp>
      <p:pic>
        <p:nvPicPr>
          <p:cNvPr id="387" name="Google Shape;387;p50"/>
          <p:cNvPicPr preferRelativeResize="0"/>
          <p:nvPr/>
        </p:nvPicPr>
        <p:blipFill rotWithShape="1">
          <a:blip r:embed="rId3">
            <a:alphaModFix/>
          </a:blip>
          <a:srcRect b="0" l="27724" r="27724" t="0"/>
          <a:stretch/>
        </p:blipFill>
        <p:spPr>
          <a:xfrm>
            <a:off x="0" y="0"/>
            <a:ext cx="3550949" cy="51435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1" name="Shape 391"/>
        <p:cNvGrpSpPr/>
        <p:nvPr/>
      </p:nvGrpSpPr>
      <p:grpSpPr>
        <a:xfrm>
          <a:off x="0" y="0"/>
          <a:ext cx="0" cy="0"/>
          <a:chOff x="0" y="0"/>
          <a:chExt cx="0" cy="0"/>
        </a:xfrm>
      </p:grpSpPr>
      <p:pic>
        <p:nvPicPr>
          <p:cNvPr id="392" name="Google Shape;392;p51"/>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393" name="Google Shape;393;p51"/>
          <p:cNvSpPr txBox="1"/>
          <p:nvPr/>
        </p:nvSpPr>
        <p:spPr>
          <a:xfrm>
            <a:off x="457200" y="4973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2800">
                <a:solidFill>
                  <a:srgbClr val="004987"/>
                </a:solidFill>
                <a:latin typeface="Source Sans Pro"/>
                <a:ea typeface="Source Sans Pro"/>
                <a:cs typeface="Source Sans Pro"/>
                <a:sym typeface="Source Sans Pro"/>
              </a:rPr>
              <a:t>Tutorial Awal Menggunakan Git</a:t>
            </a:r>
            <a:endParaRPr b="1" sz="2800">
              <a:solidFill>
                <a:srgbClr val="004987"/>
              </a:solidFill>
              <a:latin typeface="Source Sans Pro"/>
              <a:ea typeface="Source Sans Pro"/>
              <a:cs typeface="Source Sans Pro"/>
              <a:sym typeface="Source Sans Pro"/>
            </a:endParaRPr>
          </a:p>
          <a:p>
            <a:pPr indent="0" lvl="0" marL="0" rtl="0" algn="l">
              <a:spcBef>
                <a:spcPts val="0"/>
              </a:spcBef>
              <a:spcAft>
                <a:spcPts val="0"/>
              </a:spcAft>
              <a:buNone/>
            </a:pPr>
            <a:r>
              <a:rPr b="1" lang="id" sz="2800">
                <a:solidFill>
                  <a:srgbClr val="004987"/>
                </a:solidFill>
                <a:latin typeface="Source Sans Pro"/>
                <a:ea typeface="Source Sans Pro"/>
                <a:cs typeface="Source Sans Pro"/>
                <a:sym typeface="Source Sans Pro"/>
              </a:rPr>
              <a:t>(Live Coding Archive)</a:t>
            </a:r>
            <a:endParaRPr b="1" sz="2800">
              <a:solidFill>
                <a:srgbClr val="004987"/>
              </a:solidFill>
              <a:latin typeface="Source Sans Pro"/>
              <a:ea typeface="Source Sans Pro"/>
              <a:cs typeface="Source Sans Pro"/>
              <a:sym typeface="Source Sans Pro"/>
            </a:endParaRPr>
          </a:p>
        </p:txBody>
      </p:sp>
      <p:pic>
        <p:nvPicPr>
          <p:cNvPr id="394" name="Google Shape;394;p51"/>
          <p:cNvPicPr preferRelativeResize="0"/>
          <p:nvPr/>
        </p:nvPicPr>
        <p:blipFill rotWithShape="1">
          <a:blip r:embed="rId4">
            <a:alphaModFix/>
          </a:blip>
          <a:srcRect b="5347" l="0" r="0" t="0"/>
          <a:stretch/>
        </p:blipFill>
        <p:spPr>
          <a:xfrm>
            <a:off x="1720174" y="1712600"/>
            <a:ext cx="5703648" cy="3036801"/>
          </a:xfrm>
          <a:prstGeom prst="rect">
            <a:avLst/>
          </a:prstGeom>
          <a:noFill/>
          <a:ln>
            <a:noFill/>
          </a:ln>
        </p:spPr>
      </p:pic>
      <p:sp>
        <p:nvSpPr>
          <p:cNvPr id="395" name="Google Shape;395;p51"/>
          <p:cNvSpPr txBox="1"/>
          <p:nvPr/>
        </p:nvSpPr>
        <p:spPr>
          <a:xfrm>
            <a:off x="580200" y="1163750"/>
            <a:ext cx="5926200" cy="34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Sans Pro"/>
              <a:buAutoNum type="arabicPeriod"/>
            </a:pPr>
            <a:r>
              <a:rPr lang="id">
                <a:latin typeface="Source Sans Pro"/>
                <a:ea typeface="Source Sans Pro"/>
                <a:cs typeface="Source Sans Pro"/>
                <a:sym typeface="Source Sans Pro"/>
              </a:rPr>
              <a:t>Login ke GitHub. Setelah masuk, klik New pada Repositories</a:t>
            </a:r>
            <a:endParaRPr>
              <a:latin typeface="Source Sans Pro"/>
              <a:ea typeface="Source Sans Pro"/>
              <a:cs typeface="Source Sans Pro"/>
              <a:sym typeface="Source Sans Pro"/>
            </a:endParaRPr>
          </a:p>
        </p:txBody>
      </p:sp>
      <p:sp>
        <p:nvSpPr>
          <p:cNvPr id="396" name="Google Shape;396;p51"/>
          <p:cNvSpPr/>
          <p:nvPr/>
        </p:nvSpPr>
        <p:spPr>
          <a:xfrm>
            <a:off x="2641625" y="2571750"/>
            <a:ext cx="489300" cy="341100"/>
          </a:xfrm>
          <a:prstGeom prst="rect">
            <a:avLst/>
          </a:prstGeom>
          <a:noFill/>
          <a:ln cap="flat" cmpd="sng" w="38100">
            <a:solidFill>
              <a:srgbClr val="A52A2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1"/>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1" name="Shape 401"/>
        <p:cNvGrpSpPr/>
        <p:nvPr/>
      </p:nvGrpSpPr>
      <p:grpSpPr>
        <a:xfrm>
          <a:off x="0" y="0"/>
          <a:ext cx="0" cy="0"/>
          <a:chOff x="0" y="0"/>
          <a:chExt cx="0" cy="0"/>
        </a:xfrm>
      </p:grpSpPr>
      <p:pic>
        <p:nvPicPr>
          <p:cNvPr id="402" name="Google Shape;402;p52"/>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03" name="Google Shape;403;p52"/>
          <p:cNvSpPr txBox="1"/>
          <p:nvPr/>
        </p:nvSpPr>
        <p:spPr>
          <a:xfrm>
            <a:off x="580200" y="1163750"/>
            <a:ext cx="59262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2. Membuat new repository</a:t>
            </a:r>
            <a:endParaRPr>
              <a:latin typeface="Source Sans Pro"/>
              <a:ea typeface="Source Sans Pro"/>
              <a:cs typeface="Source Sans Pro"/>
              <a:sym typeface="Source Sans Pro"/>
            </a:endParaRPr>
          </a:p>
        </p:txBody>
      </p:sp>
      <p:pic>
        <p:nvPicPr>
          <p:cNvPr id="404" name="Google Shape;404;p52"/>
          <p:cNvPicPr preferRelativeResize="0"/>
          <p:nvPr/>
        </p:nvPicPr>
        <p:blipFill rotWithShape="1">
          <a:blip r:embed="rId4">
            <a:alphaModFix/>
          </a:blip>
          <a:srcRect b="6112" l="0" r="0" t="0"/>
          <a:stretch/>
        </p:blipFill>
        <p:spPr>
          <a:xfrm>
            <a:off x="580200" y="1587350"/>
            <a:ext cx="5727701" cy="3025026"/>
          </a:xfrm>
          <a:prstGeom prst="rect">
            <a:avLst/>
          </a:prstGeom>
          <a:noFill/>
          <a:ln>
            <a:noFill/>
          </a:ln>
        </p:spPr>
      </p:pic>
      <p:sp>
        <p:nvSpPr>
          <p:cNvPr id="405" name="Google Shape;405;p52"/>
          <p:cNvSpPr txBox="1"/>
          <p:nvPr/>
        </p:nvSpPr>
        <p:spPr>
          <a:xfrm>
            <a:off x="6402300" y="1741950"/>
            <a:ext cx="2511600" cy="26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Keterangan:</a:t>
            </a:r>
            <a:endParaRPr>
              <a:latin typeface="Source Sans Pro"/>
              <a:ea typeface="Source Sans Pro"/>
              <a:cs typeface="Source Sans Pro"/>
              <a:sym typeface="Source Sans Pro"/>
            </a:endParaRPr>
          </a:p>
          <a:p>
            <a:pPr indent="0" lvl="0" marL="0" rtl="0" algn="l">
              <a:spcBef>
                <a:spcPts val="0"/>
              </a:spcBef>
              <a:spcAft>
                <a:spcPts val="0"/>
              </a:spcAft>
              <a:buNone/>
            </a:pPr>
            <a:r>
              <a:rPr b="1" lang="id">
                <a:latin typeface="Source Sans Pro"/>
                <a:ea typeface="Source Sans Pro"/>
                <a:cs typeface="Source Sans Pro"/>
                <a:sym typeface="Source Sans Pro"/>
              </a:rPr>
              <a:t>Repository-name</a:t>
            </a:r>
            <a:endParaRPr b="1">
              <a:latin typeface="Source Sans Pro"/>
              <a:ea typeface="Source Sans Pro"/>
              <a:cs typeface="Source Sans Pro"/>
              <a:sym typeface="Source Sans Pro"/>
            </a:endParaRPr>
          </a:p>
          <a:p>
            <a:pPr indent="0" lvl="0" marL="0" rtl="0" algn="l">
              <a:spcBef>
                <a:spcPts val="0"/>
              </a:spcBef>
              <a:spcAft>
                <a:spcPts val="0"/>
              </a:spcAft>
              <a:buNone/>
            </a:pPr>
            <a:r>
              <a:rPr lang="id">
                <a:latin typeface="Source Sans Pro"/>
                <a:ea typeface="Source Sans Pro"/>
                <a:cs typeface="Source Sans Pro"/>
                <a:sym typeface="Source Sans Pro"/>
              </a:rPr>
              <a:t>Nama repository project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b="1" lang="id">
                <a:latin typeface="Source Sans Pro"/>
                <a:ea typeface="Source Sans Pro"/>
                <a:cs typeface="Source Sans Pro"/>
                <a:sym typeface="Source Sans Pro"/>
              </a:rPr>
              <a:t>Description</a:t>
            </a:r>
            <a:r>
              <a:rPr lang="id">
                <a:latin typeface="Source Sans Pro"/>
                <a:ea typeface="Source Sans Pro"/>
                <a:cs typeface="Source Sans Pro"/>
                <a:sym typeface="Source Sans Pro"/>
              </a:rPr>
              <a:t> (optional)</a:t>
            </a:r>
            <a:endParaRPr>
              <a:latin typeface="Source Sans Pro"/>
              <a:ea typeface="Source Sans Pro"/>
              <a:cs typeface="Source Sans Pro"/>
              <a:sym typeface="Source Sans Pro"/>
            </a:endParaRPr>
          </a:p>
          <a:p>
            <a:pPr indent="0" lvl="0" marL="0" rtl="0" algn="l">
              <a:spcBef>
                <a:spcPts val="0"/>
              </a:spcBef>
              <a:spcAft>
                <a:spcPts val="0"/>
              </a:spcAft>
              <a:buNone/>
            </a:pPr>
            <a:r>
              <a:rPr lang="id">
                <a:latin typeface="Source Sans Pro"/>
                <a:ea typeface="Source Sans Pro"/>
                <a:cs typeface="Source Sans Pro"/>
                <a:sym typeface="Source Sans Pro"/>
              </a:rPr>
              <a:t>Diisi dengan deskripsi dari project</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id">
                <a:latin typeface="Source Sans Pro"/>
                <a:ea typeface="Source Sans Pro"/>
                <a:cs typeface="Source Sans Pro"/>
                <a:sym typeface="Source Sans Pro"/>
              </a:rPr>
              <a:t>Bisa pilih repository dipublish secara </a:t>
            </a:r>
            <a:r>
              <a:rPr b="1" lang="id">
                <a:latin typeface="Source Sans Pro"/>
                <a:ea typeface="Source Sans Pro"/>
                <a:cs typeface="Source Sans Pro"/>
                <a:sym typeface="Source Sans Pro"/>
              </a:rPr>
              <a:t>public </a:t>
            </a:r>
            <a:r>
              <a:rPr lang="id">
                <a:latin typeface="Source Sans Pro"/>
                <a:ea typeface="Source Sans Pro"/>
                <a:cs typeface="Source Sans Pro"/>
                <a:sym typeface="Source Sans Pro"/>
              </a:rPr>
              <a:t>atau </a:t>
            </a:r>
            <a:r>
              <a:rPr b="1" lang="id">
                <a:latin typeface="Source Sans Pro"/>
                <a:ea typeface="Source Sans Pro"/>
                <a:cs typeface="Source Sans Pro"/>
                <a:sym typeface="Source Sans Pro"/>
              </a:rPr>
              <a:t>private</a:t>
            </a:r>
            <a:endParaRPr b="1">
              <a:latin typeface="Source Sans Pro"/>
              <a:ea typeface="Source Sans Pro"/>
              <a:cs typeface="Source Sans Pro"/>
              <a:sym typeface="Source Sans Pro"/>
            </a:endParaRPr>
          </a:p>
        </p:txBody>
      </p:sp>
      <p:sp>
        <p:nvSpPr>
          <p:cNvPr id="406" name="Google Shape;406;p52"/>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sp>
        <p:nvSpPr>
          <p:cNvPr id="407" name="Google Shape;407;p52"/>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EDE"/>
        </a:solidFill>
      </p:bgPr>
    </p:bg>
    <p:spTree>
      <p:nvGrpSpPr>
        <p:cNvPr id="83" name="Shape 83"/>
        <p:cNvGrpSpPr/>
        <p:nvPr/>
      </p:nvGrpSpPr>
      <p:grpSpPr>
        <a:xfrm>
          <a:off x="0" y="0"/>
          <a:ext cx="0" cy="0"/>
          <a:chOff x="0" y="0"/>
          <a:chExt cx="0" cy="0"/>
        </a:xfrm>
      </p:grpSpPr>
      <p:sp>
        <p:nvSpPr>
          <p:cNvPr id="84" name="Google Shape;84;p17"/>
          <p:cNvSpPr txBox="1"/>
          <p:nvPr/>
        </p:nvSpPr>
        <p:spPr>
          <a:xfrm>
            <a:off x="1485900" y="1264950"/>
            <a:ext cx="6172200" cy="26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004987"/>
                </a:solidFill>
                <a:latin typeface="Just Another Hand"/>
                <a:ea typeface="Just Another Hand"/>
                <a:cs typeface="Just Another Hand"/>
                <a:sym typeface="Just Another Hand"/>
              </a:rPr>
              <a:t>External CSS adalah metode untuk mengaplikasikan CSS di file yang terpisah</a:t>
            </a:r>
            <a:endParaRPr sz="5000">
              <a:solidFill>
                <a:srgbClr val="004987"/>
              </a:solidFill>
              <a:latin typeface="Just Another Hand"/>
              <a:ea typeface="Just Another Hand"/>
              <a:cs typeface="Just Another Hand"/>
              <a:sym typeface="Just Another Hand"/>
            </a:endParaRPr>
          </a:p>
          <a:p>
            <a:pPr indent="0" lvl="0" marL="0" rtl="0" algn="ctr">
              <a:spcBef>
                <a:spcPts val="0"/>
              </a:spcBef>
              <a:spcAft>
                <a:spcPts val="0"/>
              </a:spcAft>
              <a:buNone/>
            </a:pPr>
            <a:r>
              <a:rPr lang="id" sz="5000">
                <a:solidFill>
                  <a:srgbClr val="004987"/>
                </a:solidFill>
                <a:latin typeface="Just Another Hand"/>
                <a:ea typeface="Just Another Hand"/>
                <a:cs typeface="Just Another Hand"/>
                <a:sym typeface="Just Another Hand"/>
              </a:rPr>
              <a:t>true/false?</a:t>
            </a:r>
            <a:endParaRPr sz="5000">
              <a:solidFill>
                <a:srgbClr val="004987"/>
              </a:solidFill>
              <a:latin typeface="Just Another Hand"/>
              <a:ea typeface="Just Another Hand"/>
              <a:cs typeface="Just Another Hand"/>
              <a:sym typeface="Just Another Hand"/>
            </a:endParaRPr>
          </a:p>
        </p:txBody>
      </p:sp>
      <p:pic>
        <p:nvPicPr>
          <p:cNvPr id="85" name="Google Shape;85;p17"/>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1" name="Shape 411"/>
        <p:cNvGrpSpPr/>
        <p:nvPr/>
      </p:nvGrpSpPr>
      <p:grpSpPr>
        <a:xfrm>
          <a:off x="0" y="0"/>
          <a:ext cx="0" cy="0"/>
          <a:chOff x="0" y="0"/>
          <a:chExt cx="0" cy="0"/>
        </a:xfrm>
      </p:grpSpPr>
      <p:pic>
        <p:nvPicPr>
          <p:cNvPr id="412" name="Google Shape;412;p53"/>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13" name="Google Shape;413;p53"/>
          <p:cNvSpPr txBox="1"/>
          <p:nvPr/>
        </p:nvSpPr>
        <p:spPr>
          <a:xfrm>
            <a:off x="580200" y="1163750"/>
            <a:ext cx="59262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3. Membuat folder baru</a:t>
            </a:r>
            <a:endParaRPr>
              <a:latin typeface="Source Sans Pro"/>
              <a:ea typeface="Source Sans Pro"/>
              <a:cs typeface="Source Sans Pro"/>
              <a:sym typeface="Source Sans Pro"/>
            </a:endParaRPr>
          </a:p>
        </p:txBody>
      </p:sp>
      <p:sp>
        <p:nvSpPr>
          <p:cNvPr id="414" name="Google Shape;414;p53"/>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pic>
        <p:nvPicPr>
          <p:cNvPr id="415" name="Google Shape;415;p53"/>
          <p:cNvPicPr preferRelativeResize="0"/>
          <p:nvPr/>
        </p:nvPicPr>
        <p:blipFill rotWithShape="1">
          <a:blip r:embed="rId4">
            <a:alphaModFix/>
          </a:blip>
          <a:srcRect b="76062" l="0" r="48940" t="0"/>
          <a:stretch/>
        </p:blipFill>
        <p:spPr>
          <a:xfrm>
            <a:off x="580200" y="1606000"/>
            <a:ext cx="3892402" cy="1026451"/>
          </a:xfrm>
          <a:prstGeom prst="rect">
            <a:avLst/>
          </a:prstGeom>
          <a:noFill/>
          <a:ln cap="flat" cmpd="sng" w="9525">
            <a:solidFill>
              <a:srgbClr val="000000"/>
            </a:solidFill>
            <a:prstDash val="solid"/>
            <a:round/>
            <a:headEnd len="sm" w="sm" type="none"/>
            <a:tailEnd len="sm" w="sm" type="none"/>
          </a:ln>
        </p:spPr>
      </p:pic>
      <p:pic>
        <p:nvPicPr>
          <p:cNvPr id="416" name="Google Shape;416;p53"/>
          <p:cNvPicPr preferRelativeResize="0"/>
          <p:nvPr/>
        </p:nvPicPr>
        <p:blipFill rotWithShape="1">
          <a:blip r:embed="rId5">
            <a:alphaModFix/>
          </a:blip>
          <a:srcRect b="74718" l="0" r="33888" t="0"/>
          <a:stretch/>
        </p:blipFill>
        <p:spPr>
          <a:xfrm>
            <a:off x="580200" y="3348450"/>
            <a:ext cx="3892402" cy="837308"/>
          </a:xfrm>
          <a:prstGeom prst="rect">
            <a:avLst/>
          </a:prstGeom>
          <a:noFill/>
          <a:ln cap="flat" cmpd="sng" w="9525">
            <a:solidFill>
              <a:srgbClr val="000000"/>
            </a:solidFill>
            <a:prstDash val="solid"/>
            <a:round/>
            <a:headEnd len="sm" w="sm" type="none"/>
            <a:tailEnd len="sm" w="sm" type="none"/>
          </a:ln>
        </p:spPr>
      </p:pic>
      <p:sp>
        <p:nvSpPr>
          <p:cNvPr id="417" name="Google Shape;417;p53"/>
          <p:cNvSpPr txBox="1"/>
          <p:nvPr/>
        </p:nvSpPr>
        <p:spPr>
          <a:xfrm>
            <a:off x="580200" y="2889900"/>
            <a:ext cx="38925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Klik folder baru</a:t>
            </a:r>
            <a:endParaRPr>
              <a:latin typeface="Source Sans Pro"/>
              <a:ea typeface="Source Sans Pro"/>
              <a:cs typeface="Source Sans Pro"/>
              <a:sym typeface="Source Sans Pro"/>
            </a:endParaRPr>
          </a:p>
        </p:txBody>
      </p:sp>
      <p:cxnSp>
        <p:nvCxnSpPr>
          <p:cNvPr id="418" name="Google Shape;418;p53"/>
          <p:cNvCxnSpPr/>
          <p:nvPr/>
        </p:nvCxnSpPr>
        <p:spPr>
          <a:xfrm flipH="1">
            <a:off x="4654175" y="1222500"/>
            <a:ext cx="13500" cy="3571500"/>
          </a:xfrm>
          <a:prstGeom prst="straightConnector1">
            <a:avLst/>
          </a:prstGeom>
          <a:noFill/>
          <a:ln cap="flat" cmpd="sng" w="9525">
            <a:solidFill>
              <a:schemeClr val="dk2"/>
            </a:solidFill>
            <a:prstDash val="solid"/>
            <a:round/>
            <a:headEnd len="med" w="med" type="none"/>
            <a:tailEnd len="med" w="med" type="none"/>
          </a:ln>
        </p:spPr>
      </p:cxnSp>
      <p:pic>
        <p:nvPicPr>
          <p:cNvPr id="419" name="Google Shape;419;p53"/>
          <p:cNvPicPr preferRelativeResize="0"/>
          <p:nvPr/>
        </p:nvPicPr>
        <p:blipFill rotWithShape="1">
          <a:blip r:embed="rId6">
            <a:alphaModFix/>
          </a:blip>
          <a:srcRect b="78729" l="0" r="48786" t="0"/>
          <a:stretch/>
        </p:blipFill>
        <p:spPr>
          <a:xfrm>
            <a:off x="4848650" y="1625625"/>
            <a:ext cx="4225762" cy="987201"/>
          </a:xfrm>
          <a:prstGeom prst="rect">
            <a:avLst/>
          </a:prstGeom>
          <a:noFill/>
          <a:ln cap="flat" cmpd="sng" w="9525">
            <a:solidFill>
              <a:srgbClr val="000000"/>
            </a:solidFill>
            <a:prstDash val="solid"/>
            <a:round/>
            <a:headEnd len="sm" w="sm" type="none"/>
            <a:tailEnd len="sm" w="sm" type="none"/>
          </a:ln>
        </p:spPr>
      </p:pic>
      <p:sp>
        <p:nvSpPr>
          <p:cNvPr id="420" name="Google Shape;420;p53"/>
          <p:cNvSpPr txBox="1"/>
          <p:nvPr/>
        </p:nvSpPr>
        <p:spPr>
          <a:xfrm>
            <a:off x="4848650" y="1222500"/>
            <a:ext cx="38925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Klik directory dan ubah menjadi cmd</a:t>
            </a:r>
            <a:endParaRPr>
              <a:latin typeface="Source Sans Pro"/>
              <a:ea typeface="Source Sans Pro"/>
              <a:cs typeface="Source Sans Pro"/>
              <a:sym typeface="Source Sans Pro"/>
            </a:endParaRPr>
          </a:p>
        </p:txBody>
      </p:sp>
      <p:pic>
        <p:nvPicPr>
          <p:cNvPr id="421" name="Google Shape;421;p53"/>
          <p:cNvPicPr preferRelativeResize="0"/>
          <p:nvPr/>
        </p:nvPicPr>
        <p:blipFill rotWithShape="1">
          <a:blip r:embed="rId7">
            <a:alphaModFix/>
          </a:blip>
          <a:srcRect b="80714" l="0" r="17702" t="0"/>
          <a:stretch/>
        </p:blipFill>
        <p:spPr>
          <a:xfrm>
            <a:off x="4849150" y="2806688"/>
            <a:ext cx="4225752" cy="557034"/>
          </a:xfrm>
          <a:prstGeom prst="rect">
            <a:avLst/>
          </a:prstGeom>
          <a:noFill/>
          <a:ln cap="flat" cmpd="sng" w="9525">
            <a:solidFill>
              <a:srgbClr val="000000"/>
            </a:solidFill>
            <a:prstDash val="solid"/>
            <a:round/>
            <a:headEnd len="sm" w="sm" type="none"/>
            <a:tailEnd len="sm" w="sm" type="none"/>
          </a:ln>
        </p:spPr>
      </p:pic>
      <p:pic>
        <p:nvPicPr>
          <p:cNvPr id="422" name="Google Shape;422;p53"/>
          <p:cNvPicPr preferRelativeResize="0"/>
          <p:nvPr/>
        </p:nvPicPr>
        <p:blipFill rotWithShape="1">
          <a:blip r:embed="rId8">
            <a:alphaModFix/>
          </a:blip>
          <a:srcRect b="69316" l="16705" r="13134" t="11489"/>
          <a:stretch/>
        </p:blipFill>
        <p:spPr>
          <a:xfrm>
            <a:off x="4920937" y="3557599"/>
            <a:ext cx="4082174" cy="628150"/>
          </a:xfrm>
          <a:prstGeom prst="rect">
            <a:avLst/>
          </a:prstGeom>
          <a:noFill/>
          <a:ln cap="flat" cmpd="sng" w="9525">
            <a:solidFill>
              <a:srgbClr val="000000"/>
            </a:solidFill>
            <a:prstDash val="solid"/>
            <a:round/>
            <a:headEnd len="sm" w="sm" type="none"/>
            <a:tailEnd len="sm" w="sm" type="none"/>
          </a:ln>
        </p:spPr>
      </p:pic>
      <p:sp>
        <p:nvSpPr>
          <p:cNvPr id="423" name="Google Shape;423;p53"/>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pic>
        <p:nvPicPr>
          <p:cNvPr id="428" name="Google Shape;428;p54"/>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29" name="Google Shape;429;p54"/>
          <p:cNvSpPr txBox="1"/>
          <p:nvPr/>
        </p:nvSpPr>
        <p:spPr>
          <a:xfrm>
            <a:off x="580200" y="1163750"/>
            <a:ext cx="59262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4. Mencoba command Git</a:t>
            </a:r>
            <a:endParaRPr>
              <a:latin typeface="Source Sans Pro"/>
              <a:ea typeface="Source Sans Pro"/>
              <a:cs typeface="Source Sans Pro"/>
              <a:sym typeface="Source Sans Pro"/>
            </a:endParaRPr>
          </a:p>
        </p:txBody>
      </p:sp>
      <p:pic>
        <p:nvPicPr>
          <p:cNvPr id="430" name="Google Shape;430;p54"/>
          <p:cNvPicPr preferRelativeResize="0"/>
          <p:nvPr/>
        </p:nvPicPr>
        <p:blipFill rotWithShape="1">
          <a:blip r:embed="rId4">
            <a:alphaModFix/>
          </a:blip>
          <a:srcRect b="6349" l="16338" r="15041" t="0"/>
          <a:stretch/>
        </p:blipFill>
        <p:spPr>
          <a:xfrm>
            <a:off x="642950" y="1669888"/>
            <a:ext cx="4067275" cy="3122226"/>
          </a:xfrm>
          <a:prstGeom prst="rect">
            <a:avLst/>
          </a:prstGeom>
          <a:noFill/>
          <a:ln>
            <a:noFill/>
          </a:ln>
        </p:spPr>
      </p:pic>
      <p:sp>
        <p:nvSpPr>
          <p:cNvPr id="431" name="Google Shape;431;p54"/>
          <p:cNvSpPr/>
          <p:nvPr/>
        </p:nvSpPr>
        <p:spPr>
          <a:xfrm>
            <a:off x="719150" y="2963125"/>
            <a:ext cx="3769200" cy="866700"/>
          </a:xfrm>
          <a:prstGeom prst="rect">
            <a:avLst/>
          </a:prstGeom>
          <a:noFill/>
          <a:ln cap="flat" cmpd="sng" w="38100">
            <a:solidFill>
              <a:srgbClr val="A52A2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4"/>
          <p:cNvSpPr txBox="1"/>
          <p:nvPr/>
        </p:nvSpPr>
        <p:spPr>
          <a:xfrm>
            <a:off x="5146500" y="1669900"/>
            <a:ext cx="3309600" cy="28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Keterangan:</a:t>
            </a:r>
            <a:endParaRPr>
              <a:latin typeface="Source Sans Pro"/>
              <a:ea typeface="Source Sans Pro"/>
              <a:cs typeface="Source Sans Pro"/>
              <a:sym typeface="Source Sans Pro"/>
            </a:endParaRPr>
          </a:p>
          <a:p>
            <a:pPr indent="0" lvl="0" marL="0" rtl="0" algn="l">
              <a:spcBef>
                <a:spcPts val="0"/>
              </a:spcBef>
              <a:spcAft>
                <a:spcPts val="0"/>
              </a:spcAft>
              <a:buNone/>
            </a:pPr>
            <a:r>
              <a:rPr lang="id">
                <a:latin typeface="Source Sans Pro"/>
                <a:ea typeface="Source Sans Pro"/>
                <a:cs typeface="Source Sans Pro"/>
                <a:sym typeface="Source Sans Pro"/>
              </a:rPr>
              <a:t>Coba bagian yang di tandai dengan kotak merah</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rPr lang="id" sz="1050">
                <a:solidFill>
                  <a:srgbClr val="24292E"/>
                </a:solidFill>
                <a:latin typeface="Consolas"/>
                <a:ea typeface="Consolas"/>
                <a:cs typeface="Consolas"/>
                <a:sym typeface="Consolas"/>
              </a:rPr>
              <a:t>echo "# personal-website" &gt;&gt; README.md</a:t>
            </a:r>
            <a:endParaRPr sz="1050">
              <a:solidFill>
                <a:srgbClr val="24292E"/>
              </a:solidFill>
              <a:latin typeface="Consolas"/>
              <a:ea typeface="Consolas"/>
              <a:cs typeface="Consolas"/>
              <a:sym typeface="Consolas"/>
            </a:endParaRPr>
          </a:p>
          <a:p>
            <a:pPr indent="0" lvl="0" marL="0" rtl="0" algn="l">
              <a:spcBef>
                <a:spcPts val="0"/>
              </a:spcBef>
              <a:spcAft>
                <a:spcPts val="0"/>
              </a:spcAft>
              <a:buNone/>
            </a:pPr>
            <a:r>
              <a:rPr lang="id">
                <a:latin typeface="Source Sans Pro"/>
                <a:ea typeface="Source Sans Pro"/>
                <a:cs typeface="Source Sans Pro"/>
                <a:sym typeface="Source Sans Pro"/>
              </a:rPr>
              <a:t>Menampilkan # personal-website di README</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rPr lang="id" sz="1050">
                <a:solidFill>
                  <a:srgbClr val="24292E"/>
                </a:solidFill>
                <a:latin typeface="Consolas"/>
                <a:ea typeface="Consolas"/>
                <a:cs typeface="Consolas"/>
                <a:sym typeface="Consolas"/>
              </a:rPr>
              <a:t>git init</a:t>
            </a:r>
            <a:endParaRPr sz="1050">
              <a:solidFill>
                <a:srgbClr val="24292E"/>
              </a:solidFill>
              <a:latin typeface="Consolas"/>
              <a:ea typeface="Consolas"/>
              <a:cs typeface="Consolas"/>
              <a:sym typeface="Consolas"/>
            </a:endParaRPr>
          </a:p>
          <a:p>
            <a:pPr indent="0" lvl="0" marL="0" rtl="0" algn="l">
              <a:spcBef>
                <a:spcPts val="0"/>
              </a:spcBef>
              <a:spcAft>
                <a:spcPts val="0"/>
              </a:spcAft>
              <a:buNone/>
            </a:pPr>
            <a:r>
              <a:rPr lang="id">
                <a:latin typeface="Source Sans Pro"/>
                <a:ea typeface="Source Sans Pro"/>
                <a:cs typeface="Source Sans Pro"/>
                <a:sym typeface="Source Sans Pro"/>
              </a:rPr>
              <a:t>Mengubah folder menjadi repository</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rPr lang="id" sz="1050">
                <a:solidFill>
                  <a:srgbClr val="24292E"/>
                </a:solidFill>
                <a:latin typeface="Consolas"/>
                <a:ea typeface="Consolas"/>
                <a:cs typeface="Consolas"/>
                <a:sym typeface="Consolas"/>
              </a:rPr>
              <a:t>git add README.md</a:t>
            </a:r>
            <a:endParaRPr sz="1050">
              <a:solidFill>
                <a:srgbClr val="24292E"/>
              </a:solidFill>
              <a:latin typeface="Consolas"/>
              <a:ea typeface="Consolas"/>
              <a:cs typeface="Consolas"/>
              <a:sym typeface="Consolas"/>
            </a:endParaRPr>
          </a:p>
          <a:p>
            <a:pPr indent="0" lvl="0" marL="0" rtl="0" algn="l">
              <a:spcBef>
                <a:spcPts val="0"/>
              </a:spcBef>
              <a:spcAft>
                <a:spcPts val="0"/>
              </a:spcAft>
              <a:buNone/>
            </a:pPr>
            <a:r>
              <a:rPr lang="id">
                <a:latin typeface="Source Sans Pro"/>
                <a:ea typeface="Source Sans Pro"/>
                <a:cs typeface="Source Sans Pro"/>
                <a:sym typeface="Source Sans Pro"/>
              </a:rPr>
              <a:t>Menambahkan file README.md</a:t>
            </a:r>
            <a:endParaRPr>
              <a:latin typeface="Source Sans Pro"/>
              <a:ea typeface="Source Sans Pro"/>
              <a:cs typeface="Source Sans Pro"/>
              <a:sym typeface="Source Sans Pro"/>
            </a:endParaRPr>
          </a:p>
        </p:txBody>
      </p:sp>
      <p:sp>
        <p:nvSpPr>
          <p:cNvPr id="433" name="Google Shape;433;p54"/>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sp>
        <p:nvSpPr>
          <p:cNvPr id="434" name="Google Shape;434;p54"/>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8" name="Shape 438"/>
        <p:cNvGrpSpPr/>
        <p:nvPr/>
      </p:nvGrpSpPr>
      <p:grpSpPr>
        <a:xfrm>
          <a:off x="0" y="0"/>
          <a:ext cx="0" cy="0"/>
          <a:chOff x="0" y="0"/>
          <a:chExt cx="0" cy="0"/>
        </a:xfrm>
      </p:grpSpPr>
      <p:pic>
        <p:nvPicPr>
          <p:cNvPr id="439" name="Google Shape;439;p55"/>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40" name="Google Shape;440;p55"/>
          <p:cNvSpPr txBox="1"/>
          <p:nvPr/>
        </p:nvSpPr>
        <p:spPr>
          <a:xfrm>
            <a:off x="580200" y="1163750"/>
            <a:ext cx="59262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4. Mencoba command Git (lanjutan)</a:t>
            </a:r>
            <a:endParaRPr>
              <a:latin typeface="Source Sans Pro"/>
              <a:ea typeface="Source Sans Pro"/>
              <a:cs typeface="Source Sans Pro"/>
              <a:sym typeface="Source Sans Pro"/>
            </a:endParaRPr>
          </a:p>
        </p:txBody>
      </p:sp>
      <p:pic>
        <p:nvPicPr>
          <p:cNvPr id="441" name="Google Shape;441;p55"/>
          <p:cNvPicPr preferRelativeResize="0"/>
          <p:nvPr/>
        </p:nvPicPr>
        <p:blipFill rotWithShape="1">
          <a:blip r:embed="rId4">
            <a:alphaModFix/>
          </a:blip>
          <a:srcRect b="6349" l="16338" r="15041" t="0"/>
          <a:stretch/>
        </p:blipFill>
        <p:spPr>
          <a:xfrm>
            <a:off x="642950" y="1669888"/>
            <a:ext cx="4067275" cy="3122226"/>
          </a:xfrm>
          <a:prstGeom prst="rect">
            <a:avLst/>
          </a:prstGeom>
          <a:noFill/>
          <a:ln>
            <a:noFill/>
          </a:ln>
        </p:spPr>
      </p:pic>
      <p:sp>
        <p:nvSpPr>
          <p:cNvPr id="442" name="Google Shape;442;p55"/>
          <p:cNvSpPr/>
          <p:nvPr/>
        </p:nvSpPr>
        <p:spPr>
          <a:xfrm>
            <a:off x="719150" y="2963125"/>
            <a:ext cx="3769200" cy="866700"/>
          </a:xfrm>
          <a:prstGeom prst="rect">
            <a:avLst/>
          </a:prstGeom>
          <a:noFill/>
          <a:ln cap="flat" cmpd="sng" w="38100">
            <a:solidFill>
              <a:srgbClr val="A52A2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5"/>
          <p:cNvSpPr txBox="1"/>
          <p:nvPr/>
        </p:nvSpPr>
        <p:spPr>
          <a:xfrm>
            <a:off x="5146500" y="1669900"/>
            <a:ext cx="3309600" cy="286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d" sz="1050">
                <a:solidFill>
                  <a:srgbClr val="24292E"/>
                </a:solidFill>
                <a:latin typeface="Consolas"/>
                <a:ea typeface="Consolas"/>
                <a:cs typeface="Consolas"/>
                <a:sym typeface="Consolas"/>
              </a:rPr>
              <a:t>git commit -m "first commit"</a:t>
            </a:r>
            <a:endParaRPr sz="1050">
              <a:solidFill>
                <a:srgbClr val="24292E"/>
              </a:solidFill>
              <a:latin typeface="Consolas"/>
              <a:ea typeface="Consolas"/>
              <a:cs typeface="Consolas"/>
              <a:sym typeface="Consolas"/>
            </a:endParaRPr>
          </a:p>
          <a:p>
            <a:pPr indent="0" lvl="0" marL="0" rtl="0" algn="l">
              <a:spcBef>
                <a:spcPts val="0"/>
              </a:spcBef>
              <a:spcAft>
                <a:spcPts val="0"/>
              </a:spcAft>
              <a:buNone/>
            </a:pPr>
            <a:r>
              <a:rPr lang="id">
                <a:latin typeface="Source Sans Pro"/>
                <a:ea typeface="Source Sans Pro"/>
                <a:cs typeface="Source Sans Pro"/>
                <a:sym typeface="Source Sans Pro"/>
              </a:rPr>
              <a:t>Membuat message “first commit”</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rPr lang="id" sz="1050">
                <a:solidFill>
                  <a:srgbClr val="24292E"/>
                </a:solidFill>
                <a:latin typeface="Consolas"/>
                <a:ea typeface="Consolas"/>
                <a:cs typeface="Consolas"/>
                <a:sym typeface="Consolas"/>
              </a:rPr>
              <a:t>git remote add origin https://github.com/inezamandha/personal-website.git</a:t>
            </a:r>
            <a:endParaRPr sz="1050">
              <a:solidFill>
                <a:srgbClr val="24292E"/>
              </a:solidFill>
              <a:latin typeface="Consolas"/>
              <a:ea typeface="Consolas"/>
              <a:cs typeface="Consolas"/>
              <a:sym typeface="Consolas"/>
            </a:endParaRPr>
          </a:p>
          <a:p>
            <a:pPr indent="0" lvl="0" marL="0" rtl="0" algn="l">
              <a:spcBef>
                <a:spcPts val="0"/>
              </a:spcBef>
              <a:spcAft>
                <a:spcPts val="0"/>
              </a:spcAft>
              <a:buNone/>
            </a:pPr>
            <a:r>
              <a:rPr lang="id">
                <a:latin typeface="Source Sans Pro"/>
                <a:ea typeface="Source Sans Pro"/>
                <a:cs typeface="Source Sans Pro"/>
                <a:sym typeface="Source Sans Pro"/>
              </a:rPr>
              <a:t>Menghubungkan repository local ke repository GitHub</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rPr lang="id" sz="1050">
                <a:solidFill>
                  <a:srgbClr val="24292E"/>
                </a:solidFill>
                <a:latin typeface="Consolas"/>
                <a:ea typeface="Consolas"/>
                <a:cs typeface="Consolas"/>
                <a:sym typeface="Consolas"/>
              </a:rPr>
              <a:t>git push -u origin master</a:t>
            </a:r>
            <a:endParaRPr sz="1050">
              <a:solidFill>
                <a:srgbClr val="24292E"/>
              </a:solidFill>
              <a:latin typeface="Consolas"/>
              <a:ea typeface="Consolas"/>
              <a:cs typeface="Consolas"/>
              <a:sym typeface="Consolas"/>
            </a:endParaRPr>
          </a:p>
          <a:p>
            <a:pPr indent="0" lvl="0" marL="0" rtl="0" algn="l">
              <a:spcBef>
                <a:spcPts val="0"/>
              </a:spcBef>
              <a:spcAft>
                <a:spcPts val="0"/>
              </a:spcAft>
              <a:buNone/>
            </a:pPr>
            <a:r>
              <a:rPr lang="id">
                <a:latin typeface="Source Sans Pro"/>
                <a:ea typeface="Source Sans Pro"/>
                <a:cs typeface="Source Sans Pro"/>
                <a:sym typeface="Source Sans Pro"/>
              </a:rPr>
              <a:t>Push repository local ke GitHub</a:t>
            </a:r>
            <a:endParaRPr>
              <a:latin typeface="Source Sans Pro"/>
              <a:ea typeface="Source Sans Pro"/>
              <a:cs typeface="Source Sans Pro"/>
              <a:sym typeface="Source Sans Pro"/>
            </a:endParaRPr>
          </a:p>
        </p:txBody>
      </p:sp>
      <p:sp>
        <p:nvSpPr>
          <p:cNvPr id="444" name="Google Shape;444;p55"/>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sp>
        <p:nvSpPr>
          <p:cNvPr id="445" name="Google Shape;445;p55"/>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9" name="Shape 449"/>
        <p:cNvGrpSpPr/>
        <p:nvPr/>
      </p:nvGrpSpPr>
      <p:grpSpPr>
        <a:xfrm>
          <a:off x="0" y="0"/>
          <a:ext cx="0" cy="0"/>
          <a:chOff x="0" y="0"/>
          <a:chExt cx="0" cy="0"/>
        </a:xfrm>
      </p:grpSpPr>
      <p:pic>
        <p:nvPicPr>
          <p:cNvPr id="450" name="Google Shape;450;p56"/>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51" name="Google Shape;451;p56"/>
          <p:cNvSpPr txBox="1"/>
          <p:nvPr/>
        </p:nvSpPr>
        <p:spPr>
          <a:xfrm>
            <a:off x="580200" y="1163750"/>
            <a:ext cx="59262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5. Menjalankan perintah command di CMD</a:t>
            </a:r>
            <a:endParaRPr>
              <a:latin typeface="Source Sans Pro"/>
              <a:ea typeface="Source Sans Pro"/>
              <a:cs typeface="Source Sans Pro"/>
              <a:sym typeface="Source Sans Pro"/>
            </a:endParaRPr>
          </a:p>
        </p:txBody>
      </p:sp>
      <p:sp>
        <p:nvSpPr>
          <p:cNvPr id="452" name="Google Shape;452;p56"/>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pic>
        <p:nvPicPr>
          <p:cNvPr id="453" name="Google Shape;453;p56"/>
          <p:cNvPicPr preferRelativeResize="0"/>
          <p:nvPr/>
        </p:nvPicPr>
        <p:blipFill rotWithShape="1">
          <a:blip r:embed="rId4">
            <a:alphaModFix/>
          </a:blip>
          <a:srcRect b="18292" l="16957" r="12999" t="11596"/>
          <a:stretch/>
        </p:blipFill>
        <p:spPr>
          <a:xfrm>
            <a:off x="1916375" y="1600216"/>
            <a:ext cx="5311248" cy="2990717"/>
          </a:xfrm>
          <a:prstGeom prst="rect">
            <a:avLst/>
          </a:prstGeom>
          <a:noFill/>
          <a:ln>
            <a:noFill/>
          </a:ln>
        </p:spPr>
      </p:pic>
      <p:sp>
        <p:nvSpPr>
          <p:cNvPr id="454" name="Google Shape;454;p56"/>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8" name="Shape 458"/>
        <p:cNvGrpSpPr/>
        <p:nvPr/>
      </p:nvGrpSpPr>
      <p:grpSpPr>
        <a:xfrm>
          <a:off x="0" y="0"/>
          <a:ext cx="0" cy="0"/>
          <a:chOff x="0" y="0"/>
          <a:chExt cx="0" cy="0"/>
        </a:xfrm>
      </p:grpSpPr>
      <p:pic>
        <p:nvPicPr>
          <p:cNvPr id="459" name="Google Shape;459;p57"/>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60" name="Google Shape;460;p57"/>
          <p:cNvSpPr txBox="1"/>
          <p:nvPr/>
        </p:nvSpPr>
        <p:spPr>
          <a:xfrm>
            <a:off x="580200" y="1163750"/>
            <a:ext cx="59262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6. Refresh halaman GitHub</a:t>
            </a:r>
            <a:endParaRPr>
              <a:latin typeface="Source Sans Pro"/>
              <a:ea typeface="Source Sans Pro"/>
              <a:cs typeface="Source Sans Pro"/>
              <a:sym typeface="Source Sans Pro"/>
            </a:endParaRPr>
          </a:p>
        </p:txBody>
      </p:sp>
      <p:sp>
        <p:nvSpPr>
          <p:cNvPr id="461" name="Google Shape;461;p57"/>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pic>
        <p:nvPicPr>
          <p:cNvPr id="462" name="Google Shape;462;p57"/>
          <p:cNvPicPr preferRelativeResize="0"/>
          <p:nvPr/>
        </p:nvPicPr>
        <p:blipFill rotWithShape="1">
          <a:blip r:embed="rId4">
            <a:alphaModFix/>
          </a:blip>
          <a:srcRect b="12342" l="0" r="0" t="0"/>
          <a:stretch/>
        </p:blipFill>
        <p:spPr>
          <a:xfrm>
            <a:off x="1608575" y="1769750"/>
            <a:ext cx="5926848" cy="2922499"/>
          </a:xfrm>
          <a:prstGeom prst="rect">
            <a:avLst/>
          </a:prstGeom>
          <a:noFill/>
          <a:ln>
            <a:noFill/>
          </a:ln>
        </p:spPr>
      </p:pic>
      <p:sp>
        <p:nvSpPr>
          <p:cNvPr id="463" name="Google Shape;463;p57"/>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7" name="Shape 467"/>
        <p:cNvGrpSpPr/>
        <p:nvPr/>
      </p:nvGrpSpPr>
      <p:grpSpPr>
        <a:xfrm>
          <a:off x="0" y="0"/>
          <a:ext cx="0" cy="0"/>
          <a:chOff x="0" y="0"/>
          <a:chExt cx="0" cy="0"/>
        </a:xfrm>
      </p:grpSpPr>
      <p:pic>
        <p:nvPicPr>
          <p:cNvPr id="468" name="Google Shape;468;p58"/>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69" name="Google Shape;469;p58"/>
          <p:cNvSpPr txBox="1"/>
          <p:nvPr/>
        </p:nvSpPr>
        <p:spPr>
          <a:xfrm>
            <a:off x="580200" y="1163750"/>
            <a:ext cx="59262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7. Tambahkan file ke folder local</a:t>
            </a:r>
            <a:endParaRPr>
              <a:latin typeface="Source Sans Pro"/>
              <a:ea typeface="Source Sans Pro"/>
              <a:cs typeface="Source Sans Pro"/>
              <a:sym typeface="Source Sans Pro"/>
            </a:endParaRPr>
          </a:p>
        </p:txBody>
      </p:sp>
      <p:sp>
        <p:nvSpPr>
          <p:cNvPr id="470" name="Google Shape;470;p58"/>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pic>
        <p:nvPicPr>
          <p:cNvPr id="471" name="Google Shape;471;p58"/>
          <p:cNvPicPr preferRelativeResize="0"/>
          <p:nvPr/>
        </p:nvPicPr>
        <p:blipFill rotWithShape="1">
          <a:blip r:embed="rId4">
            <a:alphaModFix/>
          </a:blip>
          <a:srcRect b="16624" l="0" r="27499" t="0"/>
          <a:stretch/>
        </p:blipFill>
        <p:spPr>
          <a:xfrm>
            <a:off x="2101425" y="1632900"/>
            <a:ext cx="4941149" cy="3196201"/>
          </a:xfrm>
          <a:prstGeom prst="rect">
            <a:avLst/>
          </a:prstGeom>
          <a:noFill/>
          <a:ln>
            <a:noFill/>
          </a:ln>
        </p:spPr>
      </p:pic>
      <p:sp>
        <p:nvSpPr>
          <p:cNvPr id="472" name="Google Shape;472;p58"/>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6" name="Shape 476"/>
        <p:cNvGrpSpPr/>
        <p:nvPr/>
      </p:nvGrpSpPr>
      <p:grpSpPr>
        <a:xfrm>
          <a:off x="0" y="0"/>
          <a:ext cx="0" cy="0"/>
          <a:chOff x="0" y="0"/>
          <a:chExt cx="0" cy="0"/>
        </a:xfrm>
      </p:grpSpPr>
      <p:pic>
        <p:nvPicPr>
          <p:cNvPr id="477" name="Google Shape;477;p59"/>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78" name="Google Shape;478;p59"/>
          <p:cNvSpPr txBox="1"/>
          <p:nvPr/>
        </p:nvSpPr>
        <p:spPr>
          <a:xfrm>
            <a:off x="580200" y="1163750"/>
            <a:ext cx="76941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8. Ketik </a:t>
            </a:r>
            <a:r>
              <a:rPr b="1" lang="id">
                <a:latin typeface="Source Sans Pro"/>
                <a:ea typeface="Source Sans Pro"/>
                <a:cs typeface="Source Sans Pro"/>
                <a:sym typeface="Source Sans Pro"/>
              </a:rPr>
              <a:t>git status</a:t>
            </a:r>
            <a:r>
              <a:rPr lang="id">
                <a:latin typeface="Source Sans Pro"/>
                <a:ea typeface="Source Sans Pro"/>
                <a:cs typeface="Source Sans Pro"/>
                <a:sym typeface="Source Sans Pro"/>
              </a:rPr>
              <a:t> di Command Prompt untuk melihat file yang telah ditambah/diubah</a:t>
            </a:r>
            <a:endParaRPr>
              <a:latin typeface="Source Sans Pro"/>
              <a:ea typeface="Source Sans Pro"/>
              <a:cs typeface="Source Sans Pro"/>
              <a:sym typeface="Source Sans Pro"/>
            </a:endParaRPr>
          </a:p>
        </p:txBody>
      </p:sp>
      <p:sp>
        <p:nvSpPr>
          <p:cNvPr id="479" name="Google Shape;479;p59"/>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sp>
        <p:nvSpPr>
          <p:cNvPr id="480" name="Google Shape;480;p59"/>
          <p:cNvSpPr txBox="1"/>
          <p:nvPr/>
        </p:nvSpPr>
        <p:spPr>
          <a:xfrm>
            <a:off x="580200" y="3383613"/>
            <a:ext cx="2622000" cy="8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Ketik </a:t>
            </a:r>
            <a:r>
              <a:rPr b="1" lang="id">
                <a:latin typeface="Source Sans Pro"/>
                <a:ea typeface="Source Sans Pro"/>
                <a:cs typeface="Source Sans Pro"/>
                <a:sym typeface="Source Sans Pro"/>
              </a:rPr>
              <a:t>git add .</a:t>
            </a:r>
            <a:endParaRPr b="1">
              <a:latin typeface="Source Sans Pro"/>
              <a:ea typeface="Source Sans Pro"/>
              <a:cs typeface="Source Sans Pro"/>
              <a:sym typeface="Source Sans Pro"/>
            </a:endParaRPr>
          </a:p>
          <a:p>
            <a:pPr indent="0" lvl="0" marL="0" rtl="0" algn="l">
              <a:spcBef>
                <a:spcPts val="0"/>
              </a:spcBef>
              <a:spcAft>
                <a:spcPts val="0"/>
              </a:spcAft>
              <a:buNone/>
            </a:pPr>
            <a:r>
              <a:rPr lang="id">
                <a:latin typeface="Source Sans Pro"/>
                <a:ea typeface="Source Sans Pro"/>
                <a:cs typeface="Source Sans Pro"/>
                <a:sym typeface="Source Sans Pro"/>
              </a:rPr>
              <a:t>Ketik </a:t>
            </a:r>
            <a:r>
              <a:rPr b="1" lang="id">
                <a:latin typeface="Source Sans Pro"/>
                <a:ea typeface="Source Sans Pro"/>
                <a:cs typeface="Source Sans Pro"/>
                <a:sym typeface="Source Sans Pro"/>
              </a:rPr>
              <a:t>git commit -m “message”</a:t>
            </a:r>
            <a:endParaRPr b="1">
              <a:latin typeface="Source Sans Pro"/>
              <a:ea typeface="Source Sans Pro"/>
              <a:cs typeface="Source Sans Pro"/>
              <a:sym typeface="Source Sans Pro"/>
            </a:endParaRPr>
          </a:p>
          <a:p>
            <a:pPr indent="0" lvl="0" marL="0" rtl="0" algn="l">
              <a:spcBef>
                <a:spcPts val="0"/>
              </a:spcBef>
              <a:spcAft>
                <a:spcPts val="0"/>
              </a:spcAft>
              <a:buNone/>
            </a:pPr>
            <a:r>
              <a:rPr lang="id">
                <a:latin typeface="Source Sans Pro"/>
                <a:ea typeface="Source Sans Pro"/>
                <a:cs typeface="Source Sans Pro"/>
                <a:sym typeface="Source Sans Pro"/>
              </a:rPr>
              <a:t>Ketik </a:t>
            </a:r>
            <a:r>
              <a:rPr b="1" lang="id">
                <a:latin typeface="Source Sans Pro"/>
                <a:ea typeface="Source Sans Pro"/>
                <a:cs typeface="Source Sans Pro"/>
                <a:sym typeface="Source Sans Pro"/>
              </a:rPr>
              <a:t>git push origin master</a:t>
            </a:r>
            <a:endParaRPr b="1">
              <a:latin typeface="Source Sans Pro"/>
              <a:ea typeface="Source Sans Pro"/>
              <a:cs typeface="Source Sans Pro"/>
              <a:sym typeface="Source Sans Pro"/>
            </a:endParaRPr>
          </a:p>
        </p:txBody>
      </p:sp>
      <p:pic>
        <p:nvPicPr>
          <p:cNvPr id="481" name="Google Shape;481;p59"/>
          <p:cNvPicPr preferRelativeResize="0"/>
          <p:nvPr/>
        </p:nvPicPr>
        <p:blipFill>
          <a:blip r:embed="rId4">
            <a:alphaModFix/>
          </a:blip>
          <a:stretch>
            <a:fillRect/>
          </a:stretch>
        </p:blipFill>
        <p:spPr>
          <a:xfrm>
            <a:off x="1838125" y="1630187"/>
            <a:ext cx="4633176" cy="1233050"/>
          </a:xfrm>
          <a:prstGeom prst="rect">
            <a:avLst/>
          </a:prstGeom>
          <a:noFill/>
          <a:ln>
            <a:noFill/>
          </a:ln>
        </p:spPr>
      </p:pic>
      <p:pic>
        <p:nvPicPr>
          <p:cNvPr id="482" name="Google Shape;482;p59"/>
          <p:cNvPicPr preferRelativeResize="0"/>
          <p:nvPr/>
        </p:nvPicPr>
        <p:blipFill>
          <a:blip r:embed="rId5">
            <a:alphaModFix/>
          </a:blip>
          <a:stretch>
            <a:fillRect/>
          </a:stretch>
        </p:blipFill>
        <p:spPr>
          <a:xfrm>
            <a:off x="3286863" y="2991249"/>
            <a:ext cx="4152474" cy="1567024"/>
          </a:xfrm>
          <a:prstGeom prst="rect">
            <a:avLst/>
          </a:prstGeom>
          <a:noFill/>
          <a:ln>
            <a:noFill/>
          </a:ln>
        </p:spPr>
      </p:pic>
      <p:sp>
        <p:nvSpPr>
          <p:cNvPr id="483" name="Google Shape;483;p59"/>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7" name="Shape 487"/>
        <p:cNvGrpSpPr/>
        <p:nvPr/>
      </p:nvGrpSpPr>
      <p:grpSpPr>
        <a:xfrm>
          <a:off x="0" y="0"/>
          <a:ext cx="0" cy="0"/>
          <a:chOff x="0" y="0"/>
          <a:chExt cx="0" cy="0"/>
        </a:xfrm>
      </p:grpSpPr>
      <p:pic>
        <p:nvPicPr>
          <p:cNvPr id="488" name="Google Shape;488;p60"/>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89" name="Google Shape;489;p60"/>
          <p:cNvSpPr txBox="1"/>
          <p:nvPr/>
        </p:nvSpPr>
        <p:spPr>
          <a:xfrm>
            <a:off x="580200" y="1163750"/>
            <a:ext cx="72468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Source Sans Pro"/>
                <a:ea typeface="Source Sans Pro"/>
                <a:cs typeface="Source Sans Pro"/>
                <a:sym typeface="Source Sans Pro"/>
              </a:rPr>
              <a:t>9. Refresh halaman GitHub dan file kalian telah berubah menjadi yang terbaru</a:t>
            </a:r>
            <a:endParaRPr>
              <a:latin typeface="Source Sans Pro"/>
              <a:ea typeface="Source Sans Pro"/>
              <a:cs typeface="Source Sans Pro"/>
              <a:sym typeface="Source Sans Pro"/>
            </a:endParaRPr>
          </a:p>
          <a:p>
            <a:pPr indent="0" lvl="0" marL="0" rtl="0" algn="l">
              <a:spcBef>
                <a:spcPts val="0"/>
              </a:spcBef>
              <a:spcAft>
                <a:spcPts val="0"/>
              </a:spcAft>
              <a:buNone/>
            </a:pPr>
            <a:r>
              <a:rPr lang="id">
                <a:latin typeface="Source Sans Pro"/>
                <a:ea typeface="Source Sans Pro"/>
                <a:cs typeface="Source Sans Pro"/>
                <a:sym typeface="Source Sans Pro"/>
              </a:rPr>
              <a:t>Untuk melihat commit yang telah dilakukan dibagian yang ditandai merah</a:t>
            </a:r>
            <a:endParaRPr>
              <a:latin typeface="Source Sans Pro"/>
              <a:ea typeface="Source Sans Pro"/>
              <a:cs typeface="Source Sans Pro"/>
              <a:sym typeface="Source Sans Pro"/>
            </a:endParaRPr>
          </a:p>
        </p:txBody>
      </p:sp>
      <p:sp>
        <p:nvSpPr>
          <p:cNvPr id="490" name="Google Shape;490;p60"/>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pic>
        <p:nvPicPr>
          <p:cNvPr id="491" name="Google Shape;491;p60"/>
          <p:cNvPicPr preferRelativeResize="0"/>
          <p:nvPr/>
        </p:nvPicPr>
        <p:blipFill>
          <a:blip r:embed="rId4">
            <a:alphaModFix/>
          </a:blip>
          <a:stretch>
            <a:fillRect/>
          </a:stretch>
        </p:blipFill>
        <p:spPr>
          <a:xfrm>
            <a:off x="1880951" y="1760137"/>
            <a:ext cx="5382089" cy="2941726"/>
          </a:xfrm>
          <a:prstGeom prst="rect">
            <a:avLst/>
          </a:prstGeom>
          <a:noFill/>
          <a:ln>
            <a:noFill/>
          </a:ln>
        </p:spPr>
      </p:pic>
      <p:sp>
        <p:nvSpPr>
          <p:cNvPr id="492" name="Google Shape;492;p60"/>
          <p:cNvSpPr/>
          <p:nvPr/>
        </p:nvSpPr>
        <p:spPr>
          <a:xfrm>
            <a:off x="2082550" y="2851300"/>
            <a:ext cx="1257900" cy="341100"/>
          </a:xfrm>
          <a:prstGeom prst="rect">
            <a:avLst/>
          </a:prstGeom>
          <a:noFill/>
          <a:ln cap="flat" cmpd="sng" w="38100">
            <a:solidFill>
              <a:srgbClr val="A52A2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0"/>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7" name="Shape 497"/>
        <p:cNvGrpSpPr/>
        <p:nvPr/>
      </p:nvGrpSpPr>
      <p:grpSpPr>
        <a:xfrm>
          <a:off x="0" y="0"/>
          <a:ext cx="0" cy="0"/>
          <a:chOff x="0" y="0"/>
          <a:chExt cx="0" cy="0"/>
        </a:xfrm>
      </p:grpSpPr>
      <p:pic>
        <p:nvPicPr>
          <p:cNvPr id="498" name="Google Shape;498;p61"/>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
        <p:nvSpPr>
          <p:cNvPr id="499" name="Google Shape;499;p61"/>
          <p:cNvSpPr txBox="1"/>
          <p:nvPr/>
        </p:nvSpPr>
        <p:spPr>
          <a:xfrm>
            <a:off x="580200" y="1163750"/>
            <a:ext cx="8106600" cy="3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2000">
                <a:latin typeface="Source Sans Pro"/>
                <a:ea typeface="Source Sans Pro"/>
                <a:cs typeface="Source Sans Pro"/>
                <a:sym typeface="Source Sans Pro"/>
              </a:rPr>
              <a:t>Note:</a:t>
            </a:r>
            <a:endParaRPr b="1" sz="2000">
              <a:latin typeface="Source Sans Pro"/>
              <a:ea typeface="Source Sans Pro"/>
              <a:cs typeface="Source Sans Pro"/>
              <a:sym typeface="Source Sans Pro"/>
            </a:endParaRPr>
          </a:p>
          <a:p>
            <a:pPr indent="0" lvl="0" marL="0" rtl="0" algn="l">
              <a:spcBef>
                <a:spcPts val="0"/>
              </a:spcBef>
              <a:spcAft>
                <a:spcPts val="0"/>
              </a:spcAft>
              <a:buNone/>
            </a:pPr>
            <a:r>
              <a:rPr lang="id" sz="2000">
                <a:latin typeface="Source Sans Pro"/>
                <a:ea typeface="Source Sans Pro"/>
                <a:cs typeface="Source Sans Pro"/>
                <a:sym typeface="Source Sans Pro"/>
              </a:rPr>
              <a:t>Contoh di slide nama untuk repositorynya boleh bebas :)</a:t>
            </a:r>
            <a:endParaRPr sz="2000">
              <a:latin typeface="Source Sans Pro"/>
              <a:ea typeface="Source Sans Pro"/>
              <a:cs typeface="Source Sans Pro"/>
              <a:sym typeface="Source Sans Pro"/>
            </a:endParaRPr>
          </a:p>
          <a:p>
            <a:pPr indent="0" lvl="0" marL="0" rtl="0" algn="l">
              <a:spcBef>
                <a:spcPts val="0"/>
              </a:spcBef>
              <a:spcAft>
                <a:spcPts val="0"/>
              </a:spcAft>
              <a:buNone/>
            </a:pPr>
            <a:r>
              <a:rPr lang="id" sz="2000">
                <a:latin typeface="Source Sans Pro"/>
                <a:ea typeface="Source Sans Pro"/>
                <a:cs typeface="Source Sans Pro"/>
                <a:sym typeface="Source Sans Pro"/>
              </a:rPr>
              <a:t>Namun saat website kalian terdeploy akan menjadi:</a:t>
            </a:r>
            <a:br>
              <a:rPr lang="id" sz="2000">
                <a:latin typeface="Source Sans Pro"/>
                <a:ea typeface="Source Sans Pro"/>
                <a:cs typeface="Source Sans Pro"/>
                <a:sym typeface="Source Sans Pro"/>
              </a:rPr>
            </a:br>
            <a:r>
              <a:rPr b="1" lang="id" sz="2000">
                <a:latin typeface="Source Sans Pro"/>
                <a:ea typeface="Source Sans Pro"/>
                <a:cs typeface="Source Sans Pro"/>
                <a:sym typeface="Source Sans Pro"/>
              </a:rPr>
              <a:t>username.github.io/repository-name</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rPr lang="id" sz="2000">
                <a:latin typeface="Source Sans Pro"/>
                <a:ea typeface="Source Sans Pro"/>
                <a:cs typeface="Source Sans Pro"/>
                <a:sym typeface="Source Sans Pro"/>
              </a:rPr>
              <a:t>Jika tidak ingin seperti itu, kalian bisa rename repository kalian menjadi</a:t>
            </a:r>
            <a:endParaRPr sz="2000">
              <a:latin typeface="Source Sans Pro"/>
              <a:ea typeface="Source Sans Pro"/>
              <a:cs typeface="Source Sans Pro"/>
              <a:sym typeface="Source Sans Pro"/>
            </a:endParaRPr>
          </a:p>
          <a:p>
            <a:pPr indent="0" lvl="0" marL="0" rtl="0" algn="l">
              <a:spcBef>
                <a:spcPts val="0"/>
              </a:spcBef>
              <a:spcAft>
                <a:spcPts val="0"/>
              </a:spcAft>
              <a:buNone/>
            </a:pPr>
            <a:r>
              <a:rPr b="1" lang="id" sz="2000">
                <a:latin typeface="Source Sans Pro"/>
                <a:ea typeface="Source Sans Pro"/>
                <a:cs typeface="Source Sans Pro"/>
                <a:sym typeface="Source Sans Pro"/>
              </a:rPr>
              <a:t>username.github.io</a:t>
            </a:r>
            <a:endParaRPr sz="2000">
              <a:latin typeface="Source Sans Pro"/>
              <a:ea typeface="Source Sans Pro"/>
              <a:cs typeface="Source Sans Pro"/>
              <a:sym typeface="Source Sans Pro"/>
            </a:endParaRPr>
          </a:p>
        </p:txBody>
      </p:sp>
      <p:sp>
        <p:nvSpPr>
          <p:cNvPr id="500" name="Google Shape;500;p61"/>
          <p:cNvSpPr txBox="1"/>
          <p:nvPr/>
        </p:nvSpPr>
        <p:spPr>
          <a:xfrm>
            <a:off x="457200" y="573500"/>
            <a:ext cx="67689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id" sz="3400">
                <a:solidFill>
                  <a:srgbClr val="004987"/>
                </a:solidFill>
                <a:latin typeface="Source Sans Pro"/>
                <a:ea typeface="Source Sans Pro"/>
                <a:cs typeface="Source Sans Pro"/>
                <a:sym typeface="Source Sans Pro"/>
              </a:rPr>
              <a:t>Tutorial Awal Menggunakan Git</a:t>
            </a:r>
            <a:endParaRPr b="1" sz="3400">
              <a:solidFill>
                <a:srgbClr val="004987"/>
              </a:solidFill>
              <a:latin typeface="Source Sans Pro"/>
              <a:ea typeface="Source Sans Pro"/>
              <a:cs typeface="Source Sans Pro"/>
              <a:sym typeface="Source Sans Pro"/>
            </a:endParaRPr>
          </a:p>
        </p:txBody>
      </p:sp>
      <p:sp>
        <p:nvSpPr>
          <p:cNvPr id="501" name="Google Shape;501;p61"/>
          <p:cNvSpPr txBox="1"/>
          <p:nvPr/>
        </p:nvSpPr>
        <p:spPr>
          <a:xfrm>
            <a:off x="6629400" y="4686300"/>
            <a:ext cx="2057400" cy="3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id" sz="1000">
                <a:solidFill>
                  <a:srgbClr val="004987"/>
                </a:solidFill>
                <a:latin typeface="Source Sans Pro"/>
                <a:ea typeface="Source Sans Pro"/>
                <a:cs typeface="Source Sans Pro"/>
                <a:sym typeface="Source Sans Pro"/>
              </a:rPr>
              <a:t>Build A Website I</a:t>
            </a:r>
            <a:endParaRPr b="1" sz="1000">
              <a:solidFill>
                <a:srgbClr val="004987"/>
              </a:solidFill>
              <a:latin typeface="Source Sans Pro"/>
              <a:ea typeface="Source Sans Pro"/>
              <a:cs typeface="Source Sans Pro"/>
              <a:sym typeface="Source Sans Pr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987"/>
        </a:solidFill>
      </p:bgPr>
    </p:bg>
    <p:spTree>
      <p:nvGrpSpPr>
        <p:cNvPr id="505" name="Shape 505"/>
        <p:cNvGrpSpPr/>
        <p:nvPr/>
      </p:nvGrpSpPr>
      <p:grpSpPr>
        <a:xfrm>
          <a:off x="0" y="0"/>
          <a:ext cx="0" cy="0"/>
          <a:chOff x="0" y="0"/>
          <a:chExt cx="0" cy="0"/>
        </a:xfrm>
      </p:grpSpPr>
      <p:pic>
        <p:nvPicPr>
          <p:cNvPr id="506" name="Google Shape;506;p62"/>
          <p:cNvPicPr preferRelativeResize="0"/>
          <p:nvPr/>
        </p:nvPicPr>
        <p:blipFill>
          <a:blip r:embed="rId3">
            <a:alphaModFix/>
          </a:blip>
          <a:stretch>
            <a:fillRect/>
          </a:stretch>
        </p:blipFill>
        <p:spPr>
          <a:xfrm>
            <a:off x="2413275" y="2571750"/>
            <a:ext cx="4317450" cy="584100"/>
          </a:xfrm>
          <a:prstGeom prst="rect">
            <a:avLst/>
          </a:prstGeom>
          <a:noFill/>
          <a:ln>
            <a:noFill/>
          </a:ln>
        </p:spPr>
      </p:pic>
      <p:pic>
        <p:nvPicPr>
          <p:cNvPr id="507" name="Google Shape;507;p62"/>
          <p:cNvPicPr preferRelativeResize="0"/>
          <p:nvPr/>
        </p:nvPicPr>
        <p:blipFill>
          <a:blip r:embed="rId4">
            <a:alphaModFix/>
          </a:blip>
          <a:stretch>
            <a:fillRect/>
          </a:stretch>
        </p:blipFill>
        <p:spPr>
          <a:xfrm>
            <a:off x="7548375" y="182875"/>
            <a:ext cx="1138428" cy="274320"/>
          </a:xfrm>
          <a:prstGeom prst="rect">
            <a:avLst/>
          </a:prstGeom>
          <a:noFill/>
          <a:ln>
            <a:noFill/>
          </a:ln>
        </p:spPr>
      </p:pic>
      <p:sp>
        <p:nvSpPr>
          <p:cNvPr id="508" name="Google Shape;508;p62"/>
          <p:cNvSpPr txBox="1"/>
          <p:nvPr/>
        </p:nvSpPr>
        <p:spPr>
          <a:xfrm>
            <a:off x="1485900" y="122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A5E5D9"/>
                </a:solidFill>
                <a:latin typeface="Just Another Hand"/>
                <a:ea typeface="Just Another Hand"/>
                <a:cs typeface="Just Another Hand"/>
                <a:sym typeface="Just Another Hand"/>
              </a:rPr>
              <a:t>It’s time for you to fill in the </a:t>
            </a:r>
            <a:r>
              <a:rPr lang="id" sz="5000">
                <a:solidFill>
                  <a:schemeClr val="lt1"/>
                </a:solidFill>
                <a:latin typeface="Just Another Hand"/>
                <a:ea typeface="Just Another Hand"/>
                <a:cs typeface="Just Another Hand"/>
                <a:sym typeface="Just Another Hand"/>
              </a:rPr>
              <a:t>Happy Form</a:t>
            </a:r>
            <a:endParaRPr sz="5000">
              <a:solidFill>
                <a:schemeClr val="lt1"/>
              </a:solidFill>
              <a:latin typeface="Just Another Hand"/>
              <a:ea typeface="Just Another Hand"/>
              <a:cs typeface="Just Another Hand"/>
              <a:sym typeface="Just Another Hand"/>
            </a:endParaRPr>
          </a:p>
        </p:txBody>
      </p:sp>
      <p:sp>
        <p:nvSpPr>
          <p:cNvPr id="509" name="Google Shape;509;p62"/>
          <p:cNvSpPr txBox="1"/>
          <p:nvPr/>
        </p:nvSpPr>
        <p:spPr>
          <a:xfrm>
            <a:off x="2514600" y="2650500"/>
            <a:ext cx="4114800" cy="42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rgbClr val="004987"/>
                </a:solidFill>
                <a:latin typeface="Source Sans Pro"/>
                <a:ea typeface="Source Sans Pro"/>
                <a:cs typeface="Source Sans Pro"/>
                <a:sym typeface="Source Sans Pro"/>
              </a:rPr>
              <a:t>bit.ly/happyform20</a:t>
            </a:r>
            <a:endParaRPr b="1" sz="2400">
              <a:solidFill>
                <a:srgbClr val="004987"/>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987"/>
        </a:solidFill>
      </p:bgPr>
    </p:bg>
    <p:spTree>
      <p:nvGrpSpPr>
        <p:cNvPr id="89" name="Shape 89"/>
        <p:cNvGrpSpPr/>
        <p:nvPr/>
      </p:nvGrpSpPr>
      <p:grpSpPr>
        <a:xfrm>
          <a:off x="0" y="0"/>
          <a:ext cx="0" cy="0"/>
          <a:chOff x="0" y="0"/>
          <a:chExt cx="0" cy="0"/>
        </a:xfrm>
      </p:grpSpPr>
      <p:sp>
        <p:nvSpPr>
          <p:cNvPr id="90" name="Google Shape;90;p18"/>
          <p:cNvSpPr txBox="1"/>
          <p:nvPr/>
        </p:nvSpPr>
        <p:spPr>
          <a:xfrm>
            <a:off x="1485900" y="1299850"/>
            <a:ext cx="6172200" cy="25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FFFFFF"/>
                </a:solidFill>
                <a:latin typeface="Just Another Hand"/>
                <a:ea typeface="Just Another Hand"/>
                <a:cs typeface="Just Another Hand"/>
                <a:sym typeface="Just Another Hand"/>
              </a:rPr>
              <a:t>Kalian bisa menambahkan image ke dalam HTML hanya dengan mengetikkan nama imagenya saja</a:t>
            </a:r>
            <a:endParaRPr sz="5000">
              <a:solidFill>
                <a:srgbClr val="FFFFFF"/>
              </a:solidFill>
              <a:latin typeface="Just Another Hand"/>
              <a:ea typeface="Just Another Hand"/>
              <a:cs typeface="Just Another Hand"/>
              <a:sym typeface="Just Another Hand"/>
            </a:endParaRPr>
          </a:p>
          <a:p>
            <a:pPr indent="0" lvl="0" marL="0" rtl="0" algn="ctr">
              <a:spcBef>
                <a:spcPts val="0"/>
              </a:spcBef>
              <a:spcAft>
                <a:spcPts val="0"/>
              </a:spcAft>
              <a:buNone/>
            </a:pPr>
            <a:r>
              <a:rPr lang="id" sz="5000">
                <a:solidFill>
                  <a:srgbClr val="FFFFFF"/>
                </a:solidFill>
                <a:latin typeface="Just Another Hand"/>
                <a:ea typeface="Just Another Hand"/>
                <a:cs typeface="Just Another Hand"/>
                <a:sym typeface="Just Another Hand"/>
              </a:rPr>
              <a:t>true/false?</a:t>
            </a:r>
            <a:endParaRPr sz="5000">
              <a:solidFill>
                <a:srgbClr val="FFFFFF"/>
              </a:solidFill>
              <a:latin typeface="Just Another Hand"/>
              <a:ea typeface="Just Another Hand"/>
              <a:cs typeface="Just Another Hand"/>
              <a:sym typeface="Just Another Hand"/>
            </a:endParaRPr>
          </a:p>
        </p:txBody>
      </p:sp>
      <p:pic>
        <p:nvPicPr>
          <p:cNvPr id="91" name="Google Shape;91;p18"/>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EDE"/>
        </a:solidFill>
      </p:bgPr>
    </p:bg>
    <p:spTree>
      <p:nvGrpSpPr>
        <p:cNvPr id="95" name="Shape 95"/>
        <p:cNvGrpSpPr/>
        <p:nvPr/>
      </p:nvGrpSpPr>
      <p:grpSpPr>
        <a:xfrm>
          <a:off x="0" y="0"/>
          <a:ext cx="0" cy="0"/>
          <a:chOff x="0" y="0"/>
          <a:chExt cx="0" cy="0"/>
        </a:xfrm>
      </p:grpSpPr>
      <p:sp>
        <p:nvSpPr>
          <p:cNvPr id="96" name="Google Shape;96;p19"/>
          <p:cNvSpPr txBox="1"/>
          <p:nvPr/>
        </p:nvSpPr>
        <p:spPr>
          <a:xfrm>
            <a:off x="1020325" y="1912500"/>
            <a:ext cx="71283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5000">
                <a:solidFill>
                  <a:srgbClr val="004987"/>
                </a:solidFill>
                <a:latin typeface="Just Another Hand"/>
                <a:ea typeface="Just Another Hand"/>
                <a:cs typeface="Just Another Hand"/>
                <a:sym typeface="Just Another Hand"/>
              </a:rPr>
              <a:t>Kita tidak dapat menambahkan GIF ke HTML</a:t>
            </a:r>
            <a:endParaRPr sz="5000">
              <a:solidFill>
                <a:srgbClr val="004987"/>
              </a:solidFill>
              <a:latin typeface="Just Another Hand"/>
              <a:ea typeface="Just Another Hand"/>
              <a:cs typeface="Just Another Hand"/>
              <a:sym typeface="Just Another Hand"/>
            </a:endParaRPr>
          </a:p>
          <a:p>
            <a:pPr indent="0" lvl="0" marL="0" rtl="0" algn="ctr">
              <a:spcBef>
                <a:spcPts val="0"/>
              </a:spcBef>
              <a:spcAft>
                <a:spcPts val="0"/>
              </a:spcAft>
              <a:buNone/>
            </a:pPr>
            <a:r>
              <a:rPr lang="id" sz="5000">
                <a:solidFill>
                  <a:srgbClr val="004987"/>
                </a:solidFill>
                <a:latin typeface="Just Another Hand"/>
                <a:ea typeface="Just Another Hand"/>
                <a:cs typeface="Just Another Hand"/>
                <a:sym typeface="Just Another Hand"/>
              </a:rPr>
              <a:t>true/false?</a:t>
            </a:r>
            <a:endParaRPr sz="5000">
              <a:solidFill>
                <a:srgbClr val="004987"/>
              </a:solidFill>
              <a:latin typeface="Just Another Hand"/>
              <a:ea typeface="Just Another Hand"/>
              <a:cs typeface="Just Another Hand"/>
              <a:sym typeface="Just Another Hand"/>
            </a:endParaRPr>
          </a:p>
        </p:txBody>
      </p:sp>
      <p:pic>
        <p:nvPicPr>
          <p:cNvPr id="97" name="Google Shape;97;p19"/>
          <p:cNvPicPr preferRelativeResize="0"/>
          <p:nvPr/>
        </p:nvPicPr>
        <p:blipFill rotWithShape="1">
          <a:blip r:embed="rId3">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987"/>
        </a:solidFill>
      </p:bgPr>
    </p:bg>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7548375" y="182875"/>
            <a:ext cx="1138428" cy="274320"/>
          </a:xfrm>
          <a:prstGeom prst="rect">
            <a:avLst/>
          </a:prstGeom>
          <a:noFill/>
          <a:ln>
            <a:noFill/>
          </a:ln>
        </p:spPr>
      </p:pic>
      <p:sp>
        <p:nvSpPr>
          <p:cNvPr id="103" name="Google Shape;103;p20"/>
          <p:cNvSpPr txBox="1"/>
          <p:nvPr/>
        </p:nvSpPr>
        <p:spPr>
          <a:xfrm>
            <a:off x="1485900" y="1912500"/>
            <a:ext cx="6172200" cy="13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6000">
                <a:solidFill>
                  <a:srgbClr val="FFFFFF"/>
                </a:solidFill>
                <a:latin typeface="Just Another Hand"/>
                <a:ea typeface="Just Another Hand"/>
                <a:cs typeface="Just Another Hand"/>
                <a:sym typeface="Just Another Hand"/>
              </a:rPr>
              <a:t>CSS Box</a:t>
            </a:r>
            <a:endParaRPr sz="6000">
              <a:solidFill>
                <a:srgbClr val="FFFFFF"/>
              </a:solidFill>
              <a:latin typeface="Just Another Hand"/>
              <a:ea typeface="Just Another Hand"/>
              <a:cs typeface="Just Another Hand"/>
              <a:sym typeface="Just Another Hand"/>
            </a:endParaRPr>
          </a:p>
        </p:txBody>
      </p:sp>
      <p:sp>
        <p:nvSpPr>
          <p:cNvPr id="104" name="Google Shape;104;p20"/>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p:nvPr/>
        </p:nvSpPr>
        <p:spPr>
          <a:xfrm>
            <a:off x="-12450" y="-12450"/>
            <a:ext cx="9156600" cy="1234800"/>
          </a:xfrm>
          <a:prstGeom prst="rect">
            <a:avLst/>
          </a:prstGeom>
          <a:solidFill>
            <a:srgbClr val="F2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nvSpPr>
        <p:spPr>
          <a:xfrm>
            <a:off x="564325" y="-12450"/>
            <a:ext cx="40575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5000">
                <a:solidFill>
                  <a:srgbClr val="004987"/>
                </a:solidFill>
                <a:latin typeface="Just Another Hand"/>
                <a:ea typeface="Just Another Hand"/>
                <a:cs typeface="Just Another Hand"/>
                <a:sym typeface="Just Another Hand"/>
              </a:rPr>
              <a:t>CSS Box</a:t>
            </a:r>
            <a:endParaRPr sz="5000">
              <a:solidFill>
                <a:srgbClr val="004987"/>
              </a:solidFill>
              <a:latin typeface="Just Another Hand"/>
              <a:ea typeface="Just Another Hand"/>
              <a:cs typeface="Just Another Hand"/>
              <a:sym typeface="Just Another Hand"/>
            </a:endParaRPr>
          </a:p>
        </p:txBody>
      </p:sp>
      <p:sp>
        <p:nvSpPr>
          <p:cNvPr id="111" name="Google Shape;111;p21"/>
          <p:cNvSpPr txBox="1"/>
          <p:nvPr/>
        </p:nvSpPr>
        <p:spPr>
          <a:xfrm>
            <a:off x="457200" y="2223125"/>
            <a:ext cx="5223000" cy="13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3000">
                <a:solidFill>
                  <a:srgbClr val="004B85"/>
                </a:solidFill>
                <a:latin typeface="Source Sans Pro"/>
                <a:ea typeface="Source Sans Pro"/>
                <a:cs typeface="Source Sans Pro"/>
                <a:sym typeface="Source Sans Pro"/>
              </a:rPr>
              <a:t>Semua yang kita lihat dalam website sebenarnya adalah </a:t>
            </a:r>
            <a:r>
              <a:rPr b="1" lang="id" sz="3000">
                <a:solidFill>
                  <a:srgbClr val="004B85"/>
                </a:solidFill>
                <a:latin typeface="Source Sans Pro"/>
                <a:ea typeface="Source Sans Pro"/>
                <a:cs typeface="Source Sans Pro"/>
                <a:sym typeface="Source Sans Pro"/>
              </a:rPr>
              <a:t>segi empat</a:t>
            </a:r>
            <a:r>
              <a:rPr lang="id" sz="3000">
                <a:solidFill>
                  <a:srgbClr val="004B85"/>
                </a:solidFill>
                <a:latin typeface="Source Sans Pro"/>
                <a:ea typeface="Source Sans Pro"/>
                <a:cs typeface="Source Sans Pro"/>
                <a:sym typeface="Source Sans Pro"/>
              </a:rPr>
              <a:t>!</a:t>
            </a:r>
            <a:endParaRPr sz="3000">
              <a:solidFill>
                <a:srgbClr val="004B85"/>
              </a:solidFill>
              <a:latin typeface="Source Sans Pro"/>
              <a:ea typeface="Source Sans Pro"/>
              <a:cs typeface="Source Sans Pro"/>
              <a:sym typeface="Source Sans Pro"/>
            </a:endParaRPr>
          </a:p>
        </p:txBody>
      </p:sp>
      <p:pic>
        <p:nvPicPr>
          <p:cNvPr descr="Everything You Need To Know About Web Design | Titti Cimmino" id="112" name="Google Shape;112;p21"/>
          <p:cNvPicPr preferRelativeResize="0"/>
          <p:nvPr/>
        </p:nvPicPr>
        <p:blipFill>
          <a:blip r:embed="rId3">
            <a:alphaModFix/>
          </a:blip>
          <a:stretch>
            <a:fillRect/>
          </a:stretch>
        </p:blipFill>
        <p:spPr>
          <a:xfrm>
            <a:off x="4974275" y="1853250"/>
            <a:ext cx="3849524" cy="2484842"/>
          </a:xfrm>
          <a:prstGeom prst="rect">
            <a:avLst/>
          </a:prstGeom>
          <a:noFill/>
          <a:ln>
            <a:noFill/>
          </a:ln>
        </p:spPr>
      </p:pic>
      <p:pic>
        <p:nvPicPr>
          <p:cNvPr id="113" name="Google Shape;113;p21"/>
          <p:cNvPicPr preferRelativeResize="0"/>
          <p:nvPr/>
        </p:nvPicPr>
        <p:blipFill rotWithShape="1">
          <a:blip r:embed="rId4">
            <a:alphaModFix/>
          </a:blip>
          <a:srcRect b="179" l="0" r="0" t="179"/>
          <a:stretch/>
        </p:blipFill>
        <p:spPr>
          <a:xfrm>
            <a:off x="7548375" y="182875"/>
            <a:ext cx="1138428" cy="27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p:nvPr/>
        </p:nvSpPr>
        <p:spPr>
          <a:xfrm>
            <a:off x="-12450" y="-12450"/>
            <a:ext cx="9156600" cy="1234800"/>
          </a:xfrm>
          <a:prstGeom prst="rect">
            <a:avLst/>
          </a:prstGeom>
          <a:solidFill>
            <a:srgbClr val="0049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nvSpPr>
        <p:spPr>
          <a:xfrm>
            <a:off x="564325" y="-12450"/>
            <a:ext cx="4057500" cy="12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d" sz="5000">
                <a:solidFill>
                  <a:srgbClr val="FFFFFF"/>
                </a:solidFill>
                <a:latin typeface="Just Another Hand"/>
                <a:ea typeface="Just Another Hand"/>
                <a:cs typeface="Just Another Hand"/>
                <a:sym typeface="Just Another Hand"/>
              </a:rPr>
              <a:t>CSS Box</a:t>
            </a:r>
            <a:endParaRPr sz="5000">
              <a:solidFill>
                <a:srgbClr val="FFFFFF"/>
              </a:solidFill>
              <a:latin typeface="Just Another Hand"/>
              <a:ea typeface="Just Another Hand"/>
              <a:cs typeface="Just Another Hand"/>
              <a:sym typeface="Just Another Hand"/>
            </a:endParaRPr>
          </a:p>
        </p:txBody>
      </p:sp>
      <p:pic>
        <p:nvPicPr>
          <p:cNvPr id="120" name="Google Shape;120;p22"/>
          <p:cNvPicPr preferRelativeResize="0"/>
          <p:nvPr/>
        </p:nvPicPr>
        <p:blipFill>
          <a:blip r:embed="rId3">
            <a:alphaModFix/>
          </a:blip>
          <a:stretch>
            <a:fillRect/>
          </a:stretch>
        </p:blipFill>
        <p:spPr>
          <a:xfrm>
            <a:off x="7548375" y="182875"/>
            <a:ext cx="1138428" cy="274320"/>
          </a:xfrm>
          <a:prstGeom prst="rect">
            <a:avLst/>
          </a:prstGeom>
          <a:noFill/>
          <a:ln>
            <a:noFill/>
          </a:ln>
        </p:spPr>
      </p:pic>
      <p:pic>
        <p:nvPicPr>
          <p:cNvPr id="121" name="Google Shape;121;p22"/>
          <p:cNvPicPr preferRelativeResize="0"/>
          <p:nvPr/>
        </p:nvPicPr>
        <p:blipFill>
          <a:blip r:embed="rId4">
            <a:alphaModFix/>
          </a:blip>
          <a:stretch>
            <a:fillRect/>
          </a:stretch>
        </p:blipFill>
        <p:spPr>
          <a:xfrm>
            <a:off x="4821225" y="1360575"/>
            <a:ext cx="3616350" cy="3616350"/>
          </a:xfrm>
          <a:prstGeom prst="rect">
            <a:avLst/>
          </a:prstGeom>
          <a:noFill/>
          <a:ln>
            <a:noFill/>
          </a:ln>
        </p:spPr>
      </p:pic>
      <p:sp>
        <p:nvSpPr>
          <p:cNvPr id="122" name="Google Shape;122;p22"/>
          <p:cNvSpPr txBox="1"/>
          <p:nvPr/>
        </p:nvSpPr>
        <p:spPr>
          <a:xfrm>
            <a:off x="790950" y="1760100"/>
            <a:ext cx="3000000" cy="6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200">
                <a:solidFill>
                  <a:srgbClr val="004B85"/>
                </a:solidFill>
                <a:latin typeface="Source Sans Pro"/>
                <a:ea typeface="Source Sans Pro"/>
                <a:cs typeface="Source Sans Pro"/>
                <a:sym typeface="Source Sans Pro"/>
              </a:rPr>
              <a:t>Width</a:t>
            </a:r>
            <a:endParaRPr b="1" sz="3200">
              <a:solidFill>
                <a:srgbClr val="004B85"/>
              </a:solidFill>
              <a:latin typeface="Source Sans Pro"/>
              <a:ea typeface="Source Sans Pro"/>
              <a:cs typeface="Source Sans Pro"/>
              <a:sym typeface="Source Sans Pro"/>
            </a:endParaRPr>
          </a:p>
        </p:txBody>
      </p:sp>
      <p:sp>
        <p:nvSpPr>
          <p:cNvPr id="123" name="Google Shape;123;p22"/>
          <p:cNvSpPr/>
          <p:nvPr/>
        </p:nvSpPr>
        <p:spPr>
          <a:xfrm>
            <a:off x="790950" y="2520450"/>
            <a:ext cx="3447300" cy="1116300"/>
          </a:xfrm>
          <a:prstGeom prst="roundRect">
            <a:avLst>
              <a:gd fmla="val 16667" name="adj"/>
            </a:avLst>
          </a:prstGeom>
          <a:solidFill>
            <a:srgbClr val="4D4D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a:solidFill>
                  <a:srgbClr val="EA9999"/>
                </a:solidFill>
                <a:latin typeface="Consolas"/>
                <a:ea typeface="Consolas"/>
                <a:cs typeface="Consolas"/>
                <a:sym typeface="Consolas"/>
              </a:rPr>
              <a:t>#content</a:t>
            </a:r>
            <a:r>
              <a:rPr lang="id">
                <a:solidFill>
                  <a:srgbClr val="FFFFFF"/>
                </a:solidFill>
                <a:latin typeface="Consolas"/>
                <a:ea typeface="Consolas"/>
                <a:cs typeface="Consolas"/>
                <a:sym typeface="Consolas"/>
              </a:rPr>
              <a:t> {  </a:t>
            </a:r>
            <a:endParaRPr>
              <a:solidFill>
                <a:srgbClr val="FFFFFF"/>
              </a:solidFill>
              <a:latin typeface="Consolas"/>
              <a:ea typeface="Consolas"/>
              <a:cs typeface="Consolas"/>
              <a:sym typeface="Consolas"/>
            </a:endParaRPr>
          </a:p>
          <a:p>
            <a:pPr indent="457200" lvl="0" marL="0" rtl="0" algn="l">
              <a:lnSpc>
                <a:spcPct val="115000"/>
              </a:lnSpc>
              <a:spcBef>
                <a:spcPts val="0"/>
              </a:spcBef>
              <a:spcAft>
                <a:spcPts val="0"/>
              </a:spcAft>
              <a:buNone/>
            </a:pPr>
            <a:r>
              <a:rPr lang="id">
                <a:solidFill>
                  <a:srgbClr val="FFFFFF"/>
                </a:solidFill>
                <a:latin typeface="Consolas"/>
                <a:ea typeface="Consolas"/>
                <a:cs typeface="Consolas"/>
                <a:sym typeface="Consolas"/>
              </a:rPr>
              <a:t>width: 50px;</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id">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124" name="Google Shape;124;p22"/>
          <p:cNvSpPr txBox="1"/>
          <p:nvPr/>
        </p:nvSpPr>
        <p:spPr>
          <a:xfrm>
            <a:off x="790950" y="3717000"/>
            <a:ext cx="3447300" cy="89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5"/>
              </a:rPr>
              <a:t>Let’s try to understand more about</a:t>
            </a:r>
            <a:endParaRPr b="1" sz="1500" u="sng">
              <a:solidFill>
                <a:srgbClr val="004987"/>
              </a:solidFill>
              <a:latin typeface="Source Sans Pro"/>
              <a:ea typeface="Source Sans Pro"/>
              <a:cs typeface="Source Sans Pro"/>
              <a:sym typeface="Source Sans Pro"/>
            </a:endParaRPr>
          </a:p>
          <a:p>
            <a:pPr indent="0" lvl="0" marL="0" rtl="0" algn="just">
              <a:spcBef>
                <a:spcPts val="0"/>
              </a:spcBef>
              <a:spcAft>
                <a:spcPts val="0"/>
              </a:spcAft>
              <a:buNone/>
            </a:pPr>
            <a:r>
              <a:rPr b="1" lang="id" sz="1500" u="sng">
                <a:solidFill>
                  <a:schemeClr val="hlink"/>
                </a:solidFill>
                <a:latin typeface="Source Sans Pro"/>
                <a:ea typeface="Source Sans Pro"/>
                <a:cs typeface="Source Sans Pro"/>
                <a:sym typeface="Source Sans Pro"/>
                <a:hlinkClick r:id="rId6"/>
              </a:rPr>
              <a:t>width values!</a:t>
            </a:r>
            <a:endParaRPr b="1" sz="1500" u="sng">
              <a:solidFill>
                <a:srgbClr val="004987"/>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