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80" r:id="rId3"/>
    <p:sldId id="281" r:id="rId4"/>
    <p:sldId id="282" r:id="rId5"/>
    <p:sldId id="284" r:id="rId6"/>
    <p:sldId id="285" r:id="rId7"/>
    <p:sldId id="283" r:id="rId8"/>
    <p:sldId id="292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22C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5" d="100"/>
          <a:sy n="145" d="100"/>
        </p:scale>
        <p:origin x="138" y="32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CEF20C-CB41-4EF9-90E4-B704C0E1FE11}" type="datetimeFigureOut">
              <a:rPr lang="fr-FR" smtClean="0"/>
              <a:t>17/11/2021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D35D29-94F2-4E04-867D-C28CAABCF3A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1708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Disciplina transversal que </a:t>
            </a:r>
            <a:r>
              <a:rPr lang="fr-FR" dirty="0" err="1"/>
              <a:t>ayuda</a:t>
            </a:r>
            <a:r>
              <a:rPr lang="fr-FR" dirty="0"/>
              <a:t> a </a:t>
            </a:r>
            <a:r>
              <a:rPr lang="fr-FR" dirty="0" err="1"/>
              <a:t>generar</a:t>
            </a:r>
            <a:r>
              <a:rPr lang="fr-FR" dirty="0"/>
              <a:t> </a:t>
            </a:r>
            <a:r>
              <a:rPr lang="fr-FR" dirty="0" err="1"/>
              <a:t>procesos</a:t>
            </a:r>
            <a:r>
              <a:rPr lang="fr-FR" dirty="0"/>
              <a:t> para </a:t>
            </a:r>
            <a:r>
              <a:rPr lang="fr-FR" dirty="0" err="1"/>
              <a:t>conocer</a:t>
            </a:r>
            <a:r>
              <a:rPr lang="fr-FR" dirty="0"/>
              <a:t>, </a:t>
            </a:r>
            <a:r>
              <a:rPr lang="fr-FR" dirty="0" err="1"/>
              <a:t>clarificar</a:t>
            </a:r>
            <a:r>
              <a:rPr lang="fr-FR" dirty="0"/>
              <a:t> y </a:t>
            </a:r>
            <a:r>
              <a:rPr lang="fr-FR" dirty="0" err="1"/>
              <a:t>filtrar</a:t>
            </a:r>
            <a:r>
              <a:rPr lang="fr-FR" dirty="0"/>
              <a:t> la </a:t>
            </a:r>
            <a:r>
              <a:rPr lang="fr-FR" dirty="0" err="1"/>
              <a:t>informacion</a:t>
            </a:r>
            <a:r>
              <a:rPr lang="fr-FR" dirty="0"/>
              <a:t> </a:t>
            </a:r>
            <a:r>
              <a:rPr lang="fr-FR" dirty="0" err="1"/>
              <a:t>mediante</a:t>
            </a:r>
            <a:r>
              <a:rPr lang="fr-FR" dirty="0"/>
              <a:t> un </a:t>
            </a:r>
            <a:r>
              <a:rPr lang="fr-FR" dirty="0" err="1"/>
              <a:t>analisis</a:t>
            </a:r>
            <a:r>
              <a:rPr lang="fr-FR" dirty="0"/>
              <a:t> </a:t>
            </a:r>
            <a:r>
              <a:rPr lang="fr-FR" dirty="0" err="1"/>
              <a:t>exhaustivo</a:t>
            </a:r>
            <a:r>
              <a:rPr lang="fr-FR" dirty="0"/>
              <a:t> de </a:t>
            </a:r>
            <a:r>
              <a:rPr lang="fr-FR" dirty="0" err="1"/>
              <a:t>datos</a:t>
            </a:r>
            <a:r>
              <a:rPr lang="fr-FR" dirty="0"/>
              <a:t>, para </a:t>
            </a:r>
            <a:r>
              <a:rPr lang="fr-FR" dirty="0" err="1"/>
              <a:t>predecir</a:t>
            </a:r>
            <a:r>
              <a:rPr lang="fr-FR" dirty="0"/>
              <a:t> y </a:t>
            </a:r>
            <a:r>
              <a:rPr lang="fr-FR" dirty="0" err="1"/>
              <a:t>tomar</a:t>
            </a:r>
            <a:r>
              <a:rPr lang="fr-FR" dirty="0"/>
              <a:t> </a:t>
            </a:r>
            <a:r>
              <a:rPr lang="fr-FR" dirty="0" err="1"/>
              <a:t>decisiones</a:t>
            </a:r>
            <a:endParaRPr lang="fr-FR" dirty="0"/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D35D29-94F2-4E04-867D-C28CAABCF3A9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30373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6CA41-C9C2-42DB-9F27-70686CC2BF5F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4003" y="1122361"/>
            <a:ext cx="9144000" cy="2387598"/>
          </a:xfrm>
        </p:spPr>
        <p:txBody>
          <a:bodyPr anchor="b" anchorCtr="1"/>
          <a:lstStyle>
            <a:lvl1pPr algn="ctr">
              <a:defRPr sz="6000"/>
            </a:lvl1pPr>
          </a:lstStyle>
          <a:p>
            <a:pPr lvl="0"/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EAF655-F616-41A3-A6FE-3967AE7D72E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24003" y="3602041"/>
            <a:ext cx="9144000" cy="1655758"/>
          </a:xfrm>
        </p:spPr>
        <p:txBody>
          <a:bodyPr anchorCtr="1"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74AE8F-862B-464A-AF33-B69702EEE3A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B253F4C-8FE4-47A0-B047-C14CE81E75CB}" type="datetime1">
              <a:rPr lang="fr-FR"/>
              <a:pPr lvl="0"/>
              <a:t>17/11/2021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A91675-7C59-4692-8E15-EDF1D97F4C7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1E6A0C-EDB0-4C37-AF47-CB849CBFF88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30E27E7-9A96-4314-9006-445366CE379E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0244981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2B81A-08FB-4AAB-903E-873F3671A73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172A7C-2EF9-4DEB-B7F7-52B58F794C4B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FACA7-93D8-49F4-A9D3-CC7FF60F024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95D6B64-EAD3-42EA-8FFE-BDC053683BA9}" type="datetime1">
              <a:rPr lang="fr-FR"/>
              <a:pPr lvl="0"/>
              <a:t>17/11/2021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5D1C50-9589-41B0-8D67-1BB5C67DEDF2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215DD5-3D2E-40E3-AF90-64DBD72CDA8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339C8AD-8900-4CBC-A732-D95139CFE42D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8780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FC73BC-8D25-43BE-B5DF-278ABF1CE09E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8724903" y="365129"/>
            <a:ext cx="2628899" cy="5811834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6E866F-F508-44F0-91F2-97094A9EE63D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838203" y="365129"/>
            <a:ext cx="7734296" cy="581183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82D1E2-5835-413F-91C9-73423BFEBFAF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A1B7F9B-1CA1-47E4-9B09-CAC5DD607F93}" type="datetime1">
              <a:rPr lang="fr-FR"/>
              <a:pPr lvl="0"/>
              <a:t>17/11/2021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6AFB2B-FC62-4D43-9285-AFABCD41527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9AE872-ECA7-4E55-8FAC-C249932959D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8587B58-718A-4FED-8459-9F555ECB9A45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1900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5513D-9AC8-4135-A8F9-DDEA11311800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1FA5EC-4F59-45A5-9483-1CC8D38F07BC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35B268-F70A-4ADE-9E80-784EC82A443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E7AC8E8-33C0-492C-A125-82F57960B18B}" type="datetime1">
              <a:rPr lang="fr-FR"/>
              <a:pPr lvl="0"/>
              <a:t>17/11/2021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5CADBD-803E-4FB0-AA2A-E5DE6831FB4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2F0E0E-7261-46C8-A060-76DE1B5A9FB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AE0FD5D-00D7-4569-ADBE-4D3F80DC1B4A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918098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A202D-C784-4B74-A72E-502D08D06CA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1847" y="1709735"/>
            <a:ext cx="10515600" cy="2852735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AB1EC2-262D-40DC-904F-11D034EA81D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1847" y="4589465"/>
            <a:ext cx="10515600" cy="1500182"/>
          </a:xfrm>
        </p:spPr>
        <p:txBody>
          <a:bodyPr/>
          <a:lstStyle>
            <a:lvl1pPr marL="0" indent="0">
              <a:buNone/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FE7469-AA3C-4DFF-9FEC-00863E2AF9BB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4C925A4-9AD9-4261-82DD-40B1642C3A35}" type="datetime1">
              <a:rPr lang="fr-FR"/>
              <a:pPr lvl="0"/>
              <a:t>17/11/2021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320080-2A99-4122-B936-AA5808A28C3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3C06C2-A75D-43FE-9F3A-E6B733F9DC1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42778A6-13B3-4AA1-A831-542643E7E264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0402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372FD-E1B4-40BE-8176-CB116C7447F8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7F3A5C-5972-4FD2-AF70-8780A219674B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6BF992-9A3C-42B5-8013-C973E664ED31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172200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035F16-1A78-426F-90A4-54BF87C624D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77B25EA-58E9-42F8-A196-1B1778EE44B4}" type="datetime1">
              <a:rPr lang="fr-FR"/>
              <a:pPr lvl="0"/>
              <a:t>17/11/2021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E9217-C6C0-4F58-A4A8-1AB682F8203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956278-62E6-4E5E-86A3-1B3DB31DC86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F44F050-E5BE-411C-859A-62E25AAA8984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0459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FB156-B147-4C37-92D0-E51838F718E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365129"/>
            <a:ext cx="105156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E95978-D551-4187-A51E-9E992AD2374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9784" y="1681160"/>
            <a:ext cx="5157782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18C6AC-9381-4E2E-85BC-04F71F7F48CC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839784" y="2505071"/>
            <a:ext cx="5157782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B81BA2-7912-4605-9DA1-38325C49A276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172200" y="1681160"/>
            <a:ext cx="5183184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135B08-0EC5-4E27-9658-7C685CE987DE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6172200" y="2505071"/>
            <a:ext cx="5183184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562CC8-2067-4D36-B025-DF2BED5FFB7F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4E6C75D-C0FE-4C47-8ADC-05B625F33096}" type="datetime1">
              <a:rPr lang="fr-FR"/>
              <a:pPr lvl="0"/>
              <a:t>17/11/2021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926C92-F4B9-43E2-8C73-328D80C7A38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BF5E42-B3F0-4718-AEDF-BE563079072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4494CDE-B985-47C8-A4BD-7425B1BD858E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7540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A07AE-52D4-47E6-9CA7-846DD0CCC80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E34DFD-ADFF-4167-8C9D-08C2F0BEBB2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2DC4226-024A-4029-86C6-3A4EC59C87BC}" type="datetime1">
              <a:rPr lang="fr-FR"/>
              <a:pPr lvl="0"/>
              <a:t>17/11/2021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25FAF9-DAAA-460F-B012-664DC1B2751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337A13-0A13-42EE-AC14-8C9EEEC520E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67EB812-0CC3-44EC-AAF1-691374AD51F2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026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C13D71-7965-4654-9F9B-6A5F6EAE7B1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DB7230E-3B4F-4805-8924-FBE4083C33A4}" type="datetime1">
              <a:rPr lang="fr-FR"/>
              <a:pPr lvl="0"/>
              <a:t>17/11/2021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C3C71A-52B0-4778-B4A9-2BAA7243BA5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552053-9CF4-4F2C-AD4C-B1471FCCAE6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5C3F06B-149A-441D-A5A7-13350F4B150C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5872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9249D-1957-4296-99EB-2C8A8AB0845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C6002D-79BF-4623-B7B7-14CDE396CB0B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24D46F-A6E1-474F-90BD-A2519712164D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0B3BA1-033E-42F7-A6EC-8A095294FDF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E553FBD-54C7-47AE-8F5A-36CE513A1AE9}" type="datetime1">
              <a:rPr lang="fr-FR"/>
              <a:pPr lvl="0"/>
              <a:t>17/11/2021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D34737-0DF8-4C7C-928C-54C2B4F3CFC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06501F-9AA3-42CB-A31B-B1F57F287B4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78EA0FC-CCFB-4FBC-A98C-957BE5CE2732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9813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F0F3D-5C55-4EB6-9687-8E8388DEEB0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1162B0-1F1A-4BE0-935A-6CB10EB2F080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 marL="0" indent="0">
              <a:buNone/>
              <a:defRPr lang="fr-FR" sz="3200"/>
            </a:lvl1pPr>
          </a:lstStyle>
          <a:p>
            <a:pPr lvl="0"/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4369A7-EF23-42E6-9DA7-07B5A91F6618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2C1E2F-A377-4AE1-B9EC-EC8BF4BD925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2F88FFF-7D0C-4C92-9625-905E05AA3EE6}" type="datetime1">
              <a:rPr lang="fr-FR"/>
              <a:pPr lvl="0"/>
              <a:t>17/11/2021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1A314D-6A53-4E79-8A55-B82DB5CB4C1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86CD54-417E-4D5F-A459-0B00B2FF3D3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94EF13E-F9C5-41DD-8C18-C4F3C37035DE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0286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A8C9B1-C055-46D3-BB80-B339D97D4FE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59E0C6-6C80-4465-A3B6-C46F2A10BC0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3" y="1825627"/>
            <a:ext cx="10515600" cy="4351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D80AD9-96C3-407E-9747-45FBBD83CBCE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18C43089-609B-49DA-801B-1D53CBAB7A88}" type="datetime1">
              <a:rPr lang="fr-FR"/>
              <a:pPr lvl="0"/>
              <a:t>17/11/2021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836304-2901-4A99-B8C2-128801595803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3B035D-CD61-4D37-AF0B-020DEC3ADE51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6A8B9DD1-2A95-4C37-B842-55EB615B4CE0}" type="slidenum"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en-US" sz="4400" b="0" i="0" u="none" strike="noStrike" kern="1200" cap="none" spc="0" baseline="0">
          <a:solidFill>
            <a:srgbClr val="000000"/>
          </a:solidFill>
          <a:uFillTx/>
          <a:latin typeface="Calibri Light"/>
        </a:defRPr>
      </a:lvl1pPr>
    </p:titleStyle>
    <p:bodyStyle>
      <a:lvl1pPr marL="228600" marR="0" lvl="0" indent="-228600" algn="l" defTabSz="914400" rtl="0" fontAlgn="auto" hangingPunct="1">
        <a:lnSpc>
          <a:spcPct val="90000"/>
        </a:lnSpc>
        <a:spcBef>
          <a:spcPts val="1000"/>
        </a:spcBef>
        <a:spcAft>
          <a:spcPts val="0"/>
        </a:spcAft>
        <a:buSzPct val="100000"/>
        <a:buFont typeface="Arial" pitchFamily="34"/>
        <a:buChar char="•"/>
        <a:tabLst/>
        <a:defRPr lang="en-US" sz="2800" b="0" i="0" u="none" strike="noStrike" kern="1200" cap="none" spc="0" baseline="0">
          <a:solidFill>
            <a:srgbClr val="000000"/>
          </a:solidFill>
          <a:uFillTx/>
          <a:latin typeface="Calibri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jpeg"/><Relationship Id="rId12" Type="http://schemas.openxmlformats.org/officeDocument/2006/relationships/image" Target="../media/image18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jpeg"/><Relationship Id="rId5" Type="http://schemas.openxmlformats.org/officeDocument/2006/relationships/image" Target="../media/image22.jpeg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jpeg"/><Relationship Id="rId3" Type="http://schemas.openxmlformats.org/officeDocument/2006/relationships/hyperlink" Target="https://www.anaconda.com/products/individual" TargetMode="External"/><Relationship Id="rId7" Type="http://schemas.openxmlformats.org/officeDocument/2006/relationships/hyperlink" Target="https://fsharp.org/" TargetMode="External"/><Relationship Id="rId2" Type="http://schemas.openxmlformats.org/officeDocument/2006/relationships/hyperlink" Target="https://dotnet.microsoft.com/download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microsoft.com/en-us/dotnet/csharp/" TargetMode="External"/><Relationship Id="rId5" Type="http://schemas.openxmlformats.org/officeDocument/2006/relationships/hyperlink" Target="https://code.visualstudio.com/" TargetMode="External"/><Relationship Id="rId4" Type="http://schemas.openxmlformats.org/officeDocument/2006/relationships/hyperlink" Target="https://marketplace.visualstudio.com/items?itemName=ms-dotnettools.dotnet-interactive-vscode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5">
            <a:extLst>
              <a:ext uri="{FF2B5EF4-FFF2-40B4-BE49-F238E27FC236}">
                <a16:creationId xmlns:a16="http://schemas.microsoft.com/office/drawing/2014/main" id="{F32F70B9-DD16-45F6-A746-956D66AEE5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1996" cy="7106479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71F1C643-601A-4F05-A8C2-DD6F20AED4F9}"/>
              </a:ext>
            </a:extLst>
          </p:cNvPr>
          <p:cNvSpPr txBox="1">
            <a:spLocks noGrp="1"/>
          </p:cNvSpPr>
          <p:nvPr>
            <p:ph type="ctrTitle"/>
          </p:nvPr>
        </p:nvSpPr>
        <p:spPr/>
        <p:txBody>
          <a:bodyPr anchorCtr="0"/>
          <a:lstStyle/>
          <a:p>
            <a:pPr lvl="0" algn="l"/>
            <a:r>
              <a:rPr lang="en-US">
                <a:solidFill>
                  <a:srgbClr val="FFFFFF"/>
                </a:solidFill>
                <a:latin typeface="Open Sans" pitchFamily="34"/>
                <a:ea typeface="Open Sans" pitchFamily="34"/>
                <a:cs typeface="Open Sans" pitchFamily="34"/>
              </a:rPr>
              <a:t>Data Science</a:t>
            </a:r>
            <a:br>
              <a:rPr lang="en-US">
                <a:solidFill>
                  <a:srgbClr val="FFFFFF"/>
                </a:solidFill>
                <a:latin typeface="Open Sans" pitchFamily="34"/>
                <a:ea typeface="Open Sans" pitchFamily="34"/>
                <a:cs typeface="Open Sans" pitchFamily="34"/>
              </a:rPr>
            </a:br>
            <a:r>
              <a:rPr lang="en-US">
                <a:solidFill>
                  <a:srgbClr val="FFFFFF"/>
                </a:solidFill>
                <a:latin typeface="Open Sans" pitchFamily="34"/>
                <a:ea typeface="Open Sans" pitchFamily="34"/>
                <a:cs typeface="Open Sans" pitchFamily="34"/>
              </a:rPr>
              <a:t>con .NET</a:t>
            </a:r>
            <a:endParaRPr lang="fr-FR">
              <a:solidFill>
                <a:srgbClr val="FFFFFF"/>
              </a:solidFill>
              <a:latin typeface="Open Sans" pitchFamily="34"/>
              <a:ea typeface="Open Sans" pitchFamily="34"/>
              <a:cs typeface="Open Sans" pitchFamily="34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9BE3DC67-9648-47DE-AB13-DC403E1B71C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/>
        <p:txBody>
          <a:bodyPr anchorCtr="0"/>
          <a:lstStyle/>
          <a:p>
            <a:pPr lvl="0" algn="l"/>
            <a:r>
              <a:rPr lang="fr-FR">
                <a:solidFill>
                  <a:srgbClr val="FFFFFF"/>
                </a:solidFill>
                <a:latin typeface="Open Sans" pitchFamily="34"/>
                <a:ea typeface="Open Sans" pitchFamily="34"/>
                <a:cs typeface="Open Sans" pitchFamily="34"/>
              </a:rPr>
              <a:t>&lt;Paul Arizpe /&gt;</a:t>
            </a:r>
          </a:p>
        </p:txBody>
      </p:sp>
      <p:pic>
        <p:nvPicPr>
          <p:cNvPr id="5" name="Graphic 6">
            <a:extLst>
              <a:ext uri="{FF2B5EF4-FFF2-40B4-BE49-F238E27FC236}">
                <a16:creationId xmlns:a16="http://schemas.microsoft.com/office/drawing/2014/main" id="{4D0F2535-F8AB-4ECF-AF5E-EEEBE58ACB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77671" y="4250688"/>
            <a:ext cx="3637263" cy="3357466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AF48D-D425-4100-AEE0-8D683FCA6D1B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Acerca de mi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857687-1984-495E-9A7B-162DCBEEF48C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Dev en Escribele Media</a:t>
            </a:r>
          </a:p>
          <a:p>
            <a:pPr lvl="0"/>
            <a:r>
              <a:rPr lang="en-US"/>
              <a:t>Backend { Golang, PHP &amp; Python }</a:t>
            </a:r>
          </a:p>
          <a:p>
            <a:pPr lvl="0"/>
            <a:r>
              <a:rPr lang="en-US"/>
              <a:t>Experto en resolver problemas en producción</a:t>
            </a:r>
          </a:p>
          <a:p>
            <a:pPr lvl="0"/>
            <a:r>
              <a:rPr lang="en-US"/>
              <a:t>Miembro de F# Software Foundation, GoBridge &amp; PHP MX</a:t>
            </a:r>
          </a:p>
          <a:p>
            <a:pPr lvl="0"/>
            <a:r>
              <a:rPr lang="en-US"/>
              <a:t>Y cambios Backends de otros lenguajes a Golang </a:t>
            </a:r>
          </a:p>
          <a:p>
            <a:pPr marL="0" lvl="0" indent="0">
              <a:buNone/>
            </a:pPr>
            <a:endParaRPr lang="en-US"/>
          </a:p>
          <a:p>
            <a:pPr lvl="0"/>
            <a:r>
              <a:rPr lang="en-US"/>
              <a:t>Twitter: @kiramishima</a:t>
            </a:r>
          </a:p>
          <a:p>
            <a:pPr lvl="0"/>
            <a:r>
              <a:rPr lang="en-US"/>
              <a:t>GitHub: kiramishima</a:t>
            </a:r>
          </a:p>
          <a:p>
            <a:pPr marL="0" lvl="0" indent="0">
              <a:buNone/>
            </a:pPr>
            <a:endParaRPr lang="en-US"/>
          </a:p>
        </p:txBody>
      </p:sp>
      <p:pic>
        <p:nvPicPr>
          <p:cNvPr id="4" name="Graphic 4" descr="Tongue face with no fill">
            <a:extLst>
              <a:ext uri="{FF2B5EF4-FFF2-40B4-BE49-F238E27FC236}">
                <a16:creationId xmlns:a16="http://schemas.microsoft.com/office/drawing/2014/main" id="{74C1FA5A-3CD2-4410-B653-38DD7DA764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96041" y="3775740"/>
            <a:ext cx="647349" cy="647349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D9DB2-A149-47D4-A941-DB17B1F1A0E4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r-FR" dirty="0" err="1"/>
              <a:t>Temario</a:t>
            </a:r>
            <a:r>
              <a:rPr lang="fr-FR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EF92E4-2B47-4D06-9A77-20AA71C67D73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dirty="0" err="1"/>
              <a:t>Ciencia</a:t>
            </a:r>
            <a:r>
              <a:rPr lang="fr-FR" dirty="0"/>
              <a:t> de </a:t>
            </a:r>
            <a:r>
              <a:rPr lang="fr-FR" dirty="0" err="1"/>
              <a:t>datos</a:t>
            </a:r>
            <a:r>
              <a:rPr lang="fr-FR" dirty="0"/>
              <a:t> 10</a:t>
            </a:r>
          </a:p>
          <a:p>
            <a:pPr lvl="0"/>
            <a:r>
              <a:rPr lang="fr-FR" dirty="0" err="1"/>
              <a:t>Requerimientos</a:t>
            </a:r>
            <a:endParaRPr lang="fr-FR" dirty="0"/>
          </a:p>
          <a:p>
            <a:pPr lvl="0"/>
            <a:r>
              <a:rPr lang="fr-FR" dirty="0"/>
              <a:t>Taller :-D</a:t>
            </a:r>
          </a:p>
          <a:p>
            <a:pPr lvl="0"/>
            <a:endParaRPr lang="fr-F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A04EA-63BA-4249-8A35-C189FBE9C13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Ciencia</a:t>
            </a:r>
            <a:r>
              <a:rPr lang="fr-FR" dirty="0"/>
              <a:t> de </a:t>
            </a:r>
            <a:r>
              <a:rPr lang="fr-FR" dirty="0" err="1"/>
              <a:t>Datos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52121E-1D2C-48EA-BA5B-69ADB3EDC576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 err="1"/>
              <a:t>Utilidad</a:t>
            </a:r>
            <a:r>
              <a:rPr lang="fr-FR" dirty="0"/>
              <a:t> en areas </a:t>
            </a:r>
            <a:r>
              <a:rPr lang="fr-FR" dirty="0" err="1"/>
              <a:t>como</a:t>
            </a:r>
            <a:r>
              <a:rPr lang="fr-FR" dirty="0"/>
              <a:t>:</a:t>
            </a:r>
          </a:p>
          <a:p>
            <a:pPr lvl="1"/>
            <a:r>
              <a:rPr lang="fr-FR" dirty="0"/>
              <a:t>Sistemas</a:t>
            </a:r>
          </a:p>
          <a:p>
            <a:pPr lvl="1"/>
            <a:r>
              <a:rPr lang="fr-FR" dirty="0" err="1"/>
              <a:t>Finanzas</a:t>
            </a:r>
            <a:endParaRPr lang="fr-FR" dirty="0"/>
          </a:p>
          <a:p>
            <a:pPr lvl="1"/>
            <a:r>
              <a:rPr lang="fr-FR" dirty="0"/>
              <a:t>Marketing</a:t>
            </a:r>
          </a:p>
          <a:p>
            <a:pPr lvl="1"/>
            <a:r>
              <a:rPr lang="fr-FR" dirty="0" err="1"/>
              <a:t>Logistica</a:t>
            </a:r>
            <a:endParaRPr lang="fr-FR" dirty="0"/>
          </a:p>
          <a:p>
            <a:pPr lvl="1"/>
            <a:r>
              <a:rPr lang="fr-FR" dirty="0"/>
              <a:t>RH</a:t>
            </a:r>
          </a:p>
          <a:p>
            <a:pPr lvl="1"/>
            <a:r>
              <a:rPr lang="fr-FR" dirty="0" err="1"/>
              <a:t>Etc</a:t>
            </a:r>
            <a:endParaRPr lang="fr-FR" dirty="0"/>
          </a:p>
          <a:p>
            <a:r>
              <a:rPr lang="fr-FR" dirty="0" err="1"/>
              <a:t>Integrada</a:t>
            </a:r>
            <a:r>
              <a:rPr lang="fr-FR" dirty="0"/>
              <a:t> </a:t>
            </a:r>
            <a:r>
              <a:rPr lang="fr-FR" dirty="0" err="1"/>
              <a:t>por</a:t>
            </a:r>
            <a:r>
              <a:rPr lang="fr-FR" dirty="0"/>
              <a:t>:</a:t>
            </a:r>
          </a:p>
          <a:p>
            <a:pPr lvl="1"/>
            <a:r>
              <a:rPr lang="fr-FR" dirty="0" err="1"/>
              <a:t>Estadistica</a:t>
            </a:r>
            <a:endParaRPr lang="fr-FR" dirty="0"/>
          </a:p>
          <a:p>
            <a:pPr lvl="1"/>
            <a:r>
              <a:rPr lang="fr-FR" dirty="0" err="1"/>
              <a:t>Computación</a:t>
            </a:r>
            <a:endParaRPr lang="fr-FR" dirty="0"/>
          </a:p>
          <a:p>
            <a:pPr lvl="1"/>
            <a:r>
              <a:rPr lang="fr-FR" dirty="0" err="1"/>
              <a:t>Matematicas</a:t>
            </a:r>
            <a:endParaRPr lang="fr-FR" dirty="0"/>
          </a:p>
          <a:p>
            <a:pPr lvl="1"/>
            <a:r>
              <a:rPr lang="fr-FR" dirty="0" err="1"/>
              <a:t>Negocio</a:t>
            </a:r>
            <a:endParaRPr lang="fr-FR" dirty="0"/>
          </a:p>
        </p:txBody>
      </p:sp>
      <p:pic>
        <p:nvPicPr>
          <p:cNvPr id="1032" name="Picture 8" descr="Difference between Data Science, Big data and Data Analytics - BLOCKGENI">
            <a:extLst>
              <a:ext uri="{FF2B5EF4-FFF2-40B4-BE49-F238E27FC236}">
                <a16:creationId xmlns:a16="http://schemas.microsoft.com/office/drawing/2014/main" id="{8548F144-EBE3-4194-A5CA-568B46138B7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112"/>
          <a:stretch/>
        </p:blipFill>
        <p:spPr bwMode="auto">
          <a:xfrm>
            <a:off x="5454264" y="1499118"/>
            <a:ext cx="5985463" cy="4111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6FB9E-0224-4876-A2A6-AD23E8822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Profesiones en DS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3FA640-FDB1-4AA2-B27B-03D84A64CDE0}"/>
              </a:ext>
            </a:extLst>
          </p:cNvPr>
          <p:cNvSpPr txBox="1"/>
          <p:nvPr/>
        </p:nvSpPr>
        <p:spPr>
          <a:xfrm>
            <a:off x="1925104" y="2243647"/>
            <a:ext cx="2177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Analista de datos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5F1BF2-D170-40A2-AE98-724A1A2A3848}"/>
              </a:ext>
            </a:extLst>
          </p:cNvPr>
          <p:cNvSpPr txBox="1"/>
          <p:nvPr/>
        </p:nvSpPr>
        <p:spPr>
          <a:xfrm>
            <a:off x="4913051" y="2247536"/>
            <a:ext cx="2355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Científico de Datos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60A6C5-B9B5-4143-AF9D-3B0814391A86}"/>
              </a:ext>
            </a:extLst>
          </p:cNvPr>
          <p:cNvSpPr txBox="1"/>
          <p:nvPr/>
        </p:nvSpPr>
        <p:spPr>
          <a:xfrm>
            <a:off x="7994881" y="2243647"/>
            <a:ext cx="2352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Ingeniero de Datos</a:t>
            </a:r>
          </a:p>
        </p:txBody>
      </p:sp>
      <p:sp>
        <p:nvSpPr>
          <p:cNvPr id="10" name="Arrow: Chevron 9">
            <a:extLst>
              <a:ext uri="{FF2B5EF4-FFF2-40B4-BE49-F238E27FC236}">
                <a16:creationId xmlns:a16="http://schemas.microsoft.com/office/drawing/2014/main" id="{D8024984-13F8-4C71-B122-61BA3958DB86}"/>
              </a:ext>
            </a:extLst>
          </p:cNvPr>
          <p:cNvSpPr/>
          <p:nvPr/>
        </p:nvSpPr>
        <p:spPr>
          <a:xfrm>
            <a:off x="1034219" y="3071123"/>
            <a:ext cx="3569312" cy="1122505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bg1"/>
                </a:solidFill>
              </a:rPr>
              <a:t>Analiza la información</a:t>
            </a:r>
          </a:p>
        </p:txBody>
      </p:sp>
      <p:sp>
        <p:nvSpPr>
          <p:cNvPr id="11" name="Arrow: Chevron 10">
            <a:extLst>
              <a:ext uri="{FF2B5EF4-FFF2-40B4-BE49-F238E27FC236}">
                <a16:creationId xmlns:a16="http://schemas.microsoft.com/office/drawing/2014/main" id="{F59F1E45-DA45-4790-9C05-784F8855FAAD}"/>
              </a:ext>
            </a:extLst>
          </p:cNvPr>
          <p:cNvSpPr/>
          <p:nvPr/>
        </p:nvSpPr>
        <p:spPr>
          <a:xfrm>
            <a:off x="4206240" y="3071120"/>
            <a:ext cx="3361207" cy="1122505"/>
          </a:xfrm>
          <a:prstGeom prst="chevron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bg1"/>
                </a:solidFill>
              </a:rPr>
              <a:t>Desarrolla</a:t>
            </a:r>
          </a:p>
        </p:txBody>
      </p:sp>
      <p:sp>
        <p:nvSpPr>
          <p:cNvPr id="12" name="Arrow: Chevron 11">
            <a:extLst>
              <a:ext uri="{FF2B5EF4-FFF2-40B4-BE49-F238E27FC236}">
                <a16:creationId xmlns:a16="http://schemas.microsoft.com/office/drawing/2014/main" id="{F8E49FE6-CA7F-4E47-BB4B-11745C92BD2E}"/>
              </a:ext>
            </a:extLst>
          </p:cNvPr>
          <p:cNvSpPr/>
          <p:nvPr/>
        </p:nvSpPr>
        <p:spPr>
          <a:xfrm>
            <a:off x="7165952" y="3071120"/>
            <a:ext cx="3613458" cy="1122505"/>
          </a:xfrm>
          <a:prstGeom prst="chevron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bg1"/>
                </a:solidFill>
              </a:rPr>
              <a:t>Implementa</a:t>
            </a:r>
          </a:p>
        </p:txBody>
      </p:sp>
      <p:pic>
        <p:nvPicPr>
          <p:cNvPr id="2050" name="Picture 2" descr="Power BI no puede encontrar la aplicación? Recupere el acceso con estos 3  pasos - Mundowin">
            <a:extLst>
              <a:ext uri="{FF2B5EF4-FFF2-40B4-BE49-F238E27FC236}">
                <a16:creationId xmlns:a16="http://schemas.microsoft.com/office/drawing/2014/main" id="{AD19F09E-BFF5-467F-9631-1D56E16CF2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642" y="4498222"/>
            <a:ext cx="860271" cy="860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Microstrategy presenta la nueva versión de su plataforma de Inteligencia  Empresarial | Silicon">
            <a:extLst>
              <a:ext uri="{FF2B5EF4-FFF2-40B4-BE49-F238E27FC236}">
                <a16:creationId xmlns:a16="http://schemas.microsoft.com/office/drawing/2014/main" id="{535C23D8-2FFA-4CDB-A4DA-0BD520FEF2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0491" y="4363694"/>
            <a:ext cx="1530690" cy="1122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For Your Toolbox: Tableau | Alex on Marketing">
            <a:extLst>
              <a:ext uri="{FF2B5EF4-FFF2-40B4-BE49-F238E27FC236}">
                <a16:creationId xmlns:a16="http://schemas.microsoft.com/office/drawing/2014/main" id="{9FEE38F4-C5A3-447F-8E62-C39C099879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300" y="5479249"/>
            <a:ext cx="930954" cy="930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Excel icon PNG, ICO or ICNS | Free vector icons">
            <a:extLst>
              <a:ext uri="{FF2B5EF4-FFF2-40B4-BE49-F238E27FC236}">
                <a16:creationId xmlns:a16="http://schemas.microsoft.com/office/drawing/2014/main" id="{C198299B-FDD7-4A4B-9FA6-8F8F475EB0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0368" y="5358493"/>
            <a:ext cx="910935" cy="910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4BCE4305-18AE-43D7-BE68-2BD0097ED4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3992" y="4281385"/>
            <a:ext cx="3503131" cy="1798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Training – Sep 23 – Introduction to Apache Spark with Scala | The AI &amp;amp; Data  Science Community of Belgium">
            <a:extLst>
              <a:ext uri="{FF2B5EF4-FFF2-40B4-BE49-F238E27FC236}">
                <a16:creationId xmlns:a16="http://schemas.microsoft.com/office/drawing/2014/main" id="{BC8C02F5-4883-4974-AD24-318ABCEE6D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6683" y="5317820"/>
            <a:ext cx="1665769" cy="653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2" name="Picture 24" descr="Vb Net Icon #174891 - Free Icons Library">
            <a:extLst>
              <a:ext uri="{FF2B5EF4-FFF2-40B4-BE49-F238E27FC236}">
                <a16:creationId xmlns:a16="http://schemas.microsoft.com/office/drawing/2014/main" id="{D909BC40-5949-4433-9004-7BC1298783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4377" y="4363694"/>
            <a:ext cx="845433" cy="845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4" name="Picture 26" descr="Big Data en entornos Cloud | sumamoOs - BI &amp;amp; Digital Channels">
            <a:extLst>
              <a:ext uri="{FF2B5EF4-FFF2-40B4-BE49-F238E27FC236}">
                <a16:creationId xmlns:a16="http://schemas.microsoft.com/office/drawing/2014/main" id="{E1508A8C-2BCA-4BD2-AB94-3EA03CD484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8220" y="4546495"/>
            <a:ext cx="2317399" cy="1325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6" name="Picture 28" descr="Trabajar con MongoDB visualmente (GUI Robo3T) | Victor Robles">
            <a:extLst>
              <a:ext uri="{FF2B5EF4-FFF2-40B4-BE49-F238E27FC236}">
                <a16:creationId xmlns:a16="http://schemas.microsoft.com/office/drawing/2014/main" id="{8D0315F0-134A-4FEC-A008-BE2BABF053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7093" y="5902235"/>
            <a:ext cx="845433" cy="990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8" name="Picture 30" descr="Sql Icon #269843 - Free Icons Library">
            <a:extLst>
              <a:ext uri="{FF2B5EF4-FFF2-40B4-BE49-F238E27FC236}">
                <a16:creationId xmlns:a16="http://schemas.microsoft.com/office/drawing/2014/main" id="{99552A3B-8BA3-455E-83C5-32892BE3AF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6683" y="5971114"/>
            <a:ext cx="643890" cy="853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0" name="Picture 32" descr="50+ Effective ways to clean data in Excel - DataXL Free Add-in!">
            <a:extLst>
              <a:ext uri="{FF2B5EF4-FFF2-40B4-BE49-F238E27FC236}">
                <a16:creationId xmlns:a16="http://schemas.microsoft.com/office/drawing/2014/main" id="{5FC6C152-B5F7-4246-9CD0-5D1CB5904F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1050" y="5902235"/>
            <a:ext cx="2294334" cy="875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206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B7877-2629-466E-9E95-0B1D98FF5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Fases de la información</a:t>
            </a:r>
          </a:p>
        </p:txBody>
      </p:sp>
      <p:sp>
        <p:nvSpPr>
          <p:cNvPr id="5" name="Arrow: Pentagon 4">
            <a:extLst>
              <a:ext uri="{FF2B5EF4-FFF2-40B4-BE49-F238E27FC236}">
                <a16:creationId xmlns:a16="http://schemas.microsoft.com/office/drawing/2014/main" id="{383011C4-5E5E-4BF3-8925-C29007D9AE9A}"/>
              </a:ext>
            </a:extLst>
          </p:cNvPr>
          <p:cNvSpPr/>
          <p:nvPr/>
        </p:nvSpPr>
        <p:spPr>
          <a:xfrm>
            <a:off x="838203" y="3089989"/>
            <a:ext cx="2139820" cy="771331"/>
          </a:xfrm>
          <a:prstGeom prst="homePlat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400" b="1" i="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Detección y análisis de fuentes de información</a:t>
            </a:r>
            <a:r>
              <a:rPr lang="es-ES" sz="1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endParaRPr lang="es-MX" sz="14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Arrow: Chevron 5">
            <a:extLst>
              <a:ext uri="{FF2B5EF4-FFF2-40B4-BE49-F238E27FC236}">
                <a16:creationId xmlns:a16="http://schemas.microsoft.com/office/drawing/2014/main" id="{2349DFDF-7C6D-40A5-9A5E-7FC056509F23}"/>
              </a:ext>
            </a:extLst>
          </p:cNvPr>
          <p:cNvSpPr/>
          <p:nvPr/>
        </p:nvSpPr>
        <p:spPr>
          <a:xfrm>
            <a:off x="2662333" y="3089989"/>
            <a:ext cx="2593905" cy="771331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400" b="1" i="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Almacenamiento y Organización de los Datos</a:t>
            </a:r>
            <a:endParaRPr lang="es-MX" sz="14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Arrow: Chevron 6">
            <a:extLst>
              <a:ext uri="{FF2B5EF4-FFF2-40B4-BE49-F238E27FC236}">
                <a16:creationId xmlns:a16="http://schemas.microsoft.com/office/drawing/2014/main" id="{89258370-8300-416D-BD56-588528C8497E}"/>
              </a:ext>
            </a:extLst>
          </p:cNvPr>
          <p:cNvSpPr/>
          <p:nvPr/>
        </p:nvSpPr>
        <p:spPr>
          <a:xfrm>
            <a:off x="4932779" y="3085322"/>
            <a:ext cx="2226905" cy="771331"/>
          </a:xfrm>
          <a:prstGeom prst="chevron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400" b="1" i="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Preprocesado y Calidad del Dato</a:t>
            </a:r>
            <a:r>
              <a:rPr lang="es-ES" sz="1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endParaRPr lang="es-MX" sz="14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Arrow: Chevron 7">
            <a:extLst>
              <a:ext uri="{FF2B5EF4-FFF2-40B4-BE49-F238E27FC236}">
                <a16:creationId xmlns:a16="http://schemas.microsoft.com/office/drawing/2014/main" id="{1480138F-5E72-415D-A3CA-3DF6FD18EC09}"/>
              </a:ext>
            </a:extLst>
          </p:cNvPr>
          <p:cNvSpPr/>
          <p:nvPr/>
        </p:nvSpPr>
        <p:spPr>
          <a:xfrm>
            <a:off x="6857999" y="3080655"/>
            <a:ext cx="2226905" cy="771331"/>
          </a:xfrm>
          <a:prstGeom prst="chevr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b="1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Analítica</a:t>
            </a:r>
            <a:r>
              <a:rPr lang="fr-FR" sz="1400" b="1" i="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1400" b="1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Predictiva</a:t>
            </a:r>
            <a:r>
              <a:rPr lang="fr-FR" sz="1400" b="1" i="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y </a:t>
            </a:r>
            <a:r>
              <a:rPr lang="fr-FR" sz="1400" b="1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Prescriptiva</a:t>
            </a:r>
            <a:endParaRPr lang="es-MX" sz="14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" name="Arrow: Chevron 8">
            <a:extLst>
              <a:ext uri="{FF2B5EF4-FFF2-40B4-BE49-F238E27FC236}">
                <a16:creationId xmlns:a16="http://schemas.microsoft.com/office/drawing/2014/main" id="{3552D82C-E590-442B-BBC7-8A27E956F531}"/>
              </a:ext>
            </a:extLst>
          </p:cNvPr>
          <p:cNvSpPr/>
          <p:nvPr/>
        </p:nvSpPr>
        <p:spPr>
          <a:xfrm>
            <a:off x="8804986" y="3080656"/>
            <a:ext cx="2226905" cy="771331"/>
          </a:xfrm>
          <a:prstGeom prst="chevron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b="1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Explotación</a:t>
            </a:r>
            <a:r>
              <a:rPr lang="fr-FR" sz="1400" b="1" i="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de </a:t>
            </a:r>
            <a:r>
              <a:rPr lang="fr-FR" sz="1400" b="1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resultados</a:t>
            </a:r>
            <a:endParaRPr lang="es-MX" sz="14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3074" name="Picture 2" descr="Document Icon Line Gráfico por LeisureProjects · Creative Fabrica">
            <a:extLst>
              <a:ext uri="{FF2B5EF4-FFF2-40B4-BE49-F238E27FC236}">
                <a16:creationId xmlns:a16="http://schemas.microsoft.com/office/drawing/2014/main" id="{6B752C38-4DA8-482E-BE6B-D68C73C413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360" y="4288022"/>
            <a:ext cx="1851951" cy="1235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Data Warehouse Icon Logo Design. Vector Illustration Technology Solution  Tend Concept Design. Royalty Free Cliparts, Vectors, And Stock  Illustration. Image 91963014.">
            <a:extLst>
              <a:ext uri="{FF2B5EF4-FFF2-40B4-BE49-F238E27FC236}">
                <a16:creationId xmlns:a16="http://schemas.microsoft.com/office/drawing/2014/main" id="{DB89A9F9-E2AF-4347-8B3F-63B517708F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9967" y="4288022"/>
            <a:ext cx="1337383" cy="1337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Data Quality iqint - IQ International">
            <a:extLst>
              <a:ext uri="{FF2B5EF4-FFF2-40B4-BE49-F238E27FC236}">
                <a16:creationId xmlns:a16="http://schemas.microsoft.com/office/drawing/2014/main" id="{9259C2C0-35FD-456D-92FF-85BF3F3C9A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4326498"/>
            <a:ext cx="1544994" cy="1158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Qué es el machine learning y qué ventajas ofrece a las pymes? - Tecnología  para los negocios">
            <a:extLst>
              <a:ext uri="{FF2B5EF4-FFF2-40B4-BE49-F238E27FC236}">
                <a16:creationId xmlns:a16="http://schemas.microsoft.com/office/drawing/2014/main" id="{68B58CD2-931F-446B-860F-5CC01BBD25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6775" y="4326497"/>
            <a:ext cx="1418254" cy="1158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Data Visualization in Excel | Coursera">
            <a:extLst>
              <a:ext uri="{FF2B5EF4-FFF2-40B4-BE49-F238E27FC236}">
                <a16:creationId xmlns:a16="http://schemas.microsoft.com/office/drawing/2014/main" id="{EC8EB619-78F6-4115-B4AB-F8A03BD52B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5210" y="4326497"/>
            <a:ext cx="1418255" cy="1158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0636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4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3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404A5-AB11-42E5-A70B-548C086DE004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r-FR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Requerimientos</a:t>
            </a:r>
            <a:endParaRPr lang="fr-FR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6D28EE-0568-4C1A-8420-8A1C771C37E3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s-MX" sz="1800" b="1" u="sng" dirty="0">
                <a:solidFill>
                  <a:srgbClr val="0563C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.NET CLI</a:t>
            </a:r>
            <a:endParaRPr lang="fr-FR" sz="1800" b="1" dirty="0"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s-MX" sz="1800" b="1" u="sng" dirty="0">
                <a:solidFill>
                  <a:srgbClr val="0563C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3"/>
              </a:rPr>
              <a:t>Anaconda</a:t>
            </a:r>
            <a:r>
              <a:rPr lang="es-MX" sz="1800" b="1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s-MX" sz="1800" b="1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ó</a:t>
            </a:r>
            <a:r>
              <a:rPr lang="es-MX" sz="1800" b="1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el plugin de </a:t>
            </a:r>
            <a:r>
              <a:rPr lang="es-MX" sz="1800" b="1" u="sng" dirty="0">
                <a:solidFill>
                  <a:srgbClr val="0563C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4"/>
              </a:rPr>
              <a:t>.NET Interactive Notebooks</a:t>
            </a:r>
            <a:r>
              <a:rPr lang="es-MX" sz="1800" b="1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endParaRPr lang="fr-FR" sz="1800" b="1" dirty="0"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s-MX" sz="1800" b="1" u="sng" dirty="0">
                <a:solidFill>
                  <a:srgbClr val="0563C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5"/>
              </a:rPr>
              <a:t>VS </a:t>
            </a:r>
            <a:r>
              <a:rPr lang="es-MX" sz="1800" b="1" u="sng" dirty="0" err="1">
                <a:solidFill>
                  <a:srgbClr val="0563C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5"/>
              </a:rPr>
              <a:t>Code</a:t>
            </a:r>
            <a:endParaRPr lang="fr-FR" sz="1800" b="1" dirty="0"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MX" sz="1800" b="1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Conocimiento </a:t>
            </a:r>
            <a:r>
              <a:rPr lang="es-MX" sz="1800" b="1" u="sng" dirty="0">
                <a:solidFill>
                  <a:srgbClr val="0563C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6"/>
              </a:rPr>
              <a:t>C#</a:t>
            </a:r>
            <a:r>
              <a:rPr lang="es-MX" sz="1800" b="1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o </a:t>
            </a:r>
            <a:r>
              <a:rPr lang="es-MX" sz="1800" b="1" u="sng" dirty="0">
                <a:solidFill>
                  <a:srgbClr val="0563C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7"/>
              </a:rPr>
              <a:t>F#</a:t>
            </a:r>
            <a:endParaRPr lang="es-MX" sz="1800" b="1" u="sng" dirty="0">
              <a:solidFill>
                <a:srgbClr val="0563C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MX" sz="1800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Terminal</a:t>
            </a:r>
            <a:endParaRPr lang="fr-FR" sz="1800" b="1" dirty="0">
              <a:solidFill>
                <a:schemeClr val="tx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4098" name="Picture 2" descr="Tarjetas de felicitación «Solid Snake Sneaking in Box - Metal Gear Solid»  de Jamieferrato19 | Redbubble">
            <a:extLst>
              <a:ext uri="{FF2B5EF4-FFF2-40B4-BE49-F238E27FC236}">
                <a16:creationId xmlns:a16="http://schemas.microsoft.com/office/drawing/2014/main" id="{F18C63DB-5C18-475D-AB77-B91F51DCC9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80" b="4280"/>
          <a:stretch/>
        </p:blipFill>
        <p:spPr bwMode="auto">
          <a:xfrm>
            <a:off x="8226877" y="2307771"/>
            <a:ext cx="2997459" cy="3682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22C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FE3FC-D1E2-764E-8278-BB3778028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solidFill>
                  <a:schemeClr val="bg1"/>
                </a:solidFill>
              </a:rPr>
              <a:t>Gracias por su atención!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92F3B251-7903-A84E-ADBD-87B131AF9A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78950" y="3803650"/>
            <a:ext cx="21209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825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625</TotalTime>
  <Words>189</Words>
  <Application>Microsoft Office PowerPoint</Application>
  <PresentationFormat>Widescreen</PresentationFormat>
  <Paragraphs>50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Open Sans</vt:lpstr>
      <vt:lpstr>Symbol</vt:lpstr>
      <vt:lpstr>Office Theme</vt:lpstr>
      <vt:lpstr>Data Science con .NET</vt:lpstr>
      <vt:lpstr>Acerca de mi</vt:lpstr>
      <vt:lpstr>Temario </vt:lpstr>
      <vt:lpstr>Ciencia de Datos</vt:lpstr>
      <vt:lpstr>Profesiones en DS</vt:lpstr>
      <vt:lpstr>Fases de la información</vt:lpstr>
      <vt:lpstr>Requerimientos</vt:lpstr>
      <vt:lpstr>Gracias por su atención!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con F# &amp; C#</dc:title>
  <dc:creator>Paul Arizpe</dc:creator>
  <cp:lastModifiedBy>Paul Arizpe</cp:lastModifiedBy>
  <cp:revision>12</cp:revision>
  <dcterms:created xsi:type="dcterms:W3CDTF">2021-09-19T19:52:46Z</dcterms:created>
  <dcterms:modified xsi:type="dcterms:W3CDTF">2021-11-18T05:01:36Z</dcterms:modified>
</cp:coreProperties>
</file>