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3043" y="22859"/>
            <a:ext cx="7731056" cy="112864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70948" y="3495770"/>
            <a:ext cx="3913504" cy="7139305"/>
          </a:xfrm>
          <a:custGeom>
            <a:avLst/>
            <a:gdLst/>
            <a:ahLst/>
            <a:cxnLst/>
            <a:rect l="l" t="t" r="r" b="b"/>
            <a:pathLst>
              <a:path w="3913505" h="7139305">
                <a:moveTo>
                  <a:pt x="2826064" y="197"/>
                </a:moveTo>
                <a:lnTo>
                  <a:pt x="1097510" y="197"/>
                </a:lnTo>
                <a:lnTo>
                  <a:pt x="1049886" y="1213"/>
                </a:lnTo>
                <a:lnTo>
                  <a:pt x="1002771" y="4261"/>
                </a:lnTo>
                <a:lnTo>
                  <a:pt x="956290" y="9214"/>
                </a:lnTo>
                <a:lnTo>
                  <a:pt x="910317" y="16072"/>
                </a:lnTo>
                <a:lnTo>
                  <a:pt x="864979" y="24834"/>
                </a:lnTo>
                <a:lnTo>
                  <a:pt x="820403" y="35502"/>
                </a:lnTo>
                <a:lnTo>
                  <a:pt x="776462" y="47821"/>
                </a:lnTo>
                <a:lnTo>
                  <a:pt x="733410" y="62044"/>
                </a:lnTo>
                <a:lnTo>
                  <a:pt x="690994" y="77919"/>
                </a:lnTo>
                <a:lnTo>
                  <a:pt x="649593" y="95445"/>
                </a:lnTo>
                <a:lnTo>
                  <a:pt x="608954" y="114621"/>
                </a:lnTo>
                <a:lnTo>
                  <a:pt x="569331" y="135322"/>
                </a:lnTo>
                <a:lnTo>
                  <a:pt x="530597" y="157673"/>
                </a:lnTo>
                <a:lnTo>
                  <a:pt x="493006" y="181548"/>
                </a:lnTo>
                <a:lnTo>
                  <a:pt x="456430" y="206821"/>
                </a:lnTo>
                <a:lnTo>
                  <a:pt x="420871" y="233490"/>
                </a:lnTo>
                <a:lnTo>
                  <a:pt x="386455" y="261556"/>
                </a:lnTo>
                <a:lnTo>
                  <a:pt x="353309" y="291020"/>
                </a:lnTo>
                <a:lnTo>
                  <a:pt x="321306" y="321753"/>
                </a:lnTo>
                <a:lnTo>
                  <a:pt x="290573" y="353756"/>
                </a:lnTo>
                <a:lnTo>
                  <a:pt x="261109" y="386902"/>
                </a:lnTo>
                <a:lnTo>
                  <a:pt x="233043" y="421318"/>
                </a:lnTo>
                <a:lnTo>
                  <a:pt x="206374" y="456877"/>
                </a:lnTo>
                <a:lnTo>
                  <a:pt x="181101" y="493453"/>
                </a:lnTo>
                <a:lnTo>
                  <a:pt x="157226" y="531171"/>
                </a:lnTo>
                <a:lnTo>
                  <a:pt x="134875" y="569778"/>
                </a:lnTo>
                <a:lnTo>
                  <a:pt x="114174" y="609528"/>
                </a:lnTo>
                <a:lnTo>
                  <a:pt x="94998" y="650040"/>
                </a:lnTo>
                <a:lnTo>
                  <a:pt x="77472" y="691567"/>
                </a:lnTo>
                <a:lnTo>
                  <a:pt x="61597" y="733857"/>
                </a:lnTo>
                <a:lnTo>
                  <a:pt x="47374" y="777036"/>
                </a:lnTo>
                <a:lnTo>
                  <a:pt x="35055" y="820850"/>
                </a:lnTo>
                <a:lnTo>
                  <a:pt x="24387" y="865553"/>
                </a:lnTo>
                <a:lnTo>
                  <a:pt x="15625" y="910764"/>
                </a:lnTo>
                <a:lnTo>
                  <a:pt x="8767" y="956737"/>
                </a:lnTo>
                <a:lnTo>
                  <a:pt x="3814" y="1003218"/>
                </a:lnTo>
                <a:lnTo>
                  <a:pt x="766" y="1050333"/>
                </a:lnTo>
                <a:lnTo>
                  <a:pt x="-249" y="1097957"/>
                </a:lnTo>
                <a:lnTo>
                  <a:pt x="-249" y="7139322"/>
                </a:lnTo>
                <a:lnTo>
                  <a:pt x="3913156" y="7139322"/>
                </a:lnTo>
                <a:lnTo>
                  <a:pt x="3913156" y="1087289"/>
                </a:lnTo>
                <a:lnTo>
                  <a:pt x="3912013" y="1038904"/>
                </a:lnTo>
                <a:lnTo>
                  <a:pt x="3908838" y="991026"/>
                </a:lnTo>
                <a:lnTo>
                  <a:pt x="3903758" y="943783"/>
                </a:lnTo>
                <a:lnTo>
                  <a:pt x="3896520" y="897048"/>
                </a:lnTo>
                <a:lnTo>
                  <a:pt x="3887376" y="851075"/>
                </a:lnTo>
                <a:lnTo>
                  <a:pt x="3876327" y="805738"/>
                </a:lnTo>
                <a:lnTo>
                  <a:pt x="3863373" y="761289"/>
                </a:lnTo>
                <a:lnTo>
                  <a:pt x="3848642" y="717602"/>
                </a:lnTo>
                <a:lnTo>
                  <a:pt x="3832132" y="674804"/>
                </a:lnTo>
                <a:lnTo>
                  <a:pt x="3813845" y="632768"/>
                </a:lnTo>
                <a:lnTo>
                  <a:pt x="3793906" y="591748"/>
                </a:lnTo>
                <a:lnTo>
                  <a:pt x="3772190" y="551744"/>
                </a:lnTo>
                <a:lnTo>
                  <a:pt x="3749076" y="512756"/>
                </a:lnTo>
                <a:lnTo>
                  <a:pt x="3724312" y="474784"/>
                </a:lnTo>
                <a:lnTo>
                  <a:pt x="3698024" y="437955"/>
                </a:lnTo>
                <a:lnTo>
                  <a:pt x="3670211" y="402396"/>
                </a:lnTo>
                <a:lnTo>
                  <a:pt x="3641002" y="367980"/>
                </a:lnTo>
                <a:lnTo>
                  <a:pt x="3610523" y="334707"/>
                </a:lnTo>
                <a:lnTo>
                  <a:pt x="3578647" y="302830"/>
                </a:lnTo>
                <a:lnTo>
                  <a:pt x="3545373" y="272224"/>
                </a:lnTo>
                <a:lnTo>
                  <a:pt x="3510957" y="243142"/>
                </a:lnTo>
                <a:lnTo>
                  <a:pt x="3475271" y="215330"/>
                </a:lnTo>
                <a:lnTo>
                  <a:pt x="3438442" y="189041"/>
                </a:lnTo>
                <a:lnTo>
                  <a:pt x="3400597" y="164277"/>
                </a:lnTo>
                <a:lnTo>
                  <a:pt x="3361609" y="141036"/>
                </a:lnTo>
                <a:lnTo>
                  <a:pt x="3321605" y="119447"/>
                </a:lnTo>
                <a:lnTo>
                  <a:pt x="3280585" y="99508"/>
                </a:lnTo>
                <a:lnTo>
                  <a:pt x="3238549" y="81221"/>
                </a:lnTo>
                <a:lnTo>
                  <a:pt x="3195751" y="64711"/>
                </a:lnTo>
                <a:lnTo>
                  <a:pt x="3152064" y="49980"/>
                </a:lnTo>
                <a:lnTo>
                  <a:pt x="3107488" y="37026"/>
                </a:lnTo>
                <a:lnTo>
                  <a:pt x="3062278" y="25977"/>
                </a:lnTo>
                <a:lnTo>
                  <a:pt x="3016305" y="16834"/>
                </a:lnTo>
                <a:lnTo>
                  <a:pt x="2969570" y="9595"/>
                </a:lnTo>
                <a:lnTo>
                  <a:pt x="2922327" y="4388"/>
                </a:lnTo>
                <a:lnTo>
                  <a:pt x="2874449" y="1213"/>
                </a:lnTo>
                <a:lnTo>
                  <a:pt x="2826064" y="197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4" y="3419769"/>
            <a:ext cx="3912009" cy="1754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749" y="3682976"/>
            <a:ext cx="19512600" cy="369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90.png"/><Relationship Id="rId21" Type="http://schemas.openxmlformats.org/officeDocument/2006/relationships/image" Target="../media/image10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9.png"/><Relationship Id="rId16" Type="http://schemas.openxmlformats.org/officeDocument/2006/relationships/image" Target="../media/image17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24" Type="http://schemas.openxmlformats.org/officeDocument/2006/relationships/image" Target="../media/image104.png"/><Relationship Id="rId32" Type="http://schemas.openxmlformats.org/officeDocument/2006/relationships/image" Target="../media/image11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4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9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37.png"/><Relationship Id="rId21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3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32" Type="http://schemas.openxmlformats.org/officeDocument/2006/relationships/image" Target="../media/image51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44.png"/><Relationship Id="rId19" Type="http://schemas.openxmlformats.org/officeDocument/2006/relationships/image" Target="../media/image22.png"/><Relationship Id="rId31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26" Type="http://schemas.openxmlformats.org/officeDocument/2006/relationships/image" Target="../media/image25.png"/><Relationship Id="rId3" Type="http://schemas.openxmlformats.org/officeDocument/2006/relationships/image" Target="../media/image53.png"/><Relationship Id="rId21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1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41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5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55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hyperlink" Target="https://finance.yahoo.com/quote/TSLA/history?period1=1510531200&amp;period2=1510876800&amp;interval=1d&amp;filter=history&amp;frequency=1d" TargetMode="External"/><Relationship Id="rId2" Type="http://schemas.openxmlformats.org/officeDocument/2006/relationships/image" Target="../media/image86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image" Target="../media/image87.jp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88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90.png"/><Relationship Id="rId21" Type="http://schemas.openxmlformats.org/officeDocument/2006/relationships/image" Target="../media/image10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9.png"/><Relationship Id="rId16" Type="http://schemas.openxmlformats.org/officeDocument/2006/relationships/image" Target="../media/image17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24" Type="http://schemas.openxmlformats.org/officeDocument/2006/relationships/image" Target="../media/image10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4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9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080"/>
            <a:chOff x="0" y="0"/>
            <a:chExt cx="20104100" cy="11308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77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36146" y="8623013"/>
              <a:ext cx="103504" cy="798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02695" y="8512650"/>
              <a:ext cx="165607" cy="1874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36528" y="8509730"/>
              <a:ext cx="102743" cy="80010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247006" y="9355396"/>
            <a:ext cx="17094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20" dirty="0">
                <a:solidFill>
                  <a:srgbClr val="00AF50"/>
                </a:solidFill>
              </a:rPr>
              <a:t>TIME</a:t>
            </a:r>
            <a:r>
              <a:rPr sz="7200" spc="-425" dirty="0">
                <a:solidFill>
                  <a:srgbClr val="00AF50"/>
                </a:solidFill>
              </a:rPr>
              <a:t> </a:t>
            </a:r>
            <a:r>
              <a:rPr sz="7200" spc="-525" dirty="0">
                <a:solidFill>
                  <a:srgbClr val="00AF50"/>
                </a:solidFill>
              </a:rPr>
              <a:t>SERIES</a:t>
            </a:r>
            <a:r>
              <a:rPr sz="7200" spc="-450" dirty="0">
                <a:solidFill>
                  <a:srgbClr val="00AF50"/>
                </a:solidFill>
              </a:rPr>
              <a:t> </a:t>
            </a:r>
            <a:r>
              <a:rPr sz="7200" spc="-395" dirty="0">
                <a:solidFill>
                  <a:srgbClr val="00AF50"/>
                </a:solidFill>
              </a:rPr>
              <a:t>FORECASTING:</a:t>
            </a:r>
            <a:r>
              <a:rPr sz="7200" spc="-455" dirty="0">
                <a:solidFill>
                  <a:srgbClr val="00AF50"/>
                </a:solidFill>
              </a:rPr>
              <a:t> </a:t>
            </a:r>
            <a:r>
              <a:rPr sz="7200" spc="-80" dirty="0">
                <a:solidFill>
                  <a:srgbClr val="00AF50"/>
                </a:solidFill>
              </a:rPr>
              <a:t>Week</a:t>
            </a:r>
            <a:r>
              <a:rPr sz="7200" spc="-420" dirty="0">
                <a:solidFill>
                  <a:srgbClr val="00AF50"/>
                </a:solidFill>
              </a:rPr>
              <a:t> </a:t>
            </a:r>
            <a:r>
              <a:rPr sz="7200" spc="-2300" dirty="0">
                <a:solidFill>
                  <a:srgbClr val="00AF50"/>
                </a:solidFill>
              </a:rPr>
              <a:t>1</a:t>
            </a:r>
            <a:endParaRPr sz="720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Science</a:t>
            </a:r>
            <a:r>
              <a:rPr sz="3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at</a:t>
            </a:r>
            <a:r>
              <a:rPr sz="3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C000"/>
                </a:solidFill>
                <a:latin typeface="Calibri"/>
                <a:cs typeface="Calibri"/>
              </a:rPr>
              <a:t>your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0" dirty="0">
                <a:solidFill>
                  <a:srgbClr val="FFC000"/>
                </a:solidFill>
                <a:latin typeface="Calibri"/>
                <a:cs typeface="Calibri"/>
              </a:rPr>
              <a:t>workplace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benefits: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libri"/>
              <a:cs typeface="Calibri"/>
            </a:endParaRPr>
          </a:p>
          <a:p>
            <a:pPr marL="577850" indent="-565785">
              <a:lnSpc>
                <a:spcPct val="10000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noticed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outstanding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850">
              <a:latin typeface="Calibri"/>
              <a:cs typeface="Calibri"/>
            </a:endParaRPr>
          </a:p>
          <a:p>
            <a:pPr marL="577850" marR="80391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projects/initiatives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•"/>
            </a:pPr>
            <a:endParaRPr sz="3700">
              <a:latin typeface="Calibri"/>
              <a:cs typeface="Calibri"/>
            </a:endParaRPr>
          </a:p>
          <a:p>
            <a:pPr marL="577850" marR="217297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vertical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seek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3650">
              <a:latin typeface="Calibri"/>
              <a:cs typeface="Calibri"/>
            </a:endParaRPr>
          </a:p>
          <a:p>
            <a:pPr marL="577850" marR="508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position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yourself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 subject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expert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512" y="0"/>
            <a:ext cx="4934587" cy="13060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8236" cy="3641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325CC-7BD5-4D32-B0A9-ECB3EC58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335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5" dirty="0">
                <a:solidFill>
                  <a:srgbClr val="F0F3F4"/>
                </a:solidFill>
                <a:latin typeface="Verdana"/>
                <a:cs typeface="Verdana"/>
              </a:rPr>
              <a:t>LEARNI</a:t>
            </a:r>
            <a:r>
              <a:rPr sz="5900" b="1" spc="-375" dirty="0">
                <a:solidFill>
                  <a:srgbClr val="F0F3F4"/>
                </a:solidFill>
                <a:latin typeface="Verdana"/>
                <a:cs typeface="Verdana"/>
              </a:rPr>
              <a:t>N</a:t>
            </a:r>
            <a:r>
              <a:rPr sz="5900" b="1" spc="-235" dirty="0">
                <a:solidFill>
                  <a:srgbClr val="F0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93900" y="1287747"/>
              <a:ext cx="4392056" cy="776305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©Great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Rights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Reserved.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 or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distribution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60" dirty="0">
                <a:solidFill>
                  <a:srgbClr val="1A75B3"/>
                </a:solidFill>
              </a:rPr>
              <a:t>CUR</a:t>
            </a:r>
            <a:r>
              <a:rPr spc="-150" dirty="0">
                <a:solidFill>
                  <a:srgbClr val="1A75B3"/>
                </a:solidFill>
              </a:rPr>
              <a:t>R</a:t>
            </a:r>
            <a:r>
              <a:rPr spc="-280" dirty="0">
                <a:solidFill>
                  <a:srgbClr val="1A75B3"/>
                </a:solidFill>
              </a:rPr>
              <a:t>ICULUM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1" name="object 31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4" name="object 34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5" name="object 45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5" name="object 5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0" name="object 60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8265" y="3444152"/>
              <a:ext cx="3913533" cy="1754079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5311005" y="3436533"/>
            <a:ext cx="3915410" cy="7223125"/>
            <a:chOff x="5311005" y="3436533"/>
            <a:chExt cx="3915410" cy="7223125"/>
          </a:xfrm>
        </p:grpSpPr>
        <p:sp>
          <p:nvSpPr>
            <p:cNvPr id="63" name="object 63"/>
            <p:cNvSpPr/>
            <p:nvPr/>
          </p:nvSpPr>
          <p:spPr>
            <a:xfrm>
              <a:off x="5312663" y="3447002"/>
              <a:ext cx="3913504" cy="7212965"/>
            </a:xfrm>
            <a:custGeom>
              <a:avLst/>
              <a:gdLst/>
              <a:ahLst/>
              <a:cxnLst/>
              <a:rect l="l" t="t" r="r" b="b"/>
              <a:pathLst>
                <a:path w="3913504" h="7212965">
                  <a:moveTo>
                    <a:pt x="2826179" y="198"/>
                  </a:moveTo>
                  <a:lnTo>
                    <a:pt x="1097625" y="198"/>
                  </a:lnTo>
                  <a:lnTo>
                    <a:pt x="1050002" y="1214"/>
                  </a:lnTo>
                  <a:lnTo>
                    <a:pt x="1002886" y="4262"/>
                  </a:lnTo>
                  <a:lnTo>
                    <a:pt x="956405" y="9342"/>
                  </a:lnTo>
                  <a:lnTo>
                    <a:pt x="910432" y="16200"/>
                  </a:lnTo>
                  <a:lnTo>
                    <a:pt x="865094" y="25090"/>
                  </a:lnTo>
                  <a:lnTo>
                    <a:pt x="820518" y="35884"/>
                  </a:lnTo>
                  <a:lnTo>
                    <a:pt x="776578" y="48330"/>
                  </a:lnTo>
                  <a:lnTo>
                    <a:pt x="733526" y="62681"/>
                  </a:lnTo>
                  <a:lnTo>
                    <a:pt x="691109" y="78682"/>
                  </a:lnTo>
                  <a:lnTo>
                    <a:pt x="649708" y="96462"/>
                  </a:lnTo>
                  <a:lnTo>
                    <a:pt x="609069" y="115765"/>
                  </a:lnTo>
                  <a:lnTo>
                    <a:pt x="569446" y="136720"/>
                  </a:lnTo>
                  <a:lnTo>
                    <a:pt x="530712" y="159325"/>
                  </a:lnTo>
                  <a:lnTo>
                    <a:pt x="493121" y="183328"/>
                  </a:lnTo>
                  <a:lnTo>
                    <a:pt x="456546" y="208854"/>
                  </a:lnTo>
                  <a:lnTo>
                    <a:pt x="420987" y="235904"/>
                  </a:lnTo>
                  <a:lnTo>
                    <a:pt x="386570" y="264225"/>
                  </a:lnTo>
                  <a:lnTo>
                    <a:pt x="353424" y="293942"/>
                  </a:lnTo>
                  <a:lnTo>
                    <a:pt x="321421" y="325056"/>
                  </a:lnTo>
                  <a:lnTo>
                    <a:pt x="290688" y="357313"/>
                  </a:lnTo>
                  <a:lnTo>
                    <a:pt x="261225" y="390840"/>
                  </a:lnTo>
                  <a:lnTo>
                    <a:pt x="233158" y="425637"/>
                  </a:lnTo>
                  <a:lnTo>
                    <a:pt x="206489" y="461578"/>
                  </a:lnTo>
                  <a:lnTo>
                    <a:pt x="181217" y="498534"/>
                  </a:lnTo>
                  <a:lnTo>
                    <a:pt x="157341" y="536633"/>
                  </a:lnTo>
                  <a:lnTo>
                    <a:pt x="134990" y="575621"/>
                  </a:lnTo>
                  <a:lnTo>
                    <a:pt x="114289" y="615752"/>
                  </a:lnTo>
                  <a:lnTo>
                    <a:pt x="95113" y="656772"/>
                  </a:lnTo>
                  <a:lnTo>
                    <a:pt x="77587" y="698554"/>
                  </a:lnTo>
                  <a:lnTo>
                    <a:pt x="61713" y="741351"/>
                  </a:lnTo>
                  <a:lnTo>
                    <a:pt x="47489" y="784911"/>
                  </a:lnTo>
                  <a:lnTo>
                    <a:pt x="35170" y="829233"/>
                  </a:lnTo>
                  <a:lnTo>
                    <a:pt x="24503" y="874317"/>
                  </a:lnTo>
                  <a:lnTo>
                    <a:pt x="15740" y="920163"/>
                  </a:lnTo>
                  <a:lnTo>
                    <a:pt x="8882" y="966517"/>
                  </a:lnTo>
                  <a:lnTo>
                    <a:pt x="3929" y="1013506"/>
                  </a:lnTo>
                  <a:lnTo>
                    <a:pt x="881" y="1061129"/>
                  </a:lnTo>
                  <a:lnTo>
                    <a:pt x="-134" y="1109261"/>
                  </a:lnTo>
                  <a:lnTo>
                    <a:pt x="-134" y="7212473"/>
                  </a:lnTo>
                  <a:lnTo>
                    <a:pt x="3913271" y="7212473"/>
                  </a:lnTo>
                  <a:lnTo>
                    <a:pt x="3913271" y="1098466"/>
                  </a:lnTo>
                  <a:lnTo>
                    <a:pt x="3912128" y="1049573"/>
                  </a:lnTo>
                  <a:lnTo>
                    <a:pt x="3908953" y="1001187"/>
                  </a:lnTo>
                  <a:lnTo>
                    <a:pt x="3903874" y="953436"/>
                  </a:lnTo>
                  <a:lnTo>
                    <a:pt x="3896635" y="906193"/>
                  </a:lnTo>
                  <a:lnTo>
                    <a:pt x="3887491" y="859839"/>
                  </a:lnTo>
                  <a:lnTo>
                    <a:pt x="3876442" y="813994"/>
                  </a:lnTo>
                  <a:lnTo>
                    <a:pt x="3863489" y="769037"/>
                  </a:lnTo>
                  <a:lnTo>
                    <a:pt x="3848757" y="724969"/>
                  </a:lnTo>
                  <a:lnTo>
                    <a:pt x="3832247" y="681663"/>
                  </a:lnTo>
                  <a:lnTo>
                    <a:pt x="3813960" y="639246"/>
                  </a:lnTo>
                  <a:lnTo>
                    <a:pt x="3794021" y="597845"/>
                  </a:lnTo>
                  <a:lnTo>
                    <a:pt x="3772305" y="557460"/>
                  </a:lnTo>
                  <a:lnTo>
                    <a:pt x="3749191" y="517964"/>
                  </a:lnTo>
                  <a:lnTo>
                    <a:pt x="3724427" y="479738"/>
                  </a:lnTo>
                  <a:lnTo>
                    <a:pt x="3698139" y="442528"/>
                  </a:lnTo>
                  <a:lnTo>
                    <a:pt x="3670326" y="406461"/>
                  </a:lnTo>
                  <a:lnTo>
                    <a:pt x="3641117" y="371664"/>
                  </a:lnTo>
                  <a:lnTo>
                    <a:pt x="3610638" y="338137"/>
                  </a:lnTo>
                  <a:lnTo>
                    <a:pt x="3578762" y="305879"/>
                  </a:lnTo>
                  <a:lnTo>
                    <a:pt x="3545489" y="275019"/>
                  </a:lnTo>
                  <a:lnTo>
                    <a:pt x="3511072" y="245556"/>
                  </a:lnTo>
                  <a:lnTo>
                    <a:pt x="3475386" y="217490"/>
                  </a:lnTo>
                  <a:lnTo>
                    <a:pt x="3438557" y="190947"/>
                  </a:lnTo>
                  <a:lnTo>
                    <a:pt x="3400712" y="165929"/>
                  </a:lnTo>
                  <a:lnTo>
                    <a:pt x="3361724" y="142562"/>
                  </a:lnTo>
                  <a:lnTo>
                    <a:pt x="3321720" y="120718"/>
                  </a:lnTo>
                  <a:lnTo>
                    <a:pt x="3280700" y="100526"/>
                  </a:lnTo>
                  <a:lnTo>
                    <a:pt x="3238664" y="82111"/>
                  </a:lnTo>
                  <a:lnTo>
                    <a:pt x="3195866" y="65348"/>
                  </a:lnTo>
                  <a:lnTo>
                    <a:pt x="3152180" y="50489"/>
                  </a:lnTo>
                  <a:lnTo>
                    <a:pt x="3107604" y="37408"/>
                  </a:lnTo>
                  <a:lnTo>
                    <a:pt x="3062393" y="26233"/>
                  </a:lnTo>
                  <a:lnTo>
                    <a:pt x="3016420" y="16962"/>
                  </a:lnTo>
                  <a:lnTo>
                    <a:pt x="2969685" y="9723"/>
                  </a:lnTo>
                  <a:lnTo>
                    <a:pt x="2922442" y="4389"/>
                  </a:lnTo>
                  <a:lnTo>
                    <a:pt x="2874565" y="1214"/>
                  </a:lnTo>
                  <a:lnTo>
                    <a:pt x="2826179" y="198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11005" y="3436533"/>
              <a:ext cx="3913533" cy="175255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23288" y="4137936"/>
            <a:ext cx="344932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95" dirty="0">
                <a:solidFill>
                  <a:srgbClr val="F4F4F4"/>
                </a:solidFill>
                <a:latin typeface="Verdana"/>
                <a:cs typeface="Verdana"/>
              </a:rPr>
              <a:t>FOUNDATIO</a:t>
            </a:r>
            <a:r>
              <a:rPr sz="3450" spc="5" dirty="0">
                <a:solidFill>
                  <a:srgbClr val="F4F4F4"/>
                </a:solidFill>
                <a:latin typeface="Verdana"/>
                <a:cs typeface="Verdana"/>
              </a:rPr>
              <a:t>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2457" y="3781964"/>
            <a:ext cx="221742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4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23802" y="3781964"/>
            <a:ext cx="340741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60" dirty="0">
                <a:solidFill>
                  <a:srgbClr val="F4F4F4"/>
                </a:solidFill>
                <a:latin typeface="Verdana"/>
                <a:cs typeface="Verdana"/>
              </a:rPr>
              <a:t>APPLICATIONS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26308" y="5586918"/>
            <a:ext cx="318135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92505" marR="5080" indent="-980440">
              <a:lnSpc>
                <a:spcPct val="100899"/>
              </a:lnSpc>
              <a:spcBef>
                <a:spcPts val="70"/>
              </a:spcBef>
            </a:pP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Sc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ence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45" dirty="0">
                <a:solidFill>
                  <a:srgbClr val="00AF50"/>
                </a:solidFill>
                <a:latin typeface="Verdana"/>
                <a:cs typeface="Verdana"/>
              </a:rPr>
              <a:t>ing  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Me</a:t>
            </a:r>
            <a:r>
              <a:rPr sz="2450" b="1" spc="-25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50" b="1" spc="-4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cis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on  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01707" y="6510490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Min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00AF50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7702" y="7219767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AF5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AF50"/>
                </a:solidFill>
                <a:latin typeface="Verdana"/>
                <a:cs typeface="Verdana"/>
              </a:rPr>
              <a:t>r</a:t>
            </a:r>
            <a:r>
              <a:rPr sz="2400" b="1" spc="-5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00" b="1" spc="-65" dirty="0">
                <a:solidFill>
                  <a:srgbClr val="00AF50"/>
                </a:solidFill>
                <a:latin typeface="Verdana"/>
                <a:cs typeface="Verdana"/>
              </a:rPr>
              <a:t>ict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00" b="1" spc="-105" dirty="0">
                <a:solidFill>
                  <a:srgbClr val="00AF50"/>
                </a:solidFill>
                <a:latin typeface="Verdana"/>
                <a:cs typeface="Verdana"/>
              </a:rPr>
              <a:t>ve</a:t>
            </a:r>
            <a:r>
              <a:rPr sz="2400" b="1" spc="-114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AF50"/>
                </a:solidFill>
                <a:latin typeface="Verdana"/>
                <a:cs typeface="Verdana"/>
              </a:rPr>
              <a:t>Mode</a:t>
            </a:r>
            <a:r>
              <a:rPr sz="2400" b="1" spc="-70" dirty="0">
                <a:solidFill>
                  <a:srgbClr val="00AF50"/>
                </a:solidFill>
                <a:latin typeface="Verdana"/>
                <a:cs typeface="Verdana"/>
              </a:rPr>
              <a:t>lli</a:t>
            </a:r>
            <a:r>
              <a:rPr sz="2400" b="1" spc="-155" dirty="0">
                <a:solidFill>
                  <a:srgbClr val="00AF50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00AF5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70079" y="6351871"/>
            <a:ext cx="3328670" cy="2615565"/>
          </a:xfrm>
          <a:custGeom>
            <a:avLst/>
            <a:gdLst/>
            <a:ahLst/>
            <a:cxnLst/>
            <a:rect l="l" t="t" r="r" b="b"/>
            <a:pathLst>
              <a:path w="3328670" h="2615565">
                <a:moveTo>
                  <a:pt x="73150" y="0"/>
                </a:moveTo>
                <a:lnTo>
                  <a:pt x="3328077" y="0"/>
                </a:lnTo>
              </a:path>
              <a:path w="3328670" h="2615565">
                <a:moveTo>
                  <a:pt x="0" y="714737"/>
                </a:moveTo>
                <a:lnTo>
                  <a:pt x="3254927" y="714737"/>
                </a:lnTo>
              </a:path>
              <a:path w="3328670" h="2615565">
                <a:moveTo>
                  <a:pt x="0" y="1444715"/>
                </a:moveTo>
                <a:lnTo>
                  <a:pt x="3254927" y="1444715"/>
                </a:lnTo>
              </a:path>
              <a:path w="3328670" h="2615565">
                <a:moveTo>
                  <a:pt x="0" y="1990293"/>
                </a:moveTo>
                <a:lnTo>
                  <a:pt x="3254927" y="1990293"/>
                </a:lnTo>
              </a:path>
              <a:path w="3328670" h="2615565">
                <a:moveTo>
                  <a:pt x="70102" y="2615117"/>
                </a:moveTo>
                <a:lnTo>
                  <a:pt x="3325029" y="261511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452343" y="5761336"/>
            <a:ext cx="280797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nanc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Ri</a:t>
            </a:r>
            <a:r>
              <a:rPr sz="2450" b="1" spc="-14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43560" y="6997776"/>
            <a:ext cx="324104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1505" marR="5080" indent="-599440">
              <a:lnSpc>
                <a:spcPct val="100800"/>
              </a:lnSpc>
              <a:spcBef>
                <a:spcPts val="75"/>
              </a:spcBef>
              <a:tabLst>
                <a:tab pos="1726564" algn="l"/>
              </a:tabLst>
            </a:pP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Ma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5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r>
              <a:rPr sz="2450" b="1" spc="-1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and 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Retail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	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nal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y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102595" y="677237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-255" y="114"/>
                </a:moveTo>
                <a:lnTo>
                  <a:pt x="3254672" y="114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568935" y="5645134"/>
            <a:ext cx="32518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Advanced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20" dirty="0">
                <a:solidFill>
                  <a:srgbClr val="00AF50"/>
                </a:solidFill>
                <a:latin typeface="Verdana"/>
                <a:cs typeface="Verdana"/>
              </a:rPr>
              <a:t>St</a:t>
            </a: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643990" y="7686490"/>
            <a:ext cx="304673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59000"/>
              </a:lnSpc>
              <a:spcBef>
                <a:spcPts val="100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Machine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Learn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20" dirty="0">
                <a:solidFill>
                  <a:srgbClr val="00AF50"/>
                </a:solidFill>
                <a:latin typeface="Verdana"/>
                <a:cs typeface="Verdana"/>
              </a:rPr>
              <a:t>ng  </a:t>
            </a: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V</a:t>
            </a: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130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al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zation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62676" y="9015197"/>
            <a:ext cx="3280410" cy="1626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322705" algn="l"/>
                <a:tab pos="3267075" algn="l"/>
              </a:tabLst>
            </a:pPr>
            <a:r>
              <a:rPr sz="2450" b="1" u="sng" spc="-145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	</a:t>
            </a:r>
            <a:r>
              <a:rPr sz="2450" b="1" u="sng" spc="-100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SQL	</a:t>
            </a:r>
            <a:endParaRPr sz="2450">
              <a:latin typeface="Verdana"/>
              <a:cs typeface="Verdana"/>
            </a:endParaRPr>
          </a:p>
          <a:p>
            <a:pPr marL="704850" marR="630555" indent="27305" algn="just">
              <a:lnSpc>
                <a:spcPct val="100000"/>
              </a:lnSpc>
              <a:spcBef>
                <a:spcPts val="420"/>
              </a:spcBef>
            </a:pP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Time</a:t>
            </a:r>
            <a:r>
              <a:rPr sz="2450" b="1" spc="-13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Series  </a:t>
            </a: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ast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ing  </a:t>
            </a:r>
            <a:r>
              <a:rPr sz="2450" b="1" spc="-285" dirty="0">
                <a:solidFill>
                  <a:srgbClr val="FFC000"/>
                </a:solidFill>
                <a:latin typeface="Verdana"/>
                <a:cs typeface="Verdana"/>
              </a:rPr>
              <a:t>(Week-1/4)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75" y="0"/>
              <a:ext cx="12139624" cy="11187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704" y="6096"/>
              <a:ext cx="11600394" cy="99057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5" cy="1066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</a:t>
            </a:r>
            <a:r>
              <a:rPr spc="-320" dirty="0">
                <a:solidFill>
                  <a:srgbClr val="1A75B3"/>
                </a:solidFill>
              </a:rPr>
              <a:t>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5" dirty="0">
                <a:solidFill>
                  <a:srgbClr val="1A75B3"/>
                </a:solidFill>
              </a:rPr>
              <a:t>O</a:t>
            </a:r>
            <a:r>
              <a:rPr spc="-45" dirty="0">
                <a:solidFill>
                  <a:srgbClr val="1A75B3"/>
                </a:solidFill>
              </a:rPr>
              <a:t>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00" dirty="0">
                <a:solidFill>
                  <a:srgbClr val="1A75B3"/>
                </a:solidFill>
              </a:rPr>
              <a:t>COU</a:t>
            </a:r>
            <a:r>
              <a:rPr spc="-90" dirty="0">
                <a:solidFill>
                  <a:srgbClr val="1A75B3"/>
                </a:solidFill>
              </a:rPr>
              <a:t>R</a:t>
            </a:r>
            <a:r>
              <a:rPr spc="-250" dirty="0">
                <a:solidFill>
                  <a:srgbClr val="1A75B3"/>
                </a:solidFill>
              </a:rPr>
              <a:t>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20857"/>
            <a:ext cx="7454900" cy="363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464646"/>
              </a:buClr>
              <a:buFont typeface="Verdana"/>
              <a:buChar char="•"/>
            </a:pPr>
            <a:endParaRPr sz="39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–</a:t>
            </a:r>
            <a:endParaRPr sz="395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sz="3950" spc="70" dirty="0">
                <a:latin typeface="Verdana"/>
                <a:cs typeface="Verdana"/>
              </a:rPr>
              <a:t>Introduction</a:t>
            </a:r>
            <a:r>
              <a:rPr sz="3950" spc="-30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to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85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100" dirty="0">
                <a:latin typeface="Verdana"/>
                <a:cs typeface="Verdana"/>
              </a:rPr>
              <a:t>ARIMA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275" dirty="0">
                <a:latin typeface="Verdana"/>
                <a:cs typeface="Verdana"/>
              </a:rPr>
              <a:t>Mo</a:t>
            </a:r>
            <a:r>
              <a:rPr sz="3950" spc="215" dirty="0">
                <a:latin typeface="Verdana"/>
                <a:cs typeface="Verdana"/>
              </a:rPr>
              <a:t>d</a:t>
            </a:r>
            <a:r>
              <a:rPr sz="3950" dirty="0">
                <a:latin typeface="Verdana"/>
                <a:cs typeface="Verdana"/>
              </a:rPr>
              <a:t>els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0" dirty="0">
                <a:solidFill>
                  <a:srgbClr val="1A75B3"/>
                </a:solidFill>
              </a:rPr>
              <a:t>OBJ</a:t>
            </a:r>
            <a:r>
              <a:rPr spc="-60" dirty="0">
                <a:solidFill>
                  <a:srgbClr val="1A75B3"/>
                </a:solidFill>
              </a:rPr>
              <a:t>E</a:t>
            </a:r>
            <a:r>
              <a:rPr spc="-365" dirty="0">
                <a:solidFill>
                  <a:srgbClr val="1A75B3"/>
                </a:solidFill>
              </a:rPr>
              <a:t>CTIVES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5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353270"/>
            <a:ext cx="20104100" cy="4956175"/>
            <a:chOff x="0" y="6353270"/>
            <a:chExt cx="20104100" cy="4956175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432641"/>
              <a:ext cx="20104099" cy="487667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95248" y="4269327"/>
            <a:ext cx="14450694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75" dirty="0">
                <a:latin typeface="Verdana"/>
                <a:cs typeface="Verdana"/>
              </a:rPr>
              <a:t>Time</a:t>
            </a:r>
            <a:r>
              <a:rPr sz="3950" spc="-340" dirty="0">
                <a:latin typeface="Verdana"/>
                <a:cs typeface="Verdana"/>
              </a:rPr>
              <a:t> </a:t>
            </a:r>
            <a:r>
              <a:rPr sz="3950" spc="-35" dirty="0">
                <a:latin typeface="Verdana"/>
                <a:cs typeface="Verdana"/>
              </a:rPr>
              <a:t>Seri</a:t>
            </a:r>
            <a:r>
              <a:rPr sz="3950" spc="-60" dirty="0">
                <a:latin typeface="Verdana"/>
                <a:cs typeface="Verdana"/>
              </a:rPr>
              <a:t>e</a:t>
            </a:r>
            <a:r>
              <a:rPr sz="3950" spc="-80" dirty="0">
                <a:latin typeface="Verdana"/>
                <a:cs typeface="Verdana"/>
              </a:rPr>
              <a:t>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Analysis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–</a:t>
            </a:r>
            <a:r>
              <a:rPr sz="3950" spc="70" dirty="0">
                <a:latin typeface="Times New Roman"/>
                <a:cs typeface="Times New Roman"/>
              </a:rPr>
              <a:t> </a:t>
            </a:r>
            <a:r>
              <a:rPr sz="3950" spc="190" dirty="0">
                <a:latin typeface="Verdana"/>
                <a:cs typeface="Verdana"/>
              </a:rPr>
              <a:t>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85" dirty="0">
                <a:latin typeface="Verdana"/>
                <a:cs typeface="Verdana"/>
              </a:rPr>
              <a:t>descrip</a:t>
            </a:r>
            <a:r>
              <a:rPr sz="3950" spc="50" dirty="0">
                <a:latin typeface="Verdana"/>
                <a:cs typeface="Verdana"/>
              </a:rPr>
              <a:t>t</a:t>
            </a:r>
            <a:r>
              <a:rPr sz="3950" spc="-20" dirty="0">
                <a:latin typeface="Verdana"/>
                <a:cs typeface="Verdana"/>
              </a:rPr>
              <a:t>ive</a:t>
            </a:r>
            <a:r>
              <a:rPr sz="3950" spc="-320" dirty="0">
                <a:latin typeface="Verdana"/>
                <a:cs typeface="Verdana"/>
              </a:rPr>
              <a:t> </a:t>
            </a:r>
            <a:r>
              <a:rPr sz="3950" spc="65" dirty="0">
                <a:latin typeface="Verdana"/>
                <a:cs typeface="Verdana"/>
              </a:rPr>
              <a:t>view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55" dirty="0">
                <a:latin typeface="Verdana"/>
                <a:cs typeface="Verdana"/>
              </a:rPr>
              <a:t>of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75" dirty="0">
                <a:latin typeface="Verdana"/>
                <a:cs typeface="Verdana"/>
              </a:rPr>
              <a:t>Time</a:t>
            </a:r>
            <a:r>
              <a:rPr sz="3950" spc="-340" dirty="0">
                <a:latin typeface="Verdana"/>
                <a:cs typeface="Verdana"/>
              </a:rPr>
              <a:t> </a:t>
            </a:r>
            <a:r>
              <a:rPr sz="3950" spc="-35" dirty="0">
                <a:latin typeface="Verdana"/>
                <a:cs typeface="Verdana"/>
              </a:rPr>
              <a:t>Seri</a:t>
            </a:r>
            <a:r>
              <a:rPr sz="3950" spc="-60" dirty="0">
                <a:latin typeface="Verdana"/>
                <a:cs typeface="Verdana"/>
              </a:rPr>
              <a:t>e</a:t>
            </a:r>
            <a:r>
              <a:rPr sz="3950" spc="-80" dirty="0">
                <a:latin typeface="Verdana"/>
                <a:cs typeface="Verdana"/>
              </a:rPr>
              <a:t>s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50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20" dirty="0">
                <a:latin typeface="Verdana"/>
                <a:cs typeface="Verdana"/>
              </a:rPr>
              <a:t>Exploratory</a:t>
            </a:r>
            <a:r>
              <a:rPr sz="3950" spc="-280" dirty="0">
                <a:latin typeface="Verdana"/>
                <a:cs typeface="Verdana"/>
              </a:rPr>
              <a:t> </a:t>
            </a:r>
            <a:r>
              <a:rPr sz="3950" spc="65" dirty="0">
                <a:latin typeface="Verdana"/>
                <a:cs typeface="Verdana"/>
              </a:rPr>
              <a:t>Data</a:t>
            </a:r>
            <a:r>
              <a:rPr sz="3950" spc="-325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Analysis</a:t>
            </a:r>
            <a:r>
              <a:rPr sz="3950" spc="-340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for</a:t>
            </a:r>
            <a:r>
              <a:rPr sz="3950" spc="-310" dirty="0">
                <a:latin typeface="Verdana"/>
                <a:cs typeface="Verdana"/>
              </a:rPr>
              <a:t> </a:t>
            </a: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25" dirty="0">
                <a:latin typeface="Verdana"/>
                <a:cs typeface="Verdana"/>
              </a:rPr>
              <a:t> </a:t>
            </a:r>
            <a:r>
              <a:rPr sz="3950" spc="-50" dirty="0">
                <a:latin typeface="Verdana"/>
                <a:cs typeface="Verdana"/>
              </a:rPr>
              <a:t>Series</a:t>
            </a:r>
            <a:r>
              <a:rPr sz="3950" spc="-325" dirty="0">
                <a:latin typeface="Verdana"/>
                <a:cs typeface="Verdana"/>
              </a:rPr>
              <a:t> </a:t>
            </a:r>
            <a:r>
              <a:rPr sz="3950" spc="70" dirty="0">
                <a:latin typeface="Verdana"/>
                <a:cs typeface="Verdana"/>
              </a:rPr>
              <a:t>data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ANSWERING</a:t>
            </a:r>
            <a:r>
              <a:rPr spc="-385" dirty="0">
                <a:solidFill>
                  <a:srgbClr val="FFFFFF"/>
                </a:solidFill>
              </a:rPr>
              <a:t>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F</a:t>
            </a:r>
            <a:r>
              <a:rPr spc="-45" dirty="0">
                <a:solidFill>
                  <a:srgbClr val="FFFFFF"/>
                </a:solidFill>
              </a:rPr>
              <a:t>OLLO</a:t>
            </a:r>
            <a:r>
              <a:rPr spc="-90" dirty="0">
                <a:solidFill>
                  <a:srgbClr val="FFFFFF"/>
                </a:solidFill>
              </a:rPr>
              <a:t>W</a:t>
            </a:r>
            <a:r>
              <a:rPr spc="-580" dirty="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510753"/>
            <a:ext cx="15239365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00"/>
              </a:lnSpc>
              <a:spcBef>
                <a:spcPts val="100"/>
              </a:spcBef>
              <a:buSzPct val="101265"/>
              <a:buChar char="●"/>
              <a:tabLst>
                <a:tab pos="469900" algn="l"/>
              </a:tabLst>
            </a:pP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missing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values,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allowed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drop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analysis.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3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Discuss.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●"/>
            </a:pPr>
            <a:endParaRPr sz="4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Microsoft Sans Serif"/>
              <a:buChar char="●"/>
            </a:pPr>
            <a:endParaRPr sz="5250">
              <a:latin typeface="Microsoft Sans Serif"/>
              <a:cs typeface="Microsoft Sans Serif"/>
            </a:endParaRPr>
          </a:p>
          <a:p>
            <a:pPr marL="469265" marR="116205" indent="-457200">
              <a:lnSpc>
                <a:spcPct val="115100"/>
              </a:lnSpc>
              <a:buSzPct val="101265"/>
              <a:buChar char="●"/>
              <a:tabLst>
                <a:tab pos="469900" algn="l"/>
              </a:tabLst>
            </a:pP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residuals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decomposition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gives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idiosyncratic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part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picked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up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Seasonality.</a:t>
            </a: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3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endParaRPr sz="39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9027140" cy="10096500"/>
            <a:chOff x="515112" y="527018"/>
            <a:chExt cx="19027140" cy="1009650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834" y="3537680"/>
              <a:ext cx="18952845" cy="7073265"/>
            </a:xfrm>
            <a:custGeom>
              <a:avLst/>
              <a:gdLst/>
              <a:ahLst/>
              <a:cxnLst/>
              <a:rect l="l" t="t" r="r" b="b"/>
              <a:pathLst>
                <a:path w="18952845" h="7073265">
                  <a:moveTo>
                    <a:pt x="-14" y="7072901"/>
                  </a:moveTo>
                  <a:lnTo>
                    <a:pt x="18951970" y="7072901"/>
                  </a:lnTo>
                  <a:lnTo>
                    <a:pt x="18951970" y="196"/>
                  </a:lnTo>
                  <a:lnTo>
                    <a:pt x="-14" y="196"/>
                  </a:lnTo>
                  <a:lnTo>
                    <a:pt x="-14" y="707290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490" y="4114187"/>
            <a:ext cx="18700115" cy="587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98500" algn="l"/>
                <a:tab pos="699135" algn="l"/>
                <a:tab pos="2695575" algn="l"/>
                <a:tab pos="3525520" algn="l"/>
                <a:tab pos="3779520" algn="l"/>
                <a:tab pos="4420870" algn="l"/>
                <a:tab pos="6065520" algn="l"/>
                <a:tab pos="6622415" algn="l"/>
                <a:tab pos="7010400" algn="l"/>
                <a:tab pos="7670800" algn="l"/>
                <a:tab pos="10968990" algn="l"/>
                <a:tab pos="13104494" algn="l"/>
                <a:tab pos="14596744" algn="l"/>
                <a:tab pos="15050769" algn="l"/>
              </a:tabLst>
            </a:pPr>
            <a:r>
              <a:rPr sz="4800" dirty="0">
                <a:latin typeface="Times New Roman"/>
                <a:cs typeface="Times New Roman"/>
              </a:rPr>
              <a:t>Time</a:t>
            </a:r>
            <a:r>
              <a:rPr sz="4800" spc="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Series	Analysis	</a:t>
            </a:r>
            <a:r>
              <a:rPr sz="4800" spc="-10" dirty="0">
                <a:latin typeface="Times New Roman"/>
                <a:cs typeface="Times New Roman"/>
              </a:rPr>
              <a:t>is	</a:t>
            </a:r>
            <a:r>
              <a:rPr sz="4800" dirty="0">
                <a:latin typeface="Times New Roman"/>
                <a:cs typeface="Times New Roman"/>
              </a:rPr>
              <a:t>about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exploring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Time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Series	</a:t>
            </a:r>
            <a:r>
              <a:rPr sz="4800" dirty="0">
                <a:latin typeface="Times New Roman"/>
                <a:cs typeface="Times New Roman"/>
              </a:rPr>
              <a:t>data from a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descriptive perspective. In this session, we are not </a:t>
            </a:r>
            <a:r>
              <a:rPr sz="4800" spc="-5" dirty="0">
                <a:latin typeface="Times New Roman"/>
                <a:cs typeface="Times New Roman"/>
              </a:rPr>
              <a:t>going </a:t>
            </a:r>
            <a:r>
              <a:rPr sz="4800" dirty="0">
                <a:latin typeface="Times New Roman"/>
                <a:cs typeface="Times New Roman"/>
              </a:rPr>
              <a:t>to forecast or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predict.	We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will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look</a:t>
            </a:r>
            <a:r>
              <a:rPr sz="4800" spc="5" dirty="0">
                <a:latin typeface="Times New Roman"/>
                <a:cs typeface="Times New Roman"/>
              </a:rPr>
              <a:t> at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Time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Series</a:t>
            </a:r>
            <a:r>
              <a:rPr sz="4800" spc="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data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from	various	perspectives</a:t>
            </a:r>
            <a:r>
              <a:rPr sz="4800" spc="-1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understand	</a:t>
            </a:r>
            <a:r>
              <a:rPr sz="4800" spc="-5" dirty="0">
                <a:latin typeface="Times New Roman"/>
                <a:cs typeface="Times New Roman"/>
              </a:rPr>
              <a:t>the	</a:t>
            </a:r>
            <a:r>
              <a:rPr sz="4800" dirty="0">
                <a:latin typeface="Times New Roman"/>
                <a:cs typeface="Times New Roman"/>
              </a:rPr>
              <a:t>behaviour	of	the data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over	time.</a:t>
            </a:r>
            <a:endParaRPr sz="4800">
              <a:latin typeface="Times New Roman"/>
              <a:cs typeface="Times New Roman"/>
            </a:endParaRPr>
          </a:p>
          <a:p>
            <a:pPr marL="698500" marR="176530" indent="-686435">
              <a:lnSpc>
                <a:spcPct val="100000"/>
              </a:lnSpc>
              <a:buFont typeface="Microsoft Sans Serif"/>
              <a:buChar char="•"/>
              <a:tabLst>
                <a:tab pos="698500" algn="l"/>
                <a:tab pos="699135" algn="l"/>
                <a:tab pos="6177280" algn="l"/>
                <a:tab pos="7228840" algn="l"/>
                <a:tab pos="8160384" algn="l"/>
                <a:tab pos="9023350" algn="l"/>
                <a:tab pos="10124440" algn="l"/>
                <a:tab pos="12254230" algn="l"/>
              </a:tabLst>
            </a:pPr>
            <a:r>
              <a:rPr sz="4800" dirty="0">
                <a:latin typeface="Times New Roman"/>
                <a:cs typeface="Times New Roman"/>
              </a:rPr>
              <a:t>We are </a:t>
            </a:r>
            <a:r>
              <a:rPr sz="4800" spc="-5" dirty="0">
                <a:latin typeface="Times New Roman"/>
                <a:cs typeface="Times New Roman"/>
              </a:rPr>
              <a:t>going </a:t>
            </a:r>
            <a:r>
              <a:rPr sz="4800" dirty="0">
                <a:latin typeface="Times New Roman"/>
                <a:cs typeface="Times New Roman"/>
              </a:rPr>
              <a:t>to use </a:t>
            </a:r>
            <a:r>
              <a:rPr sz="4800" spc="-5" dirty="0">
                <a:latin typeface="Times New Roman"/>
                <a:cs typeface="Times New Roman"/>
              </a:rPr>
              <a:t>the </a:t>
            </a:r>
            <a:r>
              <a:rPr sz="4800" dirty="0">
                <a:latin typeface="Times New Roman"/>
                <a:cs typeface="Times New Roman"/>
              </a:rPr>
              <a:t>statistical descriptive tools and techniques that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has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been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learnt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previously	but	</a:t>
            </a:r>
            <a:r>
              <a:rPr sz="4800" spc="-5" dirty="0">
                <a:latin typeface="Times New Roman"/>
                <a:cs typeface="Times New Roman"/>
              </a:rPr>
              <a:t>we	will	see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how	to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use</a:t>
            </a:r>
            <a:r>
              <a:rPr sz="4800" spc="-3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those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techniques</a:t>
            </a:r>
            <a:r>
              <a:rPr sz="4800" spc="-4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describe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data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over	time.</a:t>
            </a:r>
            <a:endParaRPr sz="48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4800" spc="-5" dirty="0">
                <a:latin typeface="Times New Roman"/>
                <a:cs typeface="Times New Roman"/>
              </a:rPr>
              <a:t>In </a:t>
            </a:r>
            <a:r>
              <a:rPr sz="4800" dirty="0">
                <a:latin typeface="Times New Roman"/>
                <a:cs typeface="Times New Roman"/>
              </a:rPr>
              <a:t>this </a:t>
            </a:r>
            <a:r>
              <a:rPr sz="4800" spc="-5" dirty="0">
                <a:latin typeface="Times New Roman"/>
                <a:cs typeface="Times New Roman"/>
              </a:rPr>
              <a:t>session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we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will </a:t>
            </a:r>
            <a:r>
              <a:rPr sz="4800" dirty="0">
                <a:latin typeface="Times New Roman"/>
                <a:cs typeface="Times New Roman"/>
              </a:rPr>
              <a:t>look at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question,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“What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does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data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tell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us?”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83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1102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1A75B3"/>
                </a:solidFill>
              </a:rPr>
              <a:t>Industry</a:t>
            </a:r>
            <a:r>
              <a:rPr sz="3600" spc="-210" dirty="0">
                <a:solidFill>
                  <a:srgbClr val="1A75B3"/>
                </a:solidFill>
              </a:rPr>
              <a:t> </a:t>
            </a:r>
            <a:r>
              <a:rPr sz="3600" spc="-95" dirty="0">
                <a:solidFill>
                  <a:srgbClr val="1A75B3"/>
                </a:solidFill>
              </a:rPr>
              <a:t>Application</a:t>
            </a:r>
            <a:r>
              <a:rPr sz="3600" spc="-165" dirty="0">
                <a:solidFill>
                  <a:srgbClr val="1A75B3"/>
                </a:solidFill>
              </a:rPr>
              <a:t> </a:t>
            </a:r>
            <a:r>
              <a:rPr sz="3600" dirty="0">
                <a:solidFill>
                  <a:srgbClr val="1A75B3"/>
                </a:solidFill>
                <a:latin typeface="Times New Roman"/>
                <a:cs typeface="Times New Roman"/>
              </a:rPr>
              <a:t>–</a:t>
            </a:r>
            <a:r>
              <a:rPr sz="3600" spc="130" dirty="0">
                <a:solidFill>
                  <a:srgbClr val="1A75B3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1A75B3"/>
                </a:solidFill>
              </a:rPr>
              <a:t>Predicting</a:t>
            </a:r>
            <a:r>
              <a:rPr sz="3600" spc="-195" dirty="0">
                <a:solidFill>
                  <a:srgbClr val="1A75B3"/>
                </a:solidFill>
              </a:rPr>
              <a:t> </a:t>
            </a:r>
            <a:r>
              <a:rPr sz="3600" spc="-100" dirty="0">
                <a:solidFill>
                  <a:srgbClr val="1A75B3"/>
                </a:solidFill>
              </a:rPr>
              <a:t>Stock</a:t>
            </a:r>
            <a:r>
              <a:rPr sz="3600" spc="-204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Prices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8737" y="2771933"/>
            <a:ext cx="18169890" cy="230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Forecasting</a:t>
            </a:r>
            <a:r>
              <a:rPr sz="2600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procedures</a:t>
            </a:r>
            <a:r>
              <a:rPr sz="2600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predict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stock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prices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sales.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Till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35" dirty="0">
                <a:solidFill>
                  <a:srgbClr val="212121"/>
                </a:solidFill>
                <a:latin typeface="Verdana"/>
                <a:cs typeface="Verdana"/>
              </a:rPr>
              <a:t>now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2600" spc="-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have</a:t>
            </a:r>
            <a:r>
              <a:rPr sz="2600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seen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30" dirty="0">
                <a:solidFill>
                  <a:srgbClr val="212121"/>
                </a:solidFill>
                <a:latin typeface="Verdana"/>
                <a:cs typeface="Verdana"/>
              </a:rPr>
              <a:t>how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predict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sales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using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cross-sectional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5" dirty="0">
                <a:solidFill>
                  <a:srgbClr val="212121"/>
                </a:solidFill>
                <a:latin typeface="Verdana"/>
                <a:cs typeface="Verdana"/>
              </a:rPr>
              <a:t>but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not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Series.</a:t>
            </a:r>
            <a:endParaRPr sz="26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</a:pP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following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stock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price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Tesla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year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2017.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Sophisticated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Forecasting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models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used to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predict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stock 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prices.* </a:t>
            </a:r>
            <a:r>
              <a:rPr sz="2600" spc="20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also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attempt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describe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this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particular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using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methods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learnt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week’s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video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lectures.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06316" y="5407259"/>
            <a:ext cx="15476322" cy="3001175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07086" y="10359104"/>
            <a:ext cx="18591530" cy="584200"/>
          </a:xfrm>
          <a:custGeom>
            <a:avLst/>
            <a:gdLst/>
            <a:ahLst/>
            <a:cxnLst/>
            <a:rect l="l" t="t" r="r" b="b"/>
            <a:pathLst>
              <a:path w="18591530" h="584200">
                <a:moveTo>
                  <a:pt x="-7" y="583701"/>
                </a:moveTo>
                <a:lnTo>
                  <a:pt x="18590798" y="583701"/>
                </a:lnTo>
                <a:lnTo>
                  <a:pt x="18590798" y="24"/>
                </a:lnTo>
                <a:lnTo>
                  <a:pt x="-7" y="24"/>
                </a:lnTo>
                <a:lnTo>
                  <a:pt x="-7" y="58370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5358" y="10419121"/>
            <a:ext cx="66611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Data </a:t>
            </a:r>
            <a:r>
              <a:rPr sz="1400" dirty="0">
                <a:latin typeface="Microsoft Sans Serif"/>
                <a:cs typeface="Microsoft Sans Serif"/>
              </a:rPr>
              <a:t>Taken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3"/>
              </a:rPr>
              <a:t>Yahoo</a:t>
            </a:r>
            <a:r>
              <a:rPr sz="1400" u="heavy" spc="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3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3"/>
              </a:rPr>
              <a:t>Finance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*</a:t>
            </a:r>
            <a:r>
              <a:rPr sz="1400" spc="10" dirty="0">
                <a:latin typeface="Microsoft Sans Serif"/>
                <a:cs typeface="Microsoft Sans Serif"/>
              </a:rPr>
              <a:t> We</a:t>
            </a:r>
            <a:r>
              <a:rPr sz="1400" spc="-10" dirty="0">
                <a:latin typeface="Microsoft Sans Serif"/>
                <a:cs typeface="Microsoft Sans Serif"/>
              </a:rPr>
              <a:t> will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also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look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 using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Time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Series 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forecasting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tool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upcoming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95749" y="3682976"/>
            <a:ext cx="16967200" cy="369697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80"/>
              </a:spcBef>
            </a:pPr>
            <a:r>
              <a:rPr sz="3200" spc="95" dirty="0">
                <a:latin typeface="Times New Roman"/>
                <a:cs typeface="Times New Roman"/>
              </a:rPr>
              <a:t>“</a:t>
            </a:r>
            <a:r>
              <a:rPr sz="3200" spc="95" dirty="0">
                <a:latin typeface="Verdana"/>
                <a:cs typeface="Verdana"/>
              </a:rPr>
              <a:t>Prediction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is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difficult,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especially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about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future.</a:t>
            </a:r>
            <a:r>
              <a:rPr sz="3200" spc="-10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1205"/>
              </a:spcBef>
            </a:pPr>
            <a:r>
              <a:rPr sz="3200" spc="105" dirty="0">
                <a:latin typeface="Verdana"/>
                <a:cs typeface="Verdana"/>
              </a:rPr>
              <a:t>Keeping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45" dirty="0">
                <a:latin typeface="Verdana"/>
                <a:cs typeface="Verdana"/>
              </a:rPr>
              <a:t>above </a:t>
            </a:r>
            <a:r>
              <a:rPr sz="3200" spc="70" dirty="0">
                <a:latin typeface="Verdana"/>
                <a:cs typeface="Verdana"/>
              </a:rPr>
              <a:t>statement </a:t>
            </a:r>
            <a:r>
              <a:rPr sz="3200" spc="85" dirty="0">
                <a:latin typeface="Verdana"/>
                <a:cs typeface="Verdana"/>
              </a:rPr>
              <a:t>in </a:t>
            </a:r>
            <a:r>
              <a:rPr sz="3200" spc="40" dirty="0">
                <a:latin typeface="Verdana"/>
                <a:cs typeface="Verdana"/>
              </a:rPr>
              <a:t>mind, </a:t>
            </a:r>
            <a:r>
              <a:rPr sz="3200" spc="155" dirty="0">
                <a:latin typeface="Verdana"/>
                <a:cs typeface="Verdana"/>
              </a:rPr>
              <a:t>we </a:t>
            </a:r>
            <a:r>
              <a:rPr sz="3200" spc="70" dirty="0">
                <a:latin typeface="Verdana"/>
                <a:cs typeface="Verdana"/>
              </a:rPr>
              <a:t>will </a:t>
            </a:r>
            <a:r>
              <a:rPr sz="3200" dirty="0">
                <a:latin typeface="Verdana"/>
                <a:cs typeface="Verdana"/>
              </a:rPr>
              <a:t>analyse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60" dirty="0">
                <a:latin typeface="Verdana"/>
                <a:cs typeface="Verdana"/>
              </a:rPr>
              <a:t>data </a:t>
            </a:r>
            <a:r>
              <a:rPr sz="3200" spc="110" dirty="0">
                <a:latin typeface="Verdana"/>
                <a:cs typeface="Verdana"/>
              </a:rPr>
              <a:t>and </a:t>
            </a:r>
            <a:r>
              <a:rPr sz="3200" spc="-40" dirty="0">
                <a:latin typeface="Verdana"/>
                <a:cs typeface="Verdana"/>
              </a:rPr>
              <a:t>try </a:t>
            </a:r>
            <a:r>
              <a:rPr sz="3200" spc="90" dirty="0">
                <a:latin typeface="Verdana"/>
                <a:cs typeface="Verdana"/>
              </a:rPr>
              <a:t>to </a:t>
            </a:r>
            <a:r>
              <a:rPr sz="3200" spc="9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understand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105" dirty="0">
                <a:latin typeface="Verdana"/>
                <a:cs typeface="Verdana"/>
              </a:rPr>
              <a:t>production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65" dirty="0">
                <a:latin typeface="Verdana"/>
                <a:cs typeface="Verdana"/>
              </a:rPr>
              <a:t>Beer </a:t>
            </a:r>
            <a:r>
              <a:rPr sz="3200" spc="10" dirty="0">
                <a:latin typeface="Verdana"/>
                <a:cs typeface="Verdana"/>
              </a:rPr>
              <a:t>across </a:t>
            </a:r>
            <a:r>
              <a:rPr sz="3200" spc="-5" dirty="0">
                <a:latin typeface="Verdana"/>
                <a:cs typeface="Verdana"/>
              </a:rPr>
              <a:t>various </a:t>
            </a:r>
            <a:r>
              <a:rPr sz="3200" spc="-35" dirty="0">
                <a:latin typeface="Verdana"/>
                <a:cs typeface="Verdana"/>
              </a:rPr>
              <a:t>years </a:t>
            </a:r>
            <a:r>
              <a:rPr sz="3200" spc="85" dirty="0">
                <a:latin typeface="Verdana"/>
                <a:cs typeface="Verdana"/>
              </a:rPr>
              <a:t>in </a:t>
            </a:r>
            <a:r>
              <a:rPr sz="3200" spc="-25" dirty="0">
                <a:latin typeface="Verdana"/>
                <a:cs typeface="Verdana"/>
              </a:rPr>
              <a:t>Australia. </a:t>
            </a:r>
            <a:r>
              <a:rPr sz="3200" spc="245" dirty="0">
                <a:latin typeface="Verdana"/>
                <a:cs typeface="Verdana"/>
              </a:rPr>
              <a:t>We </a:t>
            </a:r>
            <a:r>
              <a:rPr sz="3200" spc="70" dirty="0">
                <a:latin typeface="Verdana"/>
                <a:cs typeface="Verdana"/>
              </a:rPr>
              <a:t>will </a:t>
            </a:r>
            <a:r>
              <a:rPr sz="3200" spc="35" dirty="0">
                <a:latin typeface="Verdana"/>
                <a:cs typeface="Verdana"/>
              </a:rPr>
              <a:t>use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45" dirty="0">
                <a:latin typeface="Verdana"/>
                <a:cs typeface="Verdana"/>
              </a:rPr>
              <a:t>descriptive </a:t>
            </a:r>
            <a:r>
              <a:rPr sz="3200" spc="15" dirty="0">
                <a:latin typeface="Verdana"/>
                <a:cs typeface="Verdana"/>
              </a:rPr>
              <a:t>statistics </a:t>
            </a:r>
            <a:r>
              <a:rPr sz="3200" spc="40" dirty="0">
                <a:latin typeface="Verdana"/>
                <a:cs typeface="Verdana"/>
              </a:rPr>
              <a:t>measures </a:t>
            </a:r>
            <a:r>
              <a:rPr sz="3200" spc="80" dirty="0">
                <a:latin typeface="Verdana"/>
                <a:cs typeface="Verdana"/>
              </a:rPr>
              <a:t>to </a:t>
            </a:r>
            <a:r>
              <a:rPr sz="3200" spc="135" dirty="0">
                <a:latin typeface="Verdana"/>
                <a:cs typeface="Verdana"/>
              </a:rPr>
              <a:t>do </a:t>
            </a:r>
            <a:r>
              <a:rPr sz="3200" spc="-140" dirty="0">
                <a:latin typeface="Verdana"/>
                <a:cs typeface="Verdana"/>
              </a:rPr>
              <a:t>so. </a:t>
            </a:r>
            <a:r>
              <a:rPr sz="3200" spc="240" dirty="0">
                <a:latin typeface="Verdana"/>
                <a:cs typeface="Verdana"/>
              </a:rPr>
              <a:t>We </a:t>
            </a:r>
            <a:r>
              <a:rPr sz="3200" spc="70" dirty="0">
                <a:latin typeface="Verdana"/>
                <a:cs typeface="Verdana"/>
              </a:rPr>
              <a:t>will </a:t>
            </a:r>
            <a:r>
              <a:rPr sz="3200" spc="5" dirty="0">
                <a:latin typeface="Verdana"/>
                <a:cs typeface="Verdana"/>
              </a:rPr>
              <a:t>also </a:t>
            </a:r>
            <a:r>
              <a:rPr sz="3200" spc="135" dirty="0">
                <a:latin typeface="Verdana"/>
                <a:cs typeface="Verdana"/>
              </a:rPr>
              <a:t>do </a:t>
            </a:r>
            <a:r>
              <a:rPr sz="3200" spc="-10" dirty="0">
                <a:latin typeface="Verdana"/>
                <a:cs typeface="Verdana"/>
              </a:rPr>
              <a:t>a </a:t>
            </a:r>
            <a:r>
              <a:rPr sz="3200" spc="90" dirty="0">
                <a:latin typeface="Verdana"/>
                <a:cs typeface="Verdana"/>
              </a:rPr>
              <a:t>plot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60" dirty="0">
                <a:latin typeface="Verdana"/>
                <a:cs typeface="Verdana"/>
              </a:rPr>
              <a:t>Time </a:t>
            </a:r>
            <a:r>
              <a:rPr sz="3200" spc="65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Series,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decompose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60" dirty="0">
                <a:latin typeface="Verdana"/>
                <a:cs typeface="Verdana"/>
              </a:rPr>
              <a:t>Time</a:t>
            </a:r>
            <a:r>
              <a:rPr sz="3200" spc="6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Series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6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and </a:t>
            </a:r>
            <a:r>
              <a:rPr sz="3200" spc="-30" dirty="0">
                <a:latin typeface="Verdana"/>
                <a:cs typeface="Verdana"/>
              </a:rPr>
              <a:t>try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 understand </a:t>
            </a:r>
            <a:r>
              <a:rPr sz="3200" spc="170" dirty="0">
                <a:latin typeface="Verdana"/>
                <a:cs typeface="Verdana"/>
              </a:rPr>
              <a:t>how </a:t>
            </a:r>
            <a:r>
              <a:rPr sz="3200" spc="60" dirty="0">
                <a:latin typeface="Verdana"/>
                <a:cs typeface="Verdana"/>
              </a:rPr>
              <a:t>beer </a:t>
            </a:r>
            <a:r>
              <a:rPr sz="3200" spc="65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producti</a:t>
            </a:r>
            <a:r>
              <a:rPr sz="3200" spc="120" dirty="0">
                <a:latin typeface="Verdana"/>
                <a:cs typeface="Verdana"/>
              </a:rPr>
              <a:t>o</a:t>
            </a:r>
            <a:r>
              <a:rPr sz="3200" spc="155" dirty="0">
                <a:latin typeface="Verdana"/>
                <a:cs typeface="Verdana"/>
              </a:rPr>
              <a:t>n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has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changed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over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past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year</a:t>
            </a:r>
            <a:r>
              <a:rPr sz="3200" spc="-45" dirty="0">
                <a:latin typeface="Verdana"/>
                <a:cs typeface="Verdana"/>
              </a:rPr>
              <a:t>s</a:t>
            </a:r>
            <a:r>
              <a:rPr sz="3200" spc="-440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01568" y="1958366"/>
            <a:ext cx="15480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solidFill>
                  <a:srgbClr val="1A75B3"/>
                </a:solidFill>
              </a:rPr>
              <a:t>CASE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35" dirty="0">
                <a:solidFill>
                  <a:srgbClr val="1A75B3"/>
                </a:solidFill>
              </a:rPr>
              <a:t>STUDY-</a:t>
            </a:r>
            <a:r>
              <a:rPr sz="4400" spc="-250" dirty="0">
                <a:solidFill>
                  <a:srgbClr val="1A75B3"/>
                </a:solidFill>
              </a:rPr>
              <a:t> </a:t>
            </a:r>
            <a:r>
              <a:rPr sz="4400" spc="-150" dirty="0">
                <a:solidFill>
                  <a:srgbClr val="1A75B3"/>
                </a:solidFill>
              </a:rPr>
              <a:t>Analysing</a:t>
            </a:r>
            <a:r>
              <a:rPr sz="4400" spc="-270" dirty="0">
                <a:solidFill>
                  <a:srgbClr val="1A75B3"/>
                </a:solidFill>
              </a:rPr>
              <a:t> </a:t>
            </a:r>
            <a:r>
              <a:rPr sz="4400" spc="-140" dirty="0">
                <a:solidFill>
                  <a:srgbClr val="1A75B3"/>
                </a:solidFill>
              </a:rPr>
              <a:t>Beer</a:t>
            </a:r>
            <a:r>
              <a:rPr sz="4400" spc="-270" dirty="0">
                <a:solidFill>
                  <a:srgbClr val="1A75B3"/>
                </a:solidFill>
              </a:rPr>
              <a:t> </a:t>
            </a:r>
            <a:r>
              <a:rPr sz="4400" spc="-110" dirty="0">
                <a:solidFill>
                  <a:srgbClr val="1A75B3"/>
                </a:solidFill>
              </a:rPr>
              <a:t>Production</a:t>
            </a:r>
            <a:r>
              <a:rPr sz="4400" spc="-254" dirty="0">
                <a:solidFill>
                  <a:srgbClr val="1A75B3"/>
                </a:solidFill>
              </a:rPr>
              <a:t> </a:t>
            </a:r>
            <a:r>
              <a:rPr sz="4400" spc="-135" dirty="0">
                <a:solidFill>
                  <a:srgbClr val="1A75B3"/>
                </a:solidFill>
              </a:rPr>
              <a:t>in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180" dirty="0">
                <a:solidFill>
                  <a:srgbClr val="1A75B3"/>
                </a:solidFill>
              </a:rPr>
              <a:t>Australia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35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Microsoft Sans Serif</vt:lpstr>
      <vt:lpstr>Tahoma</vt:lpstr>
      <vt:lpstr>Times New Roman</vt:lpstr>
      <vt:lpstr>Verdana</vt:lpstr>
      <vt:lpstr>Office Theme</vt:lpstr>
      <vt:lpstr>TIME SERIES FORECASTING: Week 1</vt:lpstr>
      <vt:lpstr>DSBA CURRICULUM DESIGN</vt:lpstr>
      <vt:lpstr>LEARNING  OBJECTIVE OF  THIS COURSE</vt:lpstr>
      <vt:lpstr>LEARNING OBJECTIVES OF THIS SESSION</vt:lpstr>
      <vt:lpstr>TRY ANSWERING THE FOLLOWING</vt:lpstr>
      <vt:lpstr>BROAD OVERVIEW</vt:lpstr>
      <vt:lpstr>Industry Application – Predicting Stock Prices</vt:lpstr>
      <vt:lpstr>CASE STUDY- Analysing Beer Production in Australia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1</cp:revision>
  <dcterms:created xsi:type="dcterms:W3CDTF">2022-03-21T03:54:44Z</dcterms:created>
  <dcterms:modified xsi:type="dcterms:W3CDTF">2022-03-21T04:03:25Z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