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6858000" cx="12192000"/>
  <p:notesSz cx="6858000" cy="9144000"/>
  <p:embeddedFontLst>
    <p:embeddedFont>
      <p:font typeface="Lato Black"/>
      <p:bold r:id="rId15"/>
      <p:boldItalic r:id="rId16"/>
    </p:embeddedFont>
    <p:embeddedFont>
      <p:font typeface="Libre Baskerville"/>
      <p:regular r:id="rId17"/>
      <p:bold r:id="rId18"/>
      <p: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0" roundtripDataSignature="AMtx7mjiN9WhnN00T9MczRd27CaC9ub9C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LatoBlack-bold.fntdata"/><Relationship Id="rId14" Type="http://schemas.openxmlformats.org/officeDocument/2006/relationships/slide" Target="slides/slide10.xml"/><Relationship Id="rId17" Type="http://schemas.openxmlformats.org/officeDocument/2006/relationships/font" Target="fonts/LibreBaskerville-regular.fntdata"/><Relationship Id="rId16" Type="http://schemas.openxmlformats.org/officeDocument/2006/relationships/font" Target="fonts/LatoBlack-boldItalic.fntdata"/><Relationship Id="rId5" Type="http://schemas.openxmlformats.org/officeDocument/2006/relationships/slide" Target="slides/slide1.xml"/><Relationship Id="rId19" Type="http://schemas.openxmlformats.org/officeDocument/2006/relationships/font" Target="fonts/LibreBaskerville-italic.fntdata"/><Relationship Id="rId6" Type="http://schemas.openxmlformats.org/officeDocument/2006/relationships/slide" Target="slides/slide2.xml"/><Relationship Id="rId18" Type="http://schemas.openxmlformats.org/officeDocument/2006/relationships/font" Target="fonts/LibreBaskerville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I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96" name="Google Shape;9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68" name="Google Shape;168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2" name="Google Shape;102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02ec70e39e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02ec70e39e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g302ec70e39e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02ec70e39e_0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02ec70e39e_0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g302ec70e39e_0_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02ec70e39e_0_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02ec70e39e_0_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g302ec70e39e_0_1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02ec70e39e_0_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02ec70e39e_0_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g302ec70e39e_0_1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030ad80d03_0_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030ad80d03_0_2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g3030ad80d03_0_2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030ad80d03_0_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3030ad80d03_0_2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g3030ad80d03_0_2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030ad80d03_0_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3030ad80d03_0_3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g3030ad80d03_0_3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20" name="Google Shape;20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4" name="Google Shape;84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87" name="Google Shape;87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1" name="Google Shape;91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25" name="Google Shape;25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" name="Google Shape;2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32" name="Google Shape;32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8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36" name="Google Shape;36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39" name="Google Shape;39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1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1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3" name="Google Shape;43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46" name="Google Shape;46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2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12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54" name="Google Shape;54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3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8" name="Google Shape;58;p13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9" name="Google Shape;59;p13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0" name="Google Shape;60;p13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1" name="Google Shape;61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64" name="Google Shape;64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8" name="Google Shape;68;p14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72" name="Google Shape;72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5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7" name="Google Shape;77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80" name="Google Shape;80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www.linkedin.com/in/beharasaikiran" TargetMode="External"/><Relationship Id="rId4" Type="http://schemas.openxmlformats.org/officeDocument/2006/relationships/hyperlink" Target="https://github.com/kiran-321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Relationship Id="rId4" Type="http://schemas.openxmlformats.org/officeDocument/2006/relationships/image" Target="../media/image9.png"/><Relationship Id="rId5" Type="http://schemas.openxmlformats.org/officeDocument/2006/relationships/image" Target="../media/image5.jpg"/><Relationship Id="rId6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92" y="81950"/>
            <a:ext cx="12190813" cy="669410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"/>
          <p:cNvSpPr txBox="1"/>
          <p:nvPr/>
        </p:nvSpPr>
        <p:spPr>
          <a:xfrm>
            <a:off x="3311904" y="3827461"/>
            <a:ext cx="72462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Analysis on AMCAT Data</a:t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		By</a:t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Behara Sai Kiran Kumar</a:t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Google Shape;170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66516" y="1850749"/>
            <a:ext cx="4465643" cy="2834317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5"/>
          <p:cNvSpPr txBox="1"/>
          <p:nvPr/>
        </p:nvSpPr>
        <p:spPr>
          <a:xfrm>
            <a:off x="1244600" y="2997200"/>
            <a:ext cx="3661836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Libre Baskerville"/>
              <a:buNone/>
            </a:pPr>
            <a:r>
              <a:rPr b="0" i="0" lang="en-IN" sz="4400" u="none" cap="none" strike="noStrike">
                <a:solidFill>
                  <a:srgbClr val="C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THANK YOU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"/>
          <p:cNvSpPr txBox="1"/>
          <p:nvPr/>
        </p:nvSpPr>
        <p:spPr>
          <a:xfrm>
            <a:off x="565425" y="1299175"/>
            <a:ext cx="11071500" cy="501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b="1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Background</a:t>
            </a:r>
            <a:r>
              <a:rPr b="1"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	</a:t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lphaLcPeriod"/>
            </a:pP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B.Tech student specialized in Computer Science &amp; Engineering.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lphaLcPeriod"/>
            </a:pP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Completed my graduation in 2018.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b="1"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Why Data Science:</a:t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lphaLcPeriod"/>
            </a:pP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manage the tasks and provide insights  for complex problems and solve it.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lphaLcPeriod"/>
            </a:pP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Aiming to use different tools and techniques to solve real world problems.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b="1"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Work Experience:</a:t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lphaLcPeriod"/>
            </a:pP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Worked as a Process Associate in Wipro.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b="1"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LinkedIn &amp; GitHub:</a:t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lphaLcPeriod"/>
            </a:pP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LinkedIn :</a:t>
            </a:r>
            <a:r>
              <a:rPr lang="en-IN" sz="2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LINK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lphaLcPeriod"/>
            </a:pP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Github: </a:t>
            </a:r>
            <a:r>
              <a:rPr lang="en-IN" sz="2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LINK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3"/>
          <p:cNvSpPr txBox="1"/>
          <p:nvPr/>
        </p:nvSpPr>
        <p:spPr>
          <a:xfrm>
            <a:off x="427656" y="416554"/>
            <a:ext cx="6099463" cy="4959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Lato Black"/>
              <a:buNone/>
            </a:pPr>
            <a:r>
              <a:rPr b="0" i="0" lang="en-IN" sz="3200" u="none" cap="none" strike="noStrike">
                <a:solidFill>
                  <a:srgbClr val="FF0000"/>
                </a:solidFill>
                <a:latin typeface="Lato Black"/>
                <a:ea typeface="Lato Black"/>
                <a:cs typeface="Lato Black"/>
                <a:sym typeface="Lato Black"/>
              </a:rPr>
              <a:t>About me</a:t>
            </a:r>
            <a:endParaRPr b="0" i="0" sz="18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02ec70e39e_0_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>
                <a:solidFill>
                  <a:srgbClr val="FF0000"/>
                </a:solidFill>
                <a:highlight>
                  <a:schemeClr val="lt1"/>
                </a:highlight>
              </a:rPr>
              <a:t>Introduction</a:t>
            </a:r>
            <a:endParaRPr b="1">
              <a:solidFill>
                <a:srgbClr val="FF0000"/>
              </a:solidFill>
              <a:highlight>
                <a:schemeClr val="lt1"/>
              </a:highlight>
            </a:endParaRPr>
          </a:p>
        </p:txBody>
      </p:sp>
      <p:sp>
        <p:nvSpPr>
          <p:cNvPr id="112" name="Google Shape;112;g302ec70e39e_0_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b="1" lang="en-IN" sz="2000"/>
              <a:t>Brief Overview:</a:t>
            </a:r>
            <a:endParaRPr b="1" sz="2000"/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IN" sz="2000"/>
              <a:t>This project involves conducting Exploratory Data Analysis (EDA) on  AMCAT dataset to extract valuable insights.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-IN" sz="2000"/>
              <a:t>Objective</a:t>
            </a:r>
            <a:r>
              <a:rPr b="1" lang="en-IN" sz="2000"/>
              <a:t>:</a:t>
            </a:r>
            <a:endParaRPr b="1" sz="2000"/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IN" sz="2000"/>
              <a:t>Uncover patterns,outliers and relationship within the data</a:t>
            </a:r>
            <a:endParaRPr sz="2000"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02ec70e39e_0_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/>
              <a:t>Dataset Overview</a:t>
            </a:r>
            <a:endParaRPr b="1"/>
          </a:p>
        </p:txBody>
      </p:sp>
      <p:sp>
        <p:nvSpPr>
          <p:cNvPr id="119" name="Google Shape;119;g302ec70e39e_0_6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4325" lvl="0" marL="457200" rtl="0" algn="l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SzPts val="1350"/>
              <a:buChar char="●"/>
            </a:pPr>
            <a:r>
              <a:rPr lang="en-IN" sz="1350"/>
              <a:t>This dataset contains 3998 entries and 39 columns.</a:t>
            </a:r>
            <a:endParaRPr sz="1350"/>
          </a:p>
          <a:p>
            <a:pPr indent="-314325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350"/>
              <a:buChar char="●"/>
            </a:pPr>
            <a:r>
              <a:rPr lang="en-IN" sz="1350"/>
              <a:t>Columns include ID,salary,designation,college state,college GPA,10th percentage,degree,graduation,Date of Birth and many more.</a:t>
            </a:r>
            <a:endParaRPr sz="1350"/>
          </a:p>
          <a:p>
            <a:pPr indent="-314325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350"/>
              <a:buChar char="●"/>
            </a:pPr>
            <a:r>
              <a:rPr b="1" lang="en-IN" sz="1350"/>
              <a:t>Head of the dataset:</a:t>
            </a:r>
            <a:endParaRPr b="1" sz="1350"/>
          </a:p>
          <a:p>
            <a:pPr indent="0" lvl="0" marL="0" rtl="0" algn="l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SzPts val="688"/>
              <a:buNone/>
            </a:pPr>
            <a:r>
              <a:t/>
            </a:r>
            <a:endParaRPr b="1" sz="1350"/>
          </a:p>
          <a:p>
            <a:pPr indent="0" lvl="0" marL="0" rtl="0" algn="l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SzPts val="688"/>
              <a:buNone/>
            </a:pPr>
            <a:r>
              <a:t/>
            </a:r>
            <a:endParaRPr b="1" sz="1350"/>
          </a:p>
          <a:p>
            <a:pPr indent="0" lvl="0" marL="0" rtl="0" algn="l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SzPts val="688"/>
              <a:buNone/>
            </a:pPr>
            <a:r>
              <a:t/>
            </a:r>
            <a:endParaRPr b="1" sz="1350"/>
          </a:p>
          <a:p>
            <a:pPr indent="0" lvl="0" marL="0" rtl="0" algn="l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SzPts val="688"/>
              <a:buNone/>
            </a:pPr>
            <a:r>
              <a:t/>
            </a:r>
            <a:endParaRPr b="1" sz="1350"/>
          </a:p>
          <a:p>
            <a:pPr indent="0" lvl="0" marL="0" rtl="0" algn="l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SzPts val="688"/>
              <a:buNone/>
            </a:pPr>
            <a:r>
              <a:t/>
            </a:r>
            <a:endParaRPr b="1" sz="1350"/>
          </a:p>
          <a:p>
            <a:pPr indent="-314325" lvl="0" marL="457200" rtl="0" algn="l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SzPts val="1350"/>
              <a:buChar char="●"/>
            </a:pPr>
            <a:r>
              <a:rPr b="1" lang="en-IN" sz="1350"/>
              <a:t>Shape:</a:t>
            </a:r>
            <a:endParaRPr b="1" sz="1350"/>
          </a:p>
          <a:p>
            <a:pPr indent="-314325" lvl="1" marL="9144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350"/>
              <a:buChar char="○"/>
            </a:pPr>
            <a:r>
              <a:rPr lang="en-IN" sz="1350"/>
              <a:t>Rows:3998,Columns:39</a:t>
            </a:r>
            <a:endParaRPr sz="1350"/>
          </a:p>
          <a:p>
            <a:pPr indent="-314325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350"/>
              <a:buChar char="●"/>
            </a:pPr>
            <a:r>
              <a:rPr b="1" lang="en-IN" sz="1350"/>
              <a:t>Description</a:t>
            </a:r>
            <a:r>
              <a:rPr b="1" lang="en-IN" sz="1350"/>
              <a:t>:</a:t>
            </a:r>
            <a:endParaRPr b="1" sz="1350"/>
          </a:p>
          <a:p>
            <a:pPr indent="-314325" lvl="1" marL="9144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350"/>
              <a:buChar char="○"/>
            </a:pPr>
            <a:r>
              <a:rPr lang="en-IN" sz="1350"/>
              <a:t>It provides the data of candidates overall profile including education,professional experiences and personality traits.</a:t>
            </a:r>
            <a:endParaRPr sz="1350"/>
          </a:p>
          <a:p>
            <a:pPr indent="-314325" lvl="1" marL="9144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350"/>
              <a:buChar char="○"/>
            </a:pPr>
            <a:r>
              <a:rPr lang="en-IN" sz="1350"/>
              <a:t>The data includes int64,float64 and object as datatypes</a:t>
            </a:r>
            <a:endParaRPr sz="1350"/>
          </a:p>
        </p:txBody>
      </p:sp>
      <p:pic>
        <p:nvPicPr>
          <p:cNvPr id="120" name="Google Shape;120;g302ec70e39e_0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0425" y="2785862"/>
            <a:ext cx="10031150" cy="170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02ec70e39e_0_12"/>
          <p:cNvSpPr txBox="1"/>
          <p:nvPr>
            <p:ph type="title"/>
          </p:nvPr>
        </p:nvSpPr>
        <p:spPr>
          <a:xfrm>
            <a:off x="747000" y="4999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/>
              <a:t>Univariate Analysis</a:t>
            </a:r>
            <a:endParaRPr b="1"/>
          </a:p>
        </p:txBody>
      </p:sp>
      <p:sp>
        <p:nvSpPr>
          <p:cNvPr id="127" name="Google Shape;127;g302ec70e39e_0_12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14325" lvl="0" marL="457200" rtl="0" algn="l">
              <a:spcBef>
                <a:spcPts val="1000"/>
              </a:spcBef>
              <a:spcAft>
                <a:spcPts val="0"/>
              </a:spcAft>
              <a:buSzPts val="1350"/>
              <a:buChar char="●"/>
            </a:pPr>
            <a:r>
              <a:rPr b="1" lang="en-IN" sz="1350"/>
              <a:t>Salary Distribution:</a:t>
            </a:r>
            <a:endParaRPr b="1" sz="135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14325" lvl="0" marL="457200" rtl="0" algn="l">
              <a:spcBef>
                <a:spcPts val="1000"/>
              </a:spcBef>
              <a:spcAft>
                <a:spcPts val="0"/>
              </a:spcAft>
              <a:buSzPts val="1350"/>
              <a:buChar char="●"/>
            </a:pPr>
            <a:r>
              <a:rPr lang="en-IN" sz="1350"/>
              <a:t>The Salary Distribution exhibits positive skewnwss witha value of 6.45.</a:t>
            </a:r>
            <a:endParaRPr sz="1350"/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SzPts val="1350"/>
              <a:buChar char="●"/>
            </a:pPr>
            <a:r>
              <a:rPr lang="en-IN" sz="1350"/>
              <a:t>It has total of 109 outliers.</a:t>
            </a:r>
            <a:endParaRPr sz="1350"/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SzPts val="1350"/>
              <a:buChar char="●"/>
            </a:pPr>
            <a:r>
              <a:rPr lang="en-IN" sz="1350"/>
              <a:t>The histogram and boxplot represents the skewness nature of distribution and presence of outliers.</a:t>
            </a:r>
            <a:endParaRPr sz="1350"/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SzPts val="1350"/>
              <a:buChar char="●"/>
            </a:pPr>
            <a:r>
              <a:rPr lang="en-IN" sz="1350"/>
              <a:t>As there are higher salary values in the data we need to determine those values are valid or </a:t>
            </a:r>
            <a:r>
              <a:rPr lang="en-IN" sz="1350"/>
              <a:t>anomalies</a:t>
            </a:r>
            <a:r>
              <a:rPr lang="en-IN" sz="1350"/>
              <a:t>.</a:t>
            </a:r>
            <a:endParaRPr sz="1350"/>
          </a:p>
          <a:p>
            <a:pPr indent="-3143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50"/>
              <a:buChar char="●"/>
            </a:pPr>
            <a:r>
              <a:rPr lang="en-IN" sz="1350"/>
              <a:t>This salary analysis serves as a foundation for understanding the distribution of data.</a:t>
            </a:r>
            <a:endParaRPr sz="1350"/>
          </a:p>
        </p:txBody>
      </p:sp>
      <p:pic>
        <p:nvPicPr>
          <p:cNvPr id="128" name="Google Shape;128;g302ec70e39e_0_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400" y="2143113"/>
            <a:ext cx="4964375" cy="257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g302ec70e39e_0_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15325" y="2452950"/>
            <a:ext cx="6438475" cy="195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02ec70e39e_0_1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/>
              <a:t>Bivariate Analysis</a:t>
            </a:r>
            <a:endParaRPr b="1"/>
          </a:p>
        </p:txBody>
      </p:sp>
      <p:sp>
        <p:nvSpPr>
          <p:cNvPr id="136" name="Google Shape;136;g302ec70e39e_0_18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62500" lnSpcReduction="20000"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0037" lvl="0" marL="457200" rtl="0" algn="l">
              <a:spcBef>
                <a:spcPts val="1000"/>
              </a:spcBef>
              <a:spcAft>
                <a:spcPts val="0"/>
              </a:spcAft>
              <a:buSzPct val="64285"/>
              <a:buChar char="●"/>
            </a:pPr>
            <a:r>
              <a:rPr lang="en-IN"/>
              <a:t>Senior Software Engineer has high salary among other designated roles.</a:t>
            </a:r>
            <a:endParaRPr/>
          </a:p>
          <a:p>
            <a:pPr indent="-300037" lvl="0" marL="457200" rtl="0" algn="l">
              <a:spcBef>
                <a:spcPts val="0"/>
              </a:spcBef>
              <a:spcAft>
                <a:spcPts val="0"/>
              </a:spcAft>
              <a:buSzPct val="64285"/>
              <a:buChar char="●"/>
            </a:pPr>
            <a:r>
              <a:rPr lang="en-IN"/>
              <a:t>Males choose more different degrees than females.</a:t>
            </a:r>
            <a:endParaRPr/>
          </a:p>
          <a:p>
            <a:pPr indent="-300037" lvl="0" marL="457200" rtl="0" algn="l">
              <a:spcBef>
                <a:spcPts val="0"/>
              </a:spcBef>
              <a:spcAft>
                <a:spcPts val="0"/>
              </a:spcAft>
              <a:buSzPct val="64285"/>
              <a:buChar char="●"/>
            </a:pPr>
            <a:r>
              <a:rPr lang="en-IN"/>
              <a:t>People who has degree of M.tech has high salary of package.</a:t>
            </a:r>
            <a:endParaRPr/>
          </a:p>
          <a:p>
            <a:pPr indent="-300037" lvl="0" marL="457200" rtl="0" algn="l">
              <a:spcBef>
                <a:spcPts val="0"/>
              </a:spcBef>
              <a:spcAft>
                <a:spcPts val="0"/>
              </a:spcAft>
              <a:buSzPct val="64285"/>
              <a:buChar char="●"/>
            </a:pPr>
            <a:r>
              <a:rPr lang="en-IN"/>
              <a:t>Most of the people are doing jobs in Banglore city.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7" name="Google Shape;137;g302ec70e39e_0_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00" y="1825625"/>
            <a:ext cx="5950100" cy="222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g302ec70e39e_0_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09218" y="1870129"/>
            <a:ext cx="3808064" cy="21361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g302ec70e39e_0_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38200" y="1825625"/>
            <a:ext cx="5950100" cy="222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g302ec70e39e_0_18"/>
          <p:cNvPicPr preferRelativeResize="0"/>
          <p:nvPr/>
        </p:nvPicPr>
        <p:blipFill rotWithShape="1">
          <a:blip r:embed="rId4">
            <a:alphaModFix/>
          </a:blip>
          <a:srcRect b="8439" l="0" r="0" t="-8440"/>
          <a:stretch/>
        </p:blipFill>
        <p:spPr>
          <a:xfrm>
            <a:off x="7116025" y="4413922"/>
            <a:ext cx="4565501" cy="143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g302ec70e39e_0_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29075" y="1825625"/>
            <a:ext cx="5715000" cy="2041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g302ec70e39e_0_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38200" y="4968225"/>
            <a:ext cx="5417101" cy="177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030ad80d03_0_2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/>
              <a:t>Research Question</a:t>
            </a:r>
            <a:endParaRPr b="1"/>
          </a:p>
        </p:txBody>
      </p:sp>
      <p:sp>
        <p:nvSpPr>
          <p:cNvPr id="149" name="Google Shape;149;g3030ad80d03_0_2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70000" lnSpcReduction="1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IN" sz="2000"/>
              <a:t>Times of India article dated Jan 18, 2019 states that “After doing your Computer Science Engineering if you take up jobs as a Programming Analyst, Software Engineer, Hardware Engineer and Associate Engineer you can earn up to 2.5-3 lakhs as a fresh graduate"</a:t>
            </a:r>
            <a:endParaRPr sz="2000"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175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b="1" lang="en-IN" sz="2000"/>
              <a:t>Conclusion:</a:t>
            </a:r>
            <a:endParaRPr b="1" sz="2000"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IN" sz="2000"/>
              <a:t>Yes,After doing Computer Science Engineering  if </a:t>
            </a:r>
            <a:endParaRPr sz="2000"/>
          </a:p>
          <a:p>
            <a:pPr indent="0" lvl="0" marL="9144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IN" sz="2000"/>
              <a:t>you take up jobs as Programming analyst,</a:t>
            </a:r>
            <a:endParaRPr sz="2000"/>
          </a:p>
          <a:p>
            <a:pPr indent="0" lvl="0" marL="9144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IN" sz="2000"/>
              <a:t>Software engineer,associate engineer you can</a:t>
            </a:r>
            <a:endParaRPr sz="2000"/>
          </a:p>
          <a:p>
            <a:pPr indent="0" lvl="0" marL="9144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IN" sz="2000"/>
              <a:t>Earn upto 2.5-3 lakhs as a fresh graduate</a:t>
            </a:r>
            <a:endParaRPr sz="2000"/>
          </a:p>
          <a:p>
            <a:pPr indent="-3175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en-IN" sz="2000"/>
              <a:t>There is no data present for hardware engineer that</a:t>
            </a:r>
            <a:endParaRPr sz="2000"/>
          </a:p>
          <a:p>
            <a:pPr indent="45720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IN" sz="2000"/>
              <a:t>A fresher will earn 2.5-3 lakh </a:t>
            </a:r>
            <a:endParaRPr sz="2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150" name="Google Shape;150;g3030ad80d03_0_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8000" y="2963475"/>
            <a:ext cx="4695600" cy="286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030ad80d03_0_2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400">
                <a:latin typeface="Arial"/>
                <a:ea typeface="Arial"/>
                <a:cs typeface="Arial"/>
                <a:sym typeface="Arial"/>
              </a:rPr>
              <a:t>Is there a relationship between gender and specialization? (i.e. Does the preference of Specialisation depend on the Gender?)</a:t>
            </a:r>
            <a:endParaRPr b="1" sz="2400"/>
          </a:p>
        </p:txBody>
      </p:sp>
      <p:sp>
        <p:nvSpPr>
          <p:cNvPr id="157" name="Google Shape;157;g3030ad80d03_0_28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-IN" sz="2000"/>
              <a:t>By looking the plot we can say that males are doing more specializations.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IN" sz="2000"/>
              <a:t>Females prefer less specializations than males.</a:t>
            </a:r>
            <a:endParaRPr sz="2000"/>
          </a:p>
        </p:txBody>
      </p:sp>
      <p:pic>
        <p:nvPicPr>
          <p:cNvPr id="158" name="Google Shape;158;g3030ad80d03_0_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4000" y="1690813"/>
            <a:ext cx="9525000" cy="260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030ad80d03_0_3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>
                <a:solidFill>
                  <a:srgbClr val="FF0000"/>
                </a:solidFill>
              </a:rPr>
              <a:t>Conclusions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165" name="Google Shape;165;g3030ad80d03_0_37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b="1" lang="en-IN" sz="2000"/>
              <a:t>Salary Distribution:</a:t>
            </a:r>
            <a:endParaRPr b="1"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IN" sz="2000"/>
              <a:t>The distribution exhibits some degree of skewness.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IN" sz="2000"/>
              <a:t>The people with Mtech degree has more salaries.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IN" sz="2000"/>
              <a:t>The salaries among males and females are almost similar.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IN" sz="2000"/>
              <a:t>Bangalore</a:t>
            </a:r>
            <a:r>
              <a:rPr lang="en-IN" sz="2000"/>
              <a:t> and Mumbai are the cities which provide high salaries.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IN" sz="2000"/>
              <a:t>There are some outliers identified through boxplot and histogram that require further investigation.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-IN" sz="2000"/>
              <a:t>Correlation Analysis:</a:t>
            </a:r>
            <a:endParaRPr b="1"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IN" sz="2000"/>
              <a:t>There some </a:t>
            </a:r>
            <a:r>
              <a:rPr lang="en-IN" sz="2000"/>
              <a:t>correlated</a:t>
            </a:r>
            <a:r>
              <a:rPr lang="en-IN" sz="2000"/>
              <a:t> columns with salary like ‘Quant’,  ’Logical’ , ’10thpercentage’, ‘12thpercentage’ , ‘English’.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IN" sz="2000"/>
              <a:t>There are some other columns which are </a:t>
            </a:r>
            <a:r>
              <a:rPr lang="en-IN" sz="2000"/>
              <a:t>negatively</a:t>
            </a:r>
            <a:r>
              <a:rPr lang="en-IN" sz="2000"/>
              <a:t> to salary like ‘ID’ and ‘CollegeTier’.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-IN" sz="2000"/>
              <a:t>Research Questions:</a:t>
            </a:r>
            <a:endParaRPr b="1"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IN" sz="2000"/>
              <a:t>The claim by Times of India freshers salary expectations in the field of Computer Science Engineering is tested against the dataset.</a:t>
            </a:r>
            <a:endParaRPr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2021-02-16T05:19:01Z</dcterms:created>
  <dc:creator>Raghu Ram Aduri</dc:creator>
</cp:coreProperties>
</file>