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sldIdLst>
    <p:sldId id="256" r:id="rId2"/>
    <p:sldId id="258" r:id="rId3"/>
    <p:sldId id="259" r:id="rId4"/>
    <p:sldId id="261" r:id="rId5"/>
    <p:sldId id="264" r:id="rId6"/>
    <p:sldId id="265" r:id="rId7"/>
    <p:sldId id="266" r:id="rId8"/>
    <p:sldId id="267" r:id="rId9"/>
    <p:sldId id="262" r:id="rId10"/>
    <p:sldId id="268" r:id="rId11"/>
    <p:sldId id="269" r:id="rId12"/>
    <p:sldId id="272" r:id="rId13"/>
    <p:sldId id="271"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616264-861F-5FDF-62B6-9FDF4DB50AD7}" v="93" dt="2023-11-22T19:50:44.071"/>
    <p1510:client id="{2B510534-DA6A-7DB7-AF3B-CEF545A5591E}" v="34" dt="2023-10-27T09:03:05.681"/>
    <p1510:client id="{2D58B661-3A3C-8D0E-380F-0DF1EE6B9EDB}" v="173" dt="2023-11-22T20:34:04.799"/>
    <p1510:client id="{8C034660-5101-4360-8949-2F635A8A65A0}" v="199" dt="2023-11-22T18:14:55.894"/>
    <p1510:client id="{9C40F29D-DFD5-43D1-9B58-EE6EE374808F}" v="56" dt="2023-10-25T17:06:21.622"/>
    <p1510:client id="{CB5EF471-DB73-6E5B-9B8E-5443F77E74B6}" v="302" dt="2023-11-22T18:50:17.144"/>
    <p1510:client id="{D87DC81D-8ED5-4290-8125-AFC1BFBE8635}" v="54" dt="2023-10-12T19:06:16.2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60AC2D-4C19-4E33-A95F-60B50BB43AD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3A72B63-22E1-4713-A108-028B82075067}">
      <dgm:prSet/>
      <dgm:spPr/>
      <dgm:t>
        <a:bodyPr/>
        <a:lstStyle/>
        <a:p>
          <a:r>
            <a:rPr lang="en-US" b="1" dirty="0">
              <a:latin typeface="Times New Roman"/>
              <a:cs typeface="Times New Roman"/>
            </a:rPr>
            <a:t>Understanding and interpreting emotions from images is a captivating domain within the field of computer vision and artificial intelligence. The ability to automatically recognize emotions in images has numerous potential applications, from enhancing user experiences in social media and marketing to aiding in mental health diagnostics.</a:t>
          </a:r>
        </a:p>
      </dgm:t>
    </dgm:pt>
    <dgm:pt modelId="{56F320A0-8584-4B69-B790-B206D6DFFE32}" type="parTrans" cxnId="{2693BD1C-3993-472F-A626-FA070A79395C}">
      <dgm:prSet/>
      <dgm:spPr/>
      <dgm:t>
        <a:bodyPr/>
        <a:lstStyle/>
        <a:p>
          <a:endParaRPr lang="en-US"/>
        </a:p>
      </dgm:t>
    </dgm:pt>
    <dgm:pt modelId="{EE63B101-CC4B-4923-A2CA-3FC727AF9427}" type="sibTrans" cxnId="{2693BD1C-3993-472F-A626-FA070A79395C}">
      <dgm:prSet/>
      <dgm:spPr/>
      <dgm:t>
        <a:bodyPr/>
        <a:lstStyle/>
        <a:p>
          <a:endParaRPr lang="en-US"/>
        </a:p>
      </dgm:t>
    </dgm:pt>
    <dgm:pt modelId="{07961501-FEEE-4A81-8384-35F2390A25FC}">
      <dgm:prSet/>
      <dgm:spPr/>
      <dgm:t>
        <a:bodyPr/>
        <a:lstStyle/>
        <a:p>
          <a:r>
            <a:rPr lang="en-US" b="1" dirty="0">
              <a:latin typeface="Times New Roman"/>
              <a:cs typeface="Times New Roman"/>
            </a:rPr>
            <a:t>In this project, we have taken a unique approach by creating an image classification system that distinguishes between happiness and sadness using Convolutional Neural Networks (CNNs). The key distinction in our project is that it is not geared towards achieving high accuracy metrics or fine-tuned model performance. Instead, our focus is on providing a user-friendly interface that allows individuals to submit their own images and instantly receive predictions about the emotional state conveyed within those images.</a:t>
          </a:r>
        </a:p>
      </dgm:t>
    </dgm:pt>
    <dgm:pt modelId="{6ACBFCFD-F978-40A4-B811-D421E692F9ED}" type="parTrans" cxnId="{06BE6E01-4678-4131-86C1-6039D6A0DAF4}">
      <dgm:prSet/>
      <dgm:spPr/>
      <dgm:t>
        <a:bodyPr/>
        <a:lstStyle/>
        <a:p>
          <a:endParaRPr lang="en-US"/>
        </a:p>
      </dgm:t>
    </dgm:pt>
    <dgm:pt modelId="{4D1DFD03-CAA8-42C9-A1D6-05F6C00E4264}" type="sibTrans" cxnId="{06BE6E01-4678-4131-86C1-6039D6A0DAF4}">
      <dgm:prSet/>
      <dgm:spPr/>
      <dgm:t>
        <a:bodyPr/>
        <a:lstStyle/>
        <a:p>
          <a:endParaRPr lang="en-US"/>
        </a:p>
      </dgm:t>
    </dgm:pt>
    <dgm:pt modelId="{D3499633-83E8-42D0-9A46-542EAD0A05E2}" type="pres">
      <dgm:prSet presAssocID="{3C60AC2D-4C19-4E33-A95F-60B50BB43ADD}" presName="root" presStyleCnt="0">
        <dgm:presLayoutVars>
          <dgm:dir/>
          <dgm:resizeHandles val="exact"/>
        </dgm:presLayoutVars>
      </dgm:prSet>
      <dgm:spPr/>
    </dgm:pt>
    <dgm:pt modelId="{C5742140-6BEB-4042-841D-547DD8B08178}" type="pres">
      <dgm:prSet presAssocID="{C3A72B63-22E1-4713-A108-028B82075067}" presName="compNode" presStyleCnt="0"/>
      <dgm:spPr/>
    </dgm:pt>
    <dgm:pt modelId="{A53FFA8F-95C8-400B-9FA9-CC845FB2DA36}" type="pres">
      <dgm:prSet presAssocID="{C3A72B63-22E1-4713-A108-028B82075067}" presName="bgRect" presStyleLbl="bgShp" presStyleIdx="0" presStyleCnt="2"/>
      <dgm:spPr/>
    </dgm:pt>
    <dgm:pt modelId="{28CCD2F3-7908-4D1A-A52D-21A7EDEABAB5}" type="pres">
      <dgm:prSet presAssocID="{C3A72B63-22E1-4713-A108-028B8207506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105651DA-A841-48BB-9E29-68F9F224F14A}" type="pres">
      <dgm:prSet presAssocID="{C3A72B63-22E1-4713-A108-028B82075067}" presName="spaceRect" presStyleCnt="0"/>
      <dgm:spPr/>
    </dgm:pt>
    <dgm:pt modelId="{A29C7160-7AE1-4201-ABB0-B4770C067C28}" type="pres">
      <dgm:prSet presAssocID="{C3A72B63-22E1-4713-A108-028B82075067}" presName="parTx" presStyleLbl="revTx" presStyleIdx="0" presStyleCnt="2">
        <dgm:presLayoutVars>
          <dgm:chMax val="0"/>
          <dgm:chPref val="0"/>
        </dgm:presLayoutVars>
      </dgm:prSet>
      <dgm:spPr/>
    </dgm:pt>
    <dgm:pt modelId="{48EFAD8C-50DD-4385-AA36-6F12C9B0F788}" type="pres">
      <dgm:prSet presAssocID="{EE63B101-CC4B-4923-A2CA-3FC727AF9427}" presName="sibTrans" presStyleCnt="0"/>
      <dgm:spPr/>
    </dgm:pt>
    <dgm:pt modelId="{E240FBF5-9FB9-4AC1-9A1E-A94738FE7ABA}" type="pres">
      <dgm:prSet presAssocID="{07961501-FEEE-4A81-8384-35F2390A25FC}" presName="compNode" presStyleCnt="0"/>
      <dgm:spPr/>
    </dgm:pt>
    <dgm:pt modelId="{96F48AFA-681F-4002-A3DC-7AB8D876AD3E}" type="pres">
      <dgm:prSet presAssocID="{07961501-FEEE-4A81-8384-35F2390A25FC}" presName="bgRect" presStyleLbl="bgShp" presStyleIdx="1" presStyleCnt="2"/>
      <dgm:spPr/>
    </dgm:pt>
    <dgm:pt modelId="{D30E9FE7-F990-4B63-9853-C6EB34AC1C22}" type="pres">
      <dgm:prSet presAssocID="{07961501-FEEE-4A81-8384-35F2390A25F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1247DB52-D877-4244-BF38-429D7A8F9BCB}" type="pres">
      <dgm:prSet presAssocID="{07961501-FEEE-4A81-8384-35F2390A25FC}" presName="spaceRect" presStyleCnt="0"/>
      <dgm:spPr/>
    </dgm:pt>
    <dgm:pt modelId="{290E1E71-AF06-4590-A7C7-AC2711490092}" type="pres">
      <dgm:prSet presAssocID="{07961501-FEEE-4A81-8384-35F2390A25FC}" presName="parTx" presStyleLbl="revTx" presStyleIdx="1" presStyleCnt="2">
        <dgm:presLayoutVars>
          <dgm:chMax val="0"/>
          <dgm:chPref val="0"/>
        </dgm:presLayoutVars>
      </dgm:prSet>
      <dgm:spPr/>
    </dgm:pt>
  </dgm:ptLst>
  <dgm:cxnLst>
    <dgm:cxn modelId="{06BE6E01-4678-4131-86C1-6039D6A0DAF4}" srcId="{3C60AC2D-4C19-4E33-A95F-60B50BB43ADD}" destId="{07961501-FEEE-4A81-8384-35F2390A25FC}" srcOrd="1" destOrd="0" parTransId="{6ACBFCFD-F978-40A4-B811-D421E692F9ED}" sibTransId="{4D1DFD03-CAA8-42C9-A1D6-05F6C00E4264}"/>
    <dgm:cxn modelId="{207DFE19-AE66-43D5-9B9C-D0ADF7479985}" type="presOf" srcId="{3C60AC2D-4C19-4E33-A95F-60B50BB43ADD}" destId="{D3499633-83E8-42D0-9A46-542EAD0A05E2}" srcOrd="0" destOrd="0" presId="urn:microsoft.com/office/officeart/2018/2/layout/IconVerticalSolidList"/>
    <dgm:cxn modelId="{2693BD1C-3993-472F-A626-FA070A79395C}" srcId="{3C60AC2D-4C19-4E33-A95F-60B50BB43ADD}" destId="{C3A72B63-22E1-4713-A108-028B82075067}" srcOrd="0" destOrd="0" parTransId="{56F320A0-8584-4B69-B790-B206D6DFFE32}" sibTransId="{EE63B101-CC4B-4923-A2CA-3FC727AF9427}"/>
    <dgm:cxn modelId="{CB9D5B79-F4AA-4192-B438-B926A4E417ED}" type="presOf" srcId="{07961501-FEEE-4A81-8384-35F2390A25FC}" destId="{290E1E71-AF06-4590-A7C7-AC2711490092}" srcOrd="0" destOrd="0" presId="urn:microsoft.com/office/officeart/2018/2/layout/IconVerticalSolidList"/>
    <dgm:cxn modelId="{9C2C9CF8-0674-4395-9910-22388DF59BC9}" type="presOf" srcId="{C3A72B63-22E1-4713-A108-028B82075067}" destId="{A29C7160-7AE1-4201-ABB0-B4770C067C28}" srcOrd="0" destOrd="0" presId="urn:microsoft.com/office/officeart/2018/2/layout/IconVerticalSolidList"/>
    <dgm:cxn modelId="{0A8680A6-CD0D-4665-A7AF-4C02EF45684F}" type="presParOf" srcId="{D3499633-83E8-42D0-9A46-542EAD0A05E2}" destId="{C5742140-6BEB-4042-841D-547DD8B08178}" srcOrd="0" destOrd="0" presId="urn:microsoft.com/office/officeart/2018/2/layout/IconVerticalSolidList"/>
    <dgm:cxn modelId="{19C41DD3-461A-421C-9643-29D1B0476A89}" type="presParOf" srcId="{C5742140-6BEB-4042-841D-547DD8B08178}" destId="{A53FFA8F-95C8-400B-9FA9-CC845FB2DA36}" srcOrd="0" destOrd="0" presId="urn:microsoft.com/office/officeart/2018/2/layout/IconVerticalSolidList"/>
    <dgm:cxn modelId="{1D60486D-7F5D-4310-A1A7-A734B4DF4E82}" type="presParOf" srcId="{C5742140-6BEB-4042-841D-547DD8B08178}" destId="{28CCD2F3-7908-4D1A-A52D-21A7EDEABAB5}" srcOrd="1" destOrd="0" presId="urn:microsoft.com/office/officeart/2018/2/layout/IconVerticalSolidList"/>
    <dgm:cxn modelId="{9F1AF9AD-0829-4DA9-A802-5764D6652F17}" type="presParOf" srcId="{C5742140-6BEB-4042-841D-547DD8B08178}" destId="{105651DA-A841-48BB-9E29-68F9F224F14A}" srcOrd="2" destOrd="0" presId="urn:microsoft.com/office/officeart/2018/2/layout/IconVerticalSolidList"/>
    <dgm:cxn modelId="{88DBE684-96FB-40FE-B46F-022A043E0EC9}" type="presParOf" srcId="{C5742140-6BEB-4042-841D-547DD8B08178}" destId="{A29C7160-7AE1-4201-ABB0-B4770C067C28}" srcOrd="3" destOrd="0" presId="urn:microsoft.com/office/officeart/2018/2/layout/IconVerticalSolidList"/>
    <dgm:cxn modelId="{09801261-0DD0-4E4A-986B-4FE626BF766D}" type="presParOf" srcId="{D3499633-83E8-42D0-9A46-542EAD0A05E2}" destId="{48EFAD8C-50DD-4385-AA36-6F12C9B0F788}" srcOrd="1" destOrd="0" presId="urn:microsoft.com/office/officeart/2018/2/layout/IconVerticalSolidList"/>
    <dgm:cxn modelId="{4A2766BC-335B-4E7C-8DB5-7AE45A1FEA65}" type="presParOf" srcId="{D3499633-83E8-42D0-9A46-542EAD0A05E2}" destId="{E240FBF5-9FB9-4AC1-9A1E-A94738FE7ABA}" srcOrd="2" destOrd="0" presId="urn:microsoft.com/office/officeart/2018/2/layout/IconVerticalSolidList"/>
    <dgm:cxn modelId="{50E480D8-9E3C-4C2D-8996-5D4708F62010}" type="presParOf" srcId="{E240FBF5-9FB9-4AC1-9A1E-A94738FE7ABA}" destId="{96F48AFA-681F-4002-A3DC-7AB8D876AD3E}" srcOrd="0" destOrd="0" presId="urn:microsoft.com/office/officeart/2018/2/layout/IconVerticalSolidList"/>
    <dgm:cxn modelId="{7C128654-793D-4812-9879-50B5B8B7D0F6}" type="presParOf" srcId="{E240FBF5-9FB9-4AC1-9A1E-A94738FE7ABA}" destId="{D30E9FE7-F990-4B63-9853-C6EB34AC1C22}" srcOrd="1" destOrd="0" presId="urn:microsoft.com/office/officeart/2018/2/layout/IconVerticalSolidList"/>
    <dgm:cxn modelId="{68BEEA5A-E73A-4174-85F9-3504797815B2}" type="presParOf" srcId="{E240FBF5-9FB9-4AC1-9A1E-A94738FE7ABA}" destId="{1247DB52-D877-4244-BF38-429D7A8F9BCB}" srcOrd="2" destOrd="0" presId="urn:microsoft.com/office/officeart/2018/2/layout/IconVerticalSolidList"/>
    <dgm:cxn modelId="{2FC2856E-815E-4F9E-949D-E96E0DF9A921}" type="presParOf" srcId="{E240FBF5-9FB9-4AC1-9A1E-A94738FE7ABA}" destId="{290E1E71-AF06-4590-A7C7-AC271149009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695797-B141-470B-8EF4-76D918552F0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3F62684-919F-4CA9-B9E6-D6DFDBBCC981}">
      <dgm:prSet/>
      <dgm:spPr/>
      <dgm:t>
        <a:bodyPr/>
        <a:lstStyle/>
        <a:p>
          <a:r>
            <a:rPr lang="en-US" dirty="0">
              <a:latin typeface="Times New Roman"/>
              <a:cs typeface="Times New Roman"/>
            </a:rPr>
            <a:t>The two classes, "happy" and "sad," were selected due to the distinct visual cues that often accompany these emotional states. This binary classification problem simplifies the task and makes it accessible for the intended user base.</a:t>
          </a:r>
        </a:p>
      </dgm:t>
    </dgm:pt>
    <dgm:pt modelId="{8DD9247F-698E-4F0D-AD39-15E4EF1C0185}" type="parTrans" cxnId="{6C1775DD-68C2-454B-9DA8-CA88793C6DF9}">
      <dgm:prSet/>
      <dgm:spPr/>
      <dgm:t>
        <a:bodyPr/>
        <a:lstStyle/>
        <a:p>
          <a:endParaRPr lang="en-US"/>
        </a:p>
      </dgm:t>
    </dgm:pt>
    <dgm:pt modelId="{5BC56FD0-7544-40B5-8EAF-B95C1427B67F}" type="sibTrans" cxnId="{6C1775DD-68C2-454B-9DA8-CA88793C6DF9}">
      <dgm:prSet/>
      <dgm:spPr/>
      <dgm:t>
        <a:bodyPr/>
        <a:lstStyle/>
        <a:p>
          <a:endParaRPr lang="en-US"/>
        </a:p>
      </dgm:t>
    </dgm:pt>
    <dgm:pt modelId="{E276EE59-5228-441B-972D-CC1945B82E10}">
      <dgm:prSet/>
      <dgm:spPr/>
      <dgm:t>
        <a:bodyPr/>
        <a:lstStyle/>
        <a:p>
          <a:pPr rtl="0"/>
          <a:r>
            <a:rPr lang="en-US" dirty="0">
              <a:latin typeface="Times New Roman"/>
              <a:cs typeface="Times New Roman"/>
            </a:rPr>
            <a:t>Our project leverages the power of OpenCV for image preprocessing and TensorFlow for building and deploying the CNN model. Users can upload their images through a graphical user interface, and the system will process these images through the trained model. It will then provide a simple prediction: whether the depicted emotion is "happy" or "sad."</a:t>
          </a:r>
        </a:p>
      </dgm:t>
    </dgm:pt>
    <dgm:pt modelId="{37435D05-2E9B-4838-9F71-7D4B0B92DDC1}" type="parTrans" cxnId="{18988B18-4D94-4A84-BD7B-FCD6603A6CC2}">
      <dgm:prSet/>
      <dgm:spPr/>
      <dgm:t>
        <a:bodyPr/>
        <a:lstStyle/>
        <a:p>
          <a:endParaRPr lang="en-US"/>
        </a:p>
      </dgm:t>
    </dgm:pt>
    <dgm:pt modelId="{588D5519-CFD3-4E7C-9729-9BCB0D2239CD}" type="sibTrans" cxnId="{18988B18-4D94-4A84-BD7B-FCD6603A6CC2}">
      <dgm:prSet/>
      <dgm:spPr/>
      <dgm:t>
        <a:bodyPr/>
        <a:lstStyle/>
        <a:p>
          <a:endParaRPr lang="en-US"/>
        </a:p>
      </dgm:t>
    </dgm:pt>
    <dgm:pt modelId="{AC339735-FDB0-4CC7-B742-89589AB49A7A}">
      <dgm:prSet/>
      <dgm:spPr/>
      <dgm:t>
        <a:bodyPr/>
        <a:lstStyle/>
        <a:p>
          <a:pPr rtl="0"/>
          <a:r>
            <a:rPr lang="en-US" dirty="0">
              <a:latin typeface="Times New Roman"/>
              <a:cs typeface="Times New Roman"/>
            </a:rPr>
            <a:t>To achieve this, we have followed best practices for CNN model development.</a:t>
          </a:r>
        </a:p>
      </dgm:t>
    </dgm:pt>
    <dgm:pt modelId="{63420AB3-1962-4969-B595-0C49DE3AB37F}" type="parTrans" cxnId="{D6223762-46A7-4D77-BBE3-CDC8CF3BCF4D}">
      <dgm:prSet/>
      <dgm:spPr/>
      <dgm:t>
        <a:bodyPr/>
        <a:lstStyle/>
        <a:p>
          <a:endParaRPr lang="en-US"/>
        </a:p>
      </dgm:t>
    </dgm:pt>
    <dgm:pt modelId="{267D196C-F7AC-4A20-BF08-50186B6A4B49}" type="sibTrans" cxnId="{D6223762-46A7-4D77-BBE3-CDC8CF3BCF4D}">
      <dgm:prSet/>
      <dgm:spPr/>
      <dgm:t>
        <a:bodyPr/>
        <a:lstStyle/>
        <a:p>
          <a:endParaRPr lang="en-US"/>
        </a:p>
      </dgm:t>
    </dgm:pt>
    <dgm:pt modelId="{9DE4FD4E-907E-4EBD-A6F8-0FB35239A3E5}" type="pres">
      <dgm:prSet presAssocID="{02695797-B141-470B-8EF4-76D918552F03}" presName="root" presStyleCnt="0">
        <dgm:presLayoutVars>
          <dgm:dir/>
          <dgm:resizeHandles val="exact"/>
        </dgm:presLayoutVars>
      </dgm:prSet>
      <dgm:spPr/>
    </dgm:pt>
    <dgm:pt modelId="{16DF9446-2F13-40DE-86C0-04325FAC84E0}" type="pres">
      <dgm:prSet presAssocID="{93F62684-919F-4CA9-B9E6-D6DFDBBCC981}" presName="compNode" presStyleCnt="0"/>
      <dgm:spPr/>
    </dgm:pt>
    <dgm:pt modelId="{92A83008-35EB-49FA-ACB9-40AA89FAB281}" type="pres">
      <dgm:prSet presAssocID="{93F62684-919F-4CA9-B9E6-D6DFDBBCC981}" presName="bgRect" presStyleLbl="bgShp" presStyleIdx="0" presStyleCnt="3"/>
      <dgm:spPr/>
    </dgm:pt>
    <dgm:pt modelId="{C738463E-1805-4EE6-A3B5-68CE63FCF24A}" type="pres">
      <dgm:prSet presAssocID="{93F62684-919F-4CA9-B9E6-D6DFDBBCC98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97BCB76B-2694-4071-9B73-48DEAD0B3F90}" type="pres">
      <dgm:prSet presAssocID="{93F62684-919F-4CA9-B9E6-D6DFDBBCC981}" presName="spaceRect" presStyleCnt="0"/>
      <dgm:spPr/>
    </dgm:pt>
    <dgm:pt modelId="{CF567EB5-DA8E-4838-BA74-E566CDE117C9}" type="pres">
      <dgm:prSet presAssocID="{93F62684-919F-4CA9-B9E6-D6DFDBBCC981}" presName="parTx" presStyleLbl="revTx" presStyleIdx="0" presStyleCnt="3">
        <dgm:presLayoutVars>
          <dgm:chMax val="0"/>
          <dgm:chPref val="0"/>
        </dgm:presLayoutVars>
      </dgm:prSet>
      <dgm:spPr/>
    </dgm:pt>
    <dgm:pt modelId="{67E3B037-EFB1-4B9D-B6E4-07A626C4E248}" type="pres">
      <dgm:prSet presAssocID="{5BC56FD0-7544-40B5-8EAF-B95C1427B67F}" presName="sibTrans" presStyleCnt="0"/>
      <dgm:spPr/>
    </dgm:pt>
    <dgm:pt modelId="{E351394E-780D-4C1C-BBA3-BFB62D9D3E48}" type="pres">
      <dgm:prSet presAssocID="{E276EE59-5228-441B-972D-CC1945B82E10}" presName="compNode" presStyleCnt="0"/>
      <dgm:spPr/>
    </dgm:pt>
    <dgm:pt modelId="{07ACE115-6BBD-4DFD-852A-C36401BFAA8D}" type="pres">
      <dgm:prSet presAssocID="{E276EE59-5228-441B-972D-CC1945B82E10}" presName="bgRect" presStyleLbl="bgShp" presStyleIdx="1" presStyleCnt="3"/>
      <dgm:spPr/>
    </dgm:pt>
    <dgm:pt modelId="{CE5EA697-357E-4CA4-A256-E32BD18AC380}" type="pres">
      <dgm:prSet presAssocID="{E276EE59-5228-441B-972D-CC1945B82E1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424828EA-2451-45D8-8712-491B878ECC73}" type="pres">
      <dgm:prSet presAssocID="{E276EE59-5228-441B-972D-CC1945B82E10}" presName="spaceRect" presStyleCnt="0"/>
      <dgm:spPr/>
    </dgm:pt>
    <dgm:pt modelId="{3F2A82BF-121C-46F7-95CF-C51083662A8C}" type="pres">
      <dgm:prSet presAssocID="{E276EE59-5228-441B-972D-CC1945B82E10}" presName="parTx" presStyleLbl="revTx" presStyleIdx="1" presStyleCnt="3">
        <dgm:presLayoutVars>
          <dgm:chMax val="0"/>
          <dgm:chPref val="0"/>
        </dgm:presLayoutVars>
      </dgm:prSet>
      <dgm:spPr/>
    </dgm:pt>
    <dgm:pt modelId="{9E642B85-28EB-4CC1-97C4-7EC1F752A001}" type="pres">
      <dgm:prSet presAssocID="{588D5519-CFD3-4E7C-9729-9BCB0D2239CD}" presName="sibTrans" presStyleCnt="0"/>
      <dgm:spPr/>
    </dgm:pt>
    <dgm:pt modelId="{962150FD-1681-4F5F-AE63-64DA0B883BB7}" type="pres">
      <dgm:prSet presAssocID="{AC339735-FDB0-4CC7-B742-89589AB49A7A}" presName="compNode" presStyleCnt="0"/>
      <dgm:spPr/>
    </dgm:pt>
    <dgm:pt modelId="{B730BF3D-F9A6-400D-A523-3CB05FDB24D6}" type="pres">
      <dgm:prSet presAssocID="{AC339735-FDB0-4CC7-B742-89589AB49A7A}" presName="bgRect" presStyleLbl="bgShp" presStyleIdx="2" presStyleCnt="3"/>
      <dgm:spPr/>
    </dgm:pt>
    <dgm:pt modelId="{25DDDFB8-D140-4202-8BCC-F8BE92329622}" type="pres">
      <dgm:prSet presAssocID="{AC339735-FDB0-4CC7-B742-89589AB49A7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C6F5B876-C086-4169-9E59-110C9B3F966B}" type="pres">
      <dgm:prSet presAssocID="{AC339735-FDB0-4CC7-B742-89589AB49A7A}" presName="spaceRect" presStyleCnt="0"/>
      <dgm:spPr/>
    </dgm:pt>
    <dgm:pt modelId="{ED20CFF3-60F7-4F95-8E77-2E99BD99E871}" type="pres">
      <dgm:prSet presAssocID="{AC339735-FDB0-4CC7-B742-89589AB49A7A}" presName="parTx" presStyleLbl="revTx" presStyleIdx="2" presStyleCnt="3">
        <dgm:presLayoutVars>
          <dgm:chMax val="0"/>
          <dgm:chPref val="0"/>
        </dgm:presLayoutVars>
      </dgm:prSet>
      <dgm:spPr/>
    </dgm:pt>
  </dgm:ptLst>
  <dgm:cxnLst>
    <dgm:cxn modelId="{ABD0B701-BEBA-4D22-A8AB-2FEECD09E354}" type="presOf" srcId="{93F62684-919F-4CA9-B9E6-D6DFDBBCC981}" destId="{CF567EB5-DA8E-4838-BA74-E566CDE117C9}" srcOrd="0" destOrd="0" presId="urn:microsoft.com/office/officeart/2018/2/layout/IconVerticalSolidList"/>
    <dgm:cxn modelId="{7DD62D05-00EB-4D22-A66E-1D541BFA49AB}" type="presOf" srcId="{02695797-B141-470B-8EF4-76D918552F03}" destId="{9DE4FD4E-907E-4EBD-A6F8-0FB35239A3E5}" srcOrd="0" destOrd="0" presId="urn:microsoft.com/office/officeart/2018/2/layout/IconVerticalSolidList"/>
    <dgm:cxn modelId="{18988B18-4D94-4A84-BD7B-FCD6603A6CC2}" srcId="{02695797-B141-470B-8EF4-76D918552F03}" destId="{E276EE59-5228-441B-972D-CC1945B82E10}" srcOrd="1" destOrd="0" parTransId="{37435D05-2E9B-4838-9F71-7D4B0B92DDC1}" sibTransId="{588D5519-CFD3-4E7C-9729-9BCB0D2239CD}"/>
    <dgm:cxn modelId="{D6223762-46A7-4D77-BBE3-CDC8CF3BCF4D}" srcId="{02695797-B141-470B-8EF4-76D918552F03}" destId="{AC339735-FDB0-4CC7-B742-89589AB49A7A}" srcOrd="2" destOrd="0" parTransId="{63420AB3-1962-4969-B595-0C49DE3AB37F}" sibTransId="{267D196C-F7AC-4A20-BF08-50186B6A4B49}"/>
    <dgm:cxn modelId="{2510D543-64EA-4F07-824A-AEF20C0E334A}" type="presOf" srcId="{AC339735-FDB0-4CC7-B742-89589AB49A7A}" destId="{ED20CFF3-60F7-4F95-8E77-2E99BD99E871}" srcOrd="0" destOrd="0" presId="urn:microsoft.com/office/officeart/2018/2/layout/IconVerticalSolidList"/>
    <dgm:cxn modelId="{6C1775DD-68C2-454B-9DA8-CA88793C6DF9}" srcId="{02695797-B141-470B-8EF4-76D918552F03}" destId="{93F62684-919F-4CA9-B9E6-D6DFDBBCC981}" srcOrd="0" destOrd="0" parTransId="{8DD9247F-698E-4F0D-AD39-15E4EF1C0185}" sibTransId="{5BC56FD0-7544-40B5-8EAF-B95C1427B67F}"/>
    <dgm:cxn modelId="{ECB08AE9-0879-4895-B86C-890BC5D942A3}" type="presOf" srcId="{E276EE59-5228-441B-972D-CC1945B82E10}" destId="{3F2A82BF-121C-46F7-95CF-C51083662A8C}" srcOrd="0" destOrd="0" presId="urn:microsoft.com/office/officeart/2018/2/layout/IconVerticalSolidList"/>
    <dgm:cxn modelId="{273314E6-08AE-495B-ACF4-BB972860FF4B}" type="presParOf" srcId="{9DE4FD4E-907E-4EBD-A6F8-0FB35239A3E5}" destId="{16DF9446-2F13-40DE-86C0-04325FAC84E0}" srcOrd="0" destOrd="0" presId="urn:microsoft.com/office/officeart/2018/2/layout/IconVerticalSolidList"/>
    <dgm:cxn modelId="{304E3689-7A1C-4439-8A8C-C9EB3D30F033}" type="presParOf" srcId="{16DF9446-2F13-40DE-86C0-04325FAC84E0}" destId="{92A83008-35EB-49FA-ACB9-40AA89FAB281}" srcOrd="0" destOrd="0" presId="urn:microsoft.com/office/officeart/2018/2/layout/IconVerticalSolidList"/>
    <dgm:cxn modelId="{FD7ED72E-8C65-4A3E-8BC1-29BD01526EC0}" type="presParOf" srcId="{16DF9446-2F13-40DE-86C0-04325FAC84E0}" destId="{C738463E-1805-4EE6-A3B5-68CE63FCF24A}" srcOrd="1" destOrd="0" presId="urn:microsoft.com/office/officeart/2018/2/layout/IconVerticalSolidList"/>
    <dgm:cxn modelId="{CBB353FA-E018-496F-A9C6-D523FE1FF873}" type="presParOf" srcId="{16DF9446-2F13-40DE-86C0-04325FAC84E0}" destId="{97BCB76B-2694-4071-9B73-48DEAD0B3F90}" srcOrd="2" destOrd="0" presId="urn:microsoft.com/office/officeart/2018/2/layout/IconVerticalSolidList"/>
    <dgm:cxn modelId="{8F86A148-10E4-44AC-AA1A-77FDC7CFB7DE}" type="presParOf" srcId="{16DF9446-2F13-40DE-86C0-04325FAC84E0}" destId="{CF567EB5-DA8E-4838-BA74-E566CDE117C9}" srcOrd="3" destOrd="0" presId="urn:microsoft.com/office/officeart/2018/2/layout/IconVerticalSolidList"/>
    <dgm:cxn modelId="{1AEF4407-D83D-4894-BEDD-FC5963073708}" type="presParOf" srcId="{9DE4FD4E-907E-4EBD-A6F8-0FB35239A3E5}" destId="{67E3B037-EFB1-4B9D-B6E4-07A626C4E248}" srcOrd="1" destOrd="0" presId="urn:microsoft.com/office/officeart/2018/2/layout/IconVerticalSolidList"/>
    <dgm:cxn modelId="{5A7CD236-C224-432F-991C-7563D3E7C8D0}" type="presParOf" srcId="{9DE4FD4E-907E-4EBD-A6F8-0FB35239A3E5}" destId="{E351394E-780D-4C1C-BBA3-BFB62D9D3E48}" srcOrd="2" destOrd="0" presId="urn:microsoft.com/office/officeart/2018/2/layout/IconVerticalSolidList"/>
    <dgm:cxn modelId="{7FF118C0-3585-49E8-A3F6-2A85B2E82E76}" type="presParOf" srcId="{E351394E-780D-4C1C-BBA3-BFB62D9D3E48}" destId="{07ACE115-6BBD-4DFD-852A-C36401BFAA8D}" srcOrd="0" destOrd="0" presId="urn:microsoft.com/office/officeart/2018/2/layout/IconVerticalSolidList"/>
    <dgm:cxn modelId="{F9C7D105-6693-491A-B72C-BDBD05BB2F05}" type="presParOf" srcId="{E351394E-780D-4C1C-BBA3-BFB62D9D3E48}" destId="{CE5EA697-357E-4CA4-A256-E32BD18AC380}" srcOrd="1" destOrd="0" presId="urn:microsoft.com/office/officeart/2018/2/layout/IconVerticalSolidList"/>
    <dgm:cxn modelId="{92F74679-4CBA-47A1-85FE-F7B8A7F5EC8C}" type="presParOf" srcId="{E351394E-780D-4C1C-BBA3-BFB62D9D3E48}" destId="{424828EA-2451-45D8-8712-491B878ECC73}" srcOrd="2" destOrd="0" presId="urn:microsoft.com/office/officeart/2018/2/layout/IconVerticalSolidList"/>
    <dgm:cxn modelId="{B76D2DA4-6912-4137-830E-CE32CA00FC79}" type="presParOf" srcId="{E351394E-780D-4C1C-BBA3-BFB62D9D3E48}" destId="{3F2A82BF-121C-46F7-95CF-C51083662A8C}" srcOrd="3" destOrd="0" presId="urn:microsoft.com/office/officeart/2018/2/layout/IconVerticalSolidList"/>
    <dgm:cxn modelId="{F27F4A20-3D48-4F09-8BE4-E4905212AC7D}" type="presParOf" srcId="{9DE4FD4E-907E-4EBD-A6F8-0FB35239A3E5}" destId="{9E642B85-28EB-4CC1-97C4-7EC1F752A001}" srcOrd="3" destOrd="0" presId="urn:microsoft.com/office/officeart/2018/2/layout/IconVerticalSolidList"/>
    <dgm:cxn modelId="{DA7E21F3-1DBA-468D-A2C7-E0B4FA0863BC}" type="presParOf" srcId="{9DE4FD4E-907E-4EBD-A6F8-0FB35239A3E5}" destId="{962150FD-1681-4F5F-AE63-64DA0B883BB7}" srcOrd="4" destOrd="0" presId="urn:microsoft.com/office/officeart/2018/2/layout/IconVerticalSolidList"/>
    <dgm:cxn modelId="{BD331738-85A2-4DE1-B780-7D04D0645F3A}" type="presParOf" srcId="{962150FD-1681-4F5F-AE63-64DA0B883BB7}" destId="{B730BF3D-F9A6-400D-A523-3CB05FDB24D6}" srcOrd="0" destOrd="0" presId="urn:microsoft.com/office/officeart/2018/2/layout/IconVerticalSolidList"/>
    <dgm:cxn modelId="{5F9FFC00-2C0E-40B3-9545-60B5719479BF}" type="presParOf" srcId="{962150FD-1681-4F5F-AE63-64DA0B883BB7}" destId="{25DDDFB8-D140-4202-8BCC-F8BE92329622}" srcOrd="1" destOrd="0" presId="urn:microsoft.com/office/officeart/2018/2/layout/IconVerticalSolidList"/>
    <dgm:cxn modelId="{B6F4EAEE-4123-4B08-9A23-1F8121C80079}" type="presParOf" srcId="{962150FD-1681-4F5F-AE63-64DA0B883BB7}" destId="{C6F5B876-C086-4169-9E59-110C9B3F966B}" srcOrd="2" destOrd="0" presId="urn:microsoft.com/office/officeart/2018/2/layout/IconVerticalSolidList"/>
    <dgm:cxn modelId="{12A23E0F-B6EC-459E-96D5-20BD35BA3184}" type="presParOf" srcId="{962150FD-1681-4F5F-AE63-64DA0B883BB7}" destId="{ED20CFF3-60F7-4F95-8E77-2E99BD99E87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FFA8F-95C8-400B-9FA9-CC845FB2DA36}">
      <dsp:nvSpPr>
        <dsp:cNvPr id="0" name=""/>
        <dsp:cNvSpPr/>
      </dsp:nvSpPr>
      <dsp:spPr>
        <a:xfrm>
          <a:off x="0" y="892803"/>
          <a:ext cx="11843010" cy="164825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CCD2F3-7908-4D1A-A52D-21A7EDEABAB5}">
      <dsp:nvSpPr>
        <dsp:cNvPr id="0" name=""/>
        <dsp:cNvSpPr/>
      </dsp:nvSpPr>
      <dsp:spPr>
        <a:xfrm>
          <a:off x="498596" y="1263660"/>
          <a:ext cx="906539" cy="9065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9C7160-7AE1-4201-ABB0-B4770C067C28}">
      <dsp:nvSpPr>
        <dsp:cNvPr id="0" name=""/>
        <dsp:cNvSpPr/>
      </dsp:nvSpPr>
      <dsp:spPr>
        <a:xfrm>
          <a:off x="1903731" y="892803"/>
          <a:ext cx="9939278" cy="1648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440" tIns="174440" rIns="174440" bIns="17444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Times New Roman"/>
              <a:cs typeface="Times New Roman"/>
            </a:rPr>
            <a:t>Understanding and interpreting emotions from images is a captivating domain within the field of computer vision and artificial intelligence. The ability to automatically recognize emotions in images has numerous potential applications, from enhancing user experiences in social media and marketing to aiding in mental health diagnostics.</a:t>
          </a:r>
        </a:p>
      </dsp:txBody>
      <dsp:txXfrm>
        <a:off x="1903731" y="892803"/>
        <a:ext cx="9939278" cy="1648252"/>
      </dsp:txXfrm>
    </dsp:sp>
    <dsp:sp modelId="{96F48AFA-681F-4002-A3DC-7AB8D876AD3E}">
      <dsp:nvSpPr>
        <dsp:cNvPr id="0" name=""/>
        <dsp:cNvSpPr/>
      </dsp:nvSpPr>
      <dsp:spPr>
        <a:xfrm>
          <a:off x="0" y="2953119"/>
          <a:ext cx="11843010" cy="164825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0E9FE7-F990-4B63-9853-C6EB34AC1C22}">
      <dsp:nvSpPr>
        <dsp:cNvPr id="0" name=""/>
        <dsp:cNvSpPr/>
      </dsp:nvSpPr>
      <dsp:spPr>
        <a:xfrm>
          <a:off x="498596" y="3323976"/>
          <a:ext cx="906539" cy="9065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0E1E71-AF06-4590-A7C7-AC2711490092}">
      <dsp:nvSpPr>
        <dsp:cNvPr id="0" name=""/>
        <dsp:cNvSpPr/>
      </dsp:nvSpPr>
      <dsp:spPr>
        <a:xfrm>
          <a:off x="1903731" y="2953119"/>
          <a:ext cx="9939278" cy="1648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440" tIns="174440" rIns="174440" bIns="17444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Times New Roman"/>
              <a:cs typeface="Times New Roman"/>
            </a:rPr>
            <a:t>In this project, we have taken a unique approach by creating an image classification system that distinguishes between happiness and sadness using Convolutional Neural Networks (CNNs). The key distinction in our project is that it is not geared towards achieving high accuracy metrics or fine-tuned model performance. Instead, our focus is on providing a user-friendly interface that allows individuals to submit their own images and instantly receive predictions about the emotional state conveyed within those images.</a:t>
          </a:r>
        </a:p>
      </dsp:txBody>
      <dsp:txXfrm>
        <a:off x="1903731" y="2953119"/>
        <a:ext cx="9939278" cy="1648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83008-35EB-49FA-ACB9-40AA89FAB281}">
      <dsp:nvSpPr>
        <dsp:cNvPr id="0" name=""/>
        <dsp:cNvSpPr/>
      </dsp:nvSpPr>
      <dsp:spPr>
        <a:xfrm>
          <a:off x="0" y="609"/>
          <a:ext cx="11987081" cy="14272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38463E-1805-4EE6-A3B5-68CE63FCF24A}">
      <dsp:nvSpPr>
        <dsp:cNvPr id="0" name=""/>
        <dsp:cNvSpPr/>
      </dsp:nvSpPr>
      <dsp:spPr>
        <a:xfrm>
          <a:off x="431731" y="321732"/>
          <a:ext cx="784965" cy="7849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567EB5-DA8E-4838-BA74-E566CDE117C9}">
      <dsp:nvSpPr>
        <dsp:cNvPr id="0" name=""/>
        <dsp:cNvSpPr/>
      </dsp:nvSpPr>
      <dsp:spPr>
        <a:xfrm>
          <a:off x="1648427" y="609"/>
          <a:ext cx="10338654" cy="1427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046" tIns="151046" rIns="151046" bIns="151046" numCol="1" spcCol="1270" anchor="ctr" anchorCtr="0">
          <a:noAutofit/>
        </a:bodyPr>
        <a:lstStyle/>
        <a:p>
          <a:pPr marL="0" lvl="0" indent="0" algn="l" defTabSz="933450">
            <a:lnSpc>
              <a:spcPct val="90000"/>
            </a:lnSpc>
            <a:spcBef>
              <a:spcPct val="0"/>
            </a:spcBef>
            <a:spcAft>
              <a:spcPct val="35000"/>
            </a:spcAft>
            <a:buNone/>
          </a:pPr>
          <a:r>
            <a:rPr lang="en-US" sz="2100" kern="1200" dirty="0">
              <a:latin typeface="Times New Roman"/>
              <a:cs typeface="Times New Roman"/>
            </a:rPr>
            <a:t>The two classes, "happy" and "sad," were selected due to the distinct visual cues that often accompany these emotional states. This binary classification problem simplifies the task and makes it accessible for the intended user base.</a:t>
          </a:r>
        </a:p>
      </dsp:txBody>
      <dsp:txXfrm>
        <a:off x="1648427" y="609"/>
        <a:ext cx="10338654" cy="1427210"/>
      </dsp:txXfrm>
    </dsp:sp>
    <dsp:sp modelId="{07ACE115-6BBD-4DFD-852A-C36401BFAA8D}">
      <dsp:nvSpPr>
        <dsp:cNvPr id="0" name=""/>
        <dsp:cNvSpPr/>
      </dsp:nvSpPr>
      <dsp:spPr>
        <a:xfrm>
          <a:off x="0" y="1784622"/>
          <a:ext cx="11987081" cy="14272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5EA697-357E-4CA4-A256-E32BD18AC380}">
      <dsp:nvSpPr>
        <dsp:cNvPr id="0" name=""/>
        <dsp:cNvSpPr/>
      </dsp:nvSpPr>
      <dsp:spPr>
        <a:xfrm>
          <a:off x="431731" y="2105744"/>
          <a:ext cx="784965" cy="7849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2A82BF-121C-46F7-95CF-C51083662A8C}">
      <dsp:nvSpPr>
        <dsp:cNvPr id="0" name=""/>
        <dsp:cNvSpPr/>
      </dsp:nvSpPr>
      <dsp:spPr>
        <a:xfrm>
          <a:off x="1648427" y="1784622"/>
          <a:ext cx="10338654" cy="1427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046" tIns="151046" rIns="151046" bIns="151046" numCol="1" spcCol="1270" anchor="ctr" anchorCtr="0">
          <a:noAutofit/>
        </a:bodyPr>
        <a:lstStyle/>
        <a:p>
          <a:pPr marL="0" lvl="0" indent="0" algn="l" defTabSz="933450" rtl="0">
            <a:lnSpc>
              <a:spcPct val="90000"/>
            </a:lnSpc>
            <a:spcBef>
              <a:spcPct val="0"/>
            </a:spcBef>
            <a:spcAft>
              <a:spcPct val="35000"/>
            </a:spcAft>
            <a:buNone/>
          </a:pPr>
          <a:r>
            <a:rPr lang="en-US" sz="2100" kern="1200" dirty="0">
              <a:latin typeface="Times New Roman"/>
              <a:cs typeface="Times New Roman"/>
            </a:rPr>
            <a:t>Our project leverages the power of OpenCV for image preprocessing and TensorFlow for building and deploying the CNN model. Users can upload their images through a graphical user interface, and the system will process these images through the trained model. It will then provide a simple prediction: whether the depicted emotion is "happy" or "sad."</a:t>
          </a:r>
        </a:p>
      </dsp:txBody>
      <dsp:txXfrm>
        <a:off x="1648427" y="1784622"/>
        <a:ext cx="10338654" cy="1427210"/>
      </dsp:txXfrm>
    </dsp:sp>
    <dsp:sp modelId="{B730BF3D-F9A6-400D-A523-3CB05FDB24D6}">
      <dsp:nvSpPr>
        <dsp:cNvPr id="0" name=""/>
        <dsp:cNvSpPr/>
      </dsp:nvSpPr>
      <dsp:spPr>
        <a:xfrm>
          <a:off x="0" y="3568635"/>
          <a:ext cx="11987081" cy="14272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DDDFB8-D140-4202-8BCC-F8BE92329622}">
      <dsp:nvSpPr>
        <dsp:cNvPr id="0" name=""/>
        <dsp:cNvSpPr/>
      </dsp:nvSpPr>
      <dsp:spPr>
        <a:xfrm>
          <a:off x="431731" y="3889757"/>
          <a:ext cx="784965" cy="7849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20CFF3-60F7-4F95-8E77-2E99BD99E871}">
      <dsp:nvSpPr>
        <dsp:cNvPr id="0" name=""/>
        <dsp:cNvSpPr/>
      </dsp:nvSpPr>
      <dsp:spPr>
        <a:xfrm>
          <a:off x="1648427" y="3568635"/>
          <a:ext cx="10338654" cy="1427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046" tIns="151046" rIns="151046" bIns="151046" numCol="1" spcCol="1270" anchor="ctr" anchorCtr="0">
          <a:noAutofit/>
        </a:bodyPr>
        <a:lstStyle/>
        <a:p>
          <a:pPr marL="0" lvl="0" indent="0" algn="l" defTabSz="933450" rtl="0">
            <a:lnSpc>
              <a:spcPct val="90000"/>
            </a:lnSpc>
            <a:spcBef>
              <a:spcPct val="0"/>
            </a:spcBef>
            <a:spcAft>
              <a:spcPct val="35000"/>
            </a:spcAft>
            <a:buNone/>
          </a:pPr>
          <a:r>
            <a:rPr lang="en-US" sz="2100" kern="1200" dirty="0">
              <a:latin typeface="Times New Roman"/>
              <a:cs typeface="Times New Roman"/>
            </a:rPr>
            <a:t>To achieve this, we have followed best practices for CNN model development.</a:t>
          </a:r>
        </a:p>
      </dsp:txBody>
      <dsp:txXfrm>
        <a:off x="1648427" y="3568635"/>
        <a:ext cx="10338654" cy="14272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49667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7548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90724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20051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96729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99380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4042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2350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4876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81572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231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11/23/2023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91947345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3D art of a person">
            <a:extLst>
              <a:ext uri="{FF2B5EF4-FFF2-40B4-BE49-F238E27FC236}">
                <a16:creationId xmlns:a16="http://schemas.microsoft.com/office/drawing/2014/main" id="{B6D1A35A-853C-FEC8-52AD-86ADD6ED2287}"/>
              </a:ext>
            </a:extLst>
          </p:cNvPr>
          <p:cNvPicPr>
            <a:picLocks noChangeAspect="1"/>
          </p:cNvPicPr>
          <p:nvPr/>
        </p:nvPicPr>
        <p:blipFill rotWithShape="1">
          <a:blip r:embed="rId2"/>
          <a:srcRect t="19693" b="24057"/>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3875" y="5317240"/>
            <a:ext cx="11210925" cy="744836"/>
          </a:xfrm>
        </p:spPr>
        <p:txBody>
          <a:bodyPr vert="horz" lIns="91440" tIns="45720" rIns="91440" bIns="45720" rtlCol="0">
            <a:normAutofit/>
          </a:bodyPr>
          <a:lstStyle/>
          <a:p>
            <a:pPr algn="ctr"/>
            <a:r>
              <a:rPr lang="en-US" sz="2300" i="0" kern="1200" cap="all" baseline="0">
                <a:solidFill>
                  <a:schemeClr val="tx1">
                    <a:lumMod val="85000"/>
                    <a:lumOff val="15000"/>
                  </a:schemeClr>
                </a:solidFill>
                <a:latin typeface="Footlight MT Light"/>
                <a:cs typeface="Times New Roman"/>
              </a:rPr>
              <a:t>Convolution Neural Network powered Image Classification: </a:t>
            </a:r>
            <a:br>
              <a:rPr lang="en-US" sz="2300" cap="all">
                <a:solidFill>
                  <a:schemeClr val="tx1">
                    <a:lumMod val="85000"/>
                    <a:lumOff val="15000"/>
                  </a:schemeClr>
                </a:solidFill>
                <a:latin typeface="Footlight MT Light"/>
                <a:cs typeface="Times New Roman"/>
              </a:rPr>
            </a:br>
            <a:r>
              <a:rPr lang="en-US" sz="2300" i="0" kern="1200" cap="all" baseline="0">
                <a:solidFill>
                  <a:schemeClr val="tx1">
                    <a:lumMod val="85000"/>
                    <a:lumOff val="15000"/>
                  </a:schemeClr>
                </a:solidFill>
                <a:latin typeface="Footlight MT Light"/>
                <a:cs typeface="Times New Roman"/>
              </a:rPr>
              <a:t>A Novel Approach to Facial Expression Recognition</a:t>
            </a:r>
            <a:endParaRPr lang="en-US" sz="2300" i="0">
              <a:solidFill>
                <a:schemeClr val="tx1">
                  <a:lumMod val="85000"/>
                  <a:lumOff val="15000"/>
                </a:schemeClr>
              </a:solidFill>
              <a:latin typeface="Footlight MT Light"/>
              <a:cs typeface="Times New Roman"/>
            </a:endParaRPr>
          </a:p>
        </p:txBody>
      </p:sp>
      <p:cxnSp>
        <p:nvCxnSpPr>
          <p:cNvPr id="19" name="Straight Connector 18">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E0DA5-A470-9D37-7185-6809B0C9A46F}"/>
              </a:ext>
            </a:extLst>
          </p:cNvPr>
          <p:cNvSpPr>
            <a:spLocks noGrp="1"/>
          </p:cNvSpPr>
          <p:nvPr>
            <p:ph type="title"/>
          </p:nvPr>
        </p:nvSpPr>
        <p:spPr/>
        <p:txBody>
          <a:bodyPr/>
          <a:lstStyle/>
          <a:p>
            <a:r>
              <a:rPr lang="en-US" dirty="0">
                <a:latin typeface="Nordique Inline"/>
                <a:cs typeface="Calibri Light"/>
              </a:rPr>
              <a:t>CNN Model</a:t>
            </a:r>
            <a:endParaRPr lang="en-US" dirty="0">
              <a:latin typeface="Nordique Inline"/>
            </a:endParaRPr>
          </a:p>
        </p:txBody>
      </p:sp>
      <p:pic>
        <p:nvPicPr>
          <p:cNvPr id="4" name="Picture 3" descr="A screen shot of a computer code&#10;&#10;Description automatically generated">
            <a:extLst>
              <a:ext uri="{FF2B5EF4-FFF2-40B4-BE49-F238E27FC236}">
                <a16:creationId xmlns:a16="http://schemas.microsoft.com/office/drawing/2014/main" id="{5294D18A-E29A-B0A9-D61E-632C1D1CBD66}"/>
              </a:ext>
            </a:extLst>
          </p:cNvPr>
          <p:cNvPicPr>
            <a:picLocks noChangeAspect="1"/>
          </p:cNvPicPr>
          <p:nvPr/>
        </p:nvPicPr>
        <p:blipFill>
          <a:blip r:embed="rId2"/>
          <a:stretch>
            <a:fillRect/>
          </a:stretch>
        </p:blipFill>
        <p:spPr>
          <a:xfrm>
            <a:off x="209755" y="1618497"/>
            <a:ext cx="11367104" cy="4975671"/>
          </a:xfrm>
          <a:prstGeom prst="rect">
            <a:avLst/>
          </a:prstGeom>
        </p:spPr>
      </p:pic>
    </p:spTree>
    <p:extLst>
      <p:ext uri="{BB962C8B-B14F-4D97-AF65-F5344CB8AC3E}">
        <p14:creationId xmlns:p14="http://schemas.microsoft.com/office/powerpoint/2010/main" val="1391559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F4C9-ABFA-F505-207B-79B396F230ED}"/>
              </a:ext>
            </a:extLst>
          </p:cNvPr>
          <p:cNvSpPr>
            <a:spLocks noGrp="1"/>
          </p:cNvSpPr>
          <p:nvPr>
            <p:ph type="title"/>
          </p:nvPr>
        </p:nvSpPr>
        <p:spPr/>
        <p:txBody>
          <a:bodyPr/>
          <a:lstStyle/>
          <a:p>
            <a:r>
              <a:rPr lang="en-US" dirty="0">
                <a:latin typeface="Nordique Inline"/>
                <a:cs typeface="Calibri Light"/>
              </a:rPr>
              <a:t>Live Results</a:t>
            </a:r>
            <a:endParaRPr lang="en-US" dirty="0">
              <a:latin typeface="Nordique Inline"/>
            </a:endParaRPr>
          </a:p>
        </p:txBody>
      </p:sp>
      <p:pic>
        <p:nvPicPr>
          <p:cNvPr id="3" name="Picture 2" descr="A person with blue paint&#10;&#10;Description automatically generated">
            <a:extLst>
              <a:ext uri="{FF2B5EF4-FFF2-40B4-BE49-F238E27FC236}">
                <a16:creationId xmlns:a16="http://schemas.microsoft.com/office/drawing/2014/main" id="{0C00E8AE-A847-B0C8-A861-1F311422F010}"/>
              </a:ext>
            </a:extLst>
          </p:cNvPr>
          <p:cNvPicPr>
            <a:picLocks noChangeAspect="1"/>
          </p:cNvPicPr>
          <p:nvPr/>
        </p:nvPicPr>
        <p:blipFill>
          <a:blip r:embed="rId2"/>
          <a:stretch>
            <a:fillRect/>
          </a:stretch>
        </p:blipFill>
        <p:spPr>
          <a:xfrm>
            <a:off x="832074" y="1631266"/>
            <a:ext cx="5071337" cy="4852984"/>
          </a:xfrm>
          <a:prstGeom prst="rect">
            <a:avLst/>
          </a:prstGeom>
        </p:spPr>
      </p:pic>
      <p:pic>
        <p:nvPicPr>
          <p:cNvPr id="4" name="Picture 3" descr="A person with blue paint sitting at a desk&#10;&#10;Description automatically generated">
            <a:extLst>
              <a:ext uri="{FF2B5EF4-FFF2-40B4-BE49-F238E27FC236}">
                <a16:creationId xmlns:a16="http://schemas.microsoft.com/office/drawing/2014/main" id="{3D409160-CFE9-DE3C-540A-4506A581F3AD}"/>
              </a:ext>
            </a:extLst>
          </p:cNvPr>
          <p:cNvPicPr>
            <a:picLocks noChangeAspect="1"/>
          </p:cNvPicPr>
          <p:nvPr/>
        </p:nvPicPr>
        <p:blipFill>
          <a:blip r:embed="rId3"/>
          <a:stretch>
            <a:fillRect/>
          </a:stretch>
        </p:blipFill>
        <p:spPr>
          <a:xfrm>
            <a:off x="6097015" y="1687945"/>
            <a:ext cx="5348747" cy="4783128"/>
          </a:xfrm>
          <a:prstGeom prst="rect">
            <a:avLst/>
          </a:prstGeom>
        </p:spPr>
      </p:pic>
    </p:spTree>
    <p:extLst>
      <p:ext uri="{BB962C8B-B14F-4D97-AF65-F5344CB8AC3E}">
        <p14:creationId xmlns:p14="http://schemas.microsoft.com/office/powerpoint/2010/main" val="2772278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7FE-BA26-E0AD-79D0-11A048072DCC}"/>
              </a:ext>
            </a:extLst>
          </p:cNvPr>
          <p:cNvSpPr>
            <a:spLocks noGrp="1"/>
          </p:cNvSpPr>
          <p:nvPr>
            <p:ph type="title"/>
          </p:nvPr>
        </p:nvSpPr>
        <p:spPr/>
        <p:txBody>
          <a:bodyPr/>
          <a:lstStyle/>
          <a:p>
            <a:r>
              <a:rPr lang="en-US" dirty="0">
                <a:latin typeface="Nordique Inline"/>
                <a:ea typeface="Calibri Light"/>
                <a:cs typeface="Calibri Light"/>
              </a:rPr>
              <a:t>Results from Dataset</a:t>
            </a:r>
            <a:endParaRPr lang="en-US" dirty="0">
              <a:latin typeface="Nordique Inline"/>
            </a:endParaRPr>
          </a:p>
        </p:txBody>
      </p:sp>
      <p:pic>
        <p:nvPicPr>
          <p:cNvPr id="3" name="Picture 2" descr="A person with blue paint on his face&#10;&#10;Description automatically generated">
            <a:extLst>
              <a:ext uri="{FF2B5EF4-FFF2-40B4-BE49-F238E27FC236}">
                <a16:creationId xmlns:a16="http://schemas.microsoft.com/office/drawing/2014/main" id="{5EE78B25-588B-48DD-90D4-EB0571C08A1E}"/>
              </a:ext>
            </a:extLst>
          </p:cNvPr>
          <p:cNvPicPr>
            <a:picLocks noChangeAspect="1"/>
          </p:cNvPicPr>
          <p:nvPr/>
        </p:nvPicPr>
        <p:blipFill>
          <a:blip r:embed="rId2"/>
          <a:stretch>
            <a:fillRect/>
          </a:stretch>
        </p:blipFill>
        <p:spPr>
          <a:xfrm>
            <a:off x="6307415" y="1701098"/>
            <a:ext cx="4577574" cy="4790768"/>
          </a:xfrm>
          <a:prstGeom prst="rect">
            <a:avLst/>
          </a:prstGeom>
        </p:spPr>
      </p:pic>
      <p:pic>
        <p:nvPicPr>
          <p:cNvPr id="4" name="Picture 3" descr="A person with blue face&#10;&#10;Description automatically generated">
            <a:extLst>
              <a:ext uri="{FF2B5EF4-FFF2-40B4-BE49-F238E27FC236}">
                <a16:creationId xmlns:a16="http://schemas.microsoft.com/office/drawing/2014/main" id="{5C75FA87-F133-4219-2B85-94E3B15CE2AE}"/>
              </a:ext>
            </a:extLst>
          </p:cNvPr>
          <p:cNvPicPr>
            <a:picLocks noChangeAspect="1"/>
          </p:cNvPicPr>
          <p:nvPr/>
        </p:nvPicPr>
        <p:blipFill>
          <a:blip r:embed="rId3"/>
          <a:stretch>
            <a:fillRect/>
          </a:stretch>
        </p:blipFill>
        <p:spPr>
          <a:xfrm>
            <a:off x="967167" y="1698171"/>
            <a:ext cx="4681957" cy="4864509"/>
          </a:xfrm>
          <a:prstGeom prst="rect">
            <a:avLst/>
          </a:prstGeom>
        </p:spPr>
      </p:pic>
    </p:spTree>
    <p:extLst>
      <p:ext uri="{BB962C8B-B14F-4D97-AF65-F5344CB8AC3E}">
        <p14:creationId xmlns:p14="http://schemas.microsoft.com/office/powerpoint/2010/main" val="1430742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blue and orange lines&#10;&#10;Description automatically generated">
            <a:extLst>
              <a:ext uri="{FF2B5EF4-FFF2-40B4-BE49-F238E27FC236}">
                <a16:creationId xmlns:a16="http://schemas.microsoft.com/office/drawing/2014/main" id="{20566B04-6776-76AD-F65D-904E03A48C4D}"/>
              </a:ext>
            </a:extLst>
          </p:cNvPr>
          <p:cNvPicPr>
            <a:picLocks noChangeAspect="1"/>
          </p:cNvPicPr>
          <p:nvPr/>
        </p:nvPicPr>
        <p:blipFill>
          <a:blip r:embed="rId2"/>
          <a:stretch>
            <a:fillRect/>
          </a:stretch>
        </p:blipFill>
        <p:spPr>
          <a:xfrm>
            <a:off x="2709333" y="643467"/>
            <a:ext cx="6773333"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8907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BA405-A0FC-BB2A-9F4F-9015E5F3BE30}"/>
              </a:ext>
            </a:extLst>
          </p:cNvPr>
          <p:cNvSpPr>
            <a:spLocks noGrp="1"/>
          </p:cNvSpPr>
          <p:nvPr>
            <p:ph type="title"/>
          </p:nvPr>
        </p:nvSpPr>
        <p:spPr>
          <a:xfrm>
            <a:off x="762000" y="1138036"/>
            <a:ext cx="4085665" cy="1402470"/>
          </a:xfrm>
        </p:spPr>
        <p:txBody>
          <a:bodyPr anchor="t">
            <a:normAutofit/>
          </a:bodyPr>
          <a:lstStyle/>
          <a:p>
            <a:r>
              <a:rPr lang="en-US" sz="3200" dirty="0">
                <a:latin typeface="Nordique Inline"/>
                <a:ea typeface="Calibri Light"/>
                <a:cs typeface="Calibri Light"/>
              </a:rPr>
              <a:t>Conclusion </a:t>
            </a:r>
          </a:p>
        </p:txBody>
      </p:sp>
      <p:cxnSp>
        <p:nvCxnSpPr>
          <p:cNvPr id="15" name="Straight Connector 14">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2B7AB9F-4C70-EE9E-2940-2394E91EA979}"/>
              </a:ext>
            </a:extLst>
          </p:cNvPr>
          <p:cNvSpPr>
            <a:spLocks noGrp="1"/>
          </p:cNvSpPr>
          <p:nvPr>
            <p:ph idx="1"/>
          </p:nvPr>
        </p:nvSpPr>
        <p:spPr>
          <a:xfrm>
            <a:off x="762000" y="1958510"/>
            <a:ext cx="4775093" cy="4183873"/>
          </a:xfrm>
        </p:spPr>
        <p:txBody>
          <a:bodyPr vert="horz" lIns="91440" tIns="45720" rIns="91440" bIns="45720" rtlCol="0" anchor="t">
            <a:noAutofit/>
          </a:bodyPr>
          <a:lstStyle/>
          <a:p>
            <a:pPr marL="0" indent="0">
              <a:buNone/>
            </a:pPr>
            <a:r>
              <a:rPr lang="en-US" dirty="0">
                <a:latin typeface="Goudy Old Style"/>
                <a:ea typeface="+mn-lt"/>
                <a:cs typeface="+mn-lt"/>
              </a:rPr>
              <a:t>The CNN model effectively classified images with people faces, identifying the emotion being expressed by the person in each image, specifically whether they were happy or sad. The model demonstrated high accuracy in its classification, indicating its potential for real-world applications such as mood detection or emotion recognition.</a:t>
            </a:r>
            <a:endParaRPr lang="en-US" dirty="0">
              <a:latin typeface="Goudy Old Style"/>
            </a:endParaRPr>
          </a:p>
        </p:txBody>
      </p:sp>
      <p:pic>
        <p:nvPicPr>
          <p:cNvPr id="16" name="Picture 15" descr="3D rendering of game pieces tied together with a rope">
            <a:extLst>
              <a:ext uri="{FF2B5EF4-FFF2-40B4-BE49-F238E27FC236}">
                <a16:creationId xmlns:a16="http://schemas.microsoft.com/office/drawing/2014/main" id="{27BC8B69-81BD-862B-29F0-5D598163B032}"/>
              </a:ext>
            </a:extLst>
          </p:cNvPr>
          <p:cNvPicPr>
            <a:picLocks noChangeAspect="1"/>
          </p:cNvPicPr>
          <p:nvPr/>
        </p:nvPicPr>
        <p:blipFill rotWithShape="1">
          <a:blip r:embed="rId2"/>
          <a:srcRect r="28469" b="4"/>
          <a:stretch/>
        </p:blipFill>
        <p:spPr>
          <a:xfrm>
            <a:off x="5650992" y="10"/>
            <a:ext cx="6541008" cy="6857990"/>
          </a:xfrm>
          <a:prstGeom prst="rect">
            <a:avLst/>
          </a:prstGeom>
        </p:spPr>
      </p:pic>
    </p:spTree>
    <p:extLst>
      <p:ext uri="{BB962C8B-B14F-4D97-AF65-F5344CB8AC3E}">
        <p14:creationId xmlns:p14="http://schemas.microsoft.com/office/powerpoint/2010/main" val="1026067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FEC1C-FB0D-C543-11C9-B8CC8E5AE452}"/>
              </a:ext>
            </a:extLst>
          </p:cNvPr>
          <p:cNvSpPr>
            <a:spLocks noGrp="1"/>
          </p:cNvSpPr>
          <p:nvPr>
            <p:ph type="title"/>
          </p:nvPr>
        </p:nvSpPr>
        <p:spPr>
          <a:xfrm>
            <a:off x="589560" y="856180"/>
            <a:ext cx="4560584" cy="1128068"/>
          </a:xfrm>
        </p:spPr>
        <p:txBody>
          <a:bodyPr anchor="ctr">
            <a:normAutofit/>
          </a:bodyPr>
          <a:lstStyle/>
          <a:p>
            <a:r>
              <a:rPr lang="en-US" sz="4000" dirty="0">
                <a:latin typeface="Nordique Inline"/>
                <a:ea typeface="Calibri Light"/>
                <a:cs typeface="Calibri Light"/>
              </a:rPr>
              <a:t>Future Scope</a:t>
            </a:r>
            <a:endParaRPr lang="en-US" sz="4000">
              <a:latin typeface="Nordique Inline"/>
            </a:endParaRPr>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5B5AD1-DED4-FC01-F540-FF38893DD243}"/>
              </a:ext>
            </a:extLst>
          </p:cNvPr>
          <p:cNvSpPr>
            <a:spLocks noGrp="1"/>
          </p:cNvSpPr>
          <p:nvPr>
            <p:ph idx="1"/>
          </p:nvPr>
        </p:nvSpPr>
        <p:spPr>
          <a:xfrm>
            <a:off x="590719" y="2330505"/>
            <a:ext cx="5224662" cy="4027965"/>
          </a:xfrm>
        </p:spPr>
        <p:txBody>
          <a:bodyPr vert="horz" lIns="91440" tIns="45720" rIns="91440" bIns="45720" rtlCol="0" anchor="ctr">
            <a:noAutofit/>
          </a:bodyPr>
          <a:lstStyle/>
          <a:p>
            <a:pPr marL="0" indent="0">
              <a:buNone/>
            </a:pPr>
            <a:r>
              <a:rPr lang="en-US" sz="2400" dirty="0">
                <a:latin typeface="Goudy Old Style"/>
                <a:ea typeface="+mn-lt"/>
                <a:cs typeface="+mn-lt"/>
              </a:rPr>
              <a:t>The human emotion recognition systems offer a powerful tool for understanding human emotions, enhancing human-computer interaction, improving security and surveillance, personalizing education and training, providing accessibility aids, supporting mental health, promoting cross-cultural understanding, and advancing robotics. As this technology continues to evolve, we can expect to see even more groundbreaking applications emerge in the future</a:t>
            </a:r>
            <a:endParaRPr lang="en-US" sz="2400">
              <a:latin typeface="Goudy Old Style"/>
            </a:endParaRPr>
          </a:p>
        </p:txBody>
      </p:sp>
      <p:sp>
        <p:nvSpPr>
          <p:cNvPr id="22" name="Rectangle 2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B3AD316C-73B3-B531-3867-4F7954C40158}"/>
              </a:ext>
            </a:extLst>
          </p:cNvPr>
          <p:cNvPicPr>
            <a:picLocks noChangeAspect="1"/>
          </p:cNvPicPr>
          <p:nvPr/>
        </p:nvPicPr>
        <p:blipFill rotWithShape="1">
          <a:blip r:embed="rId2"/>
          <a:srcRect l="36558" r="-1" b="-1"/>
          <a:stretch/>
        </p:blipFill>
        <p:spPr>
          <a:xfrm>
            <a:off x="5977788" y="799352"/>
            <a:ext cx="5425410" cy="5259296"/>
          </a:xfrm>
          <a:prstGeom prst="rect">
            <a:avLst/>
          </a:prstGeom>
        </p:spPr>
      </p:pic>
    </p:spTree>
    <p:extLst>
      <p:ext uri="{BB962C8B-B14F-4D97-AF65-F5344CB8AC3E}">
        <p14:creationId xmlns:p14="http://schemas.microsoft.com/office/powerpoint/2010/main" val="649605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DEB5F14-5014-49D1-B590-9E2B7721C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D2B953D-3D65-4BA7-80E6-139390790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0604" y="147284"/>
            <a:ext cx="4314573" cy="4314573"/>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raphic 212">
            <a:extLst>
              <a:ext uri="{FF2B5EF4-FFF2-40B4-BE49-F238E27FC236}">
                <a16:creationId xmlns:a16="http://schemas.microsoft.com/office/drawing/2014/main" id="{4CA0A0B8-0ABD-4C1D-8BDE-4D94C94FD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 name="Graphic 212">
            <a:extLst>
              <a:ext uri="{FF2B5EF4-FFF2-40B4-BE49-F238E27FC236}">
                <a16:creationId xmlns:a16="http://schemas.microsoft.com/office/drawing/2014/main" id="{FF2923AC-40BC-4610-B6BD-AECABAF6D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8A188E6-9899-40AA-9648-7B9BEAF526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81974" y="1174396"/>
            <a:ext cx="5290997" cy="5290997"/>
            <a:chOff x="1881974" y="1174396"/>
            <a:chExt cx="5290997" cy="5290997"/>
          </a:xfrm>
        </p:grpSpPr>
        <p:sp>
          <p:nvSpPr>
            <p:cNvPr id="19" name="Oval 18">
              <a:extLst>
                <a:ext uri="{FF2B5EF4-FFF2-40B4-BE49-F238E27FC236}">
                  <a16:creationId xmlns:a16="http://schemas.microsoft.com/office/drawing/2014/main" id="{F10D3957-AAB5-4037-A58C-20FF0E226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4478242-FDA7-48D1-A53E-3E0EDB2A71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Oval 21">
            <a:extLst>
              <a:ext uri="{FF2B5EF4-FFF2-40B4-BE49-F238E27FC236}">
                <a16:creationId xmlns:a16="http://schemas.microsoft.com/office/drawing/2014/main" id="{F47059C0-3CD3-44C5-9FBC-C5CEA6D94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254" y="1065353"/>
            <a:ext cx="5290997" cy="5290997"/>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25A9BA-055F-B921-54EB-0CF81F399E2F}"/>
              </a:ext>
            </a:extLst>
          </p:cNvPr>
          <p:cNvSpPr>
            <a:spLocks noGrp="1"/>
          </p:cNvSpPr>
          <p:nvPr>
            <p:ph type="title"/>
          </p:nvPr>
        </p:nvSpPr>
        <p:spPr>
          <a:xfrm>
            <a:off x="673620" y="1990109"/>
            <a:ext cx="7696027" cy="2877632"/>
          </a:xfrm>
        </p:spPr>
        <p:txBody>
          <a:bodyPr vert="horz" lIns="91440" tIns="45720" rIns="91440" bIns="45720" rtlCol="0" anchor="b">
            <a:normAutofit/>
          </a:bodyPr>
          <a:lstStyle/>
          <a:p>
            <a:pPr algn="ctr"/>
            <a:r>
              <a:rPr lang="en-US" sz="7300" kern="1200" dirty="0">
                <a:solidFill>
                  <a:schemeClr val="bg1"/>
                </a:solidFill>
                <a:latin typeface="Nordique Inline"/>
              </a:rPr>
              <a:t>Thank You</a:t>
            </a:r>
            <a:br>
              <a:rPr lang="en-US" sz="7300" dirty="0">
                <a:latin typeface="Nordique Inline"/>
              </a:rPr>
            </a:br>
            <a:endParaRPr lang="en-US" kern="1200">
              <a:solidFill>
                <a:schemeClr val="bg1"/>
              </a:solidFill>
              <a:latin typeface="Goudy Old Style"/>
              <a:ea typeface="Calibri Light"/>
              <a:cs typeface="Calibri Light"/>
            </a:endParaRPr>
          </a:p>
        </p:txBody>
      </p:sp>
      <p:grpSp>
        <p:nvGrpSpPr>
          <p:cNvPr id="24" name="Group 23">
            <a:extLst>
              <a:ext uri="{FF2B5EF4-FFF2-40B4-BE49-F238E27FC236}">
                <a16:creationId xmlns:a16="http://schemas.microsoft.com/office/drawing/2014/main" id="{78A6A50F-EF16-474F-9BD1-2D663EBEA2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5353"/>
            <a:ext cx="1861854" cy="717514"/>
            <a:chOff x="0" y="1065353"/>
            <a:chExt cx="1861854" cy="717514"/>
          </a:xfrm>
          <a:solidFill>
            <a:schemeClr val="bg1"/>
          </a:solidFill>
        </p:grpSpPr>
        <p:sp>
          <p:nvSpPr>
            <p:cNvPr id="25" name="Freeform: Shape 24">
              <a:extLst>
                <a:ext uri="{FF2B5EF4-FFF2-40B4-BE49-F238E27FC236}">
                  <a16:creationId xmlns:a16="http://schemas.microsoft.com/office/drawing/2014/main" id="{1AA37927-0235-4A56-8680-D7B367160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6" name="Freeform: Shape 25">
              <a:extLst>
                <a:ext uri="{FF2B5EF4-FFF2-40B4-BE49-F238E27FC236}">
                  <a16:creationId xmlns:a16="http://schemas.microsoft.com/office/drawing/2014/main" id="{0D5F1B50-7A4C-4505-93E5-35FB75146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pic>
        <p:nvPicPr>
          <p:cNvPr id="4" name="Picture 3">
            <a:extLst>
              <a:ext uri="{FF2B5EF4-FFF2-40B4-BE49-F238E27FC236}">
                <a16:creationId xmlns:a16="http://schemas.microsoft.com/office/drawing/2014/main" id="{D6B3DC44-C374-5A5E-589F-7507BCACEB42}"/>
              </a:ext>
            </a:extLst>
          </p:cNvPr>
          <p:cNvPicPr>
            <a:picLocks noChangeAspect="1"/>
          </p:cNvPicPr>
          <p:nvPr/>
        </p:nvPicPr>
        <p:blipFill>
          <a:blip r:embed="rId2"/>
          <a:stretch>
            <a:fillRect/>
          </a:stretch>
        </p:blipFill>
        <p:spPr>
          <a:xfrm>
            <a:off x="7337500" y="1024180"/>
            <a:ext cx="2560781" cy="2560781"/>
          </a:xfrm>
          <a:prstGeom prst="rect">
            <a:avLst/>
          </a:prstGeom>
        </p:spPr>
      </p:pic>
      <p:grpSp>
        <p:nvGrpSpPr>
          <p:cNvPr id="28" name="Graphic 185">
            <a:extLst>
              <a:ext uri="{FF2B5EF4-FFF2-40B4-BE49-F238E27FC236}">
                <a16:creationId xmlns:a16="http://schemas.microsoft.com/office/drawing/2014/main" id="{4717BE92-F93B-41D0-A644-64F6E524C7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76418" y="4140693"/>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5CA26306-9FAA-4D01-957F-3E9B25A25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A458C4D-E6E4-42CA-BC7C-301BFBAA7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CDA802E-5743-4261-84A2-D9D8F19A3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FCFC560-017D-4F70-ADE9-00A770915F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65F55DD-D975-452E-9674-461DBDBDEC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5" name="Oval 34">
            <a:extLst>
              <a:ext uri="{FF2B5EF4-FFF2-40B4-BE49-F238E27FC236}">
                <a16:creationId xmlns:a16="http://schemas.microsoft.com/office/drawing/2014/main" id="{D245B05D-DA60-40E2-8A0A-B078C91D7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36">
            <a:extLst>
              <a:ext uri="{FF2B5EF4-FFF2-40B4-BE49-F238E27FC236}">
                <a16:creationId xmlns:a16="http://schemas.microsoft.com/office/drawing/2014/main" id="{401FD61C-FC3A-43C0-9641-28B0C1A5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DCB7282-748E-EEE5-CD3B-9BF851531EAE}"/>
              </a:ext>
            </a:extLst>
          </p:cNvPr>
          <p:cNvSpPr txBox="1"/>
          <p:nvPr/>
        </p:nvSpPr>
        <p:spPr>
          <a:xfrm>
            <a:off x="7335761" y="4717143"/>
            <a:ext cx="4705047"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chemeClr val="bg1"/>
                </a:solidFill>
                <a:latin typeface="Goudy Old Style"/>
              </a:rPr>
              <a:t>22MDT0116</a:t>
            </a:r>
            <a:br>
              <a:rPr lang="en-US" sz="3200" dirty="0">
                <a:latin typeface="Goudy Old Style"/>
              </a:rPr>
            </a:br>
            <a:r>
              <a:rPr lang="en-US" sz="3200" dirty="0">
                <a:solidFill>
                  <a:schemeClr val="bg1"/>
                </a:solidFill>
                <a:latin typeface="Goudy Old Style"/>
              </a:rPr>
              <a:t>KIRAN DESHPANDE</a:t>
            </a:r>
            <a:br>
              <a:rPr lang="en-US" sz="3200" dirty="0">
                <a:latin typeface="Goudy Old Style"/>
              </a:rPr>
            </a:br>
            <a:r>
              <a:rPr lang="en-US" sz="3200" dirty="0">
                <a:solidFill>
                  <a:schemeClr val="bg1"/>
                </a:solidFill>
                <a:latin typeface="Goudy Old Style"/>
              </a:rPr>
              <a:t>22MDT0093</a:t>
            </a:r>
            <a:br>
              <a:rPr lang="en-US" sz="3200" dirty="0">
                <a:latin typeface="Goudy Old Style"/>
              </a:rPr>
            </a:br>
            <a:r>
              <a:rPr lang="en-US" sz="3200" dirty="0">
                <a:solidFill>
                  <a:schemeClr val="bg1"/>
                </a:solidFill>
                <a:latin typeface="Goudy Old Style"/>
              </a:rPr>
              <a:t>VAMSHI KRISHNA</a:t>
            </a:r>
            <a:endParaRPr lang="en-US" sz="3200">
              <a:solidFill>
                <a:schemeClr val="bg1"/>
              </a:solidFill>
              <a:ea typeface="Calibri"/>
              <a:cs typeface="Calibri"/>
            </a:endParaRPr>
          </a:p>
        </p:txBody>
      </p:sp>
    </p:spTree>
    <p:extLst>
      <p:ext uri="{BB962C8B-B14F-4D97-AF65-F5344CB8AC3E}">
        <p14:creationId xmlns:p14="http://schemas.microsoft.com/office/powerpoint/2010/main" val="1339037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BD969-ADE3-05F3-EF02-33C2D771D444}"/>
              </a:ext>
            </a:extLst>
          </p:cNvPr>
          <p:cNvSpPr>
            <a:spLocks noGrp="1"/>
          </p:cNvSpPr>
          <p:nvPr>
            <p:ph type="title"/>
          </p:nvPr>
        </p:nvSpPr>
        <p:spPr>
          <a:xfrm>
            <a:off x="1129553" y="497395"/>
            <a:ext cx="10064376" cy="1229756"/>
          </a:xfrm>
        </p:spPr>
        <p:txBody>
          <a:bodyPr>
            <a:normAutofit/>
          </a:bodyPr>
          <a:lstStyle/>
          <a:p>
            <a:r>
              <a:rPr lang="en-US" i="0" dirty="0">
                <a:latin typeface="Nordique Inline"/>
                <a:cs typeface="Times New Roman"/>
              </a:rPr>
              <a:t>Introduction</a:t>
            </a:r>
          </a:p>
        </p:txBody>
      </p:sp>
      <p:graphicFrame>
        <p:nvGraphicFramePr>
          <p:cNvPr id="5" name="Content Placeholder 2">
            <a:extLst>
              <a:ext uri="{FF2B5EF4-FFF2-40B4-BE49-F238E27FC236}">
                <a16:creationId xmlns:a16="http://schemas.microsoft.com/office/drawing/2014/main" id="{EB141331-199C-22B0-3C5F-EBC3F0AAE065}"/>
              </a:ext>
            </a:extLst>
          </p:cNvPr>
          <p:cNvGraphicFramePr>
            <a:graphicFrameLocks noGrp="1"/>
          </p:cNvGraphicFramePr>
          <p:nvPr>
            <p:ph idx="1"/>
            <p:extLst>
              <p:ext uri="{D42A27DB-BD31-4B8C-83A1-F6EECF244321}">
                <p14:modId xmlns:p14="http://schemas.microsoft.com/office/powerpoint/2010/main" val="293825120"/>
              </p:ext>
            </p:extLst>
          </p:nvPr>
        </p:nvGraphicFramePr>
        <p:xfrm>
          <a:off x="142741" y="1360540"/>
          <a:ext cx="11843010" cy="54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626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0E16-CFB4-2EA2-81B8-DCE752F630D1}"/>
              </a:ext>
            </a:extLst>
          </p:cNvPr>
          <p:cNvSpPr>
            <a:spLocks noGrp="1"/>
          </p:cNvSpPr>
          <p:nvPr>
            <p:ph type="title"/>
          </p:nvPr>
        </p:nvSpPr>
        <p:spPr>
          <a:xfrm>
            <a:off x="5053013" y="427059"/>
            <a:ext cx="6337658" cy="806890"/>
          </a:xfrm>
        </p:spPr>
        <p:txBody>
          <a:bodyPr>
            <a:normAutofit/>
          </a:bodyPr>
          <a:lstStyle/>
          <a:p>
            <a:pPr algn="r"/>
            <a:r>
              <a:rPr lang="en-US" sz="4000" i="0" dirty="0">
                <a:latin typeface="Nordique Inline"/>
                <a:cs typeface="Times New Roman"/>
              </a:rPr>
              <a:t>Introduction </a:t>
            </a:r>
          </a:p>
        </p:txBody>
      </p:sp>
      <p:graphicFrame>
        <p:nvGraphicFramePr>
          <p:cNvPr id="5" name="Content Placeholder 2">
            <a:extLst>
              <a:ext uri="{FF2B5EF4-FFF2-40B4-BE49-F238E27FC236}">
                <a16:creationId xmlns:a16="http://schemas.microsoft.com/office/drawing/2014/main" id="{D05D2F20-8B77-A18A-AD54-D21EECD2503D}"/>
              </a:ext>
            </a:extLst>
          </p:cNvPr>
          <p:cNvGraphicFramePr>
            <a:graphicFrameLocks noGrp="1"/>
          </p:cNvGraphicFramePr>
          <p:nvPr>
            <p:ph idx="1"/>
            <p:extLst>
              <p:ext uri="{D42A27DB-BD31-4B8C-83A1-F6EECF244321}">
                <p14:modId xmlns:p14="http://schemas.microsoft.com/office/powerpoint/2010/main" val="3615377387"/>
              </p:ext>
            </p:extLst>
          </p:nvPr>
        </p:nvGraphicFramePr>
        <p:xfrm>
          <a:off x="129303" y="1712141"/>
          <a:ext cx="11987082" cy="4996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0809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EB1EE-7C24-CABB-751C-3B3EA98F2D01}"/>
              </a:ext>
            </a:extLst>
          </p:cNvPr>
          <p:cNvSpPr>
            <a:spLocks noGrp="1"/>
          </p:cNvSpPr>
          <p:nvPr>
            <p:ph type="title"/>
          </p:nvPr>
        </p:nvSpPr>
        <p:spPr>
          <a:xfrm>
            <a:off x="1129553" y="497395"/>
            <a:ext cx="10064376" cy="1229756"/>
          </a:xfrm>
        </p:spPr>
        <p:txBody>
          <a:bodyPr>
            <a:normAutofit/>
          </a:bodyPr>
          <a:lstStyle/>
          <a:p>
            <a:r>
              <a:rPr lang="en-US" dirty="0">
                <a:latin typeface="Nordique Inline"/>
              </a:rPr>
              <a:t>Dataset </a:t>
            </a:r>
          </a:p>
        </p:txBody>
      </p:sp>
      <p:pic>
        <p:nvPicPr>
          <p:cNvPr id="4" name="Content Placeholder 3" descr="Smiling face with solid fill with solid fill">
            <a:extLst>
              <a:ext uri="{FF2B5EF4-FFF2-40B4-BE49-F238E27FC236}">
                <a16:creationId xmlns:a16="http://schemas.microsoft.com/office/drawing/2014/main" id="{EAF5186A-BF0C-3B82-ADAB-D418296DCF54}"/>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137377" y="2552852"/>
            <a:ext cx="3010550" cy="3010550"/>
          </a:xfrm>
        </p:spPr>
      </p:pic>
      <p:pic>
        <p:nvPicPr>
          <p:cNvPr id="5" name="Graphic 4" descr="Sad face with solid fill with solid fill">
            <a:extLst>
              <a:ext uri="{FF2B5EF4-FFF2-40B4-BE49-F238E27FC236}">
                <a16:creationId xmlns:a16="http://schemas.microsoft.com/office/drawing/2014/main" id="{45B1BD48-75F3-F96D-5ABD-9B067489439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33518" y="2552700"/>
            <a:ext cx="3160648" cy="3182090"/>
          </a:xfrm>
          <a:prstGeom prst="rect">
            <a:avLst/>
          </a:prstGeom>
        </p:spPr>
      </p:pic>
      <p:sp>
        <p:nvSpPr>
          <p:cNvPr id="6" name="TextBox 5">
            <a:extLst>
              <a:ext uri="{FF2B5EF4-FFF2-40B4-BE49-F238E27FC236}">
                <a16:creationId xmlns:a16="http://schemas.microsoft.com/office/drawing/2014/main" id="{9C31DD78-6402-99DB-D9B2-46D6199BF11F}"/>
              </a:ext>
            </a:extLst>
          </p:cNvPr>
          <p:cNvSpPr txBox="1"/>
          <p:nvPr/>
        </p:nvSpPr>
        <p:spPr>
          <a:xfrm>
            <a:off x="1238520" y="5417712"/>
            <a:ext cx="4786003" cy="574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1591056">
              <a:spcAft>
                <a:spcPts val="600"/>
              </a:spcAft>
            </a:pPr>
            <a:r>
              <a:rPr lang="en-US" sz="3132" kern="1200">
                <a:solidFill>
                  <a:schemeClr val="tx1"/>
                </a:solidFill>
                <a:latin typeface="+mn-lt"/>
                <a:ea typeface="+mn-ea"/>
                <a:cs typeface="+mn-cs"/>
              </a:rPr>
              <a:t>Happy</a:t>
            </a:r>
            <a:endParaRPr lang="en-US"/>
          </a:p>
        </p:txBody>
      </p:sp>
      <p:sp>
        <p:nvSpPr>
          <p:cNvPr id="7" name="TextBox 6">
            <a:extLst>
              <a:ext uri="{FF2B5EF4-FFF2-40B4-BE49-F238E27FC236}">
                <a16:creationId xmlns:a16="http://schemas.microsoft.com/office/drawing/2014/main" id="{4658B32C-3C79-E8C8-F4ED-F1250759E90E}"/>
              </a:ext>
            </a:extLst>
          </p:cNvPr>
          <p:cNvSpPr txBox="1"/>
          <p:nvPr/>
        </p:nvSpPr>
        <p:spPr>
          <a:xfrm>
            <a:off x="6325194" y="5417711"/>
            <a:ext cx="4786003" cy="574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1591056">
              <a:spcAft>
                <a:spcPts val="600"/>
              </a:spcAft>
            </a:pPr>
            <a:r>
              <a:rPr lang="en-US" sz="3132" kern="1200">
                <a:solidFill>
                  <a:schemeClr val="tx1"/>
                </a:solidFill>
                <a:latin typeface="+mn-lt"/>
                <a:ea typeface="+mn-ea"/>
                <a:cs typeface="+mn-cs"/>
              </a:rPr>
              <a:t>Sad</a:t>
            </a:r>
            <a:endParaRPr lang="en-US"/>
          </a:p>
        </p:txBody>
      </p:sp>
    </p:spTree>
    <p:extLst>
      <p:ext uri="{BB962C8B-B14F-4D97-AF65-F5344CB8AC3E}">
        <p14:creationId xmlns:p14="http://schemas.microsoft.com/office/powerpoint/2010/main" val="4060819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different layers">
            <a:extLst>
              <a:ext uri="{FF2B5EF4-FFF2-40B4-BE49-F238E27FC236}">
                <a16:creationId xmlns:a16="http://schemas.microsoft.com/office/drawing/2014/main" id="{8B178059-23C5-845B-362B-CE7B9D03991F}"/>
              </a:ext>
            </a:extLst>
          </p:cNvPr>
          <p:cNvPicPr>
            <a:picLocks noChangeAspect="1"/>
          </p:cNvPicPr>
          <p:nvPr/>
        </p:nvPicPr>
        <p:blipFill>
          <a:blip r:embed="rId2"/>
          <a:stretch>
            <a:fillRect/>
          </a:stretch>
        </p:blipFill>
        <p:spPr>
          <a:xfrm>
            <a:off x="643467" y="825415"/>
            <a:ext cx="10905066" cy="5207168"/>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8465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iagram of a diagram&#10;&#10;Description automatically generated">
            <a:extLst>
              <a:ext uri="{FF2B5EF4-FFF2-40B4-BE49-F238E27FC236}">
                <a16:creationId xmlns:a16="http://schemas.microsoft.com/office/drawing/2014/main" id="{AACE2346-3C28-6D5C-67F8-4B09295BBBBC}"/>
              </a:ext>
            </a:extLst>
          </p:cNvPr>
          <p:cNvPicPr>
            <a:picLocks noChangeAspect="1"/>
          </p:cNvPicPr>
          <p:nvPr/>
        </p:nvPicPr>
        <p:blipFill rotWithShape="1">
          <a:blip r:embed="rId2"/>
          <a:srcRect r="-117" b="7445"/>
          <a:stretch/>
        </p:blipFill>
        <p:spPr>
          <a:xfrm>
            <a:off x="967285" y="643467"/>
            <a:ext cx="10257429"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5722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Pooling Layer — Short and Simple">
            <a:extLst>
              <a:ext uri="{FF2B5EF4-FFF2-40B4-BE49-F238E27FC236}">
                <a16:creationId xmlns:a16="http://schemas.microsoft.com/office/drawing/2014/main" id="{7DB4BD0D-8F95-FF64-7497-8A59D4F917DE}"/>
              </a:ext>
            </a:extLst>
          </p:cNvPr>
          <p:cNvPicPr>
            <a:picLocks noChangeAspect="1"/>
          </p:cNvPicPr>
          <p:nvPr/>
        </p:nvPicPr>
        <p:blipFill>
          <a:blip r:embed="rId2"/>
          <a:stretch>
            <a:fillRect/>
          </a:stretch>
        </p:blipFill>
        <p:spPr>
          <a:xfrm>
            <a:off x="643467" y="1016254"/>
            <a:ext cx="10905066" cy="4825490"/>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5431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8653B3-1849-709A-BC5C-9EE7CFDD66A0}"/>
              </a:ext>
            </a:extLst>
          </p:cNvPr>
          <p:cNvSpPr>
            <a:spLocks noGrp="1"/>
          </p:cNvSpPr>
          <p:nvPr>
            <p:ph type="title"/>
          </p:nvPr>
        </p:nvSpPr>
        <p:spPr>
          <a:xfrm>
            <a:off x="808638" y="386930"/>
            <a:ext cx="9236700" cy="1188950"/>
          </a:xfrm>
        </p:spPr>
        <p:txBody>
          <a:bodyPr anchor="b">
            <a:normAutofit/>
          </a:bodyPr>
          <a:lstStyle/>
          <a:p>
            <a:r>
              <a:rPr lang="en-US" sz="5400" dirty="0">
                <a:latin typeface="Nordique Inline"/>
                <a:ea typeface="Calibri Light"/>
                <a:cs typeface="Calibri Light"/>
              </a:rPr>
              <a:t>Image Processing </a:t>
            </a:r>
            <a:endParaRPr lang="en-US" sz="5400" dirty="0">
              <a:latin typeface="Nordique Inline"/>
            </a:endParaRPr>
          </a:p>
        </p:txBody>
      </p:sp>
      <p:grpSp>
        <p:nvGrpSpPr>
          <p:cNvPr id="25" name="Group 24">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6" name="Rectangle 25">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CA5382-CE66-385C-FBA7-BEC1317B5321}"/>
              </a:ext>
            </a:extLst>
          </p:cNvPr>
          <p:cNvSpPr>
            <a:spLocks noGrp="1"/>
          </p:cNvSpPr>
          <p:nvPr>
            <p:ph idx="1"/>
          </p:nvPr>
        </p:nvSpPr>
        <p:spPr>
          <a:xfrm>
            <a:off x="346136" y="2599509"/>
            <a:ext cx="11050811" cy="3435531"/>
          </a:xfrm>
        </p:spPr>
        <p:txBody>
          <a:bodyPr vert="horz" lIns="91440" tIns="45720" rIns="91440" bIns="45720" rtlCol="0" anchor="ctr">
            <a:normAutofit/>
          </a:bodyPr>
          <a:lstStyle/>
          <a:p>
            <a:pPr>
              <a:buFont typeface="Arial"/>
              <a:buChar char="•"/>
            </a:pPr>
            <a:r>
              <a:rPr lang="en-US" sz="2000" dirty="0">
                <a:latin typeface="Times New Roman"/>
                <a:ea typeface="+mn-lt"/>
                <a:cs typeface="+mn-lt"/>
              </a:rPr>
              <a:t>Color Space Conversion: We standardized the color space of all images to RGB. RGB is the standard color space for digital images and is widely used in various image processing tasks. Converting all images to the same color space ensures consistency in the input data, making it easier for the CNN model to interpret and extract meaningful features.</a:t>
            </a:r>
            <a:endParaRPr lang="en-US" sz="2000" dirty="0">
              <a:latin typeface="Times New Roman"/>
              <a:cs typeface="Times New Roman"/>
            </a:endParaRPr>
          </a:p>
          <a:p>
            <a:pPr>
              <a:buFont typeface="Arial"/>
              <a:buChar char="•"/>
            </a:pPr>
            <a:r>
              <a:rPr lang="en-US" sz="2000" dirty="0">
                <a:latin typeface="Times New Roman"/>
                <a:ea typeface="+mn-lt"/>
                <a:cs typeface="+mn-lt"/>
              </a:rPr>
              <a:t>Image Resizing: We resized all images to a standard dimension of 256x256 pixels. Consistent image dimensions ensure uniformity in the input data, preventing the model from being biased towards images with larger or smaller dimensions. Additionally, resizing images to a standard size reduces computational complexity during training and inference.</a:t>
            </a:r>
            <a:endParaRPr lang="en-US" sz="2000" dirty="0">
              <a:latin typeface="Times New Roman"/>
              <a:cs typeface="Times New Roman"/>
            </a:endParaRPr>
          </a:p>
          <a:p>
            <a:pPr indent="0">
              <a:buNone/>
            </a:pPr>
            <a:r>
              <a:rPr lang="en-US" sz="2000" dirty="0">
                <a:latin typeface="Times New Roman"/>
                <a:ea typeface="+mn-lt"/>
                <a:cs typeface="+mn-lt"/>
              </a:rPr>
              <a:t>These preprocessing steps ensure that the dataset is well-suited for the CNN model, enabling it to learn effectively and perform accurate facial expression recognition.</a:t>
            </a:r>
            <a:endParaRPr lang="en-US" sz="2000" dirty="0">
              <a:latin typeface="Times New Roman"/>
            </a:endParaRPr>
          </a:p>
          <a:p>
            <a:pPr marL="0" indent="0">
              <a:buNone/>
            </a:pPr>
            <a:endParaRPr lang="en-US" sz="2000"/>
          </a:p>
        </p:txBody>
      </p:sp>
    </p:spTree>
    <p:extLst>
      <p:ext uri="{BB962C8B-B14F-4D97-AF65-F5344CB8AC3E}">
        <p14:creationId xmlns:p14="http://schemas.microsoft.com/office/powerpoint/2010/main" val="287266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Slide Background">
            <a:extLst>
              <a:ext uri="{FF2B5EF4-FFF2-40B4-BE49-F238E27FC236}">
                <a16:creationId xmlns:a16="http://schemas.microsoft.com/office/drawing/2014/main" id="{5F637E18-EF26-4327-9077-7FFC67B98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4" name="Rectangle 33">
            <a:extLst>
              <a:ext uri="{FF2B5EF4-FFF2-40B4-BE49-F238E27FC236}">
                <a16:creationId xmlns:a16="http://schemas.microsoft.com/office/drawing/2014/main" id="{3EED6667-6BE8-A2AB-422A-5A1D89727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88FD3-0B26-5D51-16B5-2128DA999AED}"/>
              </a:ext>
            </a:extLst>
          </p:cNvPr>
          <p:cNvSpPr>
            <a:spLocks noGrp="1"/>
          </p:cNvSpPr>
          <p:nvPr>
            <p:ph type="title"/>
          </p:nvPr>
        </p:nvSpPr>
        <p:spPr>
          <a:xfrm>
            <a:off x="589558" y="244742"/>
            <a:ext cx="7015498" cy="1235225"/>
          </a:xfrm>
        </p:spPr>
        <p:txBody>
          <a:bodyPr vert="horz" lIns="91440" tIns="45720" rIns="91440" bIns="45720" rtlCol="0" anchor="ctr">
            <a:normAutofit/>
          </a:bodyPr>
          <a:lstStyle/>
          <a:p>
            <a:r>
              <a:rPr lang="en-US" sz="3600" kern="1200" dirty="0">
                <a:latin typeface="Nordique Inline"/>
              </a:rPr>
              <a:t>CNN architecture</a:t>
            </a:r>
          </a:p>
        </p:txBody>
      </p:sp>
      <p:graphicFrame>
        <p:nvGraphicFramePr>
          <p:cNvPr id="6" name="Table 5">
            <a:extLst>
              <a:ext uri="{FF2B5EF4-FFF2-40B4-BE49-F238E27FC236}">
                <a16:creationId xmlns:a16="http://schemas.microsoft.com/office/drawing/2014/main" id="{792C8867-1D06-C85B-289F-AD28B9AE3A2E}"/>
              </a:ext>
            </a:extLst>
          </p:cNvPr>
          <p:cNvGraphicFramePr>
            <a:graphicFrameLocks noGrp="1"/>
          </p:cNvGraphicFramePr>
          <p:nvPr>
            <p:extLst>
              <p:ext uri="{D42A27DB-BD31-4B8C-83A1-F6EECF244321}">
                <p14:modId xmlns:p14="http://schemas.microsoft.com/office/powerpoint/2010/main" val="468585014"/>
              </p:ext>
            </p:extLst>
          </p:nvPr>
        </p:nvGraphicFramePr>
        <p:xfrm>
          <a:off x="435428" y="1923142"/>
          <a:ext cx="11292777" cy="4644854"/>
        </p:xfrm>
        <a:graphic>
          <a:graphicData uri="http://schemas.openxmlformats.org/drawingml/2006/table">
            <a:tbl>
              <a:tblPr firstRow="1" bandRow="1">
                <a:noFill/>
                <a:tableStyleId>{5C22544A-7EE6-4342-B048-85BDC9FD1C3A}</a:tableStyleId>
              </a:tblPr>
              <a:tblGrid>
                <a:gridCol w="3301458">
                  <a:extLst>
                    <a:ext uri="{9D8B030D-6E8A-4147-A177-3AD203B41FA5}">
                      <a16:colId xmlns:a16="http://schemas.microsoft.com/office/drawing/2014/main" val="4251180698"/>
                    </a:ext>
                  </a:extLst>
                </a:gridCol>
                <a:gridCol w="1480273">
                  <a:extLst>
                    <a:ext uri="{9D8B030D-6E8A-4147-A177-3AD203B41FA5}">
                      <a16:colId xmlns:a16="http://schemas.microsoft.com/office/drawing/2014/main" val="566444426"/>
                    </a:ext>
                  </a:extLst>
                </a:gridCol>
                <a:gridCol w="1473923">
                  <a:extLst>
                    <a:ext uri="{9D8B030D-6E8A-4147-A177-3AD203B41FA5}">
                      <a16:colId xmlns:a16="http://schemas.microsoft.com/office/drawing/2014/main" val="600135994"/>
                    </a:ext>
                  </a:extLst>
                </a:gridCol>
                <a:gridCol w="1101069">
                  <a:extLst>
                    <a:ext uri="{9D8B030D-6E8A-4147-A177-3AD203B41FA5}">
                      <a16:colId xmlns:a16="http://schemas.microsoft.com/office/drawing/2014/main" val="2167143837"/>
                    </a:ext>
                  </a:extLst>
                </a:gridCol>
                <a:gridCol w="1026038">
                  <a:extLst>
                    <a:ext uri="{9D8B030D-6E8A-4147-A177-3AD203B41FA5}">
                      <a16:colId xmlns:a16="http://schemas.microsoft.com/office/drawing/2014/main" val="1098367802"/>
                    </a:ext>
                  </a:extLst>
                </a:gridCol>
                <a:gridCol w="1436093">
                  <a:extLst>
                    <a:ext uri="{9D8B030D-6E8A-4147-A177-3AD203B41FA5}">
                      <a16:colId xmlns:a16="http://schemas.microsoft.com/office/drawing/2014/main" val="3682300809"/>
                    </a:ext>
                  </a:extLst>
                </a:gridCol>
                <a:gridCol w="1473923">
                  <a:extLst>
                    <a:ext uri="{9D8B030D-6E8A-4147-A177-3AD203B41FA5}">
                      <a16:colId xmlns:a16="http://schemas.microsoft.com/office/drawing/2014/main" val="2548340937"/>
                    </a:ext>
                  </a:extLst>
                </a:gridCol>
              </a:tblGrid>
              <a:tr h="889440">
                <a:tc>
                  <a:txBody>
                    <a:bodyPr/>
                    <a:lstStyle/>
                    <a:p>
                      <a:pPr algn="ctr" fontAlgn="ctr"/>
                      <a:r>
                        <a:rPr lang="en-US" sz="1700" b="1" i="0" u="none" strike="noStrike" dirty="0">
                          <a:solidFill>
                            <a:srgbClr val="FF0000"/>
                          </a:solidFill>
                          <a:effectLst/>
                          <a:latin typeface="Times New Roman"/>
                        </a:rPr>
                        <a:t>Description</a:t>
                      </a:r>
                    </a:p>
                  </a:txBody>
                  <a:tcPr marL="172457" marR="129343" marT="86229" marB="86229"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fontAlgn="ctr"/>
                      <a:r>
                        <a:rPr lang="en-US" sz="1700" b="1" i="0" u="none" strike="noStrike" dirty="0">
                          <a:solidFill>
                            <a:srgbClr val="FF0000"/>
                          </a:solidFill>
                          <a:effectLst/>
                          <a:latin typeface="Times New Roman"/>
                        </a:rPr>
                        <a:t>Layer</a:t>
                      </a:r>
                    </a:p>
                  </a:txBody>
                  <a:tcPr marL="172457" marR="129343" marT="86229" marB="86229"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fontAlgn="ctr"/>
                      <a:r>
                        <a:rPr lang="en-US" sz="1700" b="1" i="0" u="none" strike="noStrike" dirty="0">
                          <a:solidFill>
                            <a:srgbClr val="FF0000"/>
                          </a:solidFill>
                          <a:effectLst/>
                          <a:latin typeface="Times New Roman"/>
                        </a:rPr>
                        <a:t>Number of Layers</a:t>
                      </a:r>
                    </a:p>
                  </a:txBody>
                  <a:tcPr marL="172457" marR="129343" marT="86229" marB="86229"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fontAlgn="ctr"/>
                      <a:r>
                        <a:rPr lang="en-US" sz="1700" b="1" i="0" u="none" strike="noStrike" dirty="0">
                          <a:solidFill>
                            <a:srgbClr val="FF0000"/>
                          </a:solidFill>
                          <a:effectLst/>
                          <a:latin typeface="Times New Roman"/>
                        </a:rPr>
                        <a:t>Kernel Size</a:t>
                      </a:r>
                    </a:p>
                  </a:txBody>
                  <a:tcPr marL="172457" marR="129343" marT="86229" marB="86229"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fontAlgn="ctr"/>
                      <a:r>
                        <a:rPr lang="en-US" sz="1700" b="1" i="0" u="none" strike="noStrike" dirty="0">
                          <a:solidFill>
                            <a:srgbClr val="FF0000"/>
                          </a:solidFill>
                          <a:effectLst/>
                          <a:latin typeface="Times New Roman"/>
                        </a:rPr>
                        <a:t>Stride</a:t>
                      </a:r>
                    </a:p>
                  </a:txBody>
                  <a:tcPr marL="172457" marR="129343" marT="86229" marB="86229"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fontAlgn="ctr"/>
                      <a:r>
                        <a:rPr lang="en-US" sz="1700" b="1" i="0" u="none" strike="noStrike" dirty="0">
                          <a:solidFill>
                            <a:srgbClr val="FF0000"/>
                          </a:solidFill>
                          <a:effectLst/>
                          <a:latin typeface="Times New Roman"/>
                        </a:rPr>
                        <a:t>Activation Function</a:t>
                      </a:r>
                    </a:p>
                  </a:txBody>
                  <a:tcPr marL="172457" marR="129343" marT="86229" marB="86229"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fontAlgn="ctr"/>
                      <a:r>
                        <a:rPr lang="en-US" sz="1700" b="1" i="0" u="none" strike="noStrike" dirty="0">
                          <a:solidFill>
                            <a:srgbClr val="FF0000"/>
                          </a:solidFill>
                          <a:effectLst/>
                          <a:latin typeface="Times New Roman"/>
                        </a:rPr>
                        <a:t>Number of Filters</a:t>
                      </a:r>
                    </a:p>
                  </a:txBody>
                  <a:tcPr marL="172457" marR="129343" marT="86229" marB="86229"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731399570"/>
                  </a:ext>
                </a:extLst>
              </a:tr>
              <a:tr h="691787">
                <a:tc>
                  <a:txBody>
                    <a:bodyPr/>
                    <a:lstStyle/>
                    <a:p>
                      <a:pPr algn="ctr" fontAlgn="ctr"/>
                      <a:r>
                        <a:rPr lang="en-US" sz="1200" b="1" i="0" u="none" strike="noStrike" dirty="0">
                          <a:solidFill>
                            <a:schemeClr val="tx1">
                              <a:lumMod val="75000"/>
                              <a:lumOff val="25000"/>
                            </a:schemeClr>
                          </a:solidFill>
                          <a:effectLst/>
                          <a:latin typeface="Times New Roman"/>
                        </a:rPr>
                        <a:t>Input image size 256x256 pixels with 3 channels (RGB).</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Input Shape</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None</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None</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None</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None</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None</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972920694"/>
                  </a:ext>
                </a:extLst>
              </a:tr>
              <a:tr h="691787">
                <a:tc>
                  <a:txBody>
                    <a:bodyPr/>
                    <a:lstStyle/>
                    <a:p>
                      <a:pPr algn="ctr" fontAlgn="ctr"/>
                      <a:r>
                        <a:rPr lang="en-US" sz="1200" b="1" i="0" u="none" strike="noStrike" dirty="0">
                          <a:solidFill>
                            <a:schemeClr val="tx1">
                              <a:lumMod val="75000"/>
                              <a:lumOff val="25000"/>
                            </a:schemeClr>
                          </a:solidFill>
                          <a:effectLst/>
                          <a:latin typeface="Times New Roman"/>
                        </a:rPr>
                        <a:t>Extracts features from the input image.</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Convolutional Layers</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3</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3</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1</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err="1">
                          <a:solidFill>
                            <a:schemeClr val="tx1">
                              <a:lumMod val="75000"/>
                              <a:lumOff val="25000"/>
                            </a:schemeClr>
                          </a:solidFill>
                          <a:effectLst/>
                          <a:latin typeface="Times New Roman"/>
                        </a:rPr>
                        <a:t>relu</a:t>
                      </a:r>
                      <a:endParaRPr lang="en-US" sz="1200" b="1" i="0" u="none" strike="noStrike" dirty="0" err="1">
                        <a:solidFill>
                          <a:schemeClr val="tx1">
                            <a:lumMod val="75000"/>
                            <a:lumOff val="25000"/>
                          </a:schemeClr>
                        </a:solidFill>
                        <a:effectLst/>
                        <a:latin typeface="Times New Roman"/>
                      </a:endParaRP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16, 32, 16</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294003778"/>
                  </a:ext>
                </a:extLst>
              </a:tr>
              <a:tr h="691787">
                <a:tc>
                  <a:txBody>
                    <a:bodyPr/>
                    <a:lstStyle/>
                    <a:p>
                      <a:pPr algn="ctr" fontAlgn="ctr"/>
                      <a:r>
                        <a:rPr lang="en-US" sz="1200" b="1" i="0" u="none" strike="noStrike" err="1">
                          <a:solidFill>
                            <a:schemeClr val="tx1">
                              <a:lumMod val="75000"/>
                              <a:lumOff val="25000"/>
                            </a:schemeClr>
                          </a:solidFill>
                          <a:effectLst/>
                          <a:latin typeface="Times New Roman"/>
                        </a:rPr>
                        <a:t>Downsamples</a:t>
                      </a:r>
                      <a:r>
                        <a:rPr lang="en-US" sz="1200" b="1" i="0" u="none" strike="noStrike" dirty="0">
                          <a:solidFill>
                            <a:schemeClr val="tx1">
                              <a:lumMod val="75000"/>
                              <a:lumOff val="25000"/>
                            </a:schemeClr>
                          </a:solidFill>
                          <a:effectLst/>
                          <a:latin typeface="Times New Roman"/>
                        </a:rPr>
                        <a:t> the feature maps.</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Max Pooling Layers</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3</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2</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2</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None</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None</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231306818"/>
                  </a:ext>
                </a:extLst>
              </a:tr>
              <a:tr h="691787">
                <a:tc>
                  <a:txBody>
                    <a:bodyPr/>
                    <a:lstStyle/>
                    <a:p>
                      <a:pPr algn="ctr" fontAlgn="ctr"/>
                      <a:r>
                        <a:rPr lang="en-US" sz="1200" b="1" i="0" u="none" strike="noStrike" dirty="0">
                          <a:solidFill>
                            <a:schemeClr val="tx1">
                              <a:lumMod val="75000"/>
                              <a:lumOff val="25000"/>
                            </a:schemeClr>
                          </a:solidFill>
                          <a:effectLst/>
                          <a:latin typeface="Times New Roman"/>
                        </a:rPr>
                        <a:t>Converts 3D feature maps to 1D feature vector.</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Flattening Layer</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1</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None</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None</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None</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None</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367798314"/>
                  </a:ext>
                </a:extLst>
              </a:tr>
              <a:tr h="494133">
                <a:tc>
                  <a:txBody>
                    <a:bodyPr/>
                    <a:lstStyle/>
                    <a:p>
                      <a:pPr algn="ctr" fontAlgn="ctr"/>
                      <a:r>
                        <a:rPr lang="en-US" sz="1200" b="1" i="0" u="none" strike="noStrike" dirty="0">
                          <a:solidFill>
                            <a:schemeClr val="tx1">
                              <a:lumMod val="75000"/>
                              <a:lumOff val="25000"/>
                            </a:schemeClr>
                          </a:solidFill>
                          <a:effectLst/>
                          <a:latin typeface="Times New Roman"/>
                        </a:rPr>
                        <a:t>Classifies the input image.</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Dense Layers</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2</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None</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None</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err="1">
                          <a:solidFill>
                            <a:schemeClr val="tx1">
                              <a:lumMod val="75000"/>
                              <a:lumOff val="25000"/>
                            </a:schemeClr>
                          </a:solidFill>
                          <a:effectLst/>
                          <a:latin typeface="Times New Roman"/>
                        </a:rPr>
                        <a:t>relu</a:t>
                      </a:r>
                      <a:r>
                        <a:rPr lang="en-US" sz="1200" b="1" i="0" u="none" strike="noStrike" dirty="0">
                          <a:solidFill>
                            <a:schemeClr val="tx1">
                              <a:lumMod val="75000"/>
                              <a:lumOff val="25000"/>
                            </a:schemeClr>
                          </a:solidFill>
                          <a:effectLst/>
                          <a:latin typeface="Times New Roman"/>
                        </a:rPr>
                        <a:t>, sigmoid</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None</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594559424"/>
                  </a:ext>
                </a:extLst>
              </a:tr>
              <a:tr h="494133">
                <a:tc>
                  <a:txBody>
                    <a:bodyPr/>
                    <a:lstStyle/>
                    <a:p>
                      <a:pPr algn="ctr" fontAlgn="ctr"/>
                      <a:r>
                        <a:rPr lang="en-US" sz="1200" b="1" i="0" u="none" strike="noStrike" dirty="0">
                          <a:solidFill>
                            <a:schemeClr val="tx1">
                              <a:lumMod val="75000"/>
                              <a:lumOff val="25000"/>
                            </a:schemeClr>
                          </a:solidFill>
                          <a:effectLst/>
                          <a:latin typeface="Times New Roman"/>
                        </a:rPr>
                        <a:t>Binary classification</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Output</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None</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None</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None</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None</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1" i="0" u="none" strike="noStrike" dirty="0">
                          <a:solidFill>
                            <a:schemeClr val="tx1">
                              <a:lumMod val="75000"/>
                              <a:lumOff val="25000"/>
                            </a:schemeClr>
                          </a:solidFill>
                          <a:effectLst/>
                          <a:latin typeface="Times New Roman"/>
                        </a:rPr>
                        <a:t>None</a:t>
                      </a:r>
                    </a:p>
                  </a:txBody>
                  <a:tcPr marL="172457" marR="129343" marT="86229" marB="8622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597695004"/>
                  </a:ext>
                </a:extLst>
              </a:tr>
            </a:tbl>
          </a:graphicData>
        </a:graphic>
      </p:graphicFrame>
    </p:spTree>
    <p:extLst>
      <p:ext uri="{BB962C8B-B14F-4D97-AF65-F5344CB8AC3E}">
        <p14:creationId xmlns:p14="http://schemas.microsoft.com/office/powerpoint/2010/main" val="30689524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Convolution Neural Network powered Image Classification:  A Novel Approach to Facial Expression Recognition</vt:lpstr>
      <vt:lpstr>Introduction</vt:lpstr>
      <vt:lpstr>Introduction </vt:lpstr>
      <vt:lpstr>Dataset </vt:lpstr>
      <vt:lpstr>PowerPoint Presentation</vt:lpstr>
      <vt:lpstr>PowerPoint Presentation</vt:lpstr>
      <vt:lpstr>PowerPoint Presentation</vt:lpstr>
      <vt:lpstr>Image Processing </vt:lpstr>
      <vt:lpstr>CNN architecture</vt:lpstr>
      <vt:lpstr>CNN Model</vt:lpstr>
      <vt:lpstr>Live Results</vt:lpstr>
      <vt:lpstr>Results from Dataset</vt:lpstr>
      <vt:lpstr>PowerPoint Presentation</vt:lpstr>
      <vt:lpstr>Conclusion </vt:lpstr>
      <vt:lpstr>Future Scope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303</cp:revision>
  <dcterms:created xsi:type="dcterms:W3CDTF">2023-10-12T18:51:39Z</dcterms:created>
  <dcterms:modified xsi:type="dcterms:W3CDTF">2023-11-23T17:59:53Z</dcterms:modified>
</cp:coreProperties>
</file>