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Helvetica Neue Light" panose="020B0604020202020204" charset="0"/>
      <p:regular r:id="rId26"/>
      <p:bold r:id="rId27"/>
      <p:italic r:id="rId28"/>
      <p:boldItalic r:id="rId29"/>
    </p:embeddedFont>
    <p:embeddedFont>
      <p:font typeface="Play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wFuL40QlqLEKDir4k8qOcfaz7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2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7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9bde3c8e1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9bde3c8e11_0_1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g19bde3c8e11_0_14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9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10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12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9bde3c8e1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19bde3c8e11_0_2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g19bde3c8e11_0_28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1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13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93f3ed2f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93f3ed2f8a_1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g193f3ed2f8a_1_0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9bde3c8e1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9bde3c8e11_0_5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g19bde3c8e11_0_51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9bde3c8e1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9bde3c8e11_0_6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19bde3c8e11_0_65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ca6d1b1d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6ca6d1b1d0_0_3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6ca6d1b1d0_0_39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4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bde3c8e1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9bde3c8e11_0_5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19bde3c8e11_0_58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bde3c8e1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9bde3c8e11_0_8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g19bde3c8e11_0_80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5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6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bde3c8e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9bde3c8e11_0_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g19bde3c8e11_0_4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0" y="33857"/>
            <a:ext cx="9144000" cy="948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 Light"/>
              <a:buNone/>
            </a:pPr>
            <a:r>
              <a:rPr lang="en-US" sz="2200" b="0">
                <a:latin typeface="Helvetica Neue Light"/>
                <a:ea typeface="Helvetica Neue Light"/>
                <a:cs typeface="Helvetica Neue Light"/>
                <a:sym typeface="Helvetica Neue Light"/>
              </a:rPr>
              <a:t>  CSE 534 SLN 98070, Fall 2022</a:t>
            </a:r>
            <a:br>
              <a:rPr lang="en-US" sz="2200" b="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US" sz="2200" b="0"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r>
              <a:rPr lang="en-US" sz="2800" b="0"/>
              <a:t>Advanced Computer Networks</a:t>
            </a:r>
            <a:endParaRPr sz="2800" b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0" y="1957252"/>
            <a:ext cx="9144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Dynamic Routing using P4 Switches and the FABRIC Measurement Framework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4144025" y="4725975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Authors: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329" y="5126175"/>
            <a:ext cx="8780016" cy="1152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title"/>
          </p:nvPr>
        </p:nvSpPr>
        <p:spPr>
          <a:xfrm>
            <a:off x="454205" y="232500"/>
            <a:ext cx="823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Dynamic Routing Algorithm</a:t>
            </a:r>
            <a:endParaRPr sz="4900">
              <a:solidFill>
                <a:srgbClr val="FF413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>
              <a:solidFill>
                <a:srgbClr val="EA4745"/>
              </a:solidFill>
            </a:endParaRPr>
          </a:p>
        </p:txBody>
      </p:sp>
      <p:sp>
        <p:nvSpPr>
          <p:cNvPr id="166" name="Google Shape;166;p7"/>
          <p:cNvSpPr txBox="1">
            <a:spLocks noGrp="1"/>
          </p:cNvSpPr>
          <p:nvPr>
            <p:ph type="body" idx="1"/>
          </p:nvPr>
        </p:nvSpPr>
        <p:spPr>
          <a:xfrm>
            <a:off x="380075" y="1184025"/>
            <a:ext cx="8309700" cy="51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Incoming packet transmission request between two hosts to the controller.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Controller sets the optimal routing path among multiple available routes between the hosts:</a:t>
            </a:r>
            <a:endParaRPr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US" sz="2600" b="1"/>
              <a:t>Query &amp; Aggregate</a:t>
            </a:r>
            <a:r>
              <a:rPr lang="en-US" sz="2600"/>
              <a:t> the </a:t>
            </a:r>
            <a:r>
              <a:rPr lang="en-US" sz="2600" b="1"/>
              <a:t>available bandwidth / queueing buffer size</a:t>
            </a:r>
            <a:r>
              <a:rPr lang="en-US" sz="2600"/>
              <a:t> on each egress ethernet interface present on the routes</a:t>
            </a:r>
            <a:endParaRPr sz="2600"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US" sz="2600" b="1"/>
              <a:t>Optimal Route: </a:t>
            </a:r>
            <a:r>
              <a:rPr lang="en-US" sz="2600"/>
              <a:t>Path with Maximum Available Bandwidth / Minimum Queuing Buffer Size</a:t>
            </a:r>
            <a:endParaRPr sz="260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Configure the Optimal Route on the P4 Switches using P4Runtime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67" name="Google Shape;167;p7"/>
          <p:cNvSpPr txBox="1">
            <a:spLocks noGrp="1"/>
          </p:cNvSpPr>
          <p:nvPr>
            <p:ph type="sldNum" idx="12"/>
          </p:nvPr>
        </p:nvSpPr>
        <p:spPr>
          <a:xfrm>
            <a:off x="6457950" y="6223247"/>
            <a:ext cx="2057400" cy="498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/>
              <a:t>10</a:t>
            </a:fld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9bde3c8e11_0_14"/>
          <p:cNvSpPr txBox="1">
            <a:spLocks noGrp="1"/>
          </p:cNvSpPr>
          <p:nvPr>
            <p:ph type="title"/>
          </p:nvPr>
        </p:nvSpPr>
        <p:spPr>
          <a:xfrm>
            <a:off x="454205" y="232500"/>
            <a:ext cx="823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Calibri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Dynamic Routing Algorithm - Assumptions</a:t>
            </a:r>
            <a:endParaRPr sz="4900">
              <a:solidFill>
                <a:srgbClr val="FF413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endParaRPr sz="3400">
              <a:solidFill>
                <a:srgbClr val="EA4745"/>
              </a:solidFill>
            </a:endParaRPr>
          </a:p>
        </p:txBody>
      </p:sp>
      <p:sp>
        <p:nvSpPr>
          <p:cNvPr id="174" name="Google Shape;174;g19bde3c8e11_0_14"/>
          <p:cNvSpPr txBox="1">
            <a:spLocks noGrp="1"/>
          </p:cNvSpPr>
          <p:nvPr>
            <p:ph type="body" idx="1"/>
          </p:nvPr>
        </p:nvSpPr>
        <p:spPr>
          <a:xfrm>
            <a:off x="380075" y="1184025"/>
            <a:ext cx="8309700" cy="51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The available routing paths between any two given hosts are </a:t>
            </a:r>
            <a:r>
              <a:rPr lang="en-US" b="1"/>
              <a:t>known beforehand.</a:t>
            </a:r>
            <a:endParaRPr b="1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Limited number of available routing paths between the two hosts.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Complete information about the ingress and egress ports of the network devices available to the Controller.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75" name="Google Shape;175;g19bde3c8e11_0_14"/>
          <p:cNvSpPr txBox="1">
            <a:spLocks noGrp="1"/>
          </p:cNvSpPr>
          <p:nvPr>
            <p:ph type="sldNum" idx="12"/>
          </p:nvPr>
        </p:nvSpPr>
        <p:spPr>
          <a:xfrm>
            <a:off x="6457950" y="6223247"/>
            <a:ext cx="2057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/>
              <a:t>11</a:t>
            </a:fld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454200" y="177167"/>
            <a:ext cx="823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Experiment #1</a:t>
            </a:r>
            <a:endParaRPr sz="4900">
              <a:solidFill>
                <a:srgbClr val="FF413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>
              <a:solidFill>
                <a:srgbClr val="EA4745"/>
              </a:solidFill>
            </a:endParaRPr>
          </a:p>
        </p:txBody>
      </p:sp>
      <p:sp>
        <p:nvSpPr>
          <p:cNvPr id="182" name="Google Shape;182;p9"/>
          <p:cNvSpPr txBox="1">
            <a:spLocks noGrp="1"/>
          </p:cNvSpPr>
          <p:nvPr>
            <p:ph type="body" idx="1"/>
          </p:nvPr>
        </p:nvSpPr>
        <p:spPr>
          <a:xfrm>
            <a:off x="380076" y="1184027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83" name="Google Shape;183;p9"/>
          <p:cNvSpPr txBox="1">
            <a:spLocks noGrp="1"/>
          </p:cNvSpPr>
          <p:nvPr>
            <p:ph type="sldNum" idx="12"/>
          </p:nvPr>
        </p:nvSpPr>
        <p:spPr>
          <a:xfrm>
            <a:off x="6457950" y="6223247"/>
            <a:ext cx="2057400" cy="498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/>
              <a:t>12</a:t>
            </a:fld>
            <a:endParaRPr b="1"/>
          </a:p>
        </p:txBody>
      </p:sp>
      <p:pic>
        <p:nvPicPr>
          <p:cNvPr id="184" name="Google Shape;18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88" y="1121475"/>
            <a:ext cx="8293423" cy="476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225600" y="-196331"/>
            <a:ext cx="823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Experiment #1 - Results</a:t>
            </a:r>
            <a:endParaRPr sz="3400">
              <a:solidFill>
                <a:srgbClr val="EA4745"/>
              </a:solidFill>
            </a:endParaRPr>
          </a:p>
        </p:txBody>
      </p:sp>
      <p:sp>
        <p:nvSpPr>
          <p:cNvPr id="191" name="Google Shape;191;p10"/>
          <p:cNvSpPr txBox="1">
            <a:spLocks noGrp="1"/>
          </p:cNvSpPr>
          <p:nvPr>
            <p:ph type="sldNum" idx="12"/>
          </p:nvPr>
        </p:nvSpPr>
        <p:spPr>
          <a:xfrm>
            <a:off x="6457950" y="6223247"/>
            <a:ext cx="2057400" cy="498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/>
              <a:t>13</a:t>
            </a:fld>
            <a:endParaRPr b="1"/>
          </a:p>
        </p:txBody>
      </p:sp>
      <p:pic>
        <p:nvPicPr>
          <p:cNvPr id="192" name="Google Shape;19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389" y="680425"/>
            <a:ext cx="5823222" cy="579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title"/>
          </p:nvPr>
        </p:nvSpPr>
        <p:spPr>
          <a:xfrm>
            <a:off x="454200" y="177167"/>
            <a:ext cx="823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Experiment #2</a:t>
            </a:r>
            <a:endParaRPr sz="4900">
              <a:solidFill>
                <a:srgbClr val="FF413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>
              <a:solidFill>
                <a:srgbClr val="EA4745"/>
              </a:solidFill>
            </a:endParaRPr>
          </a:p>
        </p:txBody>
      </p:sp>
      <p:sp>
        <p:nvSpPr>
          <p:cNvPr id="199" name="Google Shape;199;p12"/>
          <p:cNvSpPr txBox="1">
            <a:spLocks noGrp="1"/>
          </p:cNvSpPr>
          <p:nvPr>
            <p:ph type="sldNum" idx="12"/>
          </p:nvPr>
        </p:nvSpPr>
        <p:spPr>
          <a:xfrm>
            <a:off x="6457950" y="6223247"/>
            <a:ext cx="2057400" cy="498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/>
              <a:t>14</a:t>
            </a:fld>
            <a:endParaRPr b="1"/>
          </a:p>
        </p:txBody>
      </p:sp>
      <p:pic>
        <p:nvPicPr>
          <p:cNvPr id="200" name="Google Shape;20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44" y="1133630"/>
            <a:ext cx="7894948" cy="485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9bde3c8e11_0_28"/>
          <p:cNvSpPr txBox="1">
            <a:spLocks noGrp="1"/>
          </p:cNvSpPr>
          <p:nvPr>
            <p:ph type="title"/>
          </p:nvPr>
        </p:nvSpPr>
        <p:spPr>
          <a:xfrm>
            <a:off x="454200" y="177167"/>
            <a:ext cx="823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Experiment #2 - Expected Results</a:t>
            </a:r>
            <a:endParaRPr sz="4900">
              <a:solidFill>
                <a:srgbClr val="FF413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>
              <a:solidFill>
                <a:srgbClr val="EA4745"/>
              </a:solidFill>
            </a:endParaRPr>
          </a:p>
        </p:txBody>
      </p:sp>
      <p:sp>
        <p:nvSpPr>
          <p:cNvPr id="207" name="Google Shape;207;g19bde3c8e11_0_28"/>
          <p:cNvSpPr txBox="1">
            <a:spLocks noGrp="1"/>
          </p:cNvSpPr>
          <p:nvPr>
            <p:ph type="sldNum" idx="12"/>
          </p:nvPr>
        </p:nvSpPr>
        <p:spPr>
          <a:xfrm>
            <a:off x="6457950" y="6223247"/>
            <a:ext cx="2057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/>
              <a:t>15</a:t>
            </a:fld>
            <a:endParaRPr b="1"/>
          </a:p>
        </p:txBody>
      </p:sp>
      <p:sp>
        <p:nvSpPr>
          <p:cNvPr id="208" name="Google Shape;208;g19bde3c8e11_0_28"/>
          <p:cNvSpPr txBox="1">
            <a:spLocks noGrp="1"/>
          </p:cNvSpPr>
          <p:nvPr>
            <p:ph type="body" idx="1"/>
          </p:nvPr>
        </p:nvSpPr>
        <p:spPr>
          <a:xfrm>
            <a:off x="380076" y="1184027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Compare the Round-trip Time (RTT) between the hosts: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without the Dynamic Routing algorithm - use pre-configured route / pick any arbitrary route,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with the Dynamic Routing algorithm.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Visualize the slice-level Throughput using MFLib &amp; Grafana.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454200" y="177167"/>
            <a:ext cx="823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Challenges Faced</a:t>
            </a:r>
            <a:endParaRPr sz="4900">
              <a:solidFill>
                <a:srgbClr val="FF413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>
              <a:solidFill>
                <a:srgbClr val="EA4745"/>
              </a:solidFill>
            </a:endParaRPr>
          </a:p>
        </p:txBody>
      </p:sp>
      <p:sp>
        <p:nvSpPr>
          <p:cNvPr id="215" name="Google Shape;215;p13"/>
          <p:cNvSpPr txBox="1">
            <a:spLocks noGrp="1"/>
          </p:cNvSpPr>
          <p:nvPr>
            <p:ph type="body" idx="1"/>
          </p:nvPr>
        </p:nvSpPr>
        <p:spPr>
          <a:xfrm>
            <a:off x="380076" y="1184027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Setting up MFLib: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Minimal codebase documentation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Required to change few minor implementations on the codebase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Dependency issues with Python versioning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had to find the required credentials used for accessing Prometheus Client running on the Measurement Node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Insufficient resources on how to deploy P4 Programs / P4Runtime / modifying match-action table entries, etc.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6457950" y="6223247"/>
            <a:ext cx="2057400" cy="498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/>
              <a:t>16</a:t>
            </a:fld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93f3ed2f8a_1_0"/>
          <p:cNvSpPr txBox="1">
            <a:spLocks noGrp="1"/>
          </p:cNvSpPr>
          <p:nvPr>
            <p:ph type="title"/>
          </p:nvPr>
        </p:nvSpPr>
        <p:spPr>
          <a:xfrm>
            <a:off x="451025" y="1776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accent5"/>
                </a:solidFill>
              </a:rPr>
              <a:t>Remaining Tasks</a:t>
            </a:r>
            <a:endParaRPr sz="4000"/>
          </a:p>
        </p:txBody>
      </p:sp>
      <p:sp>
        <p:nvSpPr>
          <p:cNvPr id="223" name="Google Shape;223;g193f3ed2f8a_1_0"/>
          <p:cNvSpPr txBox="1">
            <a:spLocks noGrp="1"/>
          </p:cNvSpPr>
          <p:nvPr>
            <p:ph type="body" idx="1"/>
          </p:nvPr>
        </p:nvSpPr>
        <p:spPr>
          <a:xfrm>
            <a:off x="510250" y="1272925"/>
            <a:ext cx="7886700" cy="47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Implement the Optimal Route Finding algorithm &amp; conduct necessary experiments: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Prometheus queries are ready!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Implementing P4Runtime on the FABRIC Testbed: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 alternative approach using FABRIC Library (FABLib) Commands has been successfully implemented!</a:t>
            </a:r>
            <a:endParaRPr/>
          </a:p>
        </p:txBody>
      </p:sp>
      <p:sp>
        <p:nvSpPr>
          <p:cNvPr id="224" name="Google Shape;224;g193f3ed2f8a_1_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9bde3c8e11_0_51"/>
          <p:cNvSpPr txBox="1">
            <a:spLocks noGrp="1"/>
          </p:cNvSpPr>
          <p:nvPr>
            <p:ph type="title"/>
          </p:nvPr>
        </p:nvSpPr>
        <p:spPr>
          <a:xfrm>
            <a:off x="451025" y="78951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accent5"/>
                </a:solidFill>
              </a:rPr>
              <a:t>Potential Improvements</a:t>
            </a:r>
            <a:endParaRPr sz="4000"/>
          </a:p>
        </p:txBody>
      </p:sp>
      <p:sp>
        <p:nvSpPr>
          <p:cNvPr id="231" name="Google Shape;231;g19bde3c8e11_0_51"/>
          <p:cNvSpPr txBox="1">
            <a:spLocks noGrp="1"/>
          </p:cNvSpPr>
          <p:nvPr>
            <p:ph type="body" idx="1"/>
          </p:nvPr>
        </p:nvSpPr>
        <p:spPr>
          <a:xfrm>
            <a:off x="510250" y="1272925"/>
            <a:ext cx="7886700" cy="47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Explicit Congestion Notification (ECN) to detect congestion on one path: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With ECN, we can reconfigure to an optimal routing path only when necessary.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ECN can be implemented using P4.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Minimizes path configuration requests.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Repeatedly aggregate and cache the metrics on the Controller to make faster route reconfigurations.</a:t>
            </a:r>
            <a:endParaRPr/>
          </a:p>
        </p:txBody>
      </p:sp>
      <p:sp>
        <p:nvSpPr>
          <p:cNvPr id="232" name="Google Shape;232;g19bde3c8e11_0_5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9bde3c8e11_0_65"/>
          <p:cNvSpPr txBox="1">
            <a:spLocks noGrp="1"/>
          </p:cNvSpPr>
          <p:nvPr>
            <p:ph type="title"/>
          </p:nvPr>
        </p:nvSpPr>
        <p:spPr>
          <a:xfrm>
            <a:off x="451025" y="78951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accent5"/>
                </a:solidFill>
              </a:rPr>
              <a:t>Our Contributions</a:t>
            </a:r>
            <a:endParaRPr sz="4000"/>
          </a:p>
        </p:txBody>
      </p:sp>
      <p:sp>
        <p:nvSpPr>
          <p:cNvPr id="239" name="Google Shape;239;g19bde3c8e11_0_65"/>
          <p:cNvSpPr txBox="1">
            <a:spLocks noGrp="1"/>
          </p:cNvSpPr>
          <p:nvPr>
            <p:ph type="body" idx="1"/>
          </p:nvPr>
        </p:nvSpPr>
        <p:spPr>
          <a:xfrm>
            <a:off x="510250" y="1272925"/>
            <a:ext cx="7886700" cy="47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Dockerize the entire P4 &amp; P4Runtime custom implementation on FABRIC.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Open-source our implementation for setting up customized topologies with setup of MFLib.</a:t>
            </a:r>
            <a:endParaRPr/>
          </a:p>
        </p:txBody>
      </p:sp>
      <p:sp>
        <p:nvSpPr>
          <p:cNvPr id="240" name="Google Shape;240;g19bde3c8e11_0_6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ca6d1b1d0_0_39"/>
          <p:cNvSpPr txBox="1">
            <a:spLocks noGrp="1"/>
          </p:cNvSpPr>
          <p:nvPr>
            <p:ph type="title"/>
          </p:nvPr>
        </p:nvSpPr>
        <p:spPr>
          <a:xfrm>
            <a:off x="454205" y="232500"/>
            <a:ext cx="823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 sz="4000">
                <a:solidFill>
                  <a:schemeClr val="accent5"/>
                </a:solidFill>
              </a:rPr>
              <a:t>Problem Statement</a:t>
            </a:r>
            <a:endParaRPr sz="4900">
              <a:solidFill>
                <a:srgbClr val="FF4136"/>
              </a:solidFill>
              <a:latin typeface="Play"/>
              <a:ea typeface="Play"/>
              <a:cs typeface="Play"/>
              <a:sym typeface="Play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>
              <a:solidFill>
                <a:srgbClr val="EA4745"/>
              </a:solidFill>
            </a:endParaRPr>
          </a:p>
        </p:txBody>
      </p:sp>
      <p:sp>
        <p:nvSpPr>
          <p:cNvPr id="99" name="Google Shape;99;g16ca6d1b1d0_0_39"/>
          <p:cNvSpPr txBox="1">
            <a:spLocks noGrp="1"/>
          </p:cNvSpPr>
          <p:nvPr>
            <p:ph type="body" idx="1"/>
          </p:nvPr>
        </p:nvSpPr>
        <p:spPr>
          <a:xfrm>
            <a:off x="380075" y="1184025"/>
            <a:ext cx="823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Setting up a Dynamic Routing Experiment for simple network topologies on the </a:t>
            </a:r>
            <a:r>
              <a:rPr lang="en-US" b="1"/>
              <a:t>FABRIC Testbed</a:t>
            </a:r>
            <a:r>
              <a:rPr lang="en-US"/>
              <a:t>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P4 to create a programmable switch backbone.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Create a dynamic routing algorithm which leverages:</a:t>
            </a:r>
            <a:endParaRPr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600" b="1"/>
              <a:t>FABRIC Measurement Framework Library (MFLib):</a:t>
            </a:r>
            <a:r>
              <a:rPr lang="en-US" sz="2600"/>
              <a:t> collect node-level metrics,</a:t>
            </a:r>
            <a:endParaRPr sz="2600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600" b="1"/>
              <a:t>Aggregate the metrics</a:t>
            </a:r>
            <a:r>
              <a:rPr lang="en-US" sz="2600"/>
              <a:t> at the Controller to find an </a:t>
            </a:r>
            <a:r>
              <a:rPr lang="en-US" sz="2600" b="1"/>
              <a:t>optimal routing path</a:t>
            </a:r>
            <a:r>
              <a:rPr lang="en-US" sz="2600"/>
              <a:t> between two hosts on the network,</a:t>
            </a:r>
            <a:endParaRPr sz="2600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600" b="1"/>
              <a:t>P4 Runtime:</a:t>
            </a:r>
            <a:r>
              <a:rPr lang="en-US" sz="2600"/>
              <a:t> dynamically configure the optimal routing path on the switch topology.</a:t>
            </a:r>
            <a:endParaRPr sz="2600"/>
          </a:p>
        </p:txBody>
      </p:sp>
      <p:sp>
        <p:nvSpPr>
          <p:cNvPr id="100" name="Google Shape;100;g16ca6d1b1d0_0_39"/>
          <p:cNvSpPr txBox="1">
            <a:spLocks noGrp="1"/>
          </p:cNvSpPr>
          <p:nvPr>
            <p:ph type="sldNum" idx="12"/>
          </p:nvPr>
        </p:nvSpPr>
        <p:spPr>
          <a:xfrm>
            <a:off x="6457950" y="6223247"/>
            <a:ext cx="2057400" cy="498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/>
              <a:t>2</a:t>
            </a:fld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54205" y="232500"/>
            <a:ext cx="823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Related Works</a:t>
            </a:r>
            <a:endParaRPr sz="4900">
              <a:solidFill>
                <a:srgbClr val="FF413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>
              <a:solidFill>
                <a:srgbClr val="EA4745"/>
              </a:solidFill>
            </a:endParaRPr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380075" y="1184025"/>
            <a:ext cx="823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1"/>
              <a:t>P4 in general:</a:t>
            </a:r>
            <a:endParaRPr b="1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600"/>
              <a:t>DDoS Attack Prevention</a:t>
            </a:r>
            <a:endParaRPr sz="2600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600"/>
              <a:t>Load balancing</a:t>
            </a:r>
            <a:endParaRPr sz="2600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600"/>
              <a:t>Caching on the Data Plane</a:t>
            </a:r>
            <a:endParaRPr sz="26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/>
              <a:t>P4 for dynamic routing solutions:</a:t>
            </a:r>
            <a:endParaRPr b="1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600"/>
              <a:t>RouteScout: Hybrid System for BGP Routing</a:t>
            </a:r>
            <a:endParaRPr sz="26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/>
              <a:t>The In-band Network Telemetry (INT) Specification:</a:t>
            </a:r>
            <a:endParaRPr b="1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600"/>
              <a:t>Very popular implementation of P4</a:t>
            </a:r>
            <a:endParaRPr sz="2600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600"/>
              <a:t>Efficient network monitoring systems using INT developed</a:t>
            </a:r>
            <a:endParaRPr sz="2600"/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6457950" y="6223247"/>
            <a:ext cx="2057400" cy="498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/>
              <a:t>3</a:t>
            </a:fld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54205" y="232500"/>
            <a:ext cx="823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endParaRPr sz="4900">
              <a:solidFill>
                <a:srgbClr val="FF413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>
              <a:solidFill>
                <a:srgbClr val="EA4745"/>
              </a:solidFill>
            </a:endParaRPr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380075" y="1184025"/>
            <a:ext cx="823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i="1"/>
              <a:t>De facto </a:t>
            </a:r>
            <a:r>
              <a:rPr lang="en-US"/>
              <a:t>method for data plane programmability.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Extension to Software Defined Networking (SDN).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Help to realize OpenFlow 2.0</a:t>
            </a:r>
            <a:endParaRPr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600" b="1"/>
              <a:t>Tackle Protocol Ossification</a:t>
            </a:r>
            <a:endParaRPr sz="2600" b="1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600" b="1"/>
              <a:t>Hardware Independence.</a:t>
            </a:r>
            <a:endParaRPr sz="2600" b="1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Advantages:</a:t>
            </a:r>
            <a:endParaRPr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600" b="1"/>
              <a:t>Active Networking</a:t>
            </a:r>
            <a:r>
              <a:rPr lang="en-US" sz="2600"/>
              <a:t> - increase in compute and storage power</a:t>
            </a:r>
            <a:endParaRPr sz="2600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600"/>
              <a:t>Critical in building </a:t>
            </a:r>
            <a:r>
              <a:rPr lang="en-US" sz="2600" b="1"/>
              <a:t>robust &amp; secure </a:t>
            </a:r>
            <a:r>
              <a:rPr lang="en-US" sz="2600"/>
              <a:t>networks in real-time!</a:t>
            </a:r>
            <a:endParaRPr sz="2600"/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12"/>
          </p:nvPr>
        </p:nvSpPr>
        <p:spPr>
          <a:xfrm>
            <a:off x="6457950" y="6223247"/>
            <a:ext cx="2057400" cy="498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/>
              <a:t>4</a:t>
            </a:fld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bde3c8e11_0_58"/>
          <p:cNvSpPr txBox="1">
            <a:spLocks noGrp="1"/>
          </p:cNvSpPr>
          <p:nvPr>
            <p:ph type="title"/>
          </p:nvPr>
        </p:nvSpPr>
        <p:spPr>
          <a:xfrm>
            <a:off x="454205" y="232500"/>
            <a:ext cx="823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P4 - </a:t>
            </a:r>
            <a:r>
              <a:rPr lang="en-US" sz="4000">
                <a:solidFill>
                  <a:schemeClr val="accent5"/>
                </a:solidFill>
              </a:rPr>
              <a:t>FABRIC Implementation</a:t>
            </a:r>
            <a:endParaRPr sz="4900">
              <a:solidFill>
                <a:srgbClr val="FF413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>
              <a:solidFill>
                <a:srgbClr val="EA4745"/>
              </a:solidFill>
            </a:endParaRPr>
          </a:p>
        </p:txBody>
      </p:sp>
      <p:sp>
        <p:nvSpPr>
          <p:cNvPr id="123" name="Google Shape;123;g19bde3c8e11_0_58"/>
          <p:cNvSpPr txBox="1">
            <a:spLocks noGrp="1"/>
          </p:cNvSpPr>
          <p:nvPr>
            <p:ph type="sldNum" idx="12"/>
          </p:nvPr>
        </p:nvSpPr>
        <p:spPr>
          <a:xfrm>
            <a:off x="6457950" y="6223247"/>
            <a:ext cx="2057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/>
              <a:t>5</a:t>
            </a:fld>
            <a:endParaRPr b="1"/>
          </a:p>
        </p:txBody>
      </p:sp>
      <p:pic>
        <p:nvPicPr>
          <p:cNvPr id="124" name="Google Shape;124;g19bde3c8e11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350" y="2050850"/>
            <a:ext cx="6070450" cy="38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9bde3c8e11_0_58"/>
          <p:cNvSpPr txBox="1">
            <a:spLocks noGrp="1"/>
          </p:cNvSpPr>
          <p:nvPr>
            <p:ph type="body" idx="1"/>
          </p:nvPr>
        </p:nvSpPr>
        <p:spPr>
          <a:xfrm>
            <a:off x="380075" y="1184025"/>
            <a:ext cx="823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FABRIC Nodes are converted to ad-hoc P4 Switches. How?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bde3c8e11_0_80"/>
          <p:cNvSpPr txBox="1">
            <a:spLocks noGrp="1"/>
          </p:cNvSpPr>
          <p:nvPr>
            <p:ph type="title"/>
          </p:nvPr>
        </p:nvSpPr>
        <p:spPr>
          <a:xfrm>
            <a:off x="454205" y="232500"/>
            <a:ext cx="823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P4 - </a:t>
            </a:r>
            <a:r>
              <a:rPr lang="en-US" sz="4000">
                <a:solidFill>
                  <a:schemeClr val="accent5"/>
                </a:solidFill>
              </a:rPr>
              <a:t>Our Usecase</a:t>
            </a:r>
            <a:endParaRPr sz="4900">
              <a:solidFill>
                <a:srgbClr val="FF413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>
              <a:solidFill>
                <a:srgbClr val="EA4745"/>
              </a:solidFill>
            </a:endParaRPr>
          </a:p>
        </p:txBody>
      </p:sp>
      <p:sp>
        <p:nvSpPr>
          <p:cNvPr id="132" name="Google Shape;132;g19bde3c8e11_0_80"/>
          <p:cNvSpPr txBox="1">
            <a:spLocks noGrp="1"/>
          </p:cNvSpPr>
          <p:nvPr>
            <p:ph type="sldNum" idx="12"/>
          </p:nvPr>
        </p:nvSpPr>
        <p:spPr>
          <a:xfrm>
            <a:off x="6457950" y="6223247"/>
            <a:ext cx="2057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/>
              <a:t>6</a:t>
            </a:fld>
            <a:endParaRPr b="1"/>
          </a:p>
        </p:txBody>
      </p:sp>
      <p:sp>
        <p:nvSpPr>
          <p:cNvPr id="133" name="Google Shape;133;g19bde3c8e11_0_80"/>
          <p:cNvSpPr txBox="1">
            <a:spLocks noGrp="1"/>
          </p:cNvSpPr>
          <p:nvPr>
            <p:ph type="body" idx="1"/>
          </p:nvPr>
        </p:nvSpPr>
        <p:spPr>
          <a:xfrm>
            <a:off x="79800" y="991050"/>
            <a:ext cx="9207600" cy="51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600"/>
              <a:t>A simple Routing P4 Program is compiled and deployed on each switch on the network. Target: </a:t>
            </a:r>
            <a:r>
              <a:rPr lang="en-US" sz="2600" b="1"/>
              <a:t>simple-switch</a:t>
            </a:r>
            <a:endParaRPr sz="26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600"/>
              <a:t>IPv4 based Routing Table:</a:t>
            </a:r>
            <a:endParaRPr sz="26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600" b="1"/>
              <a:t>Key:</a:t>
            </a:r>
            <a:r>
              <a:rPr lang="en-US" sz="2600"/>
              <a:t> Destination IPv4 Address, </a:t>
            </a:r>
            <a:endParaRPr sz="26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600" b="1"/>
              <a:t>Parameters:</a:t>
            </a:r>
            <a:r>
              <a:rPr lang="en-US" sz="2600"/>
              <a:t> next_hop MAC Address, Egress Port #</a:t>
            </a:r>
            <a:endParaRPr sz="2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600"/>
              <a:t>P4 Match-Action Table commands of interest:</a:t>
            </a:r>
            <a:endParaRPr sz="26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600" b="1"/>
              <a:t>table_add:</a:t>
            </a:r>
            <a:r>
              <a:rPr lang="en-US" sz="2600"/>
              <a:t> adds a new table entry </a:t>
            </a:r>
            <a:endParaRPr sz="26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600" b="1"/>
              <a:t>table_modify:</a:t>
            </a:r>
            <a:r>
              <a:rPr lang="en-US" sz="2600"/>
              <a:t> modifies a table entry of an existing handle</a:t>
            </a:r>
            <a:endParaRPr sz="26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600" b="1"/>
              <a:t>table_delete:</a:t>
            </a:r>
            <a:r>
              <a:rPr lang="en-US" sz="2600"/>
              <a:t> deletes a table entry of an existing handle </a:t>
            </a:r>
            <a:endParaRPr sz="2600"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454205" y="232500"/>
            <a:ext cx="823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P4Runtime</a:t>
            </a:r>
            <a:endParaRPr sz="4900">
              <a:solidFill>
                <a:srgbClr val="FF413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>
              <a:solidFill>
                <a:srgbClr val="EA4745"/>
              </a:solidFill>
            </a:endParaRPr>
          </a:p>
        </p:txBody>
      </p:sp>
      <p:sp>
        <p:nvSpPr>
          <p:cNvPr id="140" name="Google Shape;140;p5"/>
          <p:cNvSpPr txBox="1">
            <a:spLocks noGrp="1"/>
          </p:cNvSpPr>
          <p:nvPr>
            <p:ph type="body" idx="1"/>
          </p:nvPr>
        </p:nvSpPr>
        <p:spPr>
          <a:xfrm>
            <a:off x="380076" y="1184027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Control Plane Specification for P4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Two popular workflows: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Set Forward Pipeline Information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Get Forward Pipeline Information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6457950" y="6223247"/>
            <a:ext cx="2057400" cy="498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/>
              <a:t>7</a:t>
            </a:fld>
            <a:endParaRPr b="1"/>
          </a:p>
        </p:txBody>
      </p:sp>
      <p:pic>
        <p:nvPicPr>
          <p:cNvPr id="142" name="Google Shape;14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400" y="2753075"/>
            <a:ext cx="3201200" cy="37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454205" y="232500"/>
            <a:ext cx="823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 sz="3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FABRIC Measurement Framework Library</a:t>
            </a:r>
            <a:endParaRPr sz="3600">
              <a:solidFill>
                <a:srgbClr val="FF413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rgbClr val="EA4745"/>
              </a:solidFill>
            </a:endParaRPr>
          </a:p>
        </p:txBody>
      </p:sp>
      <p:sp>
        <p:nvSpPr>
          <p:cNvPr id="149" name="Google Shape;149;p6"/>
          <p:cNvSpPr txBox="1">
            <a:spLocks noGrp="1"/>
          </p:cNvSpPr>
          <p:nvPr>
            <p:ph type="body" idx="1"/>
          </p:nvPr>
        </p:nvSpPr>
        <p:spPr>
          <a:xfrm>
            <a:off x="380076" y="1024229"/>
            <a:ext cx="8135274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286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b="1"/>
              <a:t>Prometheus: </a:t>
            </a:r>
            <a:r>
              <a:rPr lang="en-US"/>
              <a:t>Metrics Collection</a:t>
            </a:r>
            <a:endParaRPr/>
          </a:p>
          <a:p>
            <a:pPr marL="6286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b="1"/>
              <a:t>Elasticsearch: </a:t>
            </a:r>
            <a:r>
              <a:rPr lang="en-US"/>
              <a:t>Stores the Metrics</a:t>
            </a:r>
            <a:endParaRPr b="1"/>
          </a:p>
          <a:p>
            <a:pPr marL="6286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b="1"/>
              <a:t>Kibana &amp; Grafana: </a:t>
            </a:r>
            <a:r>
              <a:rPr lang="en-US"/>
              <a:t>Dashboards and Visualizations</a:t>
            </a:r>
            <a:endParaRPr b="1"/>
          </a:p>
        </p:txBody>
      </p:sp>
      <p:sp>
        <p:nvSpPr>
          <p:cNvPr id="150" name="Google Shape;150;p6"/>
          <p:cNvSpPr txBox="1">
            <a:spLocks noGrp="1"/>
          </p:cNvSpPr>
          <p:nvPr>
            <p:ph type="sldNum" idx="12"/>
          </p:nvPr>
        </p:nvSpPr>
        <p:spPr>
          <a:xfrm>
            <a:off x="6457950" y="6223247"/>
            <a:ext cx="2057400" cy="498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/>
              <a:t>8</a:t>
            </a:fld>
            <a:endParaRPr b="1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703" y="3058693"/>
            <a:ext cx="7499079" cy="3108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bde3c8e11_0_4"/>
          <p:cNvSpPr txBox="1">
            <a:spLocks noGrp="1"/>
          </p:cNvSpPr>
          <p:nvPr>
            <p:ph type="title"/>
          </p:nvPr>
        </p:nvSpPr>
        <p:spPr>
          <a:xfrm>
            <a:off x="454205" y="232500"/>
            <a:ext cx="823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 sz="4000">
                <a:solidFill>
                  <a:schemeClr val="accent5"/>
                </a:solidFill>
              </a:rPr>
              <a:t>Additional Tools used</a:t>
            </a:r>
            <a:endParaRPr sz="4900">
              <a:solidFill>
                <a:srgbClr val="FF413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>
              <a:solidFill>
                <a:srgbClr val="EA4745"/>
              </a:solidFill>
            </a:endParaRPr>
          </a:p>
        </p:txBody>
      </p:sp>
      <p:sp>
        <p:nvSpPr>
          <p:cNvPr id="158" name="Google Shape;158;g19bde3c8e11_0_4"/>
          <p:cNvSpPr txBox="1">
            <a:spLocks noGrp="1"/>
          </p:cNvSpPr>
          <p:nvPr>
            <p:ph type="body" idx="1"/>
          </p:nvPr>
        </p:nvSpPr>
        <p:spPr>
          <a:xfrm>
            <a:off x="380076" y="1184027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1"/>
              <a:t>Scapy: </a:t>
            </a:r>
            <a:r>
              <a:rPr lang="en-US"/>
              <a:t>Python module for Traffic Generation &amp; Packet Sniffing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/>
              <a:t>Prometheus Client: </a:t>
            </a:r>
            <a:r>
              <a:rPr lang="en-US"/>
              <a:t>Used for writing customized queries to extract real-time metrics gathered on the Measurement Node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59" name="Google Shape;159;g19bde3c8e11_0_4"/>
          <p:cNvSpPr txBox="1">
            <a:spLocks noGrp="1"/>
          </p:cNvSpPr>
          <p:nvPr>
            <p:ph type="sldNum" idx="12"/>
          </p:nvPr>
        </p:nvSpPr>
        <p:spPr>
          <a:xfrm>
            <a:off x="6457950" y="6223247"/>
            <a:ext cx="2057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/>
              <a:t>9</a:t>
            </a:fld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</Words>
  <Application>Microsoft Office PowerPoint</Application>
  <PresentationFormat>On-screen Show (4:3)</PresentationFormat>
  <Paragraphs>130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Helvetica Neue Light</vt:lpstr>
      <vt:lpstr>Calibri</vt:lpstr>
      <vt:lpstr>Play</vt:lpstr>
      <vt:lpstr>Office Theme</vt:lpstr>
      <vt:lpstr>  CSE 534 SLN 98070, Fall 2022   Advanced Computer Networks</vt:lpstr>
      <vt:lpstr>Problem Statement </vt:lpstr>
      <vt:lpstr>Related Works </vt:lpstr>
      <vt:lpstr>P4 </vt:lpstr>
      <vt:lpstr>P4 - FABRIC Implementation </vt:lpstr>
      <vt:lpstr>P4 - Our Usecase </vt:lpstr>
      <vt:lpstr>P4Runtime </vt:lpstr>
      <vt:lpstr>FABRIC Measurement Framework Library </vt:lpstr>
      <vt:lpstr>Additional Tools used </vt:lpstr>
      <vt:lpstr>Dynamic Routing Algorithm </vt:lpstr>
      <vt:lpstr>Dynamic Routing Algorithm - Assumptions </vt:lpstr>
      <vt:lpstr>Experiment #1 </vt:lpstr>
      <vt:lpstr>Experiment #1 - Results</vt:lpstr>
      <vt:lpstr>Experiment #2 </vt:lpstr>
      <vt:lpstr>Experiment #2 - Expected Results </vt:lpstr>
      <vt:lpstr>Challenges Faced </vt:lpstr>
      <vt:lpstr>Remaining Tasks</vt:lpstr>
      <vt:lpstr>Potential Improvements</vt:lpstr>
      <vt:lpstr>Our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CSE 534 SLN 98070, Fall 2022   Advanced Computer Networks</dc:title>
  <dc:creator>Danai Koutra</dc:creator>
  <cp:lastModifiedBy>Kiran Sthanusubramonian (Student)</cp:lastModifiedBy>
  <cp:revision>1</cp:revision>
  <dcterms:created xsi:type="dcterms:W3CDTF">2014-04-22T04:45:20Z</dcterms:created>
  <dcterms:modified xsi:type="dcterms:W3CDTF">2022-11-22T22:34:44Z</dcterms:modified>
</cp:coreProperties>
</file>