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9144000"/>
  <p:notesSz cx="9144000" cy="6858000"/>
  <p:embeddedFontLst>
    <p:embeddedFont>
      <p:font typeface="Play"/>
      <p:regular r:id="rId18"/>
      <p:bold r:id="rId19"/>
    </p:embeddedFont>
    <p:embeddedFont>
      <p:font typeface="Helvetica Neue Light"/>
      <p:regular r:id="rId20"/>
      <p:bold r:id="rId21"/>
      <p:italic r:id="rId22"/>
      <p:boldItalic r:id="rId23"/>
    </p:embeddedFont>
    <p:embeddedFont>
      <p:font typeface="Gill Sans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24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6" roundtripDataSignature="AMtx7mhJL04wmQrrEnY6Je4pnexZe21N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248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Light-regular.fntdata"/><Relationship Id="rId22" Type="http://schemas.openxmlformats.org/officeDocument/2006/relationships/font" Target="fonts/HelveticaNeueLight-italic.fntdata"/><Relationship Id="rId21" Type="http://schemas.openxmlformats.org/officeDocument/2006/relationships/font" Target="fonts/HelveticaNeueLight-bold.fntdata"/><Relationship Id="rId24" Type="http://schemas.openxmlformats.org/officeDocument/2006/relationships/font" Target="fonts/GillSans-regular.fntdata"/><Relationship Id="rId23" Type="http://schemas.openxmlformats.org/officeDocument/2006/relationships/font" Target="fonts/HelveticaNeueLight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customschemas.google.com/relationships/presentationmetadata" Target="metadata"/><Relationship Id="rId25" Type="http://schemas.openxmlformats.org/officeDocument/2006/relationships/font" Target="fonts/GillSa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Play-bold.fntdata"/><Relationship Id="rId18" Type="http://schemas.openxmlformats.org/officeDocument/2006/relationships/font" Target="fonts/Pl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79484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p1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8e5889a1f0_1_1:notes"/>
          <p:cNvSpPr/>
          <p:nvPr>
            <p:ph idx="2" type="sldImg"/>
          </p:nvPr>
        </p:nvSpPr>
        <p:spPr>
          <a:xfrm>
            <a:off x="2857500" y="514350"/>
            <a:ext cx="3429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8e5889a1f0_1_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18e5889a1f0_1_1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93f3ed2f8a_1_0:notes"/>
          <p:cNvSpPr/>
          <p:nvPr>
            <p:ph idx="2" type="sldImg"/>
          </p:nvPr>
        </p:nvSpPr>
        <p:spPr>
          <a:xfrm>
            <a:off x="2857500" y="514350"/>
            <a:ext cx="3429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93f3ed2f8a_1_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193f3ed2f8a_1_0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6ca6d1b1d0_0_39:notes"/>
          <p:cNvSpPr/>
          <p:nvPr>
            <p:ph idx="2" type="sldImg"/>
          </p:nvPr>
        </p:nvSpPr>
        <p:spPr>
          <a:xfrm>
            <a:off x="1828800" y="857250"/>
            <a:ext cx="54864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16ca6d1b1d0_0_39:notes"/>
          <p:cNvSpPr txBox="1"/>
          <p:nvPr>
            <p:ph idx="1" type="body"/>
          </p:nvPr>
        </p:nvSpPr>
        <p:spPr>
          <a:xfrm>
            <a:off x="914400" y="3300413"/>
            <a:ext cx="7315200" cy="27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g16ca6d1b1d0_0_39:notes"/>
          <p:cNvSpPr txBox="1"/>
          <p:nvPr>
            <p:ph idx="12" type="sldNum"/>
          </p:nvPr>
        </p:nvSpPr>
        <p:spPr>
          <a:xfrm>
            <a:off x="5179484" y="6513910"/>
            <a:ext cx="39624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61ed251ad1_0_427:notes"/>
          <p:cNvSpPr/>
          <p:nvPr>
            <p:ph idx="2" type="sldImg"/>
          </p:nvPr>
        </p:nvSpPr>
        <p:spPr>
          <a:xfrm>
            <a:off x="1828800" y="857250"/>
            <a:ext cx="54864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161ed251ad1_0_427:notes"/>
          <p:cNvSpPr txBox="1"/>
          <p:nvPr>
            <p:ph idx="1" type="body"/>
          </p:nvPr>
        </p:nvSpPr>
        <p:spPr>
          <a:xfrm>
            <a:off x="914400" y="3300413"/>
            <a:ext cx="7315200" cy="27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g161ed251ad1_0_427:notes"/>
          <p:cNvSpPr txBox="1"/>
          <p:nvPr>
            <p:ph idx="12" type="sldNum"/>
          </p:nvPr>
        </p:nvSpPr>
        <p:spPr>
          <a:xfrm>
            <a:off x="5179484" y="6513910"/>
            <a:ext cx="39624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61ed251ad1_0_669:notes"/>
          <p:cNvSpPr/>
          <p:nvPr>
            <p:ph idx="2" type="sldImg"/>
          </p:nvPr>
        </p:nvSpPr>
        <p:spPr>
          <a:xfrm>
            <a:off x="1828800" y="857250"/>
            <a:ext cx="54864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161ed251ad1_0_669:notes"/>
          <p:cNvSpPr txBox="1"/>
          <p:nvPr>
            <p:ph idx="1" type="body"/>
          </p:nvPr>
        </p:nvSpPr>
        <p:spPr>
          <a:xfrm>
            <a:off x="914400" y="3300413"/>
            <a:ext cx="7315200" cy="27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g161ed251ad1_0_669:notes"/>
          <p:cNvSpPr txBox="1"/>
          <p:nvPr>
            <p:ph idx="12" type="sldNum"/>
          </p:nvPr>
        </p:nvSpPr>
        <p:spPr>
          <a:xfrm>
            <a:off x="5179484" y="6513910"/>
            <a:ext cx="39624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8c183ee70e_0_81:notes"/>
          <p:cNvSpPr/>
          <p:nvPr>
            <p:ph idx="2" type="sldImg"/>
          </p:nvPr>
        </p:nvSpPr>
        <p:spPr>
          <a:xfrm>
            <a:off x="2857500" y="514350"/>
            <a:ext cx="3429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18c183ee70e_0_8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g18c183ee70e_0_81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93f3ed2f8a_1_10:notes"/>
          <p:cNvSpPr/>
          <p:nvPr>
            <p:ph idx="2" type="sldImg"/>
          </p:nvPr>
        </p:nvSpPr>
        <p:spPr>
          <a:xfrm>
            <a:off x="2857500" y="514350"/>
            <a:ext cx="3429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93f3ed2f8a_1_1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193f3ed2f8a_1_10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8c183ee70e_0_74:notes"/>
          <p:cNvSpPr/>
          <p:nvPr>
            <p:ph idx="2" type="sldImg"/>
          </p:nvPr>
        </p:nvSpPr>
        <p:spPr>
          <a:xfrm>
            <a:off x="2857500" y="514350"/>
            <a:ext cx="3429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18c183ee70e_0_7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g18c183ee70e_0_74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1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p11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6ca6d1b1d0_0_1448:notes"/>
          <p:cNvSpPr/>
          <p:nvPr>
            <p:ph idx="2" type="sldImg"/>
          </p:nvPr>
        </p:nvSpPr>
        <p:spPr>
          <a:xfrm>
            <a:off x="2857500" y="514350"/>
            <a:ext cx="3429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16ca6d1b1d0_0_144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g16ca6d1b1d0_0_1448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ctrTitle"/>
          </p:nvPr>
        </p:nvSpPr>
        <p:spPr>
          <a:xfrm>
            <a:off x="685800" y="1122363"/>
            <a:ext cx="77724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" type="subTitle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6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" type="body"/>
          </p:nvPr>
        </p:nvSpPr>
        <p:spPr>
          <a:xfrm rot="5400000">
            <a:off x="2396400" y="57875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/>
          <p:nvPr>
            <p:ph type="title"/>
          </p:nvPr>
        </p:nvSpPr>
        <p:spPr>
          <a:xfrm rot="5400000">
            <a:off x="4623600" y="2285275"/>
            <a:ext cx="58119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" type="body"/>
          </p:nvPr>
        </p:nvSpPr>
        <p:spPr>
          <a:xfrm rot="5400000">
            <a:off x="623025" y="370675"/>
            <a:ext cx="58119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6ca6d1b1d0_0_1158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16ca6d1b1d0_0_1158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g16ca6d1b1d0_0_1158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16ca6d1b1d0_0_1158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16ca6d1b1d0_0_1158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6ca6d1b1d0_0_1148"/>
          <p:cNvSpPr txBox="1"/>
          <p:nvPr>
            <p:ph type="ctrTitle"/>
          </p:nvPr>
        </p:nvSpPr>
        <p:spPr>
          <a:xfrm>
            <a:off x="1143000" y="1122363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Play"/>
              <a:buNone/>
              <a:defRPr sz="6000">
                <a:solidFill>
                  <a:schemeClr val="accent4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16ca6d1b1d0_0_1148"/>
          <p:cNvSpPr txBox="1"/>
          <p:nvPr>
            <p:ph idx="1" type="subTitle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latin typeface="Play"/>
                <a:ea typeface="Play"/>
                <a:cs typeface="Play"/>
                <a:sym typeface="Play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9" name="Google Shape;99;g16ca6d1b1d0_0_1148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lay"/>
                <a:ea typeface="Play"/>
                <a:cs typeface="Play"/>
                <a:sym typeface="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16ca6d1b1d0_0_1148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lay"/>
                <a:ea typeface="Play"/>
                <a:cs typeface="Play"/>
                <a:sym typeface="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16ca6d1b1d0_0_1148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6ca6d1b1d0_0_1154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16ca6d1b1d0_0_1154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g16ca6d1b1d0_0_1154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6ca6d1b1d0_0_1164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g16ca6d1b1d0_0_1164"/>
          <p:cNvSpPr txBox="1"/>
          <p:nvPr>
            <p:ph idx="1" type="body"/>
          </p:nvPr>
        </p:nvSpPr>
        <p:spPr>
          <a:xfrm>
            <a:off x="6286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g16ca6d1b1d0_0_1164"/>
          <p:cNvSpPr txBox="1"/>
          <p:nvPr>
            <p:ph idx="2" type="body"/>
          </p:nvPr>
        </p:nvSpPr>
        <p:spPr>
          <a:xfrm>
            <a:off x="46291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g16ca6d1b1d0_0_1164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g16ca6d1b1d0_0_1164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g16ca6d1b1d0_0_1164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6ca6d1b1d0_0_1171"/>
          <p:cNvSpPr txBox="1"/>
          <p:nvPr>
            <p:ph type="title"/>
          </p:nvPr>
        </p:nvSpPr>
        <p:spPr>
          <a:xfrm>
            <a:off x="623888" y="1709738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g16ca6d1b1d0_0_1171"/>
          <p:cNvSpPr txBox="1"/>
          <p:nvPr>
            <p:ph idx="1" type="body"/>
          </p:nvPr>
        </p:nvSpPr>
        <p:spPr>
          <a:xfrm>
            <a:off x="623888" y="4589463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6" name="Google Shape;116;g16ca6d1b1d0_0_1171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16ca6d1b1d0_0_1171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g16ca6d1b1d0_0_1171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6ca6d1b1d0_0_1177"/>
          <p:cNvSpPr txBox="1"/>
          <p:nvPr>
            <p:ph type="title"/>
          </p:nvPr>
        </p:nvSpPr>
        <p:spPr>
          <a:xfrm>
            <a:off x="629841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g16ca6d1b1d0_0_1177"/>
          <p:cNvSpPr txBox="1"/>
          <p:nvPr>
            <p:ph idx="1" type="body"/>
          </p:nvPr>
        </p:nvSpPr>
        <p:spPr>
          <a:xfrm>
            <a:off x="629841" y="1681163"/>
            <a:ext cx="38685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2" name="Google Shape;122;g16ca6d1b1d0_0_1177"/>
          <p:cNvSpPr txBox="1"/>
          <p:nvPr>
            <p:ph idx="2" type="body"/>
          </p:nvPr>
        </p:nvSpPr>
        <p:spPr>
          <a:xfrm>
            <a:off x="629841" y="2505075"/>
            <a:ext cx="38685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g16ca6d1b1d0_0_1177"/>
          <p:cNvSpPr txBox="1"/>
          <p:nvPr>
            <p:ph idx="3" type="body"/>
          </p:nvPr>
        </p:nvSpPr>
        <p:spPr>
          <a:xfrm>
            <a:off x="4629150" y="1681163"/>
            <a:ext cx="38874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4" name="Google Shape;124;g16ca6d1b1d0_0_1177"/>
          <p:cNvSpPr txBox="1"/>
          <p:nvPr>
            <p:ph idx="4" type="body"/>
          </p:nvPr>
        </p:nvSpPr>
        <p:spPr>
          <a:xfrm>
            <a:off x="4629150" y="2505075"/>
            <a:ext cx="38874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g16ca6d1b1d0_0_1177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16ca6d1b1d0_0_1177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16ca6d1b1d0_0_1177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6ca6d1b1d0_0_1186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g16ca6d1b1d0_0_1186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16ca6d1b1d0_0_1186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16ca6d1b1d0_0_1186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6ca6d1b1d0_0_1191"/>
          <p:cNvSpPr txBox="1"/>
          <p:nvPr>
            <p:ph type="title"/>
          </p:nvPr>
        </p:nvSpPr>
        <p:spPr>
          <a:xfrm>
            <a:off x="629841" y="457200"/>
            <a:ext cx="2949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16ca6d1b1d0_0_1191"/>
          <p:cNvSpPr txBox="1"/>
          <p:nvPr>
            <p:ph idx="1" type="body"/>
          </p:nvPr>
        </p:nvSpPr>
        <p:spPr>
          <a:xfrm>
            <a:off x="3887391" y="987425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6" name="Google Shape;136;g16ca6d1b1d0_0_1191"/>
          <p:cNvSpPr txBox="1"/>
          <p:nvPr>
            <p:ph idx="2" type="body"/>
          </p:nvPr>
        </p:nvSpPr>
        <p:spPr>
          <a:xfrm>
            <a:off x="629841" y="2057400"/>
            <a:ext cx="29490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7" name="Google Shape;137;g16ca6d1b1d0_0_1191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16ca6d1b1d0_0_1191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16ca6d1b1d0_0_1191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6ca6d1b1d0_0_1198"/>
          <p:cNvSpPr txBox="1"/>
          <p:nvPr>
            <p:ph type="title"/>
          </p:nvPr>
        </p:nvSpPr>
        <p:spPr>
          <a:xfrm>
            <a:off x="629841" y="457200"/>
            <a:ext cx="2949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16ca6d1b1d0_0_1198"/>
          <p:cNvSpPr/>
          <p:nvPr>
            <p:ph idx="2" type="pic"/>
          </p:nvPr>
        </p:nvSpPr>
        <p:spPr>
          <a:xfrm>
            <a:off x="3887391" y="987425"/>
            <a:ext cx="46293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g16ca6d1b1d0_0_1198"/>
          <p:cNvSpPr txBox="1"/>
          <p:nvPr>
            <p:ph idx="1" type="body"/>
          </p:nvPr>
        </p:nvSpPr>
        <p:spPr>
          <a:xfrm>
            <a:off x="629841" y="2057400"/>
            <a:ext cx="29490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4" name="Google Shape;144;g16ca6d1b1d0_0_1198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16ca6d1b1d0_0_1198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16ca6d1b1d0_0_1198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6ca6d1b1d0_0_1205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16ca6d1b1d0_0_1205"/>
          <p:cNvSpPr txBox="1"/>
          <p:nvPr>
            <p:ph idx="1" type="body"/>
          </p:nvPr>
        </p:nvSpPr>
        <p:spPr>
          <a:xfrm rot="5400000">
            <a:off x="2396400" y="57875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16ca6d1b1d0_0_1205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16ca6d1b1d0_0_1205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16ca6d1b1d0_0_1205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6ca6d1b1d0_0_1211"/>
          <p:cNvSpPr txBox="1"/>
          <p:nvPr>
            <p:ph type="title"/>
          </p:nvPr>
        </p:nvSpPr>
        <p:spPr>
          <a:xfrm rot="5400000">
            <a:off x="4623600" y="2285275"/>
            <a:ext cx="58119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16ca6d1b1d0_0_1211"/>
          <p:cNvSpPr txBox="1"/>
          <p:nvPr>
            <p:ph idx="1" type="body"/>
          </p:nvPr>
        </p:nvSpPr>
        <p:spPr>
          <a:xfrm rot="5400000">
            <a:off x="623025" y="370675"/>
            <a:ext cx="58119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16ca6d1b1d0_0_1211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16ca6d1b1d0_0_1211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16ca6d1b1d0_0_1211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" type="body"/>
          </p:nvPr>
        </p:nvSpPr>
        <p:spPr>
          <a:xfrm>
            <a:off x="6286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2" type="body"/>
          </p:nvPr>
        </p:nvSpPr>
        <p:spPr>
          <a:xfrm>
            <a:off x="46291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 txBox="1"/>
          <p:nvPr>
            <p:ph type="title"/>
          </p:nvPr>
        </p:nvSpPr>
        <p:spPr>
          <a:xfrm>
            <a:off x="623888" y="17097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1" type="body"/>
          </p:nvPr>
        </p:nvSpPr>
        <p:spPr>
          <a:xfrm>
            <a:off x="623888" y="4589464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18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/>
          <p:nvPr>
            <p:ph type="title"/>
          </p:nvPr>
        </p:nvSpPr>
        <p:spPr>
          <a:xfrm>
            <a:off x="629841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629842" y="1681163"/>
            <a:ext cx="38682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0"/>
          <p:cNvSpPr txBox="1"/>
          <p:nvPr>
            <p:ph idx="2" type="body"/>
          </p:nvPr>
        </p:nvSpPr>
        <p:spPr>
          <a:xfrm>
            <a:off x="629842" y="2505075"/>
            <a:ext cx="38682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3" type="body"/>
          </p:nvPr>
        </p:nvSpPr>
        <p:spPr>
          <a:xfrm>
            <a:off x="4629150" y="1681163"/>
            <a:ext cx="38874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0"/>
          <p:cNvSpPr txBox="1"/>
          <p:nvPr>
            <p:ph idx="4" type="body"/>
          </p:nvPr>
        </p:nvSpPr>
        <p:spPr>
          <a:xfrm>
            <a:off x="4629150" y="2505075"/>
            <a:ext cx="38874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/>
          <p:nvPr>
            <p:ph type="title"/>
          </p:nvPr>
        </p:nvSpPr>
        <p:spPr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" type="body"/>
          </p:nvPr>
        </p:nvSpPr>
        <p:spPr>
          <a:xfrm>
            <a:off x="3887391" y="987426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3"/>
          <p:cNvSpPr txBox="1"/>
          <p:nvPr>
            <p:ph idx="2" type="body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3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/>
          <p:nvPr>
            <p:ph type="title"/>
          </p:nvPr>
        </p:nvSpPr>
        <p:spPr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/>
          <p:nvPr>
            <p:ph idx="2" type="pic"/>
          </p:nvPr>
        </p:nvSpPr>
        <p:spPr>
          <a:xfrm>
            <a:off x="3887391" y="987426"/>
            <a:ext cx="46293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4"/>
          <p:cNvSpPr txBox="1"/>
          <p:nvPr>
            <p:ph idx="1" type="body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4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6ca6d1b1d0_0_1142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accent4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16ca6d1b1d0_0_1142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7" name="Google Shape;87;g16ca6d1b1d0_0_1142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8" name="Google Shape;88;g16ca6d1b1d0_0_1142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9" name="Google Shape;89;g16ca6d1b1d0_0_1142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 txBox="1"/>
          <p:nvPr>
            <p:ph type="ctrTitle"/>
          </p:nvPr>
        </p:nvSpPr>
        <p:spPr>
          <a:xfrm>
            <a:off x="0" y="33857"/>
            <a:ext cx="9144000" cy="9482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 Light"/>
              <a:buNone/>
            </a:pPr>
            <a:r>
              <a:rPr b="0"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  CSE 598, Fall 2022</a:t>
            </a:r>
            <a:br>
              <a:rPr b="0"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b="0"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  </a:t>
            </a:r>
            <a:r>
              <a:rPr b="0" lang="en-US" sz="2500"/>
              <a:t>Machine Learning Security and Fairness</a:t>
            </a:r>
            <a:endParaRPr b="0" sz="25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5" name="Google Shape;165;p1"/>
          <p:cNvSpPr txBox="1"/>
          <p:nvPr/>
        </p:nvSpPr>
        <p:spPr>
          <a:xfrm>
            <a:off x="0" y="1957252"/>
            <a:ext cx="9144000" cy="20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300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Towards Robust Federated Learning using</a:t>
            </a:r>
            <a:endParaRPr b="1" sz="4300">
              <a:solidFill>
                <a:schemeClr val="accent5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300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Knowledge Distillation Techniques</a:t>
            </a:r>
            <a:endParaRPr b="1" sz="4300">
              <a:solidFill>
                <a:schemeClr val="accent5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66" name="Google Shape;166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50" y="5164225"/>
            <a:ext cx="8969575" cy="111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"/>
          <p:cNvSpPr txBox="1"/>
          <p:nvPr/>
        </p:nvSpPr>
        <p:spPr>
          <a:xfrm>
            <a:off x="4144025" y="4725975"/>
            <a:ext cx="165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Authors: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8e5889a1f0_1_1"/>
          <p:cNvSpPr txBox="1"/>
          <p:nvPr>
            <p:ph type="title"/>
          </p:nvPr>
        </p:nvSpPr>
        <p:spPr>
          <a:xfrm>
            <a:off x="441150" y="197401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chemeClr val="accent5"/>
                </a:solidFill>
              </a:rPr>
              <a:t>Finalized Experiment Design</a:t>
            </a:r>
            <a:endParaRPr sz="40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</p:txBody>
      </p:sp>
      <p:sp>
        <p:nvSpPr>
          <p:cNvPr id="255" name="Google Shape;255;g18e5889a1f0_1_1"/>
          <p:cNvSpPr txBox="1"/>
          <p:nvPr>
            <p:ph idx="1" type="body"/>
          </p:nvPr>
        </p:nvSpPr>
        <p:spPr>
          <a:xfrm>
            <a:off x="372075" y="1036100"/>
            <a:ext cx="8222700" cy="540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The FedMD Algorithm is based on a powerful idea, but it’s </a:t>
            </a:r>
            <a:r>
              <a:rPr b="1" lang="en-US"/>
              <a:t>direct implementation cannot be combined</a:t>
            </a:r>
            <a:r>
              <a:rPr lang="en-US"/>
              <a:t> with our proposed approach with the Ditto Algorithm.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Tweaks to Approach - Changes to Methodology: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Create a centralized Server DNN Model -&gt; to solve the Global Objective.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We will apply Knowledge Distillation as a Multi-teacher single-student architecture: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AutoNum type="romanLcPeriod"/>
            </a:pPr>
            <a:r>
              <a:rPr lang="en-US"/>
              <a:t>Personalized Client Models = Multi-teachers -&gt; they solve each client’s Local Objective.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AutoNum type="romanLcPeriod"/>
            </a:pPr>
            <a:r>
              <a:rPr lang="en-US"/>
              <a:t>These teachers use Knowledge Distillation (using class scores) to train Server Model (Global Objective).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With this approach, we can more easily model the Ditto solver to work for this paradigm, instead of FedMD global architecture.</a:t>
            </a:r>
            <a:endParaRPr/>
          </a:p>
        </p:txBody>
      </p:sp>
      <p:sp>
        <p:nvSpPr>
          <p:cNvPr id="256" name="Google Shape;256;g18e5889a1f0_1_1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93f3ed2f8a_1_0"/>
          <p:cNvSpPr txBox="1"/>
          <p:nvPr>
            <p:ph type="title"/>
          </p:nvPr>
        </p:nvSpPr>
        <p:spPr>
          <a:xfrm>
            <a:off x="451025" y="1776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chemeClr val="accent5"/>
                </a:solidFill>
              </a:rPr>
              <a:t>Remaining Tasks</a:t>
            </a:r>
            <a:endParaRPr sz="4000"/>
          </a:p>
        </p:txBody>
      </p:sp>
      <p:sp>
        <p:nvSpPr>
          <p:cNvPr id="263" name="Google Shape;263;g193f3ed2f8a_1_0"/>
          <p:cNvSpPr txBox="1"/>
          <p:nvPr>
            <p:ph idx="1" type="body"/>
          </p:nvPr>
        </p:nvSpPr>
        <p:spPr>
          <a:xfrm>
            <a:off x="510250" y="1272925"/>
            <a:ext cx="7886700" cy="47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Design &amp; train the modified Federated Learning + Multi-Teacher Single Student Knowledge Distillation (FL- MTKD) architecture.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Integrate Ditto Solver to modified FL-MTKD architecture and </a:t>
            </a:r>
            <a:r>
              <a:rPr lang="en-US"/>
              <a:t>investigate</a:t>
            </a:r>
            <a:r>
              <a:rPr lang="en-US"/>
              <a:t> the robustness of the algorithm.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With Ditto, we can model cases where some of the clients are corrupted (affected by Byzantine attacks) and should not be considered for the convergence of the Global Objective.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Compare results with regular FedMD algorithm (as presented).</a:t>
            </a:r>
            <a:endParaRPr/>
          </a:p>
        </p:txBody>
      </p:sp>
      <p:sp>
        <p:nvSpPr>
          <p:cNvPr id="264" name="Google Shape;264;g193f3ed2f8a_1_0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6ca6d1b1d0_0_39"/>
          <p:cNvSpPr txBox="1"/>
          <p:nvPr>
            <p:ph type="title"/>
          </p:nvPr>
        </p:nvSpPr>
        <p:spPr>
          <a:xfrm>
            <a:off x="454205" y="232500"/>
            <a:ext cx="823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en-US" sz="4000">
                <a:solidFill>
                  <a:schemeClr val="accent5"/>
                </a:solidFill>
              </a:rPr>
              <a:t>Problem Statement</a:t>
            </a:r>
            <a:endParaRPr sz="4900">
              <a:solidFill>
                <a:srgbClr val="FF4136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400">
              <a:solidFill>
                <a:srgbClr val="EA4745"/>
              </a:solidFill>
            </a:endParaRPr>
          </a:p>
        </p:txBody>
      </p:sp>
      <p:sp>
        <p:nvSpPr>
          <p:cNvPr id="174" name="Google Shape;174;g16ca6d1b1d0_0_39"/>
          <p:cNvSpPr txBox="1"/>
          <p:nvPr>
            <p:ph idx="1" type="body"/>
          </p:nvPr>
        </p:nvSpPr>
        <p:spPr>
          <a:xfrm>
            <a:off x="471500" y="1365250"/>
            <a:ext cx="5915100" cy="52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Goals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Assumptions</a:t>
            </a:r>
            <a:endParaRPr/>
          </a:p>
        </p:txBody>
      </p:sp>
      <p:sp>
        <p:nvSpPr>
          <p:cNvPr id="175" name="Google Shape;175;g16ca6d1b1d0_0_39"/>
          <p:cNvSpPr txBox="1"/>
          <p:nvPr>
            <p:ph idx="12" type="sldNum"/>
          </p:nvPr>
        </p:nvSpPr>
        <p:spPr>
          <a:xfrm>
            <a:off x="4843463" y="6356351"/>
            <a:ext cx="15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6" name="Google Shape;176;g16ca6d1b1d0_0_39"/>
          <p:cNvSpPr txBox="1"/>
          <p:nvPr/>
        </p:nvSpPr>
        <p:spPr>
          <a:xfrm>
            <a:off x="4152579" y="4257700"/>
            <a:ext cx="4609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EA4745"/>
                </a:solidFill>
                <a:latin typeface="Play"/>
                <a:ea typeface="Play"/>
                <a:cs typeface="Play"/>
                <a:sym typeface="Play"/>
              </a:rPr>
              <a:t>Has access to</a:t>
            </a:r>
            <a:endParaRPr b="0" i="0" sz="1400" u="none" cap="none" strike="noStrike">
              <a:solidFill>
                <a:srgbClr val="EA474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A set of correctly labeled samples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Extensive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Computational resources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16ca6d1b1d0_0_39"/>
          <p:cNvSpPr/>
          <p:nvPr/>
        </p:nvSpPr>
        <p:spPr>
          <a:xfrm>
            <a:off x="1645325" y="1365250"/>
            <a:ext cx="6942000" cy="299820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745"/>
              </a:buClr>
              <a:buSzPts val="2000"/>
              <a:buFont typeface="Play"/>
              <a:buChar char="•"/>
            </a:pPr>
            <a:r>
              <a:rPr lang="en-US" sz="2000">
                <a:solidFill>
                  <a:srgbClr val="EA4745"/>
                </a:solidFill>
                <a:latin typeface="Play"/>
                <a:ea typeface="Play"/>
                <a:cs typeface="Play"/>
                <a:sym typeface="Play"/>
              </a:rPr>
              <a:t>To set a </a:t>
            </a:r>
            <a:r>
              <a:rPr lang="en-US" sz="2000">
                <a:solidFill>
                  <a:srgbClr val="EA4745"/>
                </a:solidFill>
                <a:latin typeface="Play"/>
                <a:ea typeface="Play"/>
                <a:cs typeface="Play"/>
                <a:sym typeface="Play"/>
              </a:rPr>
              <a:t>robustness benchmark for</a:t>
            </a:r>
            <a:r>
              <a:rPr lang="en-US" sz="2000">
                <a:solidFill>
                  <a:srgbClr val="EA4745"/>
                </a:solidFill>
                <a:latin typeface="Play"/>
                <a:ea typeface="Play"/>
                <a:cs typeface="Play"/>
                <a:sym typeface="Play"/>
              </a:rPr>
              <a:t> Knowledge Distillation (KD) techniques for Federated Learning (FL)</a:t>
            </a:r>
            <a:endParaRPr sz="2000">
              <a:solidFill>
                <a:srgbClr val="EA4745"/>
              </a:solidFill>
              <a:latin typeface="Play"/>
              <a:ea typeface="Play"/>
              <a:cs typeface="Play"/>
              <a:sym typeface="Play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745"/>
              </a:buClr>
              <a:buSzPts val="2000"/>
              <a:buFont typeface="Play"/>
              <a:buChar char="•"/>
            </a:pPr>
            <a:r>
              <a:rPr lang="en-US" sz="2000">
                <a:solidFill>
                  <a:srgbClr val="EA4745"/>
                </a:solidFill>
                <a:latin typeface="Play"/>
                <a:ea typeface="Play"/>
                <a:cs typeface="Play"/>
                <a:sym typeface="Play"/>
              </a:rPr>
              <a:t>Communication efficiency throughout the federated network.</a:t>
            </a:r>
            <a:endParaRPr sz="2000">
              <a:solidFill>
                <a:srgbClr val="EA4745"/>
              </a:solidFill>
              <a:latin typeface="Play"/>
              <a:ea typeface="Play"/>
              <a:cs typeface="Play"/>
              <a:sym typeface="Play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745"/>
              </a:buClr>
              <a:buSzPts val="2000"/>
              <a:buFont typeface="Play"/>
              <a:buChar char="•"/>
            </a:pPr>
            <a:r>
              <a:rPr lang="en-US" sz="2000">
                <a:solidFill>
                  <a:srgbClr val="EA4745"/>
                </a:solidFill>
                <a:latin typeface="Play"/>
                <a:ea typeface="Play"/>
                <a:cs typeface="Play"/>
                <a:sym typeface="Play"/>
              </a:rPr>
              <a:t>Managing multiple systems in the same network.</a:t>
            </a:r>
            <a:endParaRPr sz="2000">
              <a:solidFill>
                <a:srgbClr val="EA4745"/>
              </a:solidFill>
              <a:latin typeface="Play"/>
              <a:ea typeface="Play"/>
              <a:cs typeface="Play"/>
              <a:sym typeface="Play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745"/>
              </a:buClr>
              <a:buSzPts val="2000"/>
              <a:buFont typeface="Play"/>
              <a:buChar char="•"/>
            </a:pPr>
            <a:r>
              <a:rPr lang="en-US" sz="2000">
                <a:solidFill>
                  <a:srgbClr val="EA4745"/>
                </a:solidFill>
                <a:latin typeface="Play"/>
                <a:ea typeface="Play"/>
                <a:cs typeface="Play"/>
                <a:sym typeface="Play"/>
              </a:rPr>
              <a:t>Data in federated networks has statistical heterogeneity - requires more personalization for each participating client.</a:t>
            </a:r>
            <a:endParaRPr sz="2000">
              <a:solidFill>
                <a:srgbClr val="EA4745"/>
              </a:solidFill>
              <a:latin typeface="Play"/>
              <a:ea typeface="Play"/>
              <a:cs typeface="Play"/>
              <a:sym typeface="Play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745"/>
              </a:buClr>
              <a:buSzPts val="2000"/>
              <a:buFont typeface="Play"/>
              <a:buChar char="•"/>
            </a:pPr>
            <a:r>
              <a:rPr lang="en-US" sz="2000">
                <a:solidFill>
                  <a:srgbClr val="EA4745"/>
                </a:solidFill>
                <a:latin typeface="Play"/>
                <a:ea typeface="Play"/>
                <a:cs typeface="Play"/>
                <a:sym typeface="Play"/>
              </a:rPr>
              <a:t>Concerns about privacy and methods to protect it.</a:t>
            </a:r>
            <a:endParaRPr sz="2000">
              <a:solidFill>
                <a:srgbClr val="EA4745"/>
              </a:solidFill>
              <a:latin typeface="Play"/>
              <a:ea typeface="Play"/>
              <a:cs typeface="Play"/>
              <a:sym typeface="Play"/>
            </a:endParaRPr>
          </a:p>
        </p:txBody>
      </p:sp>
      <p:grpSp>
        <p:nvGrpSpPr>
          <p:cNvPr id="178" name="Google Shape;178;g16ca6d1b1d0_0_39"/>
          <p:cNvGrpSpPr/>
          <p:nvPr/>
        </p:nvGrpSpPr>
        <p:grpSpPr>
          <a:xfrm>
            <a:off x="1176259" y="4611294"/>
            <a:ext cx="2568619" cy="1897446"/>
            <a:chOff x="3058477" y="4458894"/>
            <a:chExt cx="3424825" cy="1897446"/>
          </a:xfrm>
        </p:grpSpPr>
        <p:grpSp>
          <p:nvGrpSpPr>
            <p:cNvPr id="179" name="Google Shape;179;g16ca6d1b1d0_0_39"/>
            <p:cNvGrpSpPr/>
            <p:nvPr/>
          </p:nvGrpSpPr>
          <p:grpSpPr>
            <a:xfrm>
              <a:off x="3058477" y="4628171"/>
              <a:ext cx="1653000" cy="1728169"/>
              <a:chOff x="2849849" y="1892079"/>
              <a:chExt cx="1653000" cy="1728169"/>
            </a:xfrm>
          </p:grpSpPr>
          <p:pic>
            <p:nvPicPr>
              <p:cNvPr id="180" name="Google Shape;180;g16ca6d1b1d0_0_3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041942" y="1892079"/>
                <a:ext cx="1268801" cy="108754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1" name="Google Shape;181;g16ca6d1b1d0_0_39"/>
              <p:cNvSpPr txBox="1"/>
              <p:nvPr/>
            </p:nvSpPr>
            <p:spPr>
              <a:xfrm>
                <a:off x="2849849" y="2912248"/>
                <a:ext cx="16530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EA4745"/>
                    </a:solidFill>
                    <a:latin typeface="Play"/>
                    <a:ea typeface="Play"/>
                    <a:cs typeface="Play"/>
                    <a:sym typeface="Play"/>
                  </a:rPr>
                  <a:t>Infected DNN</a:t>
                </a:r>
                <a:endParaRPr b="0" i="0" sz="1400" u="none" cap="none" strike="noStrike">
                  <a:solidFill>
                    <a:srgbClr val="EA4745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82" name="Google Shape;182;g16ca6d1b1d0_0_39"/>
            <p:cNvCxnSpPr/>
            <p:nvPr/>
          </p:nvCxnSpPr>
          <p:spPr>
            <a:xfrm>
              <a:off x="4627001" y="5227196"/>
              <a:ext cx="7149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lg" w="lg" type="stealth"/>
            </a:ln>
          </p:spPr>
        </p:cxnSp>
        <p:grpSp>
          <p:nvGrpSpPr>
            <p:cNvPr id="183" name="Google Shape;183;g16ca6d1b1d0_0_39"/>
            <p:cNvGrpSpPr/>
            <p:nvPr/>
          </p:nvGrpSpPr>
          <p:grpSpPr>
            <a:xfrm>
              <a:off x="5342020" y="4458894"/>
              <a:ext cx="1141282" cy="1641731"/>
              <a:chOff x="5342020" y="4458894"/>
              <a:chExt cx="1141282" cy="1641731"/>
            </a:xfrm>
          </p:grpSpPr>
          <p:pic>
            <p:nvPicPr>
              <p:cNvPr id="184" name="Google Shape;184;g16ca6d1b1d0_0_3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5342020" y="4458894"/>
                <a:ext cx="1141282" cy="14266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5" name="Google Shape;185;g16ca6d1b1d0_0_39"/>
              <p:cNvSpPr txBox="1"/>
              <p:nvPr/>
            </p:nvSpPr>
            <p:spPr>
              <a:xfrm>
                <a:off x="5424880" y="5700425"/>
                <a:ext cx="9756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EA4745"/>
                    </a:solidFill>
                    <a:latin typeface="Play"/>
                    <a:ea typeface="Play"/>
                    <a:cs typeface="Play"/>
                    <a:sym typeface="Play"/>
                  </a:rPr>
                  <a:t>User</a:t>
                </a:r>
                <a:endParaRPr b="0" i="0" sz="1400" u="none" cap="none" strike="noStrike">
                  <a:solidFill>
                    <a:srgbClr val="EA4745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61ed251ad1_0_427"/>
          <p:cNvSpPr txBox="1"/>
          <p:nvPr>
            <p:ph type="title"/>
          </p:nvPr>
        </p:nvSpPr>
        <p:spPr>
          <a:xfrm>
            <a:off x="471505" y="159825"/>
            <a:ext cx="8197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74919"/>
              </a:buClr>
              <a:buSzPts val="4400"/>
              <a:buFont typeface="Calibri"/>
              <a:buNone/>
            </a:pPr>
            <a:r>
              <a:rPr lang="en-US" sz="4000">
                <a:solidFill>
                  <a:srgbClr val="B74919"/>
                </a:solidFill>
                <a:latin typeface="Calibri"/>
                <a:ea typeface="Calibri"/>
                <a:cs typeface="Calibri"/>
                <a:sym typeface="Calibri"/>
              </a:rPr>
              <a:t>Motivation for Problem Statement</a:t>
            </a:r>
            <a:endParaRPr sz="4900">
              <a:solidFill>
                <a:schemeClr val="accent3"/>
              </a:solidFill>
            </a:endParaRPr>
          </a:p>
        </p:txBody>
      </p:sp>
      <p:sp>
        <p:nvSpPr>
          <p:cNvPr id="192" name="Google Shape;192;g161ed251ad1_0_427"/>
          <p:cNvSpPr txBox="1"/>
          <p:nvPr>
            <p:ph idx="1" type="body"/>
          </p:nvPr>
        </p:nvSpPr>
        <p:spPr>
          <a:xfrm>
            <a:off x="471500" y="1553200"/>
            <a:ext cx="8246100" cy="48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592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320"/>
              <a:buChar char="•"/>
            </a:pPr>
            <a:r>
              <a:rPr lang="en-US" sz="2320">
                <a:solidFill>
                  <a:srgbClr val="FF0000"/>
                </a:solidFill>
              </a:rPr>
              <a:t>Data Privacy</a:t>
            </a:r>
            <a:r>
              <a:rPr lang="en-US" sz="2320">
                <a:solidFill>
                  <a:srgbClr val="000000"/>
                </a:solidFill>
              </a:rPr>
              <a:t>: Keeps training data locally on the devices, so a data pool is not required.</a:t>
            </a:r>
            <a:endParaRPr sz="2320">
              <a:solidFill>
                <a:srgbClr val="000000"/>
              </a:solidFill>
            </a:endParaRPr>
          </a:p>
          <a:p>
            <a:pPr indent="-37592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20"/>
              <a:buChar char="•"/>
            </a:pPr>
            <a:r>
              <a:rPr lang="en-US" sz="2320">
                <a:solidFill>
                  <a:srgbClr val="FF0000"/>
                </a:solidFill>
              </a:rPr>
              <a:t>Data diversity</a:t>
            </a:r>
            <a:r>
              <a:rPr lang="en-US" sz="2320">
                <a:solidFill>
                  <a:srgbClr val="000000"/>
                </a:solidFill>
              </a:rPr>
              <a:t>: Heterogeneous data because it uses data from different users.</a:t>
            </a:r>
            <a:endParaRPr sz="2320">
              <a:solidFill>
                <a:srgbClr val="000000"/>
              </a:solidFill>
            </a:endParaRPr>
          </a:p>
          <a:p>
            <a:pPr indent="-37592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20"/>
              <a:buChar char="•"/>
            </a:pPr>
            <a:r>
              <a:rPr lang="en-US" sz="2320">
                <a:solidFill>
                  <a:srgbClr val="FF0000"/>
                </a:solidFill>
              </a:rPr>
              <a:t>Real-time continual learning</a:t>
            </a:r>
            <a:r>
              <a:rPr lang="en-US" sz="2320">
                <a:solidFill>
                  <a:srgbClr val="000000"/>
                </a:solidFill>
              </a:rPr>
              <a:t>: Models are continuously improved with client data.</a:t>
            </a:r>
            <a:endParaRPr sz="2320">
              <a:solidFill>
                <a:srgbClr val="000000"/>
              </a:solidFill>
            </a:endParaRPr>
          </a:p>
          <a:p>
            <a:pPr indent="-37592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20"/>
              <a:buChar char="•"/>
            </a:pPr>
            <a:r>
              <a:rPr lang="en-US" sz="2320">
                <a:solidFill>
                  <a:srgbClr val="FF0000"/>
                </a:solidFill>
              </a:rPr>
              <a:t>Hardware Efficiency</a:t>
            </a:r>
            <a:r>
              <a:rPr lang="en-US" sz="2320">
                <a:solidFill>
                  <a:srgbClr val="000000"/>
                </a:solidFill>
              </a:rPr>
              <a:t>: Use less complex hardware because federated learning does not need one complex central server to analyze consolidated learnings from each client.</a:t>
            </a:r>
            <a:endParaRPr sz="2320">
              <a:solidFill>
                <a:srgbClr val="000000"/>
              </a:solidFill>
            </a:endParaRPr>
          </a:p>
          <a:p>
            <a:pPr indent="-37592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20"/>
              <a:buChar char="•"/>
            </a:pPr>
            <a:r>
              <a:rPr lang="en-US" sz="2320">
                <a:solidFill>
                  <a:srgbClr val="FF0000"/>
                </a:solidFill>
              </a:rPr>
              <a:t>Robustness to Attacks</a:t>
            </a:r>
            <a:r>
              <a:rPr lang="en-US" sz="2320">
                <a:solidFill>
                  <a:srgbClr val="000000"/>
                </a:solidFill>
              </a:rPr>
              <a:t>: It is very possible that participating clients can be affected by attacks or simply drop from the global network at any given moment - our Federated Learning architecture should be robust to this.</a:t>
            </a:r>
            <a:endParaRPr sz="232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62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61ed251ad1_0_669"/>
          <p:cNvSpPr txBox="1"/>
          <p:nvPr/>
        </p:nvSpPr>
        <p:spPr>
          <a:xfrm>
            <a:off x="50175" y="75800"/>
            <a:ext cx="89340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4919"/>
              </a:buClr>
              <a:buSzPts val="4400"/>
              <a:buFont typeface="Calibri"/>
              <a:buNone/>
            </a:pPr>
            <a:r>
              <a:rPr lang="en-US" sz="3200">
                <a:solidFill>
                  <a:srgbClr val="B74919"/>
                </a:solidFill>
                <a:latin typeface="Calibri"/>
                <a:ea typeface="Calibri"/>
                <a:cs typeface="Calibri"/>
                <a:sym typeface="Calibri"/>
              </a:rPr>
              <a:t>Prior Works on Personalization in Federated Learning</a:t>
            </a:r>
            <a:endParaRPr sz="3200">
              <a:solidFill>
                <a:srgbClr val="B7491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161ed251ad1_0_669"/>
          <p:cNvSpPr txBox="1"/>
          <p:nvPr/>
        </p:nvSpPr>
        <p:spPr>
          <a:xfrm>
            <a:off x="105000" y="1089700"/>
            <a:ext cx="8934000" cy="47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0574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4136"/>
              </a:buClr>
              <a:buSzPct val="100000"/>
              <a:buChar char="•"/>
            </a:pPr>
            <a:r>
              <a:rPr i="1" lang="en-US" sz="2400">
                <a:solidFill>
                  <a:srgbClr val="FF4136"/>
                </a:solidFill>
                <a:latin typeface="Play"/>
                <a:ea typeface="Play"/>
                <a:cs typeface="Play"/>
                <a:sym typeface="Play"/>
              </a:rPr>
              <a:t>FedMD </a:t>
            </a:r>
            <a:r>
              <a:rPr lang="en-US" sz="2400">
                <a:solidFill>
                  <a:srgbClr val="FF0000"/>
                </a:solidFill>
                <a:latin typeface="Play"/>
                <a:ea typeface="Play"/>
                <a:cs typeface="Play"/>
                <a:sym typeface="Play"/>
              </a:rPr>
              <a:t>:</a:t>
            </a:r>
            <a:r>
              <a:rPr lang="en-US" sz="2400">
                <a:latin typeface="Play"/>
                <a:ea typeface="Play"/>
                <a:cs typeface="Play"/>
                <a:sym typeface="Play"/>
              </a:rPr>
              <a:t> </a:t>
            </a:r>
            <a:r>
              <a:rPr lang="en-US" sz="2400">
                <a:latin typeface="Play"/>
                <a:ea typeface="Play"/>
                <a:cs typeface="Play"/>
                <a:sym typeface="Play"/>
              </a:rPr>
              <a:t>KD Algorithms for Heterogeneous Federated Learning</a:t>
            </a:r>
            <a:r>
              <a:rPr lang="en-US" sz="2400">
                <a:latin typeface="Play"/>
                <a:ea typeface="Play"/>
                <a:cs typeface="Play"/>
                <a:sym typeface="Play"/>
              </a:rPr>
              <a:t> </a:t>
            </a:r>
            <a:r>
              <a:rPr baseline="30000" lang="en-US" sz="2400">
                <a:latin typeface="Play"/>
                <a:ea typeface="Play"/>
                <a:cs typeface="Play"/>
                <a:sym typeface="Play"/>
              </a:rPr>
              <a:t>[1]</a:t>
            </a:r>
            <a:endParaRPr sz="2400">
              <a:latin typeface="Play"/>
              <a:ea typeface="Play"/>
              <a:cs typeface="Play"/>
              <a:sym typeface="Play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aseline="30000" sz="2400">
              <a:latin typeface="Play"/>
              <a:ea typeface="Play"/>
              <a:cs typeface="Play"/>
              <a:sym typeface="Play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aseline="30000" sz="2400">
              <a:latin typeface="Play"/>
              <a:ea typeface="Play"/>
              <a:cs typeface="Play"/>
              <a:sym typeface="Play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aseline="30000" sz="2400">
              <a:latin typeface="Play"/>
              <a:ea typeface="Play"/>
              <a:cs typeface="Play"/>
              <a:sym typeface="Play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aseline="30000" sz="2400">
              <a:latin typeface="Play"/>
              <a:ea typeface="Play"/>
              <a:cs typeface="Play"/>
              <a:sym typeface="Play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aseline="30000" sz="2400"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aseline="30000" sz="2400"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aseline="30000" sz="2400"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aseline="30000" sz="2400"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aseline="30000" sz="2400">
              <a:latin typeface="Play"/>
              <a:ea typeface="Play"/>
              <a:cs typeface="Play"/>
              <a:sym typeface="Play"/>
            </a:endParaRPr>
          </a:p>
          <a:p>
            <a:pPr indent="-20574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i="1" lang="en-US" sz="2400">
                <a:solidFill>
                  <a:srgbClr val="EA4745"/>
                </a:solidFill>
                <a:latin typeface="Play"/>
                <a:ea typeface="Play"/>
                <a:cs typeface="Play"/>
                <a:sym typeface="Play"/>
              </a:rPr>
              <a:t>Ditto </a:t>
            </a:r>
            <a:r>
              <a:rPr lang="en-US" sz="2400">
                <a:solidFill>
                  <a:srgbClr val="FF0000"/>
                </a:solidFill>
                <a:latin typeface="Play"/>
                <a:ea typeface="Play"/>
                <a:cs typeface="Play"/>
                <a:sym typeface="Play"/>
              </a:rPr>
              <a:t>:</a:t>
            </a:r>
            <a:r>
              <a:rPr lang="en-US" sz="2400">
                <a:latin typeface="Play"/>
                <a:ea typeface="Play"/>
                <a:cs typeface="Play"/>
                <a:sym typeface="Play"/>
              </a:rPr>
              <a:t> P</a:t>
            </a:r>
            <a:r>
              <a:rPr lang="en-US" sz="2400">
                <a:latin typeface="Play"/>
                <a:ea typeface="Play"/>
                <a:cs typeface="Play"/>
                <a:sym typeface="Play"/>
              </a:rPr>
              <a:t>ersonalization is used as a technique to balance robustness and fairness requirements</a:t>
            </a:r>
            <a:r>
              <a:rPr lang="en-US" sz="2400">
                <a:latin typeface="Play"/>
                <a:ea typeface="Play"/>
                <a:cs typeface="Play"/>
                <a:sym typeface="Play"/>
              </a:rPr>
              <a:t> </a:t>
            </a:r>
            <a:r>
              <a:rPr baseline="30000" lang="en-US" sz="2400">
                <a:latin typeface="Play"/>
                <a:ea typeface="Play"/>
                <a:cs typeface="Play"/>
                <a:sym typeface="Play"/>
              </a:rPr>
              <a:t>[2]</a:t>
            </a:r>
            <a:endParaRPr sz="2400">
              <a:latin typeface="Play"/>
              <a:ea typeface="Play"/>
              <a:cs typeface="Play"/>
              <a:sym typeface="Play"/>
            </a:endParaRPr>
          </a:p>
          <a:p>
            <a:pPr indent="-20955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US" sz="2000">
                <a:latin typeface="Play"/>
                <a:ea typeface="Play"/>
                <a:cs typeface="Play"/>
                <a:sym typeface="Play"/>
              </a:rPr>
              <a:t>Personalization with regularization during local model updation with the global consensus calculated. </a:t>
            </a:r>
            <a:endParaRPr sz="2000">
              <a:latin typeface="Play"/>
              <a:ea typeface="Play"/>
              <a:cs typeface="Play"/>
              <a:sym typeface="Play"/>
            </a:endParaRPr>
          </a:p>
          <a:p>
            <a:pPr indent="-20955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Play"/>
              <a:buChar char="•"/>
            </a:pPr>
            <a:r>
              <a:t/>
            </a:r>
            <a:endParaRPr sz="20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00" name="Google Shape;200;g161ed251ad1_0_669"/>
          <p:cNvSpPr txBox="1"/>
          <p:nvPr/>
        </p:nvSpPr>
        <p:spPr>
          <a:xfrm>
            <a:off x="50175" y="6001525"/>
            <a:ext cx="8934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Play"/>
                <a:ea typeface="Play"/>
                <a:cs typeface="Play"/>
                <a:sym typeface="Play"/>
              </a:rPr>
              <a:t>[1]: </a:t>
            </a:r>
            <a:r>
              <a:rPr lang="en-US" sz="1200">
                <a:solidFill>
                  <a:srgbClr val="3F3F3F"/>
                </a:solidFill>
                <a:latin typeface="Play"/>
                <a:ea typeface="Play"/>
                <a:cs typeface="Play"/>
                <a:sym typeface="Play"/>
              </a:rPr>
              <a:t>Li, Daliang and Junpu Wang. “FedMD: Heterogenous Federated Learning via Model Distillation.”</a:t>
            </a:r>
            <a:endParaRPr sz="1200">
              <a:solidFill>
                <a:srgbClr val="3F3F3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F3F3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Play"/>
                <a:ea typeface="Play"/>
                <a:cs typeface="Play"/>
                <a:sym typeface="Play"/>
              </a:rPr>
              <a:t>[2]: </a:t>
            </a:r>
            <a:r>
              <a:rPr lang="en-US" sz="1200">
                <a:solidFill>
                  <a:srgbClr val="3F3F3F"/>
                </a:solidFill>
                <a:latin typeface="Play"/>
                <a:ea typeface="Play"/>
                <a:cs typeface="Play"/>
                <a:sym typeface="Play"/>
              </a:rPr>
              <a:t>Tian Li, Shengyuan Hu, Ahmad Beirami &amp; Virginia Smith. (2021). ”Ditto: Fair and Robust Federated Learning Through Personalization.”</a:t>
            </a:r>
            <a:endParaRPr sz="1200">
              <a:solidFill>
                <a:srgbClr val="3F3F3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F3F3F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201" name="Google Shape;201;g161ed251ad1_0_6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663" y="2085975"/>
            <a:ext cx="8448675" cy="23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g161ed251ad1_0_669"/>
          <p:cNvSpPr txBox="1"/>
          <p:nvPr/>
        </p:nvSpPr>
        <p:spPr>
          <a:xfrm>
            <a:off x="300100" y="1492800"/>
            <a:ext cx="3738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lay"/>
                <a:ea typeface="Play"/>
                <a:cs typeface="Play"/>
                <a:sym typeface="Play"/>
              </a:rPr>
              <a:t>1) </a:t>
            </a:r>
            <a:r>
              <a:rPr lang="en-US">
                <a:latin typeface="Play"/>
                <a:ea typeface="Play"/>
                <a:cs typeface="Play"/>
                <a:sym typeface="Play"/>
              </a:rPr>
              <a:t>allows participants to have a unique, independently, and privately designed model</a:t>
            </a:r>
            <a:endParaRPr/>
          </a:p>
        </p:txBody>
      </p:sp>
      <p:sp>
        <p:nvSpPr>
          <p:cNvPr id="203" name="Google Shape;203;g161ed251ad1_0_669"/>
          <p:cNvSpPr txBox="1"/>
          <p:nvPr/>
        </p:nvSpPr>
        <p:spPr>
          <a:xfrm>
            <a:off x="4382475" y="1492800"/>
            <a:ext cx="4761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lay"/>
                <a:ea typeface="Play"/>
                <a:cs typeface="Play"/>
                <a:sym typeface="Play"/>
              </a:rPr>
              <a:t>2) </a:t>
            </a:r>
            <a:r>
              <a:rPr lang="en-US">
                <a:latin typeface="Play"/>
                <a:ea typeface="Play"/>
                <a:cs typeface="Play"/>
                <a:sym typeface="Play"/>
              </a:rPr>
              <a:t>Each participant trains a unique model on the public dataset till convergence and then on its private dataset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8c183ee70e_0_81"/>
          <p:cNvSpPr txBox="1"/>
          <p:nvPr>
            <p:ph type="title"/>
          </p:nvPr>
        </p:nvSpPr>
        <p:spPr>
          <a:xfrm>
            <a:off x="184600" y="118400"/>
            <a:ext cx="7886700" cy="11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en-US" sz="4000">
                <a:solidFill>
                  <a:schemeClr val="accent5"/>
                </a:solidFill>
              </a:rPr>
              <a:t>Motivation of Algorithms</a:t>
            </a:r>
            <a:endParaRPr sz="3600">
              <a:solidFill>
                <a:srgbClr val="EA4745"/>
              </a:solidFill>
            </a:endParaRPr>
          </a:p>
        </p:txBody>
      </p:sp>
      <p:sp>
        <p:nvSpPr>
          <p:cNvPr id="210" name="Google Shape;210;g18c183ee70e_0_81"/>
          <p:cNvSpPr txBox="1"/>
          <p:nvPr>
            <p:ph idx="1" type="body"/>
          </p:nvPr>
        </p:nvSpPr>
        <p:spPr>
          <a:xfrm>
            <a:off x="342475" y="1598575"/>
            <a:ext cx="7886700" cy="30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Greatly reduces Communication Overheads on overall multi-client - Server network.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Helps to integrate personalized client models with a single server model to solve both the Local &amp; Global objective with high performance.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18c183ee70e_0_81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2" name="Google Shape;212;g18c183ee70e_0_81"/>
          <p:cNvSpPr txBox="1"/>
          <p:nvPr>
            <p:ph type="title"/>
          </p:nvPr>
        </p:nvSpPr>
        <p:spPr>
          <a:xfrm>
            <a:off x="184600" y="728000"/>
            <a:ext cx="7886700" cy="11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en-US" sz="2800">
                <a:solidFill>
                  <a:schemeClr val="accent5"/>
                </a:solidFill>
              </a:rPr>
              <a:t>Knowledge Distillation for Federated Learning</a:t>
            </a:r>
            <a:endParaRPr sz="2400">
              <a:solidFill>
                <a:srgbClr val="EA4745"/>
              </a:solidFill>
            </a:endParaRPr>
          </a:p>
        </p:txBody>
      </p:sp>
      <p:sp>
        <p:nvSpPr>
          <p:cNvPr id="213" name="Google Shape;213;g18c183ee70e_0_81"/>
          <p:cNvSpPr txBox="1"/>
          <p:nvPr>
            <p:ph type="title"/>
          </p:nvPr>
        </p:nvSpPr>
        <p:spPr>
          <a:xfrm>
            <a:off x="184600" y="3367050"/>
            <a:ext cx="7886700" cy="11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en-US" sz="2800">
                <a:solidFill>
                  <a:schemeClr val="accent5"/>
                </a:solidFill>
              </a:rPr>
              <a:t>Ditto Solver for Personalized Federated Learning</a:t>
            </a:r>
            <a:endParaRPr sz="2400">
              <a:solidFill>
                <a:srgbClr val="EA4745"/>
              </a:solidFill>
            </a:endParaRPr>
          </a:p>
        </p:txBody>
      </p:sp>
      <p:sp>
        <p:nvSpPr>
          <p:cNvPr id="214" name="Google Shape;214;g18c183ee70e_0_81"/>
          <p:cNvSpPr txBox="1"/>
          <p:nvPr>
            <p:ph idx="1" type="body"/>
          </p:nvPr>
        </p:nvSpPr>
        <p:spPr>
          <a:xfrm>
            <a:off x="342475" y="4188300"/>
            <a:ext cx="7886700" cy="30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Introduces a simple solver to model a balance between fairness and robustness of the overall Federated Learning setting.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Incorporates cases where the clients are not always reliable - prone to attacks / drop off from the network, etc.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93f3ed2f8a_1_10"/>
          <p:cNvSpPr txBox="1"/>
          <p:nvPr>
            <p:ph type="title"/>
          </p:nvPr>
        </p:nvSpPr>
        <p:spPr>
          <a:xfrm>
            <a:off x="520125" y="1625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5"/>
                </a:solidFill>
              </a:rPr>
              <a:t>Overall Objective</a:t>
            </a:r>
            <a:endParaRPr/>
          </a:p>
        </p:txBody>
      </p:sp>
      <p:sp>
        <p:nvSpPr>
          <p:cNvPr id="221" name="Google Shape;221;g193f3ed2f8a_1_10"/>
          <p:cNvSpPr txBox="1"/>
          <p:nvPr>
            <p:ph idx="1" type="body"/>
          </p:nvPr>
        </p:nvSpPr>
        <p:spPr>
          <a:xfrm>
            <a:off x="628650" y="1342125"/>
            <a:ext cx="8153400" cy="474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Our overall objective is to reproduce a setting where clients are </a:t>
            </a:r>
            <a:r>
              <a:rPr b="1" lang="en-US"/>
              <a:t>not always reliable</a:t>
            </a:r>
            <a:r>
              <a:rPr lang="en-US"/>
              <a:t> in a Federated Learning setting - introduce in Ditto.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We wish to incorporate this to a Federated Learning setting which uses Knowledge Distillation to solve: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The Global Objective: Create a robust Server model which effectively captures the heterogeneous learning conducted in each personalized client node with</a:t>
            </a:r>
            <a:r>
              <a:rPr b="1" lang="en-US"/>
              <a:t> minimal communication overheads.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The Local Objective: Create personalized models which </a:t>
            </a:r>
            <a:r>
              <a:rPr b="1" lang="en-US"/>
              <a:t>fits well for each local (heterogeneous) dataset</a:t>
            </a:r>
            <a:r>
              <a:rPr lang="en-US"/>
              <a:t> present on the clients.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Essentially - combine both ideas!</a:t>
            </a:r>
            <a:endParaRPr/>
          </a:p>
        </p:txBody>
      </p:sp>
      <p:sp>
        <p:nvSpPr>
          <p:cNvPr id="222" name="Google Shape;222;g193f3ed2f8a_1_10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8c183ee70e_0_74"/>
          <p:cNvSpPr txBox="1"/>
          <p:nvPr>
            <p:ph type="title"/>
          </p:nvPr>
        </p:nvSpPr>
        <p:spPr>
          <a:xfrm>
            <a:off x="362225" y="67401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en-US" sz="4000">
                <a:solidFill>
                  <a:schemeClr val="accent5"/>
                </a:solidFill>
              </a:rPr>
              <a:t>Original Proposed Methodology</a:t>
            </a:r>
            <a:endParaRPr sz="4000"/>
          </a:p>
        </p:txBody>
      </p:sp>
      <p:sp>
        <p:nvSpPr>
          <p:cNvPr id="229" name="Google Shape;229;g18c183ee70e_0_74"/>
          <p:cNvSpPr txBox="1"/>
          <p:nvPr>
            <p:ph idx="1" type="body"/>
          </p:nvPr>
        </p:nvSpPr>
        <p:spPr>
          <a:xfrm>
            <a:off x="500375" y="1393100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-US"/>
              <a:t>Gain a Complete Theoretical &amp; Practical Understanding of Knowledge Distillation - specific to the Multi-Teacher to Student Architecture.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-US"/>
              <a:t>Gain a Complete Theoretical &amp; Practical Understanding of general Federated Learning Paradigms such as FedAvg.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-US"/>
              <a:t>Implement the FedMD Algorithm for applying Knowledge Distillation to Federated Learning settings.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-US"/>
              <a:t>Integrate the Ditto Algorithm step for Personalized Regularization to the created FedMD Algorithm.</a:t>
            </a:r>
            <a:endParaRPr/>
          </a:p>
        </p:txBody>
      </p:sp>
      <p:sp>
        <p:nvSpPr>
          <p:cNvPr id="230" name="Google Shape;230;g18c183ee70e_0_74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1"/>
          <p:cNvSpPr txBox="1"/>
          <p:nvPr>
            <p:ph type="title"/>
          </p:nvPr>
        </p:nvSpPr>
        <p:spPr>
          <a:xfrm>
            <a:off x="332625" y="98701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en-US" sz="4000">
                <a:solidFill>
                  <a:schemeClr val="accent5"/>
                </a:solidFill>
              </a:rPr>
              <a:t>Experiments Conducted</a:t>
            </a:r>
            <a:endParaRPr sz="4000"/>
          </a:p>
        </p:txBody>
      </p:sp>
      <p:sp>
        <p:nvSpPr>
          <p:cNvPr id="237" name="Google Shape;237;p11"/>
          <p:cNvSpPr txBox="1"/>
          <p:nvPr>
            <p:ph idx="1" type="body"/>
          </p:nvPr>
        </p:nvSpPr>
        <p:spPr>
          <a:xfrm>
            <a:off x="460900" y="1332250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-US"/>
              <a:t>Implementing the FedMD algorithm requires a general public dataset &amp; local private datasets.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-US"/>
              <a:t>A subset of the FEMNIST serves as the private data while the MNIST serves as the public data. 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-US"/>
              <a:t>We consider the non-.i.i.d. case and the i.i.d. scenario, where each private dataset is chosen randomly from FEMNIST.</a:t>
            </a:r>
            <a:endParaRPr/>
          </a:p>
        </p:txBody>
      </p:sp>
      <p:sp>
        <p:nvSpPr>
          <p:cNvPr id="238" name="Google Shape;238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6ca6d1b1d0_0_1448"/>
          <p:cNvSpPr txBox="1"/>
          <p:nvPr>
            <p:ph type="title"/>
          </p:nvPr>
        </p:nvSpPr>
        <p:spPr>
          <a:xfrm>
            <a:off x="457200" y="163109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chemeClr val="accent5"/>
                </a:solidFill>
              </a:rPr>
              <a:t>Initial Results</a:t>
            </a:r>
            <a:endParaRPr sz="4000">
              <a:solidFill>
                <a:schemeClr val="accent5"/>
              </a:solidFill>
            </a:endParaRPr>
          </a:p>
        </p:txBody>
      </p:sp>
      <p:pic>
        <p:nvPicPr>
          <p:cNvPr id="245" name="Google Shape;245;g16ca6d1b1d0_0_14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813950"/>
            <a:ext cx="5671175" cy="385527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g16ca6d1b1d0_0_1448"/>
          <p:cNvSpPr txBox="1"/>
          <p:nvPr/>
        </p:nvSpPr>
        <p:spPr>
          <a:xfrm>
            <a:off x="296125" y="1255525"/>
            <a:ext cx="402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g16ca6d1b1d0_0_1448"/>
          <p:cNvSpPr txBox="1"/>
          <p:nvPr/>
        </p:nvSpPr>
        <p:spPr>
          <a:xfrm>
            <a:off x="82900" y="1160775"/>
            <a:ext cx="88242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We have implemented FedMD as a baseline using 5 different CNN based models on MNIST dataset and observed the trend i.e. after 4 epochs of Knowledge Distillation with Federated Learning the independent client models starts to improve accuracy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We observed that FedMD increases the avg. test accuracy to 71% which is more than full transfer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(55% accuracy) with its own private dataset and the public dataset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16ca6d1b1d0_0_1448"/>
          <p:cNvSpPr txBox="1"/>
          <p:nvPr/>
        </p:nvSpPr>
        <p:spPr>
          <a:xfrm>
            <a:off x="6632950" y="3209875"/>
            <a:ext cx="2534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Model used description: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Model 1 - CNN_128_256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2 - CNN_128_384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3 - CNN_128_512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4 - CNN_256_256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5 - CNN_256_512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MyApple 2">
      <a:dk1>
        <a:srgbClr val="3F3F3F"/>
      </a:dk1>
      <a:lt1>
        <a:srgbClr val="FFFFFF"/>
      </a:lt1>
      <a:dk2>
        <a:srgbClr val="44546A"/>
      </a:dk2>
      <a:lt2>
        <a:srgbClr val="98989D"/>
      </a:lt2>
      <a:accent1>
        <a:srgbClr val="28CD41"/>
      </a:accent1>
      <a:accent2>
        <a:srgbClr val="409CFF"/>
      </a:accent2>
      <a:accent3>
        <a:srgbClr val="FF4136"/>
      </a:accent3>
      <a:accent4>
        <a:srgbClr val="FFCC00"/>
      </a:accent4>
      <a:accent5>
        <a:srgbClr val="B59369"/>
      </a:accent5>
      <a:accent6>
        <a:srgbClr val="DA8FFF"/>
      </a:accent6>
      <a:hlink>
        <a:srgbClr val="FFCC00"/>
      </a:hlink>
      <a:folHlink>
        <a:srgbClr val="98989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2014-04-22T04:45:20Z</dcterms:created>
  <dc:creator>Danai Koutra</dc:creator>
</cp:coreProperties>
</file>