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860" r:id="rId1"/>
  </p:sldMasterIdLst>
  <p:notesMasterIdLst>
    <p:notesMasterId r:id="rId21"/>
  </p:notesMasterIdLst>
  <p:handoutMasterIdLst>
    <p:handoutMasterId r:id="rId22"/>
  </p:handoutMasterIdLst>
  <p:sldIdLst>
    <p:sldId id="991" r:id="rId2"/>
    <p:sldId id="1144" r:id="rId3"/>
    <p:sldId id="1136" r:id="rId4"/>
    <p:sldId id="1139" r:id="rId5"/>
    <p:sldId id="1149" r:id="rId6"/>
    <p:sldId id="1137" r:id="rId7"/>
    <p:sldId id="1150" r:id="rId8"/>
    <p:sldId id="1141" r:id="rId9"/>
    <p:sldId id="1142" r:id="rId10"/>
    <p:sldId id="1151" r:id="rId11"/>
    <p:sldId id="1153" r:id="rId12"/>
    <p:sldId id="1154" r:id="rId13"/>
    <p:sldId id="1152" r:id="rId14"/>
    <p:sldId id="1148" r:id="rId15"/>
    <p:sldId id="1155" r:id="rId16"/>
    <p:sldId id="1143" r:id="rId17"/>
    <p:sldId id="1145" r:id="rId18"/>
    <p:sldId id="1146" r:id="rId19"/>
    <p:sldId id="1147" r:id="rId20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41E22F-4786-3C40-A5F3-084E10271BE9}">
          <p14:sldIdLst>
            <p14:sldId id="991"/>
            <p14:sldId id="1144"/>
            <p14:sldId id="1136"/>
            <p14:sldId id="1139"/>
            <p14:sldId id="1149"/>
            <p14:sldId id="1137"/>
            <p14:sldId id="1150"/>
            <p14:sldId id="1141"/>
            <p14:sldId id="1142"/>
            <p14:sldId id="1151"/>
            <p14:sldId id="1153"/>
            <p14:sldId id="1154"/>
            <p14:sldId id="1152"/>
            <p14:sldId id="1148"/>
            <p14:sldId id="1155"/>
          </p14:sldIdLst>
        </p14:section>
        <p14:section name="Review" id="{39497F9C-2DEB-C347-B252-6B76740D927C}">
          <p14:sldIdLst>
            <p14:sldId id="1143"/>
            <p14:sldId id="1145"/>
            <p14:sldId id="1146"/>
          </p14:sldIdLst>
        </p14:section>
        <p14:section name="The end" id="{6AB50D36-4C71-534D-91E5-69C88F3CC44B}">
          <p14:sldIdLst>
            <p14:sldId id="11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669999"/>
    <a:srgbClr val="99CCCC"/>
    <a:srgbClr val="33CC33"/>
    <a:srgbClr val="666666"/>
    <a:srgbClr val="333333"/>
    <a:srgbClr val="2D2D2D"/>
    <a:srgbClr val="6699CC"/>
    <a:srgbClr val="CCCC33"/>
    <a:srgbClr val="6E5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89805" autoAdjust="0"/>
  </p:normalViewPr>
  <p:slideViewPr>
    <p:cSldViewPr snapToGrid="0" snapToObjects="1">
      <p:cViewPr varScale="1">
        <p:scale>
          <a:sx n="114" d="100"/>
          <a:sy n="114" d="100"/>
        </p:scale>
        <p:origin x="1500" y="114"/>
      </p:cViewPr>
      <p:guideLst>
        <p:guide orient="horz" pos="22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6C709-3259-A94C-9146-F11090109183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C32B4-E891-1642-946A-6EC7AC5308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91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F4C04-B5A9-2647-8B2C-C52669531933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3EF52-0BC4-F946-926E-5D5AA8D3D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149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EF52-0BC4-F946-926E-5D5AA8D3DA3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EF52-0BC4-F946-926E-5D5AA8D3DA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71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EF52-0BC4-F946-926E-5D5AA8D3DA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54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EF52-0BC4-F946-926E-5D5AA8D3DA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83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EF52-0BC4-F946-926E-5D5AA8D3DA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63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EF52-0BC4-F946-926E-5D5AA8D3DA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12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EF52-0BC4-F946-926E-5D5AA8D3DA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39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EF52-0BC4-F946-926E-5D5AA8D3DA3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12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EF52-0BC4-F946-926E-5D5AA8D3DA3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12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EF52-0BC4-F946-926E-5D5AA8D3DA3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12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EF52-0BC4-F946-926E-5D5AA8D3DA3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12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EF52-0BC4-F946-926E-5D5AA8D3DA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12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EF52-0BC4-F946-926E-5D5AA8D3DA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12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EF52-0BC4-F946-926E-5D5AA8D3DA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12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EF52-0BC4-F946-926E-5D5AA8D3DA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2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EF52-0BC4-F946-926E-5D5AA8D3DA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12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EF52-0BC4-F946-926E-5D5AA8D3DA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17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EF52-0BC4-F946-926E-5D5AA8D3DA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12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3EF52-0BC4-F946-926E-5D5AA8D3DA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1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CDCE-49E6-1844-8617-C9437919041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973A-40DA-6B4F-B92C-33B8691CC8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5A32-210F-4A46-81B3-20508D18D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4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5A32-210F-4A46-81B3-20508D18D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2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5A32-210F-4A46-81B3-20508D18D4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6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5A32-210F-4A46-81B3-20508D18D4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6277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5A32-210F-4A46-81B3-20508D18D4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7246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5A32-210F-4A46-81B3-20508D18D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8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5A32-210F-4A46-81B3-20508D18D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9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5A32-210F-4A46-81B3-20508D18D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973A-40DA-6B4F-B92C-33B8691CC8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6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5A32-210F-4A46-81B3-20508D18D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4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5A32-210F-4A46-81B3-20508D18D4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1" r:id="rId1"/>
    <p:sldLayoutId id="2147484862" r:id="rId2"/>
    <p:sldLayoutId id="2147484863" r:id="rId3"/>
    <p:sldLayoutId id="2147484864" r:id="rId4"/>
    <p:sldLayoutId id="2147484865" r:id="rId5"/>
    <p:sldLayoutId id="2147484866" r:id="rId6"/>
    <p:sldLayoutId id="2147484867" r:id="rId7"/>
    <p:sldLayoutId id="2147484868" r:id="rId8"/>
    <p:sldLayoutId id="2147484869" r:id="rId9"/>
    <p:sldLayoutId id="2147484870" r:id="rId10"/>
    <p:sldLayoutId id="21474848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857"/>
            <a:ext cx="9144000" cy="948267"/>
          </a:xfrm>
          <a:ln w="57150" cmpd="sng">
            <a:noFill/>
          </a:ln>
        </p:spPr>
        <p:txBody>
          <a:bodyPr>
            <a:noAutofit/>
          </a:bodyPr>
          <a:lstStyle/>
          <a:p>
            <a:r>
              <a:rPr lang="en-US" sz="2200" b="1" dirty="0">
                <a:latin typeface="Helvetica Light"/>
                <a:cs typeface="Helvetica Light"/>
              </a:rPr>
              <a:t>  </a:t>
            </a:r>
            <a:r>
              <a:rPr lang="en-US" altLang="zh-CN" sz="2200" b="1" dirty="0">
                <a:latin typeface="Helvetica Light"/>
                <a:cs typeface="Helvetica Light"/>
              </a:rPr>
              <a:t>CSE</a:t>
            </a:r>
            <a:r>
              <a:rPr lang="en-US" sz="2200" b="1" dirty="0">
                <a:latin typeface="Helvetica Light"/>
                <a:cs typeface="Helvetica Light"/>
              </a:rPr>
              <a:t> 598-</a:t>
            </a:r>
            <a:r>
              <a:rPr lang="en-US" altLang="zh-CN" sz="2200" b="1" dirty="0">
                <a:latin typeface="Helvetica Light"/>
                <a:cs typeface="Helvetica Light"/>
              </a:rPr>
              <a:t>96965</a:t>
            </a:r>
            <a:r>
              <a:rPr lang="en-US" sz="2200" b="1" dirty="0">
                <a:latin typeface="Helvetica Light"/>
                <a:cs typeface="Helvetica Light"/>
              </a:rPr>
              <a:t>: Special Topics, Fall </a:t>
            </a:r>
            <a:r>
              <a:rPr lang="en-US" altLang="zh-CN" sz="2200" b="1" dirty="0">
                <a:latin typeface="Helvetica Light"/>
                <a:cs typeface="Helvetica Light"/>
              </a:rPr>
              <a:t>2022</a:t>
            </a:r>
            <a:br>
              <a:rPr lang="en-US" sz="2200" b="1" dirty="0">
                <a:latin typeface="Helvetica Light"/>
                <a:cs typeface="Helvetica Light"/>
              </a:rPr>
            </a:br>
            <a:r>
              <a:rPr lang="en-US" sz="2200" b="1" dirty="0">
                <a:latin typeface="Helvetica Light"/>
                <a:cs typeface="Helvetica Light"/>
              </a:rPr>
              <a:t>  </a:t>
            </a:r>
            <a:r>
              <a:rPr lang="en-US" altLang="zh-CN" sz="2500" b="1" dirty="0"/>
              <a:t>Machine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Learning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Security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and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Fairness </a:t>
            </a:r>
            <a:endParaRPr lang="en-US" sz="2500" b="1" dirty="0">
              <a:latin typeface="Helvetica Light"/>
              <a:cs typeface="Helvetica Light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4351867"/>
            <a:ext cx="9144000" cy="1761066"/>
          </a:xfrm>
          <a:noFill/>
        </p:spPr>
        <p:txBody>
          <a:bodyPr numCol="1" spcCol="548640">
            <a:normAutofit fontScale="92500" lnSpcReduction="20000"/>
          </a:bodyPr>
          <a:lstStyle/>
          <a:p>
            <a:pPr algn="l"/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3200" b="1" dirty="0"/>
              <a:t>Course Project Mid-Term Report </a:t>
            </a:r>
          </a:p>
          <a:p>
            <a:r>
              <a:rPr lang="en-US" sz="2800" b="1" dirty="0"/>
              <a:t>Group: </a:t>
            </a:r>
            <a:r>
              <a:rPr lang="en-US" sz="2800" dirty="0"/>
              <a:t>Arindam Jain &amp; Kiran S</a:t>
            </a:r>
          </a:p>
          <a:p>
            <a:r>
              <a:rPr lang="en-US" sz="2800" b="1" dirty="0"/>
              <a:t>Instructor:</a:t>
            </a:r>
            <a:r>
              <a:rPr lang="en-US" sz="2800" dirty="0"/>
              <a:t> Dr. </a:t>
            </a:r>
            <a:r>
              <a:rPr lang="en-US" sz="2800" dirty="0" err="1"/>
              <a:t>Chaowei</a:t>
            </a:r>
            <a:r>
              <a:rPr lang="en-US" sz="2800" dirty="0"/>
              <a:t> Xiao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25593"/>
            <a:ext cx="9144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accent5"/>
                </a:solidFill>
                <a:latin typeface="Helvetica Light"/>
                <a:cs typeface="Helvetica Light"/>
              </a:rPr>
              <a:t> Towards Robust Federated Learning using Knowledge Distillation Techniques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1974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0674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Proposed Defense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AA1A00-81B7-0276-CD0D-1EDB12BDF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087" y="1453269"/>
            <a:ext cx="8830720" cy="333739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5A32-210F-4A46-81B3-20508D18D41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1696B8-7BD1-2732-BFC2-7342DA4C3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47" y="4861524"/>
            <a:ext cx="8066112" cy="80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3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9083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Experiment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5A32-210F-4A46-81B3-20508D18D41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B66C9-E4E3-7CD0-C1CD-28DB16238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707" y="3967482"/>
            <a:ext cx="6176586" cy="22643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D6211C-439B-BB26-1A99-D3F5F7EC5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707" y="1297164"/>
            <a:ext cx="5963709" cy="267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3" y="136524"/>
            <a:ext cx="8716618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Experiment Analysis – Adversarial Sample Success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5A32-210F-4A46-81B3-20508D18D41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EB31CA-674A-60AB-0CE0-47E6852AF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953" y="1037641"/>
            <a:ext cx="8556264" cy="394396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3DC602-4833-891D-0CA2-F5456856E9F3}"/>
              </a:ext>
            </a:extLst>
          </p:cNvPr>
          <p:cNvSpPr txBox="1">
            <a:spLocks/>
          </p:cNvSpPr>
          <p:nvPr/>
        </p:nvSpPr>
        <p:spPr>
          <a:xfrm>
            <a:off x="628650" y="5071058"/>
            <a:ext cx="7886700" cy="1195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Key Observations:</a:t>
            </a:r>
          </a:p>
          <a:p>
            <a:pPr lvl="1"/>
            <a:r>
              <a:rPr lang="en-US" sz="2000" dirty="0"/>
              <a:t>Increasing the Distillation Temperature essentially makes crafting adversarial samples harder.</a:t>
            </a:r>
          </a:p>
          <a:p>
            <a:pPr lvl="1"/>
            <a:r>
              <a:rPr lang="en-US" sz="2000" dirty="0"/>
              <a:t>There is a point after which the rate remains largely constant.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47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91" y="143839"/>
            <a:ext cx="8557592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/>
                </a:solidFill>
              </a:rPr>
              <a:t>Experiment Analysis – Accuracy &amp; Robustness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5A32-210F-4A46-81B3-20508D18D41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CF57C5-1E26-BD32-B71A-491213434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630" y="1370012"/>
            <a:ext cx="4383157" cy="294200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8915CC-B1FF-4A6A-F550-AA2579FA9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148" y="1132463"/>
            <a:ext cx="4104861" cy="4410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F83C2F-5711-24AB-3C67-95259826B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334" y="4321954"/>
            <a:ext cx="3124471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2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4331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solidFill>
                  <a:schemeClr val="accent5"/>
                </a:solidFill>
              </a:rPr>
              <a:t>Experiment Analysis – Adversarial Gradients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5A32-210F-4A46-81B3-20508D18D41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14136F-F39F-C50E-C90A-EB007A747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19" y="1171488"/>
            <a:ext cx="8944307" cy="431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8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26" y="361707"/>
            <a:ext cx="8229600" cy="914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accent5"/>
                </a:solidFill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896" y="1590261"/>
            <a:ext cx="8008454" cy="45867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clear picture of adversarial sample crafting is presented.</a:t>
            </a:r>
          </a:p>
          <a:p>
            <a:r>
              <a:rPr lang="en-US" dirty="0"/>
              <a:t>A gentle introduction to Knowledge Distillation is presented.</a:t>
            </a:r>
          </a:p>
          <a:p>
            <a:r>
              <a:rPr lang="en-US" dirty="0"/>
              <a:t>A variant of Knowledge Distillation – Defensive Distillation is used as a potent defense mechanism for DNNs against gradient-based white-box adversarial attacks with:</a:t>
            </a:r>
          </a:p>
          <a:p>
            <a:pPr lvl="1"/>
            <a:r>
              <a:rPr lang="en-US" dirty="0"/>
              <a:t>Minimal accuracy tradeoffs</a:t>
            </a:r>
          </a:p>
          <a:p>
            <a:pPr lvl="1"/>
            <a:r>
              <a:rPr lang="en-US" dirty="0"/>
              <a:t>Increased Robustness of studied DNNs</a:t>
            </a:r>
          </a:p>
          <a:p>
            <a:pPr lvl="1"/>
            <a:r>
              <a:rPr lang="en-US" dirty="0"/>
              <a:t>Limited changes to DNN Architectures.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5A32-210F-4A46-81B3-20508D18D41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0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Strengths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Defensive Distillation is an extremely effective defense mechanism against White-Box Attacks.</a:t>
            </a:r>
          </a:p>
          <a:p>
            <a:pPr lvl="1"/>
            <a:r>
              <a:rPr lang="en-US" dirty="0"/>
              <a:t>Adversarial Crafting Success Rates - </a:t>
            </a:r>
          </a:p>
          <a:p>
            <a:pPr lvl="2"/>
            <a:r>
              <a:rPr lang="en-US" dirty="0"/>
              <a:t>For MNIST Dataset – 95.89% to 0.45%</a:t>
            </a:r>
          </a:p>
          <a:p>
            <a:pPr lvl="2"/>
            <a:r>
              <a:rPr lang="en-US" dirty="0"/>
              <a:t>For CIFAR10 Dataset – 87.89% to 5.11%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Minimal tradeoffs with respect to Overall Accuracy.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 of the earlier papers (2016) in the literature on Adversarial Defense Mechanisms – over 2500 citations! – used as a benchmark/reference by most novel solutions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5A32-210F-4A46-81B3-20508D18D41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2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7451"/>
            <a:ext cx="78867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Higher number of computations required to train the overall architecture.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scope of this paper is only for Classification Problems. A huge set of Deep Learning models need to be addressed:</a:t>
            </a:r>
          </a:p>
          <a:p>
            <a:pPr lvl="1"/>
            <a:r>
              <a:rPr lang="en-US" dirty="0"/>
              <a:t>Object Detection</a:t>
            </a:r>
          </a:p>
          <a:p>
            <a:pPr lvl="1"/>
            <a:r>
              <a:rPr lang="en-US" dirty="0"/>
              <a:t>Video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 as effective against black-box/decision-based attacks. – big problem.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5A32-210F-4A46-81B3-20508D18D41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4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Extensions /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formal &amp; broader definitions of Deep Neural Network Robustness can be defined.</a:t>
            </a:r>
          </a:p>
          <a:p>
            <a:r>
              <a:rPr lang="en-US" dirty="0"/>
              <a:t>Extend the scope of defensive distillation outside of classification to other Deep Learning tasks.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5A32-210F-4A46-81B3-20508D18D41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6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			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5A32-210F-4A46-81B3-20508D18D41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4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5A32-210F-4A46-81B3-20508D18D41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6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Primary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a defensive mechanism called </a:t>
            </a:r>
            <a:r>
              <a:rPr lang="en-US" b="1" dirty="0"/>
              <a:t>defensive distillation</a:t>
            </a:r>
            <a:r>
              <a:rPr lang="en-US" dirty="0"/>
              <a:t>.</a:t>
            </a:r>
          </a:p>
          <a:p>
            <a:r>
              <a:rPr lang="en-US" dirty="0"/>
              <a:t>Investigate the requirements for an </a:t>
            </a:r>
            <a:r>
              <a:rPr lang="en-US" b="1" dirty="0"/>
              <a:t>effective defense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Deep Neural Network Robustness</a:t>
            </a:r>
          </a:p>
          <a:p>
            <a:pPr lvl="1"/>
            <a:r>
              <a:rPr lang="en-US" dirty="0"/>
              <a:t>Speed/Accuracy Trade-offs</a:t>
            </a:r>
          </a:p>
          <a:p>
            <a:r>
              <a:rPr lang="en-US" b="1" dirty="0"/>
              <a:t>Empirically</a:t>
            </a:r>
            <a:r>
              <a:rPr lang="en-US" dirty="0"/>
              <a:t> study the effectiveness of defensive distillation based on the requirements defined.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5A32-210F-4A46-81B3-20508D18D41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7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135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Adversarial Crafting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5A32-210F-4A46-81B3-20508D18D41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20F8E6-AE5E-308A-BC1F-7FF2B51E8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0" y="1362698"/>
            <a:ext cx="8998500" cy="317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5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842" y="166537"/>
            <a:ext cx="8308316" cy="125813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/>
                </a:solidFill>
              </a:rPr>
              <a:t>Knowledge Distillation – General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4676"/>
            <a:ext cx="7886700" cy="4351338"/>
          </a:xfrm>
        </p:spPr>
        <p:txBody>
          <a:bodyPr/>
          <a:lstStyle/>
          <a:p>
            <a:r>
              <a:rPr lang="en-US" dirty="0"/>
              <a:t>Massive challenge to deploy large deep neural networks on devices with limited resources:</a:t>
            </a:r>
          </a:p>
          <a:p>
            <a:pPr lvl="1"/>
            <a:r>
              <a:rPr lang="en-US" dirty="0"/>
              <a:t>Mobile Phones</a:t>
            </a:r>
          </a:p>
          <a:p>
            <a:pPr lvl="1"/>
            <a:r>
              <a:rPr lang="en-US" dirty="0"/>
              <a:t>Network Edge Devices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High Computational Complexity</a:t>
            </a:r>
          </a:p>
          <a:p>
            <a:pPr lvl="1"/>
            <a:r>
              <a:rPr lang="en-US" dirty="0"/>
              <a:t>Large Storage Requirements</a:t>
            </a:r>
          </a:p>
          <a:p>
            <a:r>
              <a:rPr lang="en-US" dirty="0"/>
              <a:t>Knowledge Distillation is an effective </a:t>
            </a:r>
            <a:r>
              <a:rPr lang="en-US" b="1" dirty="0"/>
              <a:t>model compression &amp; acceleration</a:t>
            </a:r>
            <a:r>
              <a:rPr lang="en-US" dirty="0"/>
              <a:t> technique.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5A32-210F-4A46-81B3-20508D18D41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885333" cy="132556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Knowledge Distillation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C0A20B-6778-AF41-83FE-08DED9542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925" y="1774428"/>
            <a:ext cx="8465703" cy="372922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5A32-210F-4A46-81B3-20508D18D41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7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9" y="365126"/>
            <a:ext cx="8627164" cy="132556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Knowledge Distillation – Key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749" y="1537390"/>
            <a:ext cx="8627164" cy="49554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Knowledge of a Deep Neural Network for Classification Problems is encoded in:</a:t>
            </a:r>
          </a:p>
          <a:p>
            <a:pPr lvl="1"/>
            <a:r>
              <a:rPr lang="en-US" dirty="0"/>
              <a:t>Weight Parameters of the Network</a:t>
            </a:r>
          </a:p>
          <a:p>
            <a:pPr lvl="1"/>
            <a:r>
              <a:rPr lang="en-US" dirty="0"/>
              <a:t>Probability Vectors (Soft Labels) produced by the network</a:t>
            </a:r>
          </a:p>
          <a:p>
            <a:r>
              <a:rPr lang="en-US" dirty="0"/>
              <a:t>Reduce Weight Parameters =&gt; Use Probability Vectors!</a:t>
            </a:r>
          </a:p>
          <a:p>
            <a:r>
              <a:rPr lang="en-US" dirty="0" err="1"/>
              <a:t>Softmax</a:t>
            </a:r>
            <a:r>
              <a:rPr lang="en-US" dirty="0"/>
              <a:t> Function: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z(x) = Output logits of DNN</a:t>
            </a:r>
          </a:p>
          <a:p>
            <a:pPr lvl="1"/>
            <a:r>
              <a:rPr lang="en-US" dirty="0"/>
              <a:t>T = Distillation Temperature</a:t>
            </a:r>
          </a:p>
          <a:p>
            <a:pPr lvl="1"/>
            <a:r>
              <a:rPr lang="en-US" dirty="0"/>
              <a:t>N = Number of Classes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5A32-210F-4A46-81B3-20508D18D41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C8DF8-5769-4839-861D-6079547CD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040" y="3931444"/>
            <a:ext cx="3559919" cy="103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9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Deep Neural Network Robustness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188E7B-A1B3-51E3-60DB-0B5E53A65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2614" y="1352756"/>
            <a:ext cx="3299746" cy="16308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5A32-210F-4A46-81B3-20508D18D41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6CA406-BADD-A5ED-3D49-1CE653C0DDD1}"/>
              </a:ext>
            </a:extLst>
          </p:cNvPr>
          <p:cNvSpPr txBox="1">
            <a:spLocks/>
          </p:cNvSpPr>
          <p:nvPr/>
        </p:nvSpPr>
        <p:spPr>
          <a:xfrm>
            <a:off x="526774" y="4199809"/>
            <a:ext cx="7988576" cy="2521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Symbols:</a:t>
            </a:r>
          </a:p>
          <a:p>
            <a:pPr lvl="1"/>
            <a:r>
              <a:rPr lang="en-US" dirty="0"/>
              <a:t>F = Classifier Function, X = inputs drawn from u</a:t>
            </a:r>
          </a:p>
          <a:p>
            <a:r>
              <a:rPr lang="en-US" dirty="0"/>
              <a:t>A Robust DNN should:</a:t>
            </a:r>
          </a:p>
          <a:p>
            <a:pPr lvl="1"/>
            <a:r>
              <a:rPr lang="en-US" dirty="0"/>
              <a:t>Display good accuracy inside &amp; outside of its training set</a:t>
            </a:r>
          </a:p>
          <a:p>
            <a:pPr lvl="1"/>
            <a:r>
              <a:rPr lang="en-US" dirty="0"/>
              <a:t>Model a </a:t>
            </a:r>
            <a:r>
              <a:rPr lang="en-US" b="1" dirty="0"/>
              <a:t>smooth </a:t>
            </a:r>
            <a:r>
              <a:rPr lang="en-US" dirty="0"/>
              <a:t>classifier function F which would classify relatively consistently in the neighborhood of a sample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6877FC-7335-B9E3-0984-E73263A4A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044" y="3008150"/>
            <a:ext cx="2834886" cy="1981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03FC87-938B-3A61-E103-E95080335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6618" y="3678034"/>
            <a:ext cx="4512833" cy="416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3471B8-D1D8-7C6F-C2E5-CEC99D68DA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618" y="3334244"/>
            <a:ext cx="2830763" cy="32351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E85770-D3BD-0593-DAE4-AF66E62111C3}"/>
              </a:ext>
            </a:extLst>
          </p:cNvPr>
          <p:cNvSpPr txBox="1">
            <a:spLocks/>
          </p:cNvSpPr>
          <p:nvPr/>
        </p:nvSpPr>
        <p:spPr>
          <a:xfrm>
            <a:off x="2129460" y="3417158"/>
            <a:ext cx="1120637" cy="3808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Robustness: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531E40-DA69-BC8B-BA1F-62C7269ED2C2}"/>
              </a:ext>
            </a:extLst>
          </p:cNvPr>
          <p:cNvSpPr txBox="1">
            <a:spLocks/>
          </p:cNvSpPr>
          <p:nvPr/>
        </p:nvSpPr>
        <p:spPr>
          <a:xfrm>
            <a:off x="1726092" y="3725173"/>
            <a:ext cx="1683052" cy="488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Hardness Metric:</a:t>
            </a:r>
          </a:p>
        </p:txBody>
      </p:sp>
    </p:spTree>
    <p:extLst>
      <p:ext uri="{BB962C8B-B14F-4D97-AF65-F5344CB8AC3E}">
        <p14:creationId xmlns:p14="http://schemas.microsoft.com/office/powerpoint/2010/main" val="282093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10368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Other Defense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impact on the model architecture.</a:t>
            </a:r>
          </a:p>
          <a:p>
            <a:r>
              <a:rPr lang="en-US" dirty="0"/>
              <a:t>Maintain Accuracy.</a:t>
            </a:r>
          </a:p>
          <a:p>
            <a:r>
              <a:rPr lang="en-US" dirty="0"/>
              <a:t>Maintain Speed of Network.</a:t>
            </a:r>
          </a:p>
          <a:p>
            <a:r>
              <a:rPr lang="en-US" dirty="0"/>
              <a:t>Defenses should work for adversarial samples relatively close to points in the training dataset.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15A32-210F-4A46-81B3-20508D18D41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229310</TotalTime>
  <Words>593</Words>
  <Application>Microsoft Office PowerPoint</Application>
  <PresentationFormat>Letter Paper (8.5x11 in)</PresentationFormat>
  <Paragraphs>118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 Light</vt:lpstr>
      <vt:lpstr>Office Theme</vt:lpstr>
      <vt:lpstr>  CSE 598-96965: Special Topics, Fall 2022   Machine Learning Security and Fairness </vt:lpstr>
      <vt:lpstr>Problem Statement</vt:lpstr>
      <vt:lpstr>Primary Goals</vt:lpstr>
      <vt:lpstr>Adversarial Crafting Framework</vt:lpstr>
      <vt:lpstr>Knowledge Distillation – General Use Case</vt:lpstr>
      <vt:lpstr>Knowledge Distillation</vt:lpstr>
      <vt:lpstr>Knowledge Distillation – Key Intuition</vt:lpstr>
      <vt:lpstr>Deep Neural Network Robustness </vt:lpstr>
      <vt:lpstr>Other Defense Requirements</vt:lpstr>
      <vt:lpstr>Proposed Defense Architecture</vt:lpstr>
      <vt:lpstr>Experiment Setup</vt:lpstr>
      <vt:lpstr>Experiment Analysis – Adversarial Sample Success Rate</vt:lpstr>
      <vt:lpstr>Experiment Analysis – Accuracy &amp; Robustness</vt:lpstr>
      <vt:lpstr>Experiment Analysis – Adversarial Gradients</vt:lpstr>
      <vt:lpstr>Conclusions</vt:lpstr>
      <vt:lpstr>Strengths</vt:lpstr>
      <vt:lpstr>Weaknesses</vt:lpstr>
      <vt:lpstr>Extensions / Improvements</vt:lpstr>
      <vt:lpstr>   Thank you!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Danai Koutra</dc:creator>
  <cp:lastModifiedBy>Kiran S</cp:lastModifiedBy>
  <cp:revision>10601</cp:revision>
  <cp:lastPrinted>2013-05-09T22:47:56Z</cp:lastPrinted>
  <dcterms:created xsi:type="dcterms:W3CDTF">2014-04-22T04:45:20Z</dcterms:created>
  <dcterms:modified xsi:type="dcterms:W3CDTF">2022-11-11T15:54:30Z</dcterms:modified>
</cp:coreProperties>
</file>